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8" r:id="rId3"/>
    <p:sldId id="257" r:id="rId4"/>
    <p:sldId id="266" r:id="rId5"/>
    <p:sldId id="259" r:id="rId6"/>
    <p:sldId id="264" r:id="rId7"/>
    <p:sldId id="263" r:id="rId8"/>
    <p:sldId id="262" r:id="rId9"/>
    <p:sldId id="265"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BF4E2-9205-4EF0-AE9B-1690F8BC7D5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A0ED01-7DCA-4861-B5F5-05BE36E3D1F3}">
      <dgm:prSet/>
      <dgm:spPr/>
      <dgm:t>
        <a:bodyPr/>
        <a:lstStyle/>
        <a:p>
          <a:pPr>
            <a:lnSpc>
              <a:spcPct val="100000"/>
            </a:lnSpc>
          </a:pPr>
          <a:r>
            <a:rPr lang="en-CA"/>
            <a:t>Introduction</a:t>
          </a:r>
          <a:endParaRPr lang="en-US"/>
        </a:p>
      </dgm:t>
    </dgm:pt>
    <dgm:pt modelId="{7C477A90-97E8-4172-AAC3-E09D5045ED6F}" type="parTrans" cxnId="{39199B91-7B6A-40FB-AE70-CA77A0450676}">
      <dgm:prSet/>
      <dgm:spPr/>
      <dgm:t>
        <a:bodyPr/>
        <a:lstStyle/>
        <a:p>
          <a:endParaRPr lang="en-US"/>
        </a:p>
      </dgm:t>
    </dgm:pt>
    <dgm:pt modelId="{6A4BC08C-A864-453D-B7A2-107393FE49E3}" type="sibTrans" cxnId="{39199B91-7B6A-40FB-AE70-CA77A0450676}">
      <dgm:prSet/>
      <dgm:spPr/>
      <dgm:t>
        <a:bodyPr/>
        <a:lstStyle/>
        <a:p>
          <a:pPr>
            <a:lnSpc>
              <a:spcPct val="100000"/>
            </a:lnSpc>
          </a:pPr>
          <a:endParaRPr lang="en-US"/>
        </a:p>
      </dgm:t>
    </dgm:pt>
    <dgm:pt modelId="{0A889DEF-E12C-42D8-91A0-07BF541646FF}">
      <dgm:prSet/>
      <dgm:spPr/>
      <dgm:t>
        <a:bodyPr/>
        <a:lstStyle/>
        <a:p>
          <a:pPr>
            <a:lnSpc>
              <a:spcPct val="100000"/>
            </a:lnSpc>
          </a:pPr>
          <a:r>
            <a:rPr lang="en-CA"/>
            <a:t>Visualization</a:t>
          </a:r>
          <a:endParaRPr lang="en-US"/>
        </a:p>
      </dgm:t>
    </dgm:pt>
    <dgm:pt modelId="{0355CDC1-E2A1-46EB-AA22-316F28A99EA7}" type="parTrans" cxnId="{F6BC7789-15BE-4C52-B0C3-B2A56E2EC699}">
      <dgm:prSet/>
      <dgm:spPr/>
      <dgm:t>
        <a:bodyPr/>
        <a:lstStyle/>
        <a:p>
          <a:endParaRPr lang="en-US"/>
        </a:p>
      </dgm:t>
    </dgm:pt>
    <dgm:pt modelId="{0FA75CAC-7E22-48C2-8A33-9579B5ADBB9E}" type="sibTrans" cxnId="{F6BC7789-15BE-4C52-B0C3-B2A56E2EC699}">
      <dgm:prSet/>
      <dgm:spPr/>
      <dgm:t>
        <a:bodyPr/>
        <a:lstStyle/>
        <a:p>
          <a:pPr>
            <a:lnSpc>
              <a:spcPct val="100000"/>
            </a:lnSpc>
          </a:pPr>
          <a:endParaRPr lang="en-US"/>
        </a:p>
      </dgm:t>
    </dgm:pt>
    <dgm:pt modelId="{F2FDB8D9-E679-4BE6-9ECC-4D6E01D9FF29}">
      <dgm:prSet/>
      <dgm:spPr/>
      <dgm:t>
        <a:bodyPr/>
        <a:lstStyle/>
        <a:p>
          <a:pPr>
            <a:lnSpc>
              <a:spcPct val="100000"/>
            </a:lnSpc>
          </a:pPr>
          <a:r>
            <a:rPr lang="en-CA"/>
            <a:t>Insights &amp; recommendation</a:t>
          </a:r>
          <a:endParaRPr lang="en-US"/>
        </a:p>
      </dgm:t>
    </dgm:pt>
    <dgm:pt modelId="{5843DE7D-BA61-4947-A181-18DA4E8EFEB9}" type="parTrans" cxnId="{3013E1F9-CE6B-4528-959C-C899F72D26CA}">
      <dgm:prSet/>
      <dgm:spPr/>
      <dgm:t>
        <a:bodyPr/>
        <a:lstStyle/>
        <a:p>
          <a:endParaRPr lang="en-US"/>
        </a:p>
      </dgm:t>
    </dgm:pt>
    <dgm:pt modelId="{381BBB86-5B38-40DF-8E68-4287C14FA02C}" type="sibTrans" cxnId="{3013E1F9-CE6B-4528-959C-C899F72D26CA}">
      <dgm:prSet/>
      <dgm:spPr/>
      <dgm:t>
        <a:bodyPr/>
        <a:lstStyle/>
        <a:p>
          <a:pPr>
            <a:lnSpc>
              <a:spcPct val="100000"/>
            </a:lnSpc>
          </a:pPr>
          <a:endParaRPr lang="en-US"/>
        </a:p>
      </dgm:t>
    </dgm:pt>
    <dgm:pt modelId="{09D22134-BEB3-4BFB-800B-90D31BE63302}">
      <dgm:prSet/>
      <dgm:spPr/>
      <dgm:t>
        <a:bodyPr/>
        <a:lstStyle/>
        <a:p>
          <a:pPr>
            <a:lnSpc>
              <a:spcPct val="100000"/>
            </a:lnSpc>
          </a:pPr>
          <a:r>
            <a:rPr lang="en-CA"/>
            <a:t>Summary</a:t>
          </a:r>
          <a:endParaRPr lang="en-US"/>
        </a:p>
      </dgm:t>
    </dgm:pt>
    <dgm:pt modelId="{883C6B13-74B1-4B15-806A-DEE5E3F1729F}" type="parTrans" cxnId="{06A09520-FAD6-4C65-B713-93243E31DB34}">
      <dgm:prSet/>
      <dgm:spPr/>
      <dgm:t>
        <a:bodyPr/>
        <a:lstStyle/>
        <a:p>
          <a:endParaRPr lang="en-US"/>
        </a:p>
      </dgm:t>
    </dgm:pt>
    <dgm:pt modelId="{9AEDE7E3-BDF2-4849-BE96-98823CBC41DE}" type="sibTrans" cxnId="{06A09520-FAD6-4C65-B713-93243E31DB34}">
      <dgm:prSet/>
      <dgm:spPr/>
      <dgm:t>
        <a:bodyPr/>
        <a:lstStyle/>
        <a:p>
          <a:endParaRPr lang="en-US"/>
        </a:p>
      </dgm:t>
    </dgm:pt>
    <dgm:pt modelId="{9F19C94B-6A23-4993-8DED-28BDE3BBF4D6}" type="pres">
      <dgm:prSet presAssocID="{FA0BF4E2-9205-4EF0-AE9B-1690F8BC7D5A}" presName="root" presStyleCnt="0">
        <dgm:presLayoutVars>
          <dgm:dir/>
          <dgm:resizeHandles val="exact"/>
        </dgm:presLayoutVars>
      </dgm:prSet>
      <dgm:spPr/>
    </dgm:pt>
    <dgm:pt modelId="{FC5E1EF5-06AC-4FE3-9B6C-D446576263C7}" type="pres">
      <dgm:prSet presAssocID="{FA0BF4E2-9205-4EF0-AE9B-1690F8BC7D5A}" presName="container" presStyleCnt="0">
        <dgm:presLayoutVars>
          <dgm:dir/>
          <dgm:resizeHandles val="exact"/>
        </dgm:presLayoutVars>
      </dgm:prSet>
      <dgm:spPr/>
    </dgm:pt>
    <dgm:pt modelId="{38040442-9A1F-4147-9A6F-10DEE329270C}" type="pres">
      <dgm:prSet presAssocID="{63A0ED01-7DCA-4861-B5F5-05BE36E3D1F3}" presName="compNode" presStyleCnt="0"/>
      <dgm:spPr/>
    </dgm:pt>
    <dgm:pt modelId="{3D22A779-0DEC-4DC6-9BF4-7E686845E95F}" type="pres">
      <dgm:prSet presAssocID="{63A0ED01-7DCA-4861-B5F5-05BE36E3D1F3}" presName="iconBgRect" presStyleLbl="bgShp" presStyleIdx="0" presStyleCnt="4"/>
      <dgm:spPr/>
    </dgm:pt>
    <dgm:pt modelId="{5D84FE3B-EDD8-424C-8F0E-085044538D23}" type="pres">
      <dgm:prSet presAssocID="{63A0ED01-7DCA-4861-B5F5-05BE36E3D1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77668A43-E2E7-44F1-B55F-D1B42E1F24E9}" type="pres">
      <dgm:prSet presAssocID="{63A0ED01-7DCA-4861-B5F5-05BE36E3D1F3}" presName="spaceRect" presStyleCnt="0"/>
      <dgm:spPr/>
    </dgm:pt>
    <dgm:pt modelId="{F2E523CB-94F0-40B3-978C-24C8F0BA9405}" type="pres">
      <dgm:prSet presAssocID="{63A0ED01-7DCA-4861-B5F5-05BE36E3D1F3}" presName="textRect" presStyleLbl="revTx" presStyleIdx="0" presStyleCnt="4">
        <dgm:presLayoutVars>
          <dgm:chMax val="1"/>
          <dgm:chPref val="1"/>
        </dgm:presLayoutVars>
      </dgm:prSet>
      <dgm:spPr/>
    </dgm:pt>
    <dgm:pt modelId="{74A74315-E2A8-4E35-8F49-480711FC69DC}" type="pres">
      <dgm:prSet presAssocID="{6A4BC08C-A864-453D-B7A2-107393FE49E3}" presName="sibTrans" presStyleLbl="sibTrans2D1" presStyleIdx="0" presStyleCnt="0"/>
      <dgm:spPr/>
    </dgm:pt>
    <dgm:pt modelId="{BB87CB76-BC84-4F0F-B0D6-4D9619239D6F}" type="pres">
      <dgm:prSet presAssocID="{0A889DEF-E12C-42D8-91A0-07BF541646FF}" presName="compNode" presStyleCnt="0"/>
      <dgm:spPr/>
    </dgm:pt>
    <dgm:pt modelId="{805B80E3-C599-4C08-845E-1E111E8B4EEA}" type="pres">
      <dgm:prSet presAssocID="{0A889DEF-E12C-42D8-91A0-07BF541646FF}" presName="iconBgRect" presStyleLbl="bgShp" presStyleIdx="1" presStyleCnt="4"/>
      <dgm:spPr/>
    </dgm:pt>
    <dgm:pt modelId="{A21CF348-2E81-4BC1-AAE9-CEF4BD8F2C49}" type="pres">
      <dgm:prSet presAssocID="{0A889DEF-E12C-42D8-91A0-07BF541646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ort Add"/>
        </a:ext>
      </dgm:extLst>
    </dgm:pt>
    <dgm:pt modelId="{44454E8B-E7AA-4D4E-B415-5BD30CE9D978}" type="pres">
      <dgm:prSet presAssocID="{0A889DEF-E12C-42D8-91A0-07BF541646FF}" presName="spaceRect" presStyleCnt="0"/>
      <dgm:spPr/>
    </dgm:pt>
    <dgm:pt modelId="{BC7B8376-90A7-46C1-97FA-0F6C127AF72B}" type="pres">
      <dgm:prSet presAssocID="{0A889DEF-E12C-42D8-91A0-07BF541646FF}" presName="textRect" presStyleLbl="revTx" presStyleIdx="1" presStyleCnt="4">
        <dgm:presLayoutVars>
          <dgm:chMax val="1"/>
          <dgm:chPref val="1"/>
        </dgm:presLayoutVars>
      </dgm:prSet>
      <dgm:spPr/>
    </dgm:pt>
    <dgm:pt modelId="{4DA68C5E-A647-4F31-8A8C-3347906167DB}" type="pres">
      <dgm:prSet presAssocID="{0FA75CAC-7E22-48C2-8A33-9579B5ADBB9E}" presName="sibTrans" presStyleLbl="sibTrans2D1" presStyleIdx="0" presStyleCnt="0"/>
      <dgm:spPr/>
    </dgm:pt>
    <dgm:pt modelId="{F6768B7F-EE2F-4022-A2EC-9886349511AC}" type="pres">
      <dgm:prSet presAssocID="{F2FDB8D9-E679-4BE6-9ECC-4D6E01D9FF29}" presName="compNode" presStyleCnt="0"/>
      <dgm:spPr/>
    </dgm:pt>
    <dgm:pt modelId="{BD7A70DC-97AA-485A-B768-E8DEC450DA25}" type="pres">
      <dgm:prSet presAssocID="{F2FDB8D9-E679-4BE6-9ECC-4D6E01D9FF29}" presName="iconBgRect" presStyleLbl="bgShp" presStyleIdx="2" presStyleCnt="4"/>
      <dgm:spPr/>
    </dgm:pt>
    <dgm:pt modelId="{6E72E73C-A1F3-41F8-AD58-969F780B71DC}" type="pres">
      <dgm:prSet presAssocID="{F2FDB8D9-E679-4BE6-9ECC-4D6E01D9FF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boarding"/>
        </a:ext>
      </dgm:extLst>
    </dgm:pt>
    <dgm:pt modelId="{A2887B43-A9B3-40BB-9AB0-A846E4AC1BEB}" type="pres">
      <dgm:prSet presAssocID="{F2FDB8D9-E679-4BE6-9ECC-4D6E01D9FF29}" presName="spaceRect" presStyleCnt="0"/>
      <dgm:spPr/>
    </dgm:pt>
    <dgm:pt modelId="{9C77933B-687E-4498-9CD1-C7440601F942}" type="pres">
      <dgm:prSet presAssocID="{F2FDB8D9-E679-4BE6-9ECC-4D6E01D9FF29}" presName="textRect" presStyleLbl="revTx" presStyleIdx="2" presStyleCnt="4">
        <dgm:presLayoutVars>
          <dgm:chMax val="1"/>
          <dgm:chPref val="1"/>
        </dgm:presLayoutVars>
      </dgm:prSet>
      <dgm:spPr/>
    </dgm:pt>
    <dgm:pt modelId="{02C0C12A-6E04-48F9-B1E0-7ADE2F606B47}" type="pres">
      <dgm:prSet presAssocID="{381BBB86-5B38-40DF-8E68-4287C14FA02C}" presName="sibTrans" presStyleLbl="sibTrans2D1" presStyleIdx="0" presStyleCnt="0"/>
      <dgm:spPr/>
    </dgm:pt>
    <dgm:pt modelId="{622E3B86-4328-4212-9214-9DC0AFED25C5}" type="pres">
      <dgm:prSet presAssocID="{09D22134-BEB3-4BFB-800B-90D31BE63302}" presName="compNode" presStyleCnt="0"/>
      <dgm:spPr/>
    </dgm:pt>
    <dgm:pt modelId="{FDB69F50-0E9C-49D0-898D-5FC34795A1A0}" type="pres">
      <dgm:prSet presAssocID="{09D22134-BEB3-4BFB-800B-90D31BE63302}" presName="iconBgRect" presStyleLbl="bgShp" presStyleIdx="3" presStyleCnt="4"/>
      <dgm:spPr/>
    </dgm:pt>
    <dgm:pt modelId="{50190199-89F5-4404-9CC7-34AC2439CEB6}" type="pres">
      <dgm:prSet presAssocID="{09D22134-BEB3-4BFB-800B-90D31BE633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d Document"/>
        </a:ext>
      </dgm:extLst>
    </dgm:pt>
    <dgm:pt modelId="{5C3E57C5-7C0E-4FF0-8039-90AD84923FD0}" type="pres">
      <dgm:prSet presAssocID="{09D22134-BEB3-4BFB-800B-90D31BE63302}" presName="spaceRect" presStyleCnt="0"/>
      <dgm:spPr/>
    </dgm:pt>
    <dgm:pt modelId="{CEEE94FF-A32A-4F06-B685-D249B2621E1F}" type="pres">
      <dgm:prSet presAssocID="{09D22134-BEB3-4BFB-800B-90D31BE63302}" presName="textRect" presStyleLbl="revTx" presStyleIdx="3" presStyleCnt="4">
        <dgm:presLayoutVars>
          <dgm:chMax val="1"/>
          <dgm:chPref val="1"/>
        </dgm:presLayoutVars>
      </dgm:prSet>
      <dgm:spPr/>
    </dgm:pt>
  </dgm:ptLst>
  <dgm:cxnLst>
    <dgm:cxn modelId="{06A09520-FAD6-4C65-B713-93243E31DB34}" srcId="{FA0BF4E2-9205-4EF0-AE9B-1690F8BC7D5A}" destId="{09D22134-BEB3-4BFB-800B-90D31BE63302}" srcOrd="3" destOrd="0" parTransId="{883C6B13-74B1-4B15-806A-DEE5E3F1729F}" sibTransId="{9AEDE7E3-BDF2-4849-BE96-98823CBC41DE}"/>
    <dgm:cxn modelId="{5C4A4743-B516-4E55-9FFE-60CCB6210BD2}" type="presOf" srcId="{6A4BC08C-A864-453D-B7A2-107393FE49E3}" destId="{74A74315-E2A8-4E35-8F49-480711FC69DC}" srcOrd="0" destOrd="0" presId="urn:microsoft.com/office/officeart/2018/2/layout/IconCircleList"/>
    <dgm:cxn modelId="{85E5DE6B-1ED4-4B10-9151-A00F1BA27309}" type="presOf" srcId="{FA0BF4E2-9205-4EF0-AE9B-1690F8BC7D5A}" destId="{9F19C94B-6A23-4993-8DED-28BDE3BBF4D6}" srcOrd="0" destOrd="0" presId="urn:microsoft.com/office/officeart/2018/2/layout/IconCircleList"/>
    <dgm:cxn modelId="{C41A9F50-660B-4507-8A97-751879134AE6}" type="presOf" srcId="{F2FDB8D9-E679-4BE6-9ECC-4D6E01D9FF29}" destId="{9C77933B-687E-4498-9CD1-C7440601F942}" srcOrd="0" destOrd="0" presId="urn:microsoft.com/office/officeart/2018/2/layout/IconCircleList"/>
    <dgm:cxn modelId="{BD09797D-374C-4C20-B483-A235373FD4C7}" type="presOf" srcId="{381BBB86-5B38-40DF-8E68-4287C14FA02C}" destId="{02C0C12A-6E04-48F9-B1E0-7ADE2F606B47}" srcOrd="0" destOrd="0" presId="urn:microsoft.com/office/officeart/2018/2/layout/IconCircleList"/>
    <dgm:cxn modelId="{8C773E82-FE46-4A0B-B178-6165F00278D5}" type="presOf" srcId="{0FA75CAC-7E22-48C2-8A33-9579B5ADBB9E}" destId="{4DA68C5E-A647-4F31-8A8C-3347906167DB}" srcOrd="0" destOrd="0" presId="urn:microsoft.com/office/officeart/2018/2/layout/IconCircleList"/>
    <dgm:cxn modelId="{F6BC7789-15BE-4C52-B0C3-B2A56E2EC699}" srcId="{FA0BF4E2-9205-4EF0-AE9B-1690F8BC7D5A}" destId="{0A889DEF-E12C-42D8-91A0-07BF541646FF}" srcOrd="1" destOrd="0" parTransId="{0355CDC1-E2A1-46EB-AA22-316F28A99EA7}" sibTransId="{0FA75CAC-7E22-48C2-8A33-9579B5ADBB9E}"/>
    <dgm:cxn modelId="{39199B91-7B6A-40FB-AE70-CA77A0450676}" srcId="{FA0BF4E2-9205-4EF0-AE9B-1690F8BC7D5A}" destId="{63A0ED01-7DCA-4861-B5F5-05BE36E3D1F3}" srcOrd="0" destOrd="0" parTransId="{7C477A90-97E8-4172-AAC3-E09D5045ED6F}" sibTransId="{6A4BC08C-A864-453D-B7A2-107393FE49E3}"/>
    <dgm:cxn modelId="{62F9D9A4-0A85-40A4-B993-004BC513BFCC}" type="presOf" srcId="{09D22134-BEB3-4BFB-800B-90D31BE63302}" destId="{CEEE94FF-A32A-4F06-B685-D249B2621E1F}" srcOrd="0" destOrd="0" presId="urn:microsoft.com/office/officeart/2018/2/layout/IconCircleList"/>
    <dgm:cxn modelId="{828F8FA6-ADEE-477B-B197-A6465FE00676}" type="presOf" srcId="{0A889DEF-E12C-42D8-91A0-07BF541646FF}" destId="{BC7B8376-90A7-46C1-97FA-0F6C127AF72B}" srcOrd="0" destOrd="0" presId="urn:microsoft.com/office/officeart/2018/2/layout/IconCircleList"/>
    <dgm:cxn modelId="{D690EFF8-36A5-4720-916E-91FAB8C27BF4}" type="presOf" srcId="{63A0ED01-7DCA-4861-B5F5-05BE36E3D1F3}" destId="{F2E523CB-94F0-40B3-978C-24C8F0BA9405}" srcOrd="0" destOrd="0" presId="urn:microsoft.com/office/officeart/2018/2/layout/IconCircleList"/>
    <dgm:cxn modelId="{3013E1F9-CE6B-4528-959C-C899F72D26CA}" srcId="{FA0BF4E2-9205-4EF0-AE9B-1690F8BC7D5A}" destId="{F2FDB8D9-E679-4BE6-9ECC-4D6E01D9FF29}" srcOrd="2" destOrd="0" parTransId="{5843DE7D-BA61-4947-A181-18DA4E8EFEB9}" sibTransId="{381BBB86-5B38-40DF-8E68-4287C14FA02C}"/>
    <dgm:cxn modelId="{630F72F0-5C5F-4D25-B82E-4C7A1557811D}" type="presParOf" srcId="{9F19C94B-6A23-4993-8DED-28BDE3BBF4D6}" destId="{FC5E1EF5-06AC-4FE3-9B6C-D446576263C7}" srcOrd="0" destOrd="0" presId="urn:microsoft.com/office/officeart/2018/2/layout/IconCircleList"/>
    <dgm:cxn modelId="{B0A285D5-A33C-4BF5-85A9-A9D48535A24D}" type="presParOf" srcId="{FC5E1EF5-06AC-4FE3-9B6C-D446576263C7}" destId="{38040442-9A1F-4147-9A6F-10DEE329270C}" srcOrd="0" destOrd="0" presId="urn:microsoft.com/office/officeart/2018/2/layout/IconCircleList"/>
    <dgm:cxn modelId="{5424C95F-5E0B-4E7C-B92E-0C22D3B72576}" type="presParOf" srcId="{38040442-9A1F-4147-9A6F-10DEE329270C}" destId="{3D22A779-0DEC-4DC6-9BF4-7E686845E95F}" srcOrd="0" destOrd="0" presId="urn:microsoft.com/office/officeart/2018/2/layout/IconCircleList"/>
    <dgm:cxn modelId="{12865B2B-5368-4D23-8E80-EF1476293BF5}" type="presParOf" srcId="{38040442-9A1F-4147-9A6F-10DEE329270C}" destId="{5D84FE3B-EDD8-424C-8F0E-085044538D23}" srcOrd="1" destOrd="0" presId="urn:microsoft.com/office/officeart/2018/2/layout/IconCircleList"/>
    <dgm:cxn modelId="{B01B5A38-07D8-40B9-B1A2-5BB516A1D17C}" type="presParOf" srcId="{38040442-9A1F-4147-9A6F-10DEE329270C}" destId="{77668A43-E2E7-44F1-B55F-D1B42E1F24E9}" srcOrd="2" destOrd="0" presId="urn:microsoft.com/office/officeart/2018/2/layout/IconCircleList"/>
    <dgm:cxn modelId="{F283CF03-9D9A-4FBE-A56B-EB10C517CD0E}" type="presParOf" srcId="{38040442-9A1F-4147-9A6F-10DEE329270C}" destId="{F2E523CB-94F0-40B3-978C-24C8F0BA9405}" srcOrd="3" destOrd="0" presId="urn:microsoft.com/office/officeart/2018/2/layout/IconCircleList"/>
    <dgm:cxn modelId="{9A89D624-B786-4080-A343-A8F99EAC4877}" type="presParOf" srcId="{FC5E1EF5-06AC-4FE3-9B6C-D446576263C7}" destId="{74A74315-E2A8-4E35-8F49-480711FC69DC}" srcOrd="1" destOrd="0" presId="urn:microsoft.com/office/officeart/2018/2/layout/IconCircleList"/>
    <dgm:cxn modelId="{BD0BE47A-5F0B-45B6-A16E-30D8B7AF93EA}" type="presParOf" srcId="{FC5E1EF5-06AC-4FE3-9B6C-D446576263C7}" destId="{BB87CB76-BC84-4F0F-B0D6-4D9619239D6F}" srcOrd="2" destOrd="0" presId="urn:microsoft.com/office/officeart/2018/2/layout/IconCircleList"/>
    <dgm:cxn modelId="{E2034FC1-B372-4161-B55F-AFD53EB6D089}" type="presParOf" srcId="{BB87CB76-BC84-4F0F-B0D6-4D9619239D6F}" destId="{805B80E3-C599-4C08-845E-1E111E8B4EEA}" srcOrd="0" destOrd="0" presId="urn:microsoft.com/office/officeart/2018/2/layout/IconCircleList"/>
    <dgm:cxn modelId="{3AA7196F-3442-49AC-93FF-EC0641F85E53}" type="presParOf" srcId="{BB87CB76-BC84-4F0F-B0D6-4D9619239D6F}" destId="{A21CF348-2E81-4BC1-AAE9-CEF4BD8F2C49}" srcOrd="1" destOrd="0" presId="urn:microsoft.com/office/officeart/2018/2/layout/IconCircleList"/>
    <dgm:cxn modelId="{0B821F62-3112-4C0A-9C41-EA5B85D75B12}" type="presParOf" srcId="{BB87CB76-BC84-4F0F-B0D6-4D9619239D6F}" destId="{44454E8B-E7AA-4D4E-B415-5BD30CE9D978}" srcOrd="2" destOrd="0" presId="urn:microsoft.com/office/officeart/2018/2/layout/IconCircleList"/>
    <dgm:cxn modelId="{BBEEE2B3-0FD7-430D-A0D2-2C1D50D7CF44}" type="presParOf" srcId="{BB87CB76-BC84-4F0F-B0D6-4D9619239D6F}" destId="{BC7B8376-90A7-46C1-97FA-0F6C127AF72B}" srcOrd="3" destOrd="0" presId="urn:microsoft.com/office/officeart/2018/2/layout/IconCircleList"/>
    <dgm:cxn modelId="{2D073464-ED24-47C0-8411-BF6CBED0343E}" type="presParOf" srcId="{FC5E1EF5-06AC-4FE3-9B6C-D446576263C7}" destId="{4DA68C5E-A647-4F31-8A8C-3347906167DB}" srcOrd="3" destOrd="0" presId="urn:microsoft.com/office/officeart/2018/2/layout/IconCircleList"/>
    <dgm:cxn modelId="{D4EC1AD2-5CF9-4446-9E3E-E64490F11925}" type="presParOf" srcId="{FC5E1EF5-06AC-4FE3-9B6C-D446576263C7}" destId="{F6768B7F-EE2F-4022-A2EC-9886349511AC}" srcOrd="4" destOrd="0" presId="urn:microsoft.com/office/officeart/2018/2/layout/IconCircleList"/>
    <dgm:cxn modelId="{FB31B286-BE84-4E6D-9883-66CFBA6732E9}" type="presParOf" srcId="{F6768B7F-EE2F-4022-A2EC-9886349511AC}" destId="{BD7A70DC-97AA-485A-B768-E8DEC450DA25}" srcOrd="0" destOrd="0" presId="urn:microsoft.com/office/officeart/2018/2/layout/IconCircleList"/>
    <dgm:cxn modelId="{85691E5C-6AAE-4EB5-A179-1B5AD58B4C50}" type="presParOf" srcId="{F6768B7F-EE2F-4022-A2EC-9886349511AC}" destId="{6E72E73C-A1F3-41F8-AD58-969F780B71DC}" srcOrd="1" destOrd="0" presId="urn:microsoft.com/office/officeart/2018/2/layout/IconCircleList"/>
    <dgm:cxn modelId="{489DAB44-E774-4286-8209-2F1EAE3EEBD6}" type="presParOf" srcId="{F6768B7F-EE2F-4022-A2EC-9886349511AC}" destId="{A2887B43-A9B3-40BB-9AB0-A846E4AC1BEB}" srcOrd="2" destOrd="0" presId="urn:microsoft.com/office/officeart/2018/2/layout/IconCircleList"/>
    <dgm:cxn modelId="{8D691D80-2ED6-466C-9C1C-4A0E1BF0D89F}" type="presParOf" srcId="{F6768B7F-EE2F-4022-A2EC-9886349511AC}" destId="{9C77933B-687E-4498-9CD1-C7440601F942}" srcOrd="3" destOrd="0" presId="urn:microsoft.com/office/officeart/2018/2/layout/IconCircleList"/>
    <dgm:cxn modelId="{EA3B683B-7BF2-45AD-B5A0-427142CBF45A}" type="presParOf" srcId="{FC5E1EF5-06AC-4FE3-9B6C-D446576263C7}" destId="{02C0C12A-6E04-48F9-B1E0-7ADE2F606B47}" srcOrd="5" destOrd="0" presId="urn:microsoft.com/office/officeart/2018/2/layout/IconCircleList"/>
    <dgm:cxn modelId="{AF92DCED-18DC-4908-B16D-837448ED243F}" type="presParOf" srcId="{FC5E1EF5-06AC-4FE3-9B6C-D446576263C7}" destId="{622E3B86-4328-4212-9214-9DC0AFED25C5}" srcOrd="6" destOrd="0" presId="urn:microsoft.com/office/officeart/2018/2/layout/IconCircleList"/>
    <dgm:cxn modelId="{9E7F344D-EF4A-4E32-AFED-48E5659B2499}" type="presParOf" srcId="{622E3B86-4328-4212-9214-9DC0AFED25C5}" destId="{FDB69F50-0E9C-49D0-898D-5FC34795A1A0}" srcOrd="0" destOrd="0" presId="urn:microsoft.com/office/officeart/2018/2/layout/IconCircleList"/>
    <dgm:cxn modelId="{04AE423E-09F2-4C40-B442-DC20295607B4}" type="presParOf" srcId="{622E3B86-4328-4212-9214-9DC0AFED25C5}" destId="{50190199-89F5-4404-9CC7-34AC2439CEB6}" srcOrd="1" destOrd="0" presId="urn:microsoft.com/office/officeart/2018/2/layout/IconCircleList"/>
    <dgm:cxn modelId="{FE23ADAC-B1C4-48A8-AF85-C046D7ECD408}" type="presParOf" srcId="{622E3B86-4328-4212-9214-9DC0AFED25C5}" destId="{5C3E57C5-7C0E-4FF0-8039-90AD84923FD0}" srcOrd="2" destOrd="0" presId="urn:microsoft.com/office/officeart/2018/2/layout/IconCircleList"/>
    <dgm:cxn modelId="{730C2CA4-5A66-475D-B3FE-F0481C98E676}" type="presParOf" srcId="{622E3B86-4328-4212-9214-9DC0AFED25C5}" destId="{CEEE94FF-A32A-4F06-B685-D249B2621E1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5861A8-E46E-4566-B820-E04C88AFBAE9}"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C786E0FB-5995-4ED8-9B5E-705528B75835}">
      <dgm:prSet/>
      <dgm:spPr/>
      <dgm:t>
        <a:bodyPr/>
        <a:lstStyle/>
        <a:p>
          <a:r>
            <a:rPr lang="en-US"/>
            <a:t>What </a:t>
          </a:r>
          <a:r>
            <a:rPr lang="en-US" b="1"/>
            <a:t>trends and patterns </a:t>
          </a:r>
          <a:r>
            <a:rPr lang="en-US"/>
            <a:t>emerge in the pricing strategies of Walmart and Amazon?</a:t>
          </a:r>
        </a:p>
      </dgm:t>
    </dgm:pt>
    <dgm:pt modelId="{82EA75F2-1B7C-4417-B940-B2B28DB37951}" type="parTrans" cxnId="{B6DA82C4-ED43-40FC-9C0D-30EC9C9E4E20}">
      <dgm:prSet/>
      <dgm:spPr/>
      <dgm:t>
        <a:bodyPr/>
        <a:lstStyle/>
        <a:p>
          <a:endParaRPr lang="en-US"/>
        </a:p>
      </dgm:t>
    </dgm:pt>
    <dgm:pt modelId="{1BF5EFF7-F9D5-4AE3-8D40-3DE3EC3E0146}" type="sibTrans" cxnId="{B6DA82C4-ED43-40FC-9C0D-30EC9C9E4E20}">
      <dgm:prSet/>
      <dgm:spPr/>
      <dgm:t>
        <a:bodyPr/>
        <a:lstStyle/>
        <a:p>
          <a:endParaRPr lang="en-US"/>
        </a:p>
      </dgm:t>
    </dgm:pt>
    <dgm:pt modelId="{FD75D92D-330F-46D5-82D2-96B92A86CA11}">
      <dgm:prSet/>
      <dgm:spPr/>
      <dgm:t>
        <a:bodyPr/>
        <a:lstStyle/>
        <a:p>
          <a:r>
            <a:rPr lang="en-US"/>
            <a:t>In which </a:t>
          </a:r>
          <a:r>
            <a:rPr lang="en-US" b="1"/>
            <a:t>departments and product categories </a:t>
          </a:r>
          <a:r>
            <a:rPr lang="en-US"/>
            <a:t>do these companies concentrate their product offerings?</a:t>
          </a:r>
        </a:p>
      </dgm:t>
    </dgm:pt>
    <dgm:pt modelId="{2D16381D-2456-41B4-A1FA-37C3800B0287}" type="parTrans" cxnId="{D87C8A9E-3470-4A74-AE90-C00E07BAF746}">
      <dgm:prSet/>
      <dgm:spPr/>
      <dgm:t>
        <a:bodyPr/>
        <a:lstStyle/>
        <a:p>
          <a:endParaRPr lang="en-US"/>
        </a:p>
      </dgm:t>
    </dgm:pt>
    <dgm:pt modelId="{47A789DC-87D7-4657-B5AE-5C4D12100472}" type="sibTrans" cxnId="{D87C8A9E-3470-4A74-AE90-C00E07BAF746}">
      <dgm:prSet/>
      <dgm:spPr/>
      <dgm:t>
        <a:bodyPr/>
        <a:lstStyle/>
        <a:p>
          <a:endParaRPr lang="en-US"/>
        </a:p>
      </dgm:t>
    </dgm:pt>
    <dgm:pt modelId="{A9F69D99-0BF8-408D-A9D9-189268026F0D}">
      <dgm:prSet/>
      <dgm:spPr/>
      <dgm:t>
        <a:bodyPr/>
        <a:lstStyle/>
        <a:p>
          <a:r>
            <a:rPr lang="en-IN"/>
            <a:t>Is there a </a:t>
          </a:r>
          <a:r>
            <a:rPr lang="en-IN" b="1" i="1"/>
            <a:t>Correlation</a:t>
          </a:r>
          <a:r>
            <a:rPr lang="en-IN"/>
            <a:t> between the Walmart and Amazon current price?</a:t>
          </a:r>
          <a:r>
            <a:rPr lang="en-US"/>
            <a:t> </a:t>
          </a:r>
        </a:p>
      </dgm:t>
    </dgm:pt>
    <dgm:pt modelId="{E2E9BBD2-C156-4FB2-B151-0CF99FE91490}" type="parTrans" cxnId="{85102364-7118-4B2C-83E3-890E54F2526E}">
      <dgm:prSet/>
      <dgm:spPr/>
      <dgm:t>
        <a:bodyPr/>
        <a:lstStyle/>
        <a:p>
          <a:endParaRPr lang="en-US"/>
        </a:p>
      </dgm:t>
    </dgm:pt>
    <dgm:pt modelId="{056376A5-03CA-4BCC-B42F-BCDA3302AA7B}" type="sibTrans" cxnId="{85102364-7118-4B2C-83E3-890E54F2526E}">
      <dgm:prSet/>
      <dgm:spPr/>
      <dgm:t>
        <a:bodyPr/>
        <a:lstStyle/>
        <a:p>
          <a:endParaRPr lang="en-US"/>
        </a:p>
      </dgm:t>
    </dgm:pt>
    <dgm:pt modelId="{64C419F0-25CE-49D7-9872-10D638798ED4}" type="pres">
      <dgm:prSet presAssocID="{555861A8-E46E-4566-B820-E04C88AFBAE9}" presName="vert0" presStyleCnt="0">
        <dgm:presLayoutVars>
          <dgm:dir/>
          <dgm:animOne val="branch"/>
          <dgm:animLvl val="lvl"/>
        </dgm:presLayoutVars>
      </dgm:prSet>
      <dgm:spPr/>
    </dgm:pt>
    <dgm:pt modelId="{BE2CD98C-E116-4933-98F7-291F49831E17}" type="pres">
      <dgm:prSet presAssocID="{C786E0FB-5995-4ED8-9B5E-705528B75835}" presName="thickLine" presStyleLbl="alignNode1" presStyleIdx="0" presStyleCnt="3"/>
      <dgm:spPr/>
    </dgm:pt>
    <dgm:pt modelId="{47518882-9C1E-4B4A-8CB7-48CC1BD0B9FB}" type="pres">
      <dgm:prSet presAssocID="{C786E0FB-5995-4ED8-9B5E-705528B75835}" presName="horz1" presStyleCnt="0"/>
      <dgm:spPr/>
    </dgm:pt>
    <dgm:pt modelId="{474EDB12-A446-4D2D-B1A6-E6EE159E1244}" type="pres">
      <dgm:prSet presAssocID="{C786E0FB-5995-4ED8-9B5E-705528B75835}" presName="tx1" presStyleLbl="revTx" presStyleIdx="0" presStyleCnt="3"/>
      <dgm:spPr/>
    </dgm:pt>
    <dgm:pt modelId="{3A306452-A2D1-4584-857B-DE7F37663854}" type="pres">
      <dgm:prSet presAssocID="{C786E0FB-5995-4ED8-9B5E-705528B75835}" presName="vert1" presStyleCnt="0"/>
      <dgm:spPr/>
    </dgm:pt>
    <dgm:pt modelId="{D716BE9D-F4B8-4866-A4F7-42FE5B3A87B5}" type="pres">
      <dgm:prSet presAssocID="{FD75D92D-330F-46D5-82D2-96B92A86CA11}" presName="thickLine" presStyleLbl="alignNode1" presStyleIdx="1" presStyleCnt="3"/>
      <dgm:spPr/>
    </dgm:pt>
    <dgm:pt modelId="{FA0A5D0A-D8F9-4FF8-84F5-A9C191AE07B3}" type="pres">
      <dgm:prSet presAssocID="{FD75D92D-330F-46D5-82D2-96B92A86CA11}" presName="horz1" presStyleCnt="0"/>
      <dgm:spPr/>
    </dgm:pt>
    <dgm:pt modelId="{E0ED4272-F3FE-424D-B08F-F9E527E99778}" type="pres">
      <dgm:prSet presAssocID="{FD75D92D-330F-46D5-82D2-96B92A86CA11}" presName="tx1" presStyleLbl="revTx" presStyleIdx="1" presStyleCnt="3"/>
      <dgm:spPr/>
    </dgm:pt>
    <dgm:pt modelId="{5193E45C-4702-4B9A-B4E3-EB398AB47E29}" type="pres">
      <dgm:prSet presAssocID="{FD75D92D-330F-46D5-82D2-96B92A86CA11}" presName="vert1" presStyleCnt="0"/>
      <dgm:spPr/>
    </dgm:pt>
    <dgm:pt modelId="{B08F587C-4431-45D2-A430-4F0D4B1932FA}" type="pres">
      <dgm:prSet presAssocID="{A9F69D99-0BF8-408D-A9D9-189268026F0D}" presName="thickLine" presStyleLbl="alignNode1" presStyleIdx="2" presStyleCnt="3"/>
      <dgm:spPr/>
    </dgm:pt>
    <dgm:pt modelId="{368BF686-7322-401A-B94E-9E70EE6FC24B}" type="pres">
      <dgm:prSet presAssocID="{A9F69D99-0BF8-408D-A9D9-189268026F0D}" presName="horz1" presStyleCnt="0"/>
      <dgm:spPr/>
    </dgm:pt>
    <dgm:pt modelId="{FF58D474-4ACE-432E-ACC2-8E34FD04DBE4}" type="pres">
      <dgm:prSet presAssocID="{A9F69D99-0BF8-408D-A9D9-189268026F0D}" presName="tx1" presStyleLbl="revTx" presStyleIdx="2" presStyleCnt="3"/>
      <dgm:spPr/>
    </dgm:pt>
    <dgm:pt modelId="{C8B135BE-8B12-4E2F-B9DF-6E2BEB518326}" type="pres">
      <dgm:prSet presAssocID="{A9F69D99-0BF8-408D-A9D9-189268026F0D}" presName="vert1" presStyleCnt="0"/>
      <dgm:spPr/>
    </dgm:pt>
  </dgm:ptLst>
  <dgm:cxnLst>
    <dgm:cxn modelId="{2476A304-49B5-40BE-A95F-C154978C005D}" type="presOf" srcId="{A9F69D99-0BF8-408D-A9D9-189268026F0D}" destId="{FF58D474-4ACE-432E-ACC2-8E34FD04DBE4}" srcOrd="0" destOrd="0" presId="urn:microsoft.com/office/officeart/2008/layout/LinedList"/>
    <dgm:cxn modelId="{D4E25909-518A-4C87-8BDB-C66F55679F2B}" type="presOf" srcId="{C786E0FB-5995-4ED8-9B5E-705528B75835}" destId="{474EDB12-A446-4D2D-B1A6-E6EE159E1244}" srcOrd="0" destOrd="0" presId="urn:microsoft.com/office/officeart/2008/layout/LinedList"/>
    <dgm:cxn modelId="{85102364-7118-4B2C-83E3-890E54F2526E}" srcId="{555861A8-E46E-4566-B820-E04C88AFBAE9}" destId="{A9F69D99-0BF8-408D-A9D9-189268026F0D}" srcOrd="2" destOrd="0" parTransId="{E2E9BBD2-C156-4FB2-B151-0CF99FE91490}" sibTransId="{056376A5-03CA-4BCC-B42F-BCDA3302AA7B}"/>
    <dgm:cxn modelId="{3F11DA58-1966-46E8-AF96-1F5F33E12998}" type="presOf" srcId="{555861A8-E46E-4566-B820-E04C88AFBAE9}" destId="{64C419F0-25CE-49D7-9872-10D638798ED4}" srcOrd="0" destOrd="0" presId="urn:microsoft.com/office/officeart/2008/layout/LinedList"/>
    <dgm:cxn modelId="{D87C8A9E-3470-4A74-AE90-C00E07BAF746}" srcId="{555861A8-E46E-4566-B820-E04C88AFBAE9}" destId="{FD75D92D-330F-46D5-82D2-96B92A86CA11}" srcOrd="1" destOrd="0" parTransId="{2D16381D-2456-41B4-A1FA-37C3800B0287}" sibTransId="{47A789DC-87D7-4657-B5AE-5C4D12100472}"/>
    <dgm:cxn modelId="{C33588A6-57C5-4B60-A125-5F3AA8953026}" type="presOf" srcId="{FD75D92D-330F-46D5-82D2-96B92A86CA11}" destId="{E0ED4272-F3FE-424D-B08F-F9E527E99778}" srcOrd="0" destOrd="0" presId="urn:microsoft.com/office/officeart/2008/layout/LinedList"/>
    <dgm:cxn modelId="{B6DA82C4-ED43-40FC-9C0D-30EC9C9E4E20}" srcId="{555861A8-E46E-4566-B820-E04C88AFBAE9}" destId="{C786E0FB-5995-4ED8-9B5E-705528B75835}" srcOrd="0" destOrd="0" parTransId="{82EA75F2-1B7C-4417-B940-B2B28DB37951}" sibTransId="{1BF5EFF7-F9D5-4AE3-8D40-3DE3EC3E0146}"/>
    <dgm:cxn modelId="{99A11F04-87BB-4160-9866-67B8D61B8753}" type="presParOf" srcId="{64C419F0-25CE-49D7-9872-10D638798ED4}" destId="{BE2CD98C-E116-4933-98F7-291F49831E17}" srcOrd="0" destOrd="0" presId="urn:microsoft.com/office/officeart/2008/layout/LinedList"/>
    <dgm:cxn modelId="{68C8E3D9-203E-417C-BF35-199C956A1494}" type="presParOf" srcId="{64C419F0-25CE-49D7-9872-10D638798ED4}" destId="{47518882-9C1E-4B4A-8CB7-48CC1BD0B9FB}" srcOrd="1" destOrd="0" presId="urn:microsoft.com/office/officeart/2008/layout/LinedList"/>
    <dgm:cxn modelId="{DFD11416-06B1-47BA-880D-A37ED49C95E9}" type="presParOf" srcId="{47518882-9C1E-4B4A-8CB7-48CC1BD0B9FB}" destId="{474EDB12-A446-4D2D-B1A6-E6EE159E1244}" srcOrd="0" destOrd="0" presId="urn:microsoft.com/office/officeart/2008/layout/LinedList"/>
    <dgm:cxn modelId="{48E8974D-E0C9-4F66-8230-64D5E4A6C47E}" type="presParOf" srcId="{47518882-9C1E-4B4A-8CB7-48CC1BD0B9FB}" destId="{3A306452-A2D1-4584-857B-DE7F37663854}" srcOrd="1" destOrd="0" presId="urn:microsoft.com/office/officeart/2008/layout/LinedList"/>
    <dgm:cxn modelId="{E1EA936D-DF64-4E9E-8DEB-6645F48FB8C9}" type="presParOf" srcId="{64C419F0-25CE-49D7-9872-10D638798ED4}" destId="{D716BE9D-F4B8-4866-A4F7-42FE5B3A87B5}" srcOrd="2" destOrd="0" presId="urn:microsoft.com/office/officeart/2008/layout/LinedList"/>
    <dgm:cxn modelId="{20E6AB28-59CB-4AC0-A246-3D10BEA65472}" type="presParOf" srcId="{64C419F0-25CE-49D7-9872-10D638798ED4}" destId="{FA0A5D0A-D8F9-4FF8-84F5-A9C191AE07B3}" srcOrd="3" destOrd="0" presId="urn:microsoft.com/office/officeart/2008/layout/LinedList"/>
    <dgm:cxn modelId="{8BE469A1-BAE5-426C-8EF9-C9BD7676C9E1}" type="presParOf" srcId="{FA0A5D0A-D8F9-4FF8-84F5-A9C191AE07B3}" destId="{E0ED4272-F3FE-424D-B08F-F9E527E99778}" srcOrd="0" destOrd="0" presId="urn:microsoft.com/office/officeart/2008/layout/LinedList"/>
    <dgm:cxn modelId="{DFC2B122-9714-4BF8-91A3-3FAD2C28D225}" type="presParOf" srcId="{FA0A5D0A-D8F9-4FF8-84F5-A9C191AE07B3}" destId="{5193E45C-4702-4B9A-B4E3-EB398AB47E29}" srcOrd="1" destOrd="0" presId="urn:microsoft.com/office/officeart/2008/layout/LinedList"/>
    <dgm:cxn modelId="{F1603E6F-FB95-4AF8-833B-DB5BC7612A78}" type="presParOf" srcId="{64C419F0-25CE-49D7-9872-10D638798ED4}" destId="{B08F587C-4431-45D2-A430-4F0D4B1932FA}" srcOrd="4" destOrd="0" presId="urn:microsoft.com/office/officeart/2008/layout/LinedList"/>
    <dgm:cxn modelId="{F0970D08-38AD-41C8-8F9D-5FC29834018D}" type="presParOf" srcId="{64C419F0-25CE-49D7-9872-10D638798ED4}" destId="{368BF686-7322-401A-B94E-9E70EE6FC24B}" srcOrd="5" destOrd="0" presId="urn:microsoft.com/office/officeart/2008/layout/LinedList"/>
    <dgm:cxn modelId="{CDDC371D-2C40-4A41-BB64-4218DDC0E5D7}" type="presParOf" srcId="{368BF686-7322-401A-B94E-9E70EE6FC24B}" destId="{FF58D474-4ACE-432E-ACC2-8E34FD04DBE4}" srcOrd="0" destOrd="0" presId="urn:microsoft.com/office/officeart/2008/layout/LinedList"/>
    <dgm:cxn modelId="{CAB7857F-26CA-464C-9838-6E8D78CAC56E}" type="presParOf" srcId="{368BF686-7322-401A-B94E-9E70EE6FC24B}" destId="{C8B135BE-8B12-4E2F-B9DF-6E2BEB5183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AAB267-18EA-4BB4-8E7C-148D931E4B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EA466B-703D-4B54-BD97-EB4234AF9854}">
      <dgm:prSet/>
      <dgm:spPr/>
      <dgm:t>
        <a:bodyPr/>
        <a:lstStyle/>
        <a:p>
          <a:r>
            <a:rPr lang="en-US"/>
            <a:t>The t-test results indicate that there is no significant difference in pricing between Walmart and Amazon. </a:t>
          </a:r>
        </a:p>
      </dgm:t>
    </dgm:pt>
    <dgm:pt modelId="{CEAF2A80-857B-4F26-BD6A-8BE4A04449A0}" type="parTrans" cxnId="{FE003D03-8D3E-4F32-9EF7-C672B9F40B5A}">
      <dgm:prSet/>
      <dgm:spPr/>
      <dgm:t>
        <a:bodyPr/>
        <a:lstStyle/>
        <a:p>
          <a:endParaRPr lang="en-US"/>
        </a:p>
      </dgm:t>
    </dgm:pt>
    <dgm:pt modelId="{126170BD-8855-4E9A-9B82-5CB442E3C027}" type="sibTrans" cxnId="{FE003D03-8D3E-4F32-9EF7-C672B9F40B5A}">
      <dgm:prSet/>
      <dgm:spPr/>
      <dgm:t>
        <a:bodyPr/>
        <a:lstStyle/>
        <a:p>
          <a:endParaRPr lang="en-US"/>
        </a:p>
      </dgm:t>
    </dgm:pt>
    <dgm:pt modelId="{E4A7C4FC-15A9-40A7-A4AE-9F262A069AD2}">
      <dgm:prSet/>
      <dgm:spPr/>
      <dgm:t>
        <a:bodyPr/>
        <a:lstStyle/>
        <a:p>
          <a:r>
            <a:rPr lang="en-US"/>
            <a:t>The p-value of 0.599 is greater than the commonly chosen significance level of 0.05. </a:t>
          </a:r>
        </a:p>
      </dgm:t>
    </dgm:pt>
    <dgm:pt modelId="{6D67E4E1-86C1-4830-81E9-9423E2AC27AF}" type="parTrans" cxnId="{562E035F-A97F-407D-812E-93E99E229DE3}">
      <dgm:prSet/>
      <dgm:spPr/>
      <dgm:t>
        <a:bodyPr/>
        <a:lstStyle/>
        <a:p>
          <a:endParaRPr lang="en-US"/>
        </a:p>
      </dgm:t>
    </dgm:pt>
    <dgm:pt modelId="{4DD26DA4-13B1-4AAF-9AE0-BCF2D041B041}" type="sibTrans" cxnId="{562E035F-A97F-407D-812E-93E99E229DE3}">
      <dgm:prSet/>
      <dgm:spPr/>
      <dgm:t>
        <a:bodyPr/>
        <a:lstStyle/>
        <a:p>
          <a:endParaRPr lang="en-US"/>
        </a:p>
      </dgm:t>
    </dgm:pt>
    <dgm:pt modelId="{FF32E037-DA8B-465E-852A-E6F409EF1979}">
      <dgm:prSet/>
      <dgm:spPr/>
      <dgm:t>
        <a:bodyPr/>
        <a:lstStyle/>
        <a:p>
          <a:r>
            <a:rPr lang="en-US"/>
            <a:t>Therefore, we fail to reject the null hypothesis, suggesting that, based on the available data, there is insufficient evidence to conclude a meaningful difference in pricing strategies between the two retailers.</a:t>
          </a:r>
        </a:p>
      </dgm:t>
    </dgm:pt>
    <dgm:pt modelId="{5B30B806-5410-489A-BADC-10BB960FB08C}" type="parTrans" cxnId="{371F5BAE-F082-4F01-A895-7A7D9AFF7808}">
      <dgm:prSet/>
      <dgm:spPr/>
      <dgm:t>
        <a:bodyPr/>
        <a:lstStyle/>
        <a:p>
          <a:endParaRPr lang="en-US"/>
        </a:p>
      </dgm:t>
    </dgm:pt>
    <dgm:pt modelId="{854A73B2-FFE1-4EC8-AAD5-73CFD488BAFC}" type="sibTrans" cxnId="{371F5BAE-F082-4F01-A895-7A7D9AFF7808}">
      <dgm:prSet/>
      <dgm:spPr/>
      <dgm:t>
        <a:bodyPr/>
        <a:lstStyle/>
        <a:p>
          <a:endParaRPr lang="en-US"/>
        </a:p>
      </dgm:t>
    </dgm:pt>
    <dgm:pt modelId="{83FAFDBA-7E66-46BC-A941-E7810FBD54C0}" type="pres">
      <dgm:prSet presAssocID="{72AAB267-18EA-4BB4-8E7C-148D931E4B1A}" presName="linear" presStyleCnt="0">
        <dgm:presLayoutVars>
          <dgm:animLvl val="lvl"/>
          <dgm:resizeHandles val="exact"/>
        </dgm:presLayoutVars>
      </dgm:prSet>
      <dgm:spPr/>
    </dgm:pt>
    <dgm:pt modelId="{07441A38-1B87-4E45-B97F-3EB69D219A4B}" type="pres">
      <dgm:prSet presAssocID="{8EEA466B-703D-4B54-BD97-EB4234AF9854}" presName="parentText" presStyleLbl="node1" presStyleIdx="0" presStyleCnt="3">
        <dgm:presLayoutVars>
          <dgm:chMax val="0"/>
          <dgm:bulletEnabled val="1"/>
        </dgm:presLayoutVars>
      </dgm:prSet>
      <dgm:spPr/>
    </dgm:pt>
    <dgm:pt modelId="{83C47254-323B-4264-B115-CE16FAB30AD4}" type="pres">
      <dgm:prSet presAssocID="{126170BD-8855-4E9A-9B82-5CB442E3C027}" presName="spacer" presStyleCnt="0"/>
      <dgm:spPr/>
    </dgm:pt>
    <dgm:pt modelId="{60F7002F-A058-43B2-86F5-FDDCD14D7078}" type="pres">
      <dgm:prSet presAssocID="{E4A7C4FC-15A9-40A7-A4AE-9F262A069AD2}" presName="parentText" presStyleLbl="node1" presStyleIdx="1" presStyleCnt="3">
        <dgm:presLayoutVars>
          <dgm:chMax val="0"/>
          <dgm:bulletEnabled val="1"/>
        </dgm:presLayoutVars>
      </dgm:prSet>
      <dgm:spPr/>
    </dgm:pt>
    <dgm:pt modelId="{52D688EA-97F9-4E31-BB11-206B7F9AADEC}" type="pres">
      <dgm:prSet presAssocID="{4DD26DA4-13B1-4AAF-9AE0-BCF2D041B041}" presName="spacer" presStyleCnt="0"/>
      <dgm:spPr/>
    </dgm:pt>
    <dgm:pt modelId="{3E18A407-D779-4231-81AD-DA9DE3D3AB10}" type="pres">
      <dgm:prSet presAssocID="{FF32E037-DA8B-465E-852A-E6F409EF1979}" presName="parentText" presStyleLbl="node1" presStyleIdx="2" presStyleCnt="3">
        <dgm:presLayoutVars>
          <dgm:chMax val="0"/>
          <dgm:bulletEnabled val="1"/>
        </dgm:presLayoutVars>
      </dgm:prSet>
      <dgm:spPr/>
    </dgm:pt>
  </dgm:ptLst>
  <dgm:cxnLst>
    <dgm:cxn modelId="{FE003D03-8D3E-4F32-9EF7-C672B9F40B5A}" srcId="{72AAB267-18EA-4BB4-8E7C-148D931E4B1A}" destId="{8EEA466B-703D-4B54-BD97-EB4234AF9854}" srcOrd="0" destOrd="0" parTransId="{CEAF2A80-857B-4F26-BD6A-8BE4A04449A0}" sibTransId="{126170BD-8855-4E9A-9B82-5CB442E3C027}"/>
    <dgm:cxn modelId="{22847712-EB9D-449C-B413-FFDB7C5863A2}" type="presOf" srcId="{8EEA466B-703D-4B54-BD97-EB4234AF9854}" destId="{07441A38-1B87-4E45-B97F-3EB69D219A4B}" srcOrd="0" destOrd="0" presId="urn:microsoft.com/office/officeart/2005/8/layout/vList2"/>
    <dgm:cxn modelId="{CAAB8A38-A10D-4170-AAB3-7238471BC987}" type="presOf" srcId="{FF32E037-DA8B-465E-852A-E6F409EF1979}" destId="{3E18A407-D779-4231-81AD-DA9DE3D3AB10}" srcOrd="0" destOrd="0" presId="urn:microsoft.com/office/officeart/2005/8/layout/vList2"/>
    <dgm:cxn modelId="{562E035F-A97F-407D-812E-93E99E229DE3}" srcId="{72AAB267-18EA-4BB4-8E7C-148D931E4B1A}" destId="{E4A7C4FC-15A9-40A7-A4AE-9F262A069AD2}" srcOrd="1" destOrd="0" parTransId="{6D67E4E1-86C1-4830-81E9-9423E2AC27AF}" sibTransId="{4DD26DA4-13B1-4AAF-9AE0-BCF2D041B041}"/>
    <dgm:cxn modelId="{9EBAE865-546D-45EC-85E2-8288AAB830BB}" type="presOf" srcId="{72AAB267-18EA-4BB4-8E7C-148D931E4B1A}" destId="{83FAFDBA-7E66-46BC-A941-E7810FBD54C0}" srcOrd="0" destOrd="0" presId="urn:microsoft.com/office/officeart/2005/8/layout/vList2"/>
    <dgm:cxn modelId="{371F5BAE-F082-4F01-A895-7A7D9AFF7808}" srcId="{72AAB267-18EA-4BB4-8E7C-148D931E4B1A}" destId="{FF32E037-DA8B-465E-852A-E6F409EF1979}" srcOrd="2" destOrd="0" parTransId="{5B30B806-5410-489A-BADC-10BB960FB08C}" sibTransId="{854A73B2-FFE1-4EC8-AAD5-73CFD488BAFC}"/>
    <dgm:cxn modelId="{DA3458CE-5231-45FF-92EE-3B89237A1EBC}" type="presOf" srcId="{E4A7C4FC-15A9-40A7-A4AE-9F262A069AD2}" destId="{60F7002F-A058-43B2-86F5-FDDCD14D7078}" srcOrd="0" destOrd="0" presId="urn:microsoft.com/office/officeart/2005/8/layout/vList2"/>
    <dgm:cxn modelId="{50F0D0B5-6C5E-41CB-B08F-2DAE15D98FD1}" type="presParOf" srcId="{83FAFDBA-7E66-46BC-A941-E7810FBD54C0}" destId="{07441A38-1B87-4E45-B97F-3EB69D219A4B}" srcOrd="0" destOrd="0" presId="urn:microsoft.com/office/officeart/2005/8/layout/vList2"/>
    <dgm:cxn modelId="{C5F8F5C3-9B19-4620-86FD-4BB40F3B806E}" type="presParOf" srcId="{83FAFDBA-7E66-46BC-A941-E7810FBD54C0}" destId="{83C47254-323B-4264-B115-CE16FAB30AD4}" srcOrd="1" destOrd="0" presId="urn:microsoft.com/office/officeart/2005/8/layout/vList2"/>
    <dgm:cxn modelId="{62F055E5-CA5C-4F64-B20A-920890211261}" type="presParOf" srcId="{83FAFDBA-7E66-46BC-A941-E7810FBD54C0}" destId="{60F7002F-A058-43B2-86F5-FDDCD14D7078}" srcOrd="2" destOrd="0" presId="urn:microsoft.com/office/officeart/2005/8/layout/vList2"/>
    <dgm:cxn modelId="{1B50F1D2-B881-4B98-8095-EE9831016F87}" type="presParOf" srcId="{83FAFDBA-7E66-46BC-A941-E7810FBD54C0}" destId="{52D688EA-97F9-4E31-BB11-206B7F9AADEC}" srcOrd="3" destOrd="0" presId="urn:microsoft.com/office/officeart/2005/8/layout/vList2"/>
    <dgm:cxn modelId="{848C4FA2-A63A-4B5A-AE23-447CF818AF7D}" type="presParOf" srcId="{83FAFDBA-7E66-46BC-A941-E7810FBD54C0}" destId="{3E18A407-D779-4231-81AD-DA9DE3D3AB1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2A779-0DEC-4DC6-9BF4-7E686845E95F}">
      <dsp:nvSpPr>
        <dsp:cNvPr id="0" name=""/>
        <dsp:cNvSpPr/>
      </dsp:nvSpPr>
      <dsp:spPr>
        <a:xfrm>
          <a:off x="239722" y="5243"/>
          <a:ext cx="1350050" cy="13500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4FE3B-EDD8-424C-8F0E-085044538D23}">
      <dsp:nvSpPr>
        <dsp:cNvPr id="0" name=""/>
        <dsp:cNvSpPr/>
      </dsp:nvSpPr>
      <dsp:spPr>
        <a:xfrm>
          <a:off x="523232" y="288753"/>
          <a:ext cx="783029" cy="783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523CB-94F0-40B3-978C-24C8F0BA9405}">
      <dsp:nvSpPr>
        <dsp:cNvPr id="0" name=""/>
        <dsp:cNvSpPr/>
      </dsp:nvSpPr>
      <dsp:spPr>
        <a:xfrm>
          <a:off x="1879068" y="5243"/>
          <a:ext cx="3182260" cy="135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Introduction</a:t>
          </a:r>
          <a:endParaRPr lang="en-US" sz="2400" kern="1200"/>
        </a:p>
      </dsp:txBody>
      <dsp:txXfrm>
        <a:off x="1879068" y="5243"/>
        <a:ext cx="3182260" cy="1350050"/>
      </dsp:txXfrm>
    </dsp:sp>
    <dsp:sp modelId="{805B80E3-C599-4C08-845E-1E111E8B4EEA}">
      <dsp:nvSpPr>
        <dsp:cNvPr id="0" name=""/>
        <dsp:cNvSpPr/>
      </dsp:nvSpPr>
      <dsp:spPr>
        <a:xfrm>
          <a:off x="5615814" y="5243"/>
          <a:ext cx="1350050" cy="13500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CF348-2E81-4BC1-AAE9-CEF4BD8F2C49}">
      <dsp:nvSpPr>
        <dsp:cNvPr id="0" name=""/>
        <dsp:cNvSpPr/>
      </dsp:nvSpPr>
      <dsp:spPr>
        <a:xfrm>
          <a:off x="5899324" y="288753"/>
          <a:ext cx="783029" cy="783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7B8376-90A7-46C1-97FA-0F6C127AF72B}">
      <dsp:nvSpPr>
        <dsp:cNvPr id="0" name=""/>
        <dsp:cNvSpPr/>
      </dsp:nvSpPr>
      <dsp:spPr>
        <a:xfrm>
          <a:off x="7255160" y="5243"/>
          <a:ext cx="3182260" cy="135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Visualization</a:t>
          </a:r>
          <a:endParaRPr lang="en-US" sz="2400" kern="1200"/>
        </a:p>
      </dsp:txBody>
      <dsp:txXfrm>
        <a:off x="7255160" y="5243"/>
        <a:ext cx="3182260" cy="1350050"/>
      </dsp:txXfrm>
    </dsp:sp>
    <dsp:sp modelId="{BD7A70DC-97AA-485A-B768-E8DEC450DA25}">
      <dsp:nvSpPr>
        <dsp:cNvPr id="0" name=""/>
        <dsp:cNvSpPr/>
      </dsp:nvSpPr>
      <dsp:spPr>
        <a:xfrm>
          <a:off x="239722" y="1910473"/>
          <a:ext cx="1350050" cy="13500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2E73C-A1F3-41F8-AD58-969F780B71DC}">
      <dsp:nvSpPr>
        <dsp:cNvPr id="0" name=""/>
        <dsp:cNvSpPr/>
      </dsp:nvSpPr>
      <dsp:spPr>
        <a:xfrm>
          <a:off x="523232" y="2193984"/>
          <a:ext cx="783029" cy="783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77933B-687E-4498-9CD1-C7440601F942}">
      <dsp:nvSpPr>
        <dsp:cNvPr id="0" name=""/>
        <dsp:cNvSpPr/>
      </dsp:nvSpPr>
      <dsp:spPr>
        <a:xfrm>
          <a:off x="1879068" y="1910473"/>
          <a:ext cx="3182260" cy="135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Insights &amp; recommendation</a:t>
          </a:r>
          <a:endParaRPr lang="en-US" sz="2400" kern="1200"/>
        </a:p>
      </dsp:txBody>
      <dsp:txXfrm>
        <a:off x="1879068" y="1910473"/>
        <a:ext cx="3182260" cy="1350050"/>
      </dsp:txXfrm>
    </dsp:sp>
    <dsp:sp modelId="{FDB69F50-0E9C-49D0-898D-5FC34795A1A0}">
      <dsp:nvSpPr>
        <dsp:cNvPr id="0" name=""/>
        <dsp:cNvSpPr/>
      </dsp:nvSpPr>
      <dsp:spPr>
        <a:xfrm>
          <a:off x="5615814" y="1910473"/>
          <a:ext cx="1350050" cy="13500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90199-89F5-4404-9CC7-34AC2439CEB6}">
      <dsp:nvSpPr>
        <dsp:cNvPr id="0" name=""/>
        <dsp:cNvSpPr/>
      </dsp:nvSpPr>
      <dsp:spPr>
        <a:xfrm>
          <a:off x="5899324" y="2193984"/>
          <a:ext cx="783029" cy="783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EE94FF-A32A-4F06-B685-D249B2621E1F}">
      <dsp:nvSpPr>
        <dsp:cNvPr id="0" name=""/>
        <dsp:cNvSpPr/>
      </dsp:nvSpPr>
      <dsp:spPr>
        <a:xfrm>
          <a:off x="7255160" y="1910473"/>
          <a:ext cx="3182260" cy="135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Summary</a:t>
          </a:r>
          <a:endParaRPr lang="en-US" sz="2400" kern="1200"/>
        </a:p>
      </dsp:txBody>
      <dsp:txXfrm>
        <a:off x="7255160" y="1910473"/>
        <a:ext cx="3182260" cy="1350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CD98C-E116-4933-98F7-291F49831E17}">
      <dsp:nvSpPr>
        <dsp:cNvPr id="0" name=""/>
        <dsp:cNvSpPr/>
      </dsp:nvSpPr>
      <dsp:spPr>
        <a:xfrm>
          <a:off x="0" y="1594"/>
          <a:ext cx="1067714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EDB12-A446-4D2D-B1A6-E6EE159E1244}">
      <dsp:nvSpPr>
        <dsp:cNvPr id="0" name=""/>
        <dsp:cNvSpPr/>
      </dsp:nvSpPr>
      <dsp:spPr>
        <a:xfrm>
          <a:off x="0" y="1594"/>
          <a:ext cx="10677144" cy="10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What </a:t>
          </a:r>
          <a:r>
            <a:rPr lang="en-US" sz="3000" b="1" kern="1200"/>
            <a:t>trends and patterns </a:t>
          </a:r>
          <a:r>
            <a:rPr lang="en-US" sz="3000" kern="1200"/>
            <a:t>emerge in the pricing strategies of Walmart and Amazon?</a:t>
          </a:r>
        </a:p>
      </dsp:txBody>
      <dsp:txXfrm>
        <a:off x="0" y="1594"/>
        <a:ext cx="10677144" cy="1087525"/>
      </dsp:txXfrm>
    </dsp:sp>
    <dsp:sp modelId="{D716BE9D-F4B8-4866-A4F7-42FE5B3A87B5}">
      <dsp:nvSpPr>
        <dsp:cNvPr id="0" name=""/>
        <dsp:cNvSpPr/>
      </dsp:nvSpPr>
      <dsp:spPr>
        <a:xfrm>
          <a:off x="0" y="1089120"/>
          <a:ext cx="1067714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ED4272-F3FE-424D-B08F-F9E527E99778}">
      <dsp:nvSpPr>
        <dsp:cNvPr id="0" name=""/>
        <dsp:cNvSpPr/>
      </dsp:nvSpPr>
      <dsp:spPr>
        <a:xfrm>
          <a:off x="0" y="1089120"/>
          <a:ext cx="10677144" cy="10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 which </a:t>
          </a:r>
          <a:r>
            <a:rPr lang="en-US" sz="3000" b="1" kern="1200"/>
            <a:t>departments and product categories </a:t>
          </a:r>
          <a:r>
            <a:rPr lang="en-US" sz="3000" kern="1200"/>
            <a:t>do these companies concentrate their product offerings?</a:t>
          </a:r>
        </a:p>
      </dsp:txBody>
      <dsp:txXfrm>
        <a:off x="0" y="1089120"/>
        <a:ext cx="10677144" cy="1087525"/>
      </dsp:txXfrm>
    </dsp:sp>
    <dsp:sp modelId="{B08F587C-4431-45D2-A430-4F0D4B1932FA}">
      <dsp:nvSpPr>
        <dsp:cNvPr id="0" name=""/>
        <dsp:cNvSpPr/>
      </dsp:nvSpPr>
      <dsp:spPr>
        <a:xfrm>
          <a:off x="0" y="2176646"/>
          <a:ext cx="1067714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8D474-4ACE-432E-ACC2-8E34FD04DBE4}">
      <dsp:nvSpPr>
        <dsp:cNvPr id="0" name=""/>
        <dsp:cNvSpPr/>
      </dsp:nvSpPr>
      <dsp:spPr>
        <a:xfrm>
          <a:off x="0" y="2176646"/>
          <a:ext cx="10677144" cy="10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Is there a </a:t>
          </a:r>
          <a:r>
            <a:rPr lang="en-IN" sz="3000" b="1" i="1" kern="1200"/>
            <a:t>Correlation</a:t>
          </a:r>
          <a:r>
            <a:rPr lang="en-IN" sz="3000" kern="1200"/>
            <a:t> between the Walmart and Amazon current price?</a:t>
          </a:r>
          <a:r>
            <a:rPr lang="en-US" sz="3000" kern="1200"/>
            <a:t> </a:t>
          </a:r>
        </a:p>
      </dsp:txBody>
      <dsp:txXfrm>
        <a:off x="0" y="2176646"/>
        <a:ext cx="10677144" cy="1087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41A38-1B87-4E45-B97F-3EB69D219A4B}">
      <dsp:nvSpPr>
        <dsp:cNvPr id="0" name=""/>
        <dsp:cNvSpPr/>
      </dsp:nvSpPr>
      <dsp:spPr>
        <a:xfrm>
          <a:off x="0" y="8716"/>
          <a:ext cx="4419825" cy="12888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t-test results indicate that there is no significant difference in pricing between Walmart and Amazon. </a:t>
          </a:r>
        </a:p>
      </dsp:txBody>
      <dsp:txXfrm>
        <a:off x="62915" y="71631"/>
        <a:ext cx="4293995" cy="1162998"/>
      </dsp:txXfrm>
    </dsp:sp>
    <dsp:sp modelId="{60F7002F-A058-43B2-86F5-FDDCD14D7078}">
      <dsp:nvSpPr>
        <dsp:cNvPr id="0" name=""/>
        <dsp:cNvSpPr/>
      </dsp:nvSpPr>
      <dsp:spPr>
        <a:xfrm>
          <a:off x="0" y="1340744"/>
          <a:ext cx="4419825" cy="12888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p-value of 0.599 is greater than the commonly chosen significance level of 0.05. </a:t>
          </a:r>
        </a:p>
      </dsp:txBody>
      <dsp:txXfrm>
        <a:off x="62915" y="1403659"/>
        <a:ext cx="4293995" cy="1162998"/>
      </dsp:txXfrm>
    </dsp:sp>
    <dsp:sp modelId="{3E18A407-D779-4231-81AD-DA9DE3D3AB10}">
      <dsp:nvSpPr>
        <dsp:cNvPr id="0" name=""/>
        <dsp:cNvSpPr/>
      </dsp:nvSpPr>
      <dsp:spPr>
        <a:xfrm>
          <a:off x="0" y="2672773"/>
          <a:ext cx="4419825" cy="12888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Therefore, we fail to reject the null hypothesis, suggesting that, based on the available data, there is insufficient evidence to conclude a meaningful difference in pricing strategies between the two retailers.</a:t>
          </a:r>
        </a:p>
      </dsp:txBody>
      <dsp:txXfrm>
        <a:off x="62915" y="2735688"/>
        <a:ext cx="4293995" cy="11629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12/3/2023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59749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620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080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1880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1034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780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864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030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813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28353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12/3/2023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9717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12/3/2023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185240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oxes On Rack In Warehouse">
            <a:extLst>
              <a:ext uri="{FF2B5EF4-FFF2-40B4-BE49-F238E27FC236}">
                <a16:creationId xmlns:a16="http://schemas.microsoft.com/office/drawing/2014/main" id="{3BC61F28-9013-DB61-69D8-7E4E0AE455F7}"/>
              </a:ext>
            </a:extLst>
          </p:cNvPr>
          <p:cNvPicPr>
            <a:picLocks noChangeAspect="1"/>
          </p:cNvPicPr>
          <p:nvPr/>
        </p:nvPicPr>
        <p:blipFill rotWithShape="1">
          <a:blip r:embed="rId2">
            <a:alphaModFix/>
          </a:blip>
          <a:srcRect l="11575" r="2184"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318F8B9F-352A-F318-F39A-1386A49CB7A3}"/>
              </a:ext>
            </a:extLst>
          </p:cNvPr>
          <p:cNvSpPr>
            <a:spLocks noGrp="1"/>
          </p:cNvSpPr>
          <p:nvPr>
            <p:ph type="ctrTitle"/>
          </p:nvPr>
        </p:nvSpPr>
        <p:spPr>
          <a:xfrm>
            <a:off x="-190499" y="1488039"/>
            <a:ext cx="5617028" cy="3342290"/>
          </a:xfrm>
        </p:spPr>
        <p:txBody>
          <a:bodyPr anchor="b">
            <a:normAutofit/>
          </a:bodyPr>
          <a:lstStyle/>
          <a:p>
            <a:pPr algn="ctr"/>
            <a:r>
              <a:rPr lang="en-US" sz="3800" b="1" dirty="0">
                <a:effectLst/>
                <a:latin typeface="Calibri" panose="020F0502020204030204" pitchFamily="34" charset="0"/>
                <a:ea typeface="Calibri" panose="020F0502020204030204" pitchFamily="34" charset="0"/>
                <a:cs typeface="Times New Roman" panose="02020603050405020304" pitchFamily="18" charset="0"/>
              </a:rPr>
              <a:t>Walmart and Amazon Retail Industry Data Analysis</a:t>
            </a:r>
            <a:br>
              <a:rPr lang="en-CA" sz="3800" dirty="0">
                <a:effectLst/>
                <a:latin typeface="Calibri" panose="020F0502020204030204" pitchFamily="34" charset="0"/>
                <a:ea typeface="Calibri" panose="020F0502020204030204" pitchFamily="34" charset="0"/>
                <a:cs typeface="Times New Roman" panose="02020603050405020304" pitchFamily="18" charset="0"/>
              </a:rPr>
            </a:br>
            <a:endParaRPr lang="en-CA" sz="3800" dirty="0"/>
          </a:p>
        </p:txBody>
      </p:sp>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7555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0A6E5-0C28-BAE9-4FBB-918E9409222E}"/>
              </a:ext>
            </a:extLst>
          </p:cNvPr>
          <p:cNvSpPr>
            <a:spLocks noGrp="1"/>
          </p:cNvSpPr>
          <p:nvPr>
            <p:ph type="title"/>
          </p:nvPr>
        </p:nvSpPr>
        <p:spPr>
          <a:xfrm>
            <a:off x="1068497" y="1063256"/>
            <a:ext cx="5312254" cy="1540106"/>
          </a:xfrm>
        </p:spPr>
        <p:txBody>
          <a:bodyPr>
            <a:normAutofit/>
          </a:bodyPr>
          <a:lstStyle/>
          <a:p>
            <a:r>
              <a:rPr lang="en-CA" b="1"/>
              <a:t>Summary</a:t>
            </a:r>
          </a:p>
        </p:txBody>
      </p:sp>
      <p:cxnSp>
        <p:nvCxnSpPr>
          <p:cNvPr id="48" name="Straight Connector 47">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82B2C0-F619-C5DC-EF4B-6F19859B71A4}"/>
              </a:ext>
            </a:extLst>
          </p:cNvPr>
          <p:cNvSpPr>
            <a:spLocks noGrp="1"/>
          </p:cNvSpPr>
          <p:nvPr>
            <p:ph idx="1"/>
          </p:nvPr>
        </p:nvSpPr>
        <p:spPr>
          <a:xfrm>
            <a:off x="1068497" y="2933390"/>
            <a:ext cx="5312254" cy="2861349"/>
          </a:xfrm>
        </p:spPr>
        <p:txBody>
          <a:bodyPr>
            <a:normAutofit/>
          </a:bodyPr>
          <a:lstStyle/>
          <a:p>
            <a:pPr marL="0" indent="0">
              <a:lnSpc>
                <a:spcPct val="100000"/>
              </a:lnSpc>
              <a:buNone/>
            </a:pPr>
            <a:r>
              <a:rPr lang="en-US" sz="1400" dirty="0"/>
              <a:t>In the retail data analysis of Walmart and Amazon, both giants exhibit competitive pricing strategies and diverse product assortments across departments and Category. Walmart's strength lies in high-scoring categories like Baby and Auto &amp; Tire, while Amazon demonstrates competitiveness in various departments, including Electronics and Beauty. Recommendations focus on building on successes, enhancing customer experiences, and addressing specific areas for improvement. Continuous monitoring and adaptation are key for both retailers to navigate the dynamic retail landscape and maintain a strong competitive edge.</a:t>
            </a:r>
            <a:endParaRPr lang="en-CA" sz="1400" dirty="0"/>
          </a:p>
        </p:txBody>
      </p:sp>
      <p:sp>
        <p:nvSpPr>
          <p:cNvPr id="50" name="Freeform: Shape 49">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Graphic 33" descr="Shopping cart">
            <a:extLst>
              <a:ext uri="{FF2B5EF4-FFF2-40B4-BE49-F238E27FC236}">
                <a16:creationId xmlns:a16="http://schemas.microsoft.com/office/drawing/2014/main" id="{6817F7CB-3ECA-5E57-9C62-23A1EBE216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5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7101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585D1-2BBB-C91A-17DD-677659CD49C9}"/>
              </a:ext>
            </a:extLst>
          </p:cNvPr>
          <p:cNvSpPr>
            <a:spLocks noGrp="1"/>
          </p:cNvSpPr>
          <p:nvPr>
            <p:ph type="title"/>
          </p:nvPr>
        </p:nvSpPr>
        <p:spPr>
          <a:xfrm>
            <a:off x="1759568" y="2775857"/>
            <a:ext cx="5312254" cy="2231070"/>
          </a:xfrm>
        </p:spPr>
        <p:txBody>
          <a:bodyPr>
            <a:normAutofit/>
          </a:bodyPr>
          <a:lstStyle/>
          <a:p>
            <a:r>
              <a:rPr lang="en-CA" sz="8000" dirty="0"/>
              <a:t>Thank you</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Smiling Face with No Fill">
            <a:extLst>
              <a:ext uri="{FF2B5EF4-FFF2-40B4-BE49-F238E27FC236}">
                <a16:creationId xmlns:a16="http://schemas.microsoft.com/office/drawing/2014/main" id="{33F64AD3-6A05-B12A-1263-F4F76CA28E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976034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3A946-EF23-508C-63B7-3F9992531992}"/>
              </a:ext>
            </a:extLst>
          </p:cNvPr>
          <p:cNvSpPr>
            <a:spLocks noGrp="1"/>
          </p:cNvSpPr>
          <p:nvPr>
            <p:ph type="title"/>
          </p:nvPr>
        </p:nvSpPr>
        <p:spPr>
          <a:xfrm>
            <a:off x="758952" y="420625"/>
            <a:ext cx="10667998" cy="1374056"/>
          </a:xfrm>
        </p:spPr>
        <p:txBody>
          <a:bodyPr anchor="b">
            <a:normAutofit/>
          </a:bodyPr>
          <a:lstStyle/>
          <a:p>
            <a:r>
              <a:rPr lang="en-CA" b="1"/>
              <a:t>Agenda</a:t>
            </a: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063BAC06-F7C4-9AF1-F5FA-072562624D5A}"/>
              </a:ext>
            </a:extLst>
          </p:cNvPr>
          <p:cNvGraphicFramePr>
            <a:graphicFrameLocks noGrp="1"/>
          </p:cNvGraphicFramePr>
          <p:nvPr>
            <p:ph idx="1"/>
            <p:extLst>
              <p:ext uri="{D42A27DB-BD31-4B8C-83A1-F6EECF244321}">
                <p14:modId xmlns:p14="http://schemas.microsoft.com/office/powerpoint/2010/main" val="3320123962"/>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21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8DFF3-DC70-5B71-C846-80228BD2AE6A}"/>
              </a:ext>
            </a:extLst>
          </p:cNvPr>
          <p:cNvSpPr>
            <a:spLocks noGrp="1"/>
          </p:cNvSpPr>
          <p:nvPr>
            <p:ph type="title"/>
          </p:nvPr>
        </p:nvSpPr>
        <p:spPr>
          <a:xfrm>
            <a:off x="5877532" y="1063255"/>
            <a:ext cx="5312254" cy="1806727"/>
          </a:xfrm>
        </p:spPr>
        <p:txBody>
          <a:bodyPr>
            <a:normAutofit/>
          </a:bodyPr>
          <a:lstStyle/>
          <a:p>
            <a:r>
              <a:rPr lang="en-CA" b="1"/>
              <a:t>Introduction</a:t>
            </a:r>
          </a:p>
        </p:txBody>
      </p:sp>
      <p:pic>
        <p:nvPicPr>
          <p:cNvPr id="14" name="Picture 13" descr="Cardboard boxes on conveyor belt">
            <a:extLst>
              <a:ext uri="{FF2B5EF4-FFF2-40B4-BE49-F238E27FC236}">
                <a16:creationId xmlns:a16="http://schemas.microsoft.com/office/drawing/2014/main" id="{0FA73DEB-8A71-95EF-625F-87985615C4A3}"/>
              </a:ext>
            </a:extLst>
          </p:cNvPr>
          <p:cNvPicPr>
            <a:picLocks noChangeAspect="1"/>
          </p:cNvPicPr>
          <p:nvPr/>
        </p:nvPicPr>
        <p:blipFill rotWithShape="1">
          <a:blip r:embed="rId2"/>
          <a:srcRect l="29694" r="1954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726308-1B1E-B12B-2018-474A2287F767}"/>
              </a:ext>
            </a:extLst>
          </p:cNvPr>
          <p:cNvSpPr>
            <a:spLocks noGrp="1"/>
          </p:cNvSpPr>
          <p:nvPr>
            <p:ph idx="1"/>
          </p:nvPr>
        </p:nvSpPr>
        <p:spPr>
          <a:xfrm>
            <a:off x="5877532" y="3309582"/>
            <a:ext cx="5312254" cy="2485157"/>
          </a:xfrm>
        </p:spPr>
        <p:txBody>
          <a:bodyPr>
            <a:normAutofit/>
          </a:bodyPr>
          <a:lstStyle/>
          <a:p>
            <a:pPr>
              <a:lnSpc>
                <a:spcPct val="100000"/>
              </a:lnSpc>
            </a:pPr>
            <a:r>
              <a:rPr lang="en-US" sz="1400">
                <a:effectLst/>
                <a:latin typeface="Calibri" panose="020F0502020204030204" pitchFamily="34" charset="0"/>
                <a:ea typeface="Calibri" panose="020F0502020204030204" pitchFamily="34" charset="0"/>
                <a:cs typeface="Times New Roman" panose="02020603050405020304" pitchFamily="18" charset="0"/>
              </a:rPr>
              <a:t>The retail sector is known for its intense rivalry, thus success in this field depends on knowing the tactics used by the big competitors. </a:t>
            </a:r>
          </a:p>
          <a:p>
            <a:pPr>
              <a:lnSpc>
                <a:spcPct val="100000"/>
              </a:lnSpc>
            </a:pPr>
            <a:r>
              <a:rPr lang="en-US" sz="1400">
                <a:effectLst/>
                <a:latin typeface="Calibri" panose="020F0502020204030204" pitchFamily="34" charset="0"/>
                <a:ea typeface="Calibri" panose="020F0502020204030204" pitchFamily="34" charset="0"/>
                <a:cs typeface="Times New Roman" panose="02020603050405020304" pitchFamily="18" charset="0"/>
              </a:rPr>
              <a:t>This proposal would concentrate on the retail sector and undertake a thorough examination of the price and product selection tactics used by Amazon and Walmart, the two major players in the market. </a:t>
            </a:r>
          </a:p>
          <a:p>
            <a:pPr>
              <a:lnSpc>
                <a:spcPct val="100000"/>
              </a:lnSpc>
            </a:pPr>
            <a:r>
              <a:rPr lang="en-US" sz="1400">
                <a:effectLst/>
                <a:latin typeface="Calibri" panose="020F0502020204030204" pitchFamily="34" charset="0"/>
                <a:ea typeface="Calibri" panose="020F0502020204030204" pitchFamily="34" charset="0"/>
                <a:cs typeface="Times New Roman" panose="02020603050405020304" pitchFamily="18" charset="0"/>
              </a:rPr>
              <a:t>The dataset was supplied by Saturn Data and was taken from the AWS Marketplace (May 2023).</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CA" sz="140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0585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0860B-74B8-A682-EBF6-0697E42B191B}"/>
              </a:ext>
            </a:extLst>
          </p:cNvPr>
          <p:cNvSpPr>
            <a:spLocks noGrp="1"/>
          </p:cNvSpPr>
          <p:nvPr>
            <p:ph type="title"/>
          </p:nvPr>
        </p:nvSpPr>
        <p:spPr>
          <a:xfrm>
            <a:off x="758952" y="420625"/>
            <a:ext cx="10667998" cy="1374056"/>
          </a:xfrm>
        </p:spPr>
        <p:txBody>
          <a:bodyPr anchor="b">
            <a:normAutofit/>
          </a:bodyPr>
          <a:lstStyle/>
          <a:p>
            <a:r>
              <a:rPr lang="en-CA" b="1"/>
              <a:t>Problem Statement</a:t>
            </a:r>
          </a:p>
        </p:txBody>
      </p:sp>
      <p:sp>
        <p:nvSpPr>
          <p:cNvPr id="3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BDDAF37C-6559-D919-B71A-2C2B34854A62}"/>
              </a:ext>
            </a:extLst>
          </p:cNvPr>
          <p:cNvGraphicFramePr>
            <a:graphicFrameLocks noGrp="1"/>
          </p:cNvGraphicFramePr>
          <p:nvPr>
            <p:ph idx="1"/>
            <p:extLst>
              <p:ext uri="{D42A27DB-BD31-4B8C-83A1-F6EECF244321}">
                <p14:modId xmlns:p14="http://schemas.microsoft.com/office/powerpoint/2010/main" val="3558700605"/>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97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8219D-75AF-CA54-140A-5265B6BBC619}"/>
              </a:ext>
            </a:extLst>
          </p:cNvPr>
          <p:cNvSpPr>
            <a:spLocks noGrp="1"/>
          </p:cNvSpPr>
          <p:nvPr>
            <p:ph type="title"/>
          </p:nvPr>
        </p:nvSpPr>
        <p:spPr>
          <a:xfrm>
            <a:off x="3751434" y="0"/>
            <a:ext cx="5915110" cy="999587"/>
          </a:xfrm>
        </p:spPr>
        <p:txBody>
          <a:bodyPr>
            <a:normAutofit/>
          </a:bodyPr>
          <a:lstStyle/>
          <a:p>
            <a:r>
              <a:rPr lang="en-CA" sz="4800" dirty="0"/>
              <a:t>Visualization 1</a:t>
            </a:r>
          </a:p>
        </p:txBody>
      </p:sp>
      <p:cxnSp>
        <p:nvCxnSpPr>
          <p:cNvPr id="19" name="Straight Connector 18">
            <a:extLst>
              <a:ext uri="{FF2B5EF4-FFF2-40B4-BE49-F238E27FC236}">
                <a16:creationId xmlns:a16="http://schemas.microsoft.com/office/drawing/2014/main" id="{9B48AD50-150E-4FA4-8FE8-46E49677D5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1900"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0A9FEB-F67B-0071-DAAF-37707F183BAF}"/>
              </a:ext>
            </a:extLst>
          </p:cNvPr>
          <p:cNvSpPr>
            <a:spLocks noGrp="1"/>
          </p:cNvSpPr>
          <p:nvPr>
            <p:ph idx="1"/>
          </p:nvPr>
        </p:nvSpPr>
        <p:spPr>
          <a:xfrm>
            <a:off x="7325832" y="1063256"/>
            <a:ext cx="4104167" cy="4450575"/>
          </a:xfrm>
        </p:spPr>
        <p:txBody>
          <a:bodyPr>
            <a:normAutofit/>
          </a:bodyPr>
          <a:lstStyle/>
          <a:p>
            <a:endParaRPr lang="en-CA"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2" name="Picture 11">
            <a:extLst>
              <a:ext uri="{FF2B5EF4-FFF2-40B4-BE49-F238E27FC236}">
                <a16:creationId xmlns:a16="http://schemas.microsoft.com/office/drawing/2014/main" id="{D85497E3-397D-3407-6BAD-605541692C26}"/>
              </a:ext>
            </a:extLst>
          </p:cNvPr>
          <p:cNvPicPr>
            <a:picLocks noChangeAspect="1"/>
          </p:cNvPicPr>
          <p:nvPr/>
        </p:nvPicPr>
        <p:blipFill>
          <a:blip r:embed="rId2"/>
          <a:stretch>
            <a:fillRect/>
          </a:stretch>
        </p:blipFill>
        <p:spPr>
          <a:xfrm>
            <a:off x="381000" y="876300"/>
            <a:ext cx="11130643" cy="5981700"/>
          </a:xfrm>
          <a:prstGeom prst="rect">
            <a:avLst/>
          </a:prstGeom>
          <a:ln w="12700">
            <a:solidFill>
              <a:schemeClr val="tx1"/>
            </a:solidFill>
          </a:ln>
        </p:spPr>
      </p:pic>
    </p:spTree>
    <p:extLst>
      <p:ext uri="{BB962C8B-B14F-4D97-AF65-F5344CB8AC3E}">
        <p14:creationId xmlns:p14="http://schemas.microsoft.com/office/powerpoint/2010/main" val="264931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8219D-75AF-CA54-140A-5265B6BBC619}"/>
              </a:ext>
            </a:extLst>
          </p:cNvPr>
          <p:cNvSpPr>
            <a:spLocks noGrp="1"/>
          </p:cNvSpPr>
          <p:nvPr>
            <p:ph type="title"/>
          </p:nvPr>
        </p:nvSpPr>
        <p:spPr>
          <a:xfrm>
            <a:off x="4057366" y="63669"/>
            <a:ext cx="5915110" cy="999587"/>
          </a:xfrm>
        </p:spPr>
        <p:txBody>
          <a:bodyPr>
            <a:normAutofit/>
          </a:bodyPr>
          <a:lstStyle/>
          <a:p>
            <a:r>
              <a:rPr lang="en-CA" sz="4800" dirty="0"/>
              <a:t>Visualization 2</a:t>
            </a:r>
          </a:p>
        </p:txBody>
      </p:sp>
      <p:cxnSp>
        <p:nvCxnSpPr>
          <p:cNvPr id="19" name="Straight Connector 18">
            <a:extLst>
              <a:ext uri="{FF2B5EF4-FFF2-40B4-BE49-F238E27FC236}">
                <a16:creationId xmlns:a16="http://schemas.microsoft.com/office/drawing/2014/main" id="{9B48AD50-150E-4FA4-8FE8-46E49677D5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1900"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0A9FEB-F67B-0071-DAAF-37707F183BAF}"/>
              </a:ext>
            </a:extLst>
          </p:cNvPr>
          <p:cNvSpPr>
            <a:spLocks noGrp="1"/>
          </p:cNvSpPr>
          <p:nvPr>
            <p:ph idx="1"/>
          </p:nvPr>
        </p:nvSpPr>
        <p:spPr>
          <a:xfrm>
            <a:off x="7325832" y="1063256"/>
            <a:ext cx="4104167" cy="4450575"/>
          </a:xfrm>
        </p:spPr>
        <p:txBody>
          <a:bodyPr>
            <a:normAutofit/>
          </a:bodyPr>
          <a:lstStyle/>
          <a:p>
            <a:endParaRPr lang="en-CA"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ED57D86-A752-8ECF-933D-4894EBF49008}"/>
              </a:ext>
            </a:extLst>
          </p:cNvPr>
          <p:cNvPicPr>
            <a:picLocks noChangeAspect="1"/>
          </p:cNvPicPr>
          <p:nvPr/>
        </p:nvPicPr>
        <p:blipFill>
          <a:blip r:embed="rId2"/>
          <a:stretch>
            <a:fillRect/>
          </a:stretch>
        </p:blipFill>
        <p:spPr>
          <a:xfrm>
            <a:off x="561703" y="927462"/>
            <a:ext cx="10868296" cy="5930538"/>
          </a:xfrm>
          <a:prstGeom prst="rect">
            <a:avLst/>
          </a:prstGeom>
          <a:ln w="12700">
            <a:solidFill>
              <a:schemeClr val="tx1"/>
            </a:solidFill>
          </a:ln>
        </p:spPr>
      </p:pic>
    </p:spTree>
    <p:extLst>
      <p:ext uri="{BB962C8B-B14F-4D97-AF65-F5344CB8AC3E}">
        <p14:creationId xmlns:p14="http://schemas.microsoft.com/office/powerpoint/2010/main" val="93000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8219D-75AF-CA54-140A-5265B6BBC619}"/>
              </a:ext>
            </a:extLst>
          </p:cNvPr>
          <p:cNvSpPr>
            <a:spLocks noGrp="1"/>
          </p:cNvSpPr>
          <p:nvPr>
            <p:ph type="title"/>
          </p:nvPr>
        </p:nvSpPr>
        <p:spPr>
          <a:xfrm>
            <a:off x="4161449" y="-38100"/>
            <a:ext cx="5915110" cy="999587"/>
          </a:xfrm>
        </p:spPr>
        <p:txBody>
          <a:bodyPr>
            <a:normAutofit/>
          </a:bodyPr>
          <a:lstStyle/>
          <a:p>
            <a:r>
              <a:rPr lang="en-CA" sz="4800" dirty="0"/>
              <a:t>Visualization 3</a:t>
            </a:r>
          </a:p>
        </p:txBody>
      </p:sp>
      <p:cxnSp>
        <p:nvCxnSpPr>
          <p:cNvPr id="19" name="Straight Connector 18">
            <a:extLst>
              <a:ext uri="{FF2B5EF4-FFF2-40B4-BE49-F238E27FC236}">
                <a16:creationId xmlns:a16="http://schemas.microsoft.com/office/drawing/2014/main" id="{9B48AD50-150E-4FA4-8FE8-46E49677D5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1900"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0A9FEB-F67B-0071-DAAF-37707F183BAF}"/>
              </a:ext>
            </a:extLst>
          </p:cNvPr>
          <p:cNvSpPr>
            <a:spLocks noGrp="1"/>
          </p:cNvSpPr>
          <p:nvPr>
            <p:ph idx="1"/>
          </p:nvPr>
        </p:nvSpPr>
        <p:spPr>
          <a:xfrm>
            <a:off x="7325832" y="1063256"/>
            <a:ext cx="4104167" cy="4450575"/>
          </a:xfrm>
        </p:spPr>
        <p:txBody>
          <a:bodyPr>
            <a:normAutofit/>
          </a:bodyPr>
          <a:lstStyle/>
          <a:p>
            <a:endParaRPr lang="en-CA"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EF84C200-A944-894B-C8FD-65936BC899E1}"/>
              </a:ext>
            </a:extLst>
          </p:cNvPr>
          <p:cNvPicPr>
            <a:picLocks noChangeAspect="1"/>
          </p:cNvPicPr>
          <p:nvPr/>
        </p:nvPicPr>
        <p:blipFill>
          <a:blip r:embed="rId2"/>
          <a:stretch>
            <a:fillRect/>
          </a:stretch>
        </p:blipFill>
        <p:spPr>
          <a:xfrm>
            <a:off x="456481" y="698863"/>
            <a:ext cx="11279038" cy="6159137"/>
          </a:xfrm>
          <a:prstGeom prst="rect">
            <a:avLst/>
          </a:prstGeom>
          <a:ln w="12700">
            <a:solidFill>
              <a:schemeClr val="tx1"/>
            </a:solidFill>
          </a:ln>
        </p:spPr>
      </p:pic>
    </p:spTree>
    <p:extLst>
      <p:ext uri="{BB962C8B-B14F-4D97-AF65-F5344CB8AC3E}">
        <p14:creationId xmlns:p14="http://schemas.microsoft.com/office/powerpoint/2010/main" val="209615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0" name="Straight Connector 4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8219D-75AF-CA54-140A-5265B6BBC619}"/>
              </a:ext>
            </a:extLst>
          </p:cNvPr>
          <p:cNvSpPr>
            <a:spLocks noGrp="1"/>
          </p:cNvSpPr>
          <p:nvPr>
            <p:ph type="title"/>
          </p:nvPr>
        </p:nvSpPr>
        <p:spPr>
          <a:xfrm>
            <a:off x="7587344" y="250698"/>
            <a:ext cx="5003073" cy="765048"/>
          </a:xfrm>
        </p:spPr>
        <p:txBody>
          <a:bodyPr vert="horz" lIns="91440" tIns="45720" rIns="91440" bIns="45720" rtlCol="0" anchor="b">
            <a:normAutofit/>
          </a:bodyPr>
          <a:lstStyle/>
          <a:p>
            <a:r>
              <a:rPr lang="en-US" sz="4000" dirty="0"/>
              <a:t>Hypothesis testing</a:t>
            </a:r>
          </a:p>
        </p:txBody>
      </p:sp>
      <p:sp>
        <p:nvSpPr>
          <p:cNvPr id="5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0" name="Picture 9">
            <a:extLst>
              <a:ext uri="{FF2B5EF4-FFF2-40B4-BE49-F238E27FC236}">
                <a16:creationId xmlns:a16="http://schemas.microsoft.com/office/drawing/2014/main" id="{54CDC923-68E4-1489-A2F6-6033C57ADF7C}"/>
              </a:ext>
            </a:extLst>
          </p:cNvPr>
          <p:cNvPicPr>
            <a:picLocks noChangeAspect="1"/>
          </p:cNvPicPr>
          <p:nvPr/>
        </p:nvPicPr>
        <p:blipFill>
          <a:blip r:embed="rId2"/>
          <a:stretch>
            <a:fillRect/>
          </a:stretch>
        </p:blipFill>
        <p:spPr>
          <a:xfrm>
            <a:off x="0" y="0"/>
            <a:ext cx="7188927" cy="6858000"/>
          </a:xfrm>
          <a:prstGeom prst="rect">
            <a:avLst/>
          </a:prstGeom>
          <a:ln w="12700">
            <a:solidFill>
              <a:schemeClr val="tx1"/>
            </a:solidFill>
          </a:ln>
        </p:spPr>
      </p:pic>
      <p:graphicFrame>
        <p:nvGraphicFramePr>
          <p:cNvPr id="56" name="TextBox 2">
            <a:extLst>
              <a:ext uri="{FF2B5EF4-FFF2-40B4-BE49-F238E27FC236}">
                <a16:creationId xmlns:a16="http://schemas.microsoft.com/office/drawing/2014/main" id="{5CABF3F4-665B-2247-EA21-7363458F420F}"/>
              </a:ext>
            </a:extLst>
          </p:cNvPr>
          <p:cNvGraphicFramePr/>
          <p:nvPr/>
        </p:nvGraphicFramePr>
        <p:xfrm>
          <a:off x="7364186" y="1661983"/>
          <a:ext cx="4419825"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8C72D-BDED-2391-97C3-2BE564BEF643}"/>
              </a:ext>
            </a:extLst>
          </p:cNvPr>
          <p:cNvSpPr>
            <a:spLocks noGrp="1"/>
          </p:cNvSpPr>
          <p:nvPr>
            <p:ph type="title"/>
          </p:nvPr>
        </p:nvSpPr>
        <p:spPr>
          <a:xfrm>
            <a:off x="2026619" y="237264"/>
            <a:ext cx="8728467" cy="546508"/>
          </a:xfrm>
        </p:spPr>
        <p:txBody>
          <a:bodyPr anchor="b">
            <a:noAutofit/>
          </a:bodyPr>
          <a:lstStyle/>
          <a:p>
            <a:r>
              <a:rPr lang="en-CA" sz="4800" b="1" dirty="0"/>
              <a:t>Insights &amp; Recommendation</a:t>
            </a:r>
          </a:p>
        </p:txBody>
      </p:sp>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Content Placeholder 3">
            <a:extLst>
              <a:ext uri="{FF2B5EF4-FFF2-40B4-BE49-F238E27FC236}">
                <a16:creationId xmlns:a16="http://schemas.microsoft.com/office/drawing/2014/main" id="{5A000AE4-9447-6009-4235-A34B56B9B0E0}"/>
              </a:ext>
            </a:extLst>
          </p:cNvPr>
          <p:cNvGraphicFramePr>
            <a:graphicFrameLocks noGrp="1"/>
          </p:cNvGraphicFramePr>
          <p:nvPr>
            <p:ph idx="1"/>
            <p:extLst>
              <p:ext uri="{D42A27DB-BD31-4B8C-83A1-F6EECF244321}">
                <p14:modId xmlns:p14="http://schemas.microsoft.com/office/powerpoint/2010/main" val="1834756515"/>
              </p:ext>
            </p:extLst>
          </p:nvPr>
        </p:nvGraphicFramePr>
        <p:xfrm>
          <a:off x="470808" y="854529"/>
          <a:ext cx="11163300" cy="5807436"/>
        </p:xfrm>
        <a:graphic>
          <a:graphicData uri="http://schemas.openxmlformats.org/drawingml/2006/table">
            <a:tbl>
              <a:tblPr firstRow="1" bandRow="1">
                <a:tableStyleId>{5C22544A-7EE6-4342-B048-85BDC9FD1C3A}</a:tableStyleId>
              </a:tblPr>
              <a:tblGrid>
                <a:gridCol w="1697910">
                  <a:extLst>
                    <a:ext uri="{9D8B030D-6E8A-4147-A177-3AD203B41FA5}">
                      <a16:colId xmlns:a16="http://schemas.microsoft.com/office/drawing/2014/main" val="3681199183"/>
                    </a:ext>
                  </a:extLst>
                </a:gridCol>
                <a:gridCol w="5884420">
                  <a:extLst>
                    <a:ext uri="{9D8B030D-6E8A-4147-A177-3AD203B41FA5}">
                      <a16:colId xmlns:a16="http://schemas.microsoft.com/office/drawing/2014/main" val="24143637"/>
                    </a:ext>
                  </a:extLst>
                </a:gridCol>
                <a:gridCol w="3580970">
                  <a:extLst>
                    <a:ext uri="{9D8B030D-6E8A-4147-A177-3AD203B41FA5}">
                      <a16:colId xmlns:a16="http://schemas.microsoft.com/office/drawing/2014/main" val="210881124"/>
                    </a:ext>
                  </a:extLst>
                </a:gridCol>
              </a:tblGrid>
              <a:tr h="371246">
                <a:tc>
                  <a:txBody>
                    <a:bodyPr/>
                    <a:lstStyle/>
                    <a:p>
                      <a:endParaRPr lang="en-CA" sz="1600"/>
                    </a:p>
                  </a:txBody>
                  <a:tcPr marL="82887" marR="82887" marT="41444" marB="41444"/>
                </a:tc>
                <a:tc>
                  <a:txBody>
                    <a:bodyPr/>
                    <a:lstStyle/>
                    <a:p>
                      <a:r>
                        <a:rPr lang="en-CA" sz="1600" dirty="0"/>
                        <a:t>Insights</a:t>
                      </a:r>
                    </a:p>
                  </a:txBody>
                  <a:tcPr marL="82887" marR="82887" marT="41444" marB="41444"/>
                </a:tc>
                <a:tc>
                  <a:txBody>
                    <a:bodyPr/>
                    <a:lstStyle/>
                    <a:p>
                      <a:r>
                        <a:rPr lang="en-CA" sz="1600"/>
                        <a:t>Recommendation</a:t>
                      </a:r>
                    </a:p>
                  </a:txBody>
                  <a:tcPr marL="82887" marR="82887" marT="41444" marB="41444"/>
                </a:tc>
                <a:extLst>
                  <a:ext uri="{0D108BD9-81ED-4DB2-BD59-A6C34878D82A}">
                    <a16:rowId xmlns:a16="http://schemas.microsoft.com/office/drawing/2014/main" val="4103724214"/>
                  </a:ext>
                </a:extLst>
              </a:tr>
              <a:tr h="991604">
                <a:tc>
                  <a:txBody>
                    <a:bodyPr/>
                    <a:lstStyle/>
                    <a:p>
                      <a:r>
                        <a:rPr lang="en-CA" sz="1100" dirty="0"/>
                        <a:t>Home Improvements &amp;</a:t>
                      </a:r>
                    </a:p>
                    <a:p>
                      <a:r>
                        <a:rPr lang="en-CA" sz="1100" dirty="0"/>
                        <a:t>Auto and tiers</a:t>
                      </a:r>
                    </a:p>
                  </a:txBody>
                  <a:tcPr marL="82887" marR="82887" marT="41444" marB="41444"/>
                </a:tc>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Walmart's total current prices are slightly higher than Amazon in the Home Improvements(Walmart: 88601, Amazon: 86,745) &amp; Auto and Tires category(Walmart: 86,883, Amazon: 85,632). Both retailers seem to be competitively pricing in this department.</a:t>
                      </a:r>
                      <a:endParaRPr lang="en-CA" sz="1100" dirty="0"/>
                    </a:p>
                  </a:txBody>
                  <a:tcPr marL="82887" marR="82887" marT="41444" marB="41444"/>
                </a:tc>
                <a:tc>
                  <a:txBody>
                    <a:bodyPr/>
                    <a:lstStyle/>
                    <a:p>
                      <a:pPr marL="285750" indent="-285750">
                        <a:buFont typeface="Arial" panose="020B0604020202020204" pitchFamily="34" charset="0"/>
                        <a:buChar char="•"/>
                      </a:pPr>
                      <a:r>
                        <a:rPr lang="en-US" sz="1100" dirty="0"/>
                        <a:t>Given Walmart's slightly higher total prices in these categories, the company may consider leveraging this advantage in marketing campaigns to attract customers looking for home improvement and auto-related products.</a:t>
                      </a:r>
                      <a:endParaRPr lang="en-CA" sz="1100" dirty="0"/>
                    </a:p>
                  </a:txBody>
                  <a:tcPr marL="82887" marR="82887" marT="41444" marB="41444"/>
                </a:tc>
                <a:extLst>
                  <a:ext uri="{0D108BD9-81ED-4DB2-BD59-A6C34878D82A}">
                    <a16:rowId xmlns:a16="http://schemas.microsoft.com/office/drawing/2014/main" val="3022583327"/>
                  </a:ext>
                </a:extLst>
              </a:tr>
              <a:tr h="991604">
                <a:tc>
                  <a:txBody>
                    <a:bodyPr/>
                    <a:lstStyle/>
                    <a:p>
                      <a:r>
                        <a:rPr lang="en-CA" sz="1100" dirty="0"/>
                        <a:t>Easter &amp; Toys</a:t>
                      </a:r>
                    </a:p>
                  </a:txBody>
                  <a:tcPr marL="82887" marR="82887" marT="41444" marB="41444"/>
                </a:tc>
                <a:tc>
                  <a:txBody>
                    <a:bodyPr/>
                    <a:lstStyle/>
                    <a:p>
                      <a:pPr marL="171450" indent="-171450">
                        <a:buFont typeface="Arial" panose="020B0604020202020204" pitchFamily="34" charset="0"/>
                        <a:buChar char="•"/>
                      </a:pPr>
                      <a:r>
                        <a:rPr lang="en-US" sz="1100" dirty="0"/>
                        <a:t>Walmart and Amazon have comparable total prices in the Easter category(Walmart: 557, Amazon: 571), indicating a competitive balance in pricing for seasonal items.</a:t>
                      </a:r>
                    </a:p>
                    <a:p>
                      <a:pPr marL="171450" indent="-171450">
                        <a:buFont typeface="Arial" panose="020B0604020202020204" pitchFamily="34" charset="0"/>
                        <a:buChar char="•"/>
                      </a:pPr>
                      <a:r>
                        <a:rPr lang="en-US" sz="1100" dirty="0"/>
                        <a:t>Walmart has a slightly higher total sum of current prices in the Toys category(Walmart: 23125, Amazon: 22580), indicating a focus on providing diverse toy options.</a:t>
                      </a:r>
                      <a:endParaRPr lang="en-CA" sz="1100" dirty="0"/>
                    </a:p>
                  </a:txBody>
                  <a:tcPr marL="82887" marR="82887" marT="41444" marB="41444"/>
                </a:tc>
                <a:tc>
                  <a:txBody>
                    <a:bodyPr/>
                    <a:lstStyle/>
                    <a:p>
                      <a:pPr marL="171450" indent="-171450">
                        <a:buFont typeface="Arial" panose="020B0604020202020204" pitchFamily="34" charset="0"/>
                        <a:buChar char="•"/>
                      </a:pPr>
                      <a:r>
                        <a:rPr lang="en-US" sz="1100" dirty="0"/>
                        <a:t>With similar total prices in Easter and Toys, Walmart can maintain its competitive position by ensuring product availability and possibly introducing targeted promotions during peak seasons</a:t>
                      </a:r>
                      <a:endParaRPr lang="en-CA" sz="1100" dirty="0"/>
                    </a:p>
                  </a:txBody>
                  <a:tcPr marL="82887" marR="82887" marT="41444" marB="41444"/>
                </a:tc>
                <a:extLst>
                  <a:ext uri="{0D108BD9-81ED-4DB2-BD59-A6C34878D82A}">
                    <a16:rowId xmlns:a16="http://schemas.microsoft.com/office/drawing/2014/main" val="1724700557"/>
                  </a:ext>
                </a:extLst>
              </a:tr>
              <a:tr h="837944">
                <a:tc>
                  <a:txBody>
                    <a:bodyPr/>
                    <a:lstStyle/>
                    <a:p>
                      <a:r>
                        <a:rPr lang="en-US" sz="1100" dirty="0"/>
                        <a:t>Bath and Body, Health Care, Oral Care, Tools</a:t>
                      </a:r>
                      <a:endParaRPr lang="en-CA" sz="1100" dirty="0"/>
                    </a:p>
                  </a:txBody>
                  <a:tcPr marL="82887" marR="82887" marT="41444" marB="41444"/>
                </a:tc>
                <a:tc>
                  <a:txBody>
                    <a:bodyPr/>
                    <a:lstStyle/>
                    <a:p>
                      <a:pPr marL="171450" indent="-171450">
                        <a:buFont typeface="Arial" panose="020B0604020202020204" pitchFamily="34" charset="0"/>
                        <a:buChar char="•"/>
                      </a:pPr>
                      <a:r>
                        <a:rPr lang="en-US" sz="1100" dirty="0"/>
                        <a:t>Both Walmart and Amazon maintain a same percentage of total pricing for Bath &amp; body, feeding, oral care &amp; tools,  showcasing a high level of consistency between the two retailers.</a:t>
                      </a:r>
                      <a:endParaRPr lang="en-CA" sz="1100" dirty="0"/>
                    </a:p>
                  </a:txBody>
                  <a:tcPr marL="82887" marR="82887" marT="41444" marB="41444"/>
                </a:tc>
                <a:tc>
                  <a:txBody>
                    <a:bodyPr/>
                    <a:lstStyle/>
                    <a:p>
                      <a:pPr marL="171450" indent="-171450">
                        <a:buFont typeface="Arial" panose="020B0604020202020204" pitchFamily="34" charset="0"/>
                        <a:buChar char="•"/>
                      </a:pPr>
                      <a:r>
                        <a:rPr lang="en-US" sz="1100" dirty="0"/>
                        <a:t>Leverage the consistent percentages in health-related categories (Bath and Body, Health Care, Oral Care) to streamline pricing strategies and potentially explore cross-promotional opportunities</a:t>
                      </a:r>
                      <a:endParaRPr lang="en-CA" sz="1100" dirty="0"/>
                    </a:p>
                  </a:txBody>
                  <a:tcPr marL="82887" marR="82887" marT="41444" marB="41444"/>
                </a:tc>
                <a:extLst>
                  <a:ext uri="{0D108BD9-81ED-4DB2-BD59-A6C34878D82A}">
                    <a16:rowId xmlns:a16="http://schemas.microsoft.com/office/drawing/2014/main" val="2940292522"/>
                  </a:ext>
                </a:extLst>
              </a:tr>
              <a:tr h="991604">
                <a:tc>
                  <a:txBody>
                    <a:bodyPr/>
                    <a:lstStyle/>
                    <a:p>
                      <a:r>
                        <a:rPr lang="en-CA" sz="1100" dirty="0"/>
                        <a:t>Beauty</a:t>
                      </a:r>
                    </a:p>
                  </a:txBody>
                  <a:tcPr marL="82887" marR="82887" marT="41444" marB="41444"/>
                </a:tc>
                <a:tc>
                  <a:txBody>
                    <a:bodyPr/>
                    <a:lstStyle/>
                    <a:p>
                      <a:pPr marL="171450" indent="-171450">
                        <a:buFont typeface="Arial" panose="020B0604020202020204" pitchFamily="34" charset="0"/>
                        <a:buChar char="•"/>
                      </a:pPr>
                      <a:r>
                        <a:rPr lang="en-US" sz="1100" dirty="0"/>
                        <a:t>The Beauty category on Amazon has a higher percentage compared to Walmart, indicating potential pricing variations or strategies in this segment (Walmart: 1.32%, Amazon: 1.55%). A similar trend is observed in the Shave category.</a:t>
                      </a:r>
                      <a:endParaRPr lang="en-CA" sz="1100" dirty="0"/>
                    </a:p>
                  </a:txBody>
                  <a:tcPr marL="82887" marR="82887" marT="41444" marB="41444"/>
                </a:tc>
                <a:tc>
                  <a:txBody>
                    <a:bodyPr/>
                    <a:lstStyle/>
                    <a:p>
                      <a:pPr marL="171450" indent="-171450">
                        <a:buFont typeface="Arial" panose="020B0604020202020204" pitchFamily="34" charset="0"/>
                        <a:buChar char="•"/>
                      </a:pPr>
                      <a:r>
                        <a:rPr lang="en-US" sz="1100" dirty="0"/>
                        <a:t>Recognize and respond to category-specific dynamics. For instance, in the Beauty category where Amazon has a higher percentage, assess if there are opportunities for strategic pricing adjustments or promotional offers.</a:t>
                      </a:r>
                      <a:endParaRPr lang="en-CA" sz="1100" dirty="0"/>
                    </a:p>
                  </a:txBody>
                  <a:tcPr marL="82887" marR="82887" marT="41444" marB="41444"/>
                </a:tc>
                <a:extLst>
                  <a:ext uri="{0D108BD9-81ED-4DB2-BD59-A6C34878D82A}">
                    <a16:rowId xmlns:a16="http://schemas.microsoft.com/office/drawing/2014/main" val="610701303"/>
                  </a:ext>
                </a:extLst>
              </a:tr>
              <a:tr h="786842">
                <a:tc>
                  <a:txBody>
                    <a:bodyPr/>
                    <a:lstStyle/>
                    <a:p>
                      <a:r>
                        <a:rPr lang="en-US" sz="1100" dirty="0"/>
                        <a:t>Baby, Auto &amp; Tire, and Furniture</a:t>
                      </a:r>
                      <a:endParaRPr lang="en-CA" sz="1100" dirty="0"/>
                    </a:p>
                  </a:txBody>
                  <a:tcPr marL="82887" marR="82887" marT="41444" marB="41444"/>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These departments have notably high total scores, indicating a positive reception among customers. The high scores may reflect customer satisfaction, diverse product offerings, or effective marketing strategies in these categories</a:t>
                      </a:r>
                      <a:endParaRPr lang="en-CA" sz="1100" dirty="0"/>
                    </a:p>
                  </a:txBody>
                  <a:tcPr marL="82887" marR="82887" marT="41444" marB="41444"/>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Expanding product offerings, promoting customer reviews, and leveraging successful marketing strategies to maintain and potentially increase customer satisfaction</a:t>
                      </a:r>
                      <a:endParaRPr lang="en-CA" sz="1100" dirty="0"/>
                    </a:p>
                  </a:txBody>
                  <a:tcPr marL="82887" marR="82887" marT="41444" marB="41444"/>
                </a:tc>
                <a:extLst>
                  <a:ext uri="{0D108BD9-81ED-4DB2-BD59-A6C34878D82A}">
                    <a16:rowId xmlns:a16="http://schemas.microsoft.com/office/drawing/2014/main" val="1017957954"/>
                  </a:ext>
                </a:extLst>
              </a:tr>
              <a:tr h="684284">
                <a:tc>
                  <a:txBody>
                    <a:bodyPr/>
                    <a:lstStyle/>
                    <a:p>
                      <a:r>
                        <a:rPr lang="en-CA" sz="1100" dirty="0"/>
                        <a:t>Easter, Pets, and Pharmacy</a:t>
                      </a:r>
                    </a:p>
                  </a:txBody>
                  <a:tcPr marL="82887" marR="82887" marT="41444" marB="41444"/>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These departments have lower total scores. Investigate the reasons behind lower customer satisfaction, whether it be product availability, pricing, or other factors</a:t>
                      </a:r>
                      <a:endParaRPr lang="en-CA" sz="1100" dirty="0"/>
                    </a:p>
                  </a:txBody>
                  <a:tcPr marL="82887" marR="82887" marT="41444" marB="41444"/>
                </a:tc>
                <a:tc>
                  <a:txBody>
                    <a:bodyPr/>
                    <a:lstStyle/>
                    <a:p>
                      <a:pPr marL="171450" indent="-171450">
                        <a:buFont typeface="Arial" panose="020B0604020202020204" pitchFamily="34" charset="0"/>
                        <a:buChar char="•"/>
                      </a:pPr>
                      <a:r>
                        <a:rPr lang="en-US" sz="1100" b="0" i="0" kern="1200" dirty="0">
                          <a:solidFill>
                            <a:schemeClr val="dk1"/>
                          </a:solidFill>
                          <a:effectLst/>
                          <a:latin typeface="+mn-lt"/>
                          <a:ea typeface="+mn-ea"/>
                          <a:cs typeface="+mn-cs"/>
                        </a:rPr>
                        <a:t>Implement targeted improvements, such as optimizing product availability, pricing strategies, or introducing new initiatives to address customer concerns</a:t>
                      </a:r>
                      <a:endParaRPr lang="en-CA" sz="1100" dirty="0"/>
                    </a:p>
                  </a:txBody>
                  <a:tcPr marL="82887" marR="82887" marT="41444" marB="41444"/>
                </a:tc>
                <a:extLst>
                  <a:ext uri="{0D108BD9-81ED-4DB2-BD59-A6C34878D82A}">
                    <a16:rowId xmlns:a16="http://schemas.microsoft.com/office/drawing/2014/main" val="1652454175"/>
                  </a:ext>
                </a:extLst>
              </a:tr>
            </a:tbl>
          </a:graphicData>
        </a:graphic>
      </p:graphicFrame>
    </p:spTree>
    <p:extLst>
      <p:ext uri="{BB962C8B-B14F-4D97-AF65-F5344CB8AC3E}">
        <p14:creationId xmlns:p14="http://schemas.microsoft.com/office/powerpoint/2010/main" val="290440594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1181</TotalTime>
  <Words>750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Sitka Banner</vt:lpstr>
      <vt:lpstr>HeadlinesVTI</vt:lpstr>
      <vt:lpstr>Walmart and Amazon Retail Industry Data Analysis </vt:lpstr>
      <vt:lpstr>Agenda</vt:lpstr>
      <vt:lpstr>Introduction</vt:lpstr>
      <vt:lpstr>Problem Statement</vt:lpstr>
      <vt:lpstr>Visualization 1</vt:lpstr>
      <vt:lpstr>Visualization 2</vt:lpstr>
      <vt:lpstr>Visualization 3</vt:lpstr>
      <vt:lpstr>Hypothesis testing</vt:lpstr>
      <vt:lpstr>Insights &amp; Recommendation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and Amazon Retail Industry Data Analysis</dc:title>
  <dc:creator>Vidya Biradar</dc:creator>
  <cp:lastModifiedBy>Vidya Biradar</cp:lastModifiedBy>
  <cp:revision>6</cp:revision>
  <dcterms:created xsi:type="dcterms:W3CDTF">2023-12-01T23:30:07Z</dcterms:created>
  <dcterms:modified xsi:type="dcterms:W3CDTF">2023-12-04T05:04:07Z</dcterms:modified>
</cp:coreProperties>
</file>