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7" r:id="rId3"/>
    <p:sldId id="274" r:id="rId4"/>
    <p:sldId id="268" r:id="rId5"/>
    <p:sldId id="258" r:id="rId6"/>
    <p:sldId id="294" r:id="rId7"/>
    <p:sldId id="270" r:id="rId8"/>
    <p:sldId id="286" r:id="rId9"/>
    <p:sldId id="273" r:id="rId10"/>
    <p:sldId id="295" r:id="rId11"/>
    <p:sldId id="264" r:id="rId12"/>
    <p:sldId id="277" r:id="rId13"/>
    <p:sldId id="278" r:id="rId14"/>
    <p:sldId id="279" r:id="rId15"/>
    <p:sldId id="266" r:id="rId16"/>
    <p:sldId id="283" r:id="rId17"/>
    <p:sldId id="284" r:id="rId18"/>
    <p:sldId id="285" r:id="rId19"/>
    <p:sldId id="259" r:id="rId20"/>
    <p:sldId id="290" r:id="rId21"/>
    <p:sldId id="291" r:id="rId22"/>
  </p:sldIdLst>
  <p:sldSz cx="9144000" cy="6858000" type="screen4x3"/>
  <p:notesSz cx="6858000" cy="9144000"/>
  <p:defaultTextStyle>
    <a:defPPr>
      <a:defRPr lang="pt-P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FF32"/>
    <a:srgbClr val="F0EA00"/>
    <a:srgbClr val="006C31"/>
    <a:srgbClr val="CC0000"/>
    <a:srgbClr val="9A00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6" autoAdjust="0"/>
    <p:restoredTop sz="92982" autoAdjust="0"/>
  </p:normalViewPr>
  <p:slideViewPr>
    <p:cSldViewPr>
      <p:cViewPr varScale="1">
        <p:scale>
          <a:sx n="100" d="100"/>
          <a:sy n="100" d="100"/>
        </p:scale>
        <p:origin x="-2288" y="-104"/>
      </p:cViewPr>
      <p:guideLst>
        <p:guide orient="horz" pos="2160"/>
        <p:guide pos="2880"/>
      </p:guideLst>
    </p:cSldViewPr>
  </p:slideViewPr>
  <p:outlineViewPr>
    <p:cViewPr>
      <p:scale>
        <a:sx n="33" d="100"/>
        <a:sy n="33" d="100"/>
      </p:scale>
      <p:origin x="246" y="7032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04C345A-C616-4BB8-A6F8-56B1A63FC99D}" type="datetimeFigureOut">
              <a:rPr lang="el-GR"/>
              <a:pPr>
                <a:defRPr/>
              </a:pPr>
              <a:t>4/9/16</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8A97A9D-4715-4A1D-8E33-730ED68F90CF}" type="slidenum">
              <a:rPr lang="el-GR"/>
              <a:pPr>
                <a:defRPr/>
              </a:pPr>
              <a:t>‹#›</a:t>
            </a:fld>
            <a:endParaRPr lang="el-GR"/>
          </a:p>
        </p:txBody>
      </p:sp>
    </p:spTree>
    <p:extLst>
      <p:ext uri="{BB962C8B-B14F-4D97-AF65-F5344CB8AC3E}">
        <p14:creationId xmlns:p14="http://schemas.microsoft.com/office/powerpoint/2010/main" val="1900452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Importance of Range</a:t>
            </a:r>
            <a:r>
              <a:rPr lang="en-US" baseline="0" dirty="0" smtClean="0"/>
              <a:t> search </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2</a:t>
            </a:fld>
            <a:endParaRPr lang="el-GR"/>
          </a:p>
        </p:txBody>
      </p:sp>
    </p:spTree>
    <p:extLst>
      <p:ext uri="{BB962C8B-B14F-4D97-AF65-F5344CB8AC3E}">
        <p14:creationId xmlns:p14="http://schemas.microsoft.com/office/powerpoint/2010/main" val="311010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14</a:t>
            </a:fld>
            <a:endParaRPr lang="el-GR"/>
          </a:p>
        </p:txBody>
      </p:sp>
    </p:spTree>
    <p:extLst>
      <p:ext uri="{BB962C8B-B14F-4D97-AF65-F5344CB8AC3E}">
        <p14:creationId xmlns:p14="http://schemas.microsoft.com/office/powerpoint/2010/main" val="312643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Worst case scenario for </a:t>
            </a:r>
            <a:r>
              <a:rPr lang="en-US" dirty="0" err="1" smtClean="0"/>
              <a:t>quadtree</a:t>
            </a:r>
            <a:r>
              <a:rPr lang="en-US" dirty="0" smtClean="0"/>
              <a:t> as polygon</a:t>
            </a:r>
            <a:r>
              <a:rPr lang="en-US" baseline="0" dirty="0" smtClean="0"/>
              <a:t> is overlapping all nodes</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15</a:t>
            </a:fld>
            <a:endParaRPr lang="el-GR"/>
          </a:p>
        </p:txBody>
      </p:sp>
    </p:spTree>
    <p:extLst>
      <p:ext uri="{BB962C8B-B14F-4D97-AF65-F5344CB8AC3E}">
        <p14:creationId xmlns:p14="http://schemas.microsoft.com/office/powerpoint/2010/main" val="321625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partial nodes determine</a:t>
            </a:r>
            <a:r>
              <a:rPr lang="en-US" baseline="0" dirty="0" smtClean="0"/>
              <a:t> the execution time for PIP search.</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19</a:t>
            </a:fld>
            <a:endParaRPr lang="el-GR"/>
          </a:p>
        </p:txBody>
      </p:sp>
    </p:spTree>
    <p:extLst>
      <p:ext uri="{BB962C8B-B14F-4D97-AF65-F5344CB8AC3E}">
        <p14:creationId xmlns:p14="http://schemas.microsoft.com/office/powerpoint/2010/main" val="305133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dirty="0"/>
          </a:p>
        </p:txBody>
      </p:sp>
    </p:spTree>
    <p:extLst>
      <p:ext uri="{BB962C8B-B14F-4D97-AF65-F5344CB8AC3E}">
        <p14:creationId xmlns:p14="http://schemas.microsoft.com/office/powerpoint/2010/main" val="3958208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Medium &amp; Large</a:t>
            </a:r>
            <a:r>
              <a:rPr lang="en-US" baseline="0" dirty="0" smtClean="0"/>
              <a:t> polygon shows maximum </a:t>
            </a:r>
            <a:r>
              <a:rPr lang="en-US" baseline="0" dirty="0" err="1" smtClean="0"/>
              <a:t>perfromance</a:t>
            </a:r>
            <a:r>
              <a:rPr lang="en-US" baseline="0" dirty="0" smtClean="0"/>
              <a:t> gain and has optimum work load.</a:t>
            </a:r>
            <a:endParaRPr lang="ru-RU"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21</a:t>
            </a:fld>
            <a:endParaRPr lang="en-US" dirty="0"/>
          </a:p>
        </p:txBody>
      </p:sp>
    </p:spTree>
    <p:extLst>
      <p:ext uri="{BB962C8B-B14F-4D97-AF65-F5344CB8AC3E}">
        <p14:creationId xmlns:p14="http://schemas.microsoft.com/office/powerpoint/2010/main" val="395820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millions of</a:t>
            </a:r>
            <a:r>
              <a:rPr lang="en-US" baseline="0" dirty="0" smtClean="0"/>
              <a:t> points and hundreds of polygons need to be queried. This brute force search method is inefficient.</a:t>
            </a:r>
          </a:p>
          <a:p>
            <a:r>
              <a:rPr lang="en-US" baseline="0" dirty="0" smtClean="0"/>
              <a:t>Some polygons are densely populated and some polygons do not have any points at all. In brute force the effort spent on finding the points </a:t>
            </a:r>
            <a:r>
              <a:rPr lang="en-US" baseline="0" dirty="0" smtClean="0"/>
              <a:t>inside all </a:t>
            </a:r>
            <a:r>
              <a:rPr lang="en-US" baseline="0" dirty="0" smtClean="0"/>
              <a:t>the </a:t>
            </a:r>
            <a:r>
              <a:rPr lang="en-US" baseline="0" dirty="0" smtClean="0"/>
              <a:t>polygons </a:t>
            </a:r>
            <a:r>
              <a:rPr lang="en-US" baseline="0" dirty="0" smtClean="0"/>
              <a:t>is the same.</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3</a:t>
            </a:fld>
            <a:endParaRPr lang="el-GR"/>
          </a:p>
        </p:txBody>
      </p:sp>
    </p:spTree>
    <p:extLst>
      <p:ext uri="{BB962C8B-B14F-4D97-AF65-F5344CB8AC3E}">
        <p14:creationId xmlns:p14="http://schemas.microsoft.com/office/powerpoint/2010/main" val="263426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Brute force-</a:t>
            </a:r>
            <a:r>
              <a:rPr lang="en-US" baseline="0" dirty="0" smtClean="0"/>
              <a:t> GPU is better for large data. </a:t>
            </a:r>
            <a:r>
              <a:rPr lang="en-US" dirty="0" smtClean="0"/>
              <a:t> </a:t>
            </a:r>
            <a:r>
              <a:rPr lang="en-US" baseline="0" dirty="0" smtClean="0"/>
              <a:t>But brute force GPU sill </a:t>
            </a:r>
            <a:r>
              <a:rPr lang="en-US" baseline="0" dirty="0" smtClean="0"/>
              <a:t>provides lower performance than CPU with </a:t>
            </a:r>
            <a:r>
              <a:rPr lang="en-US" baseline="0" dirty="0" err="1" smtClean="0"/>
              <a:t>quadtree</a:t>
            </a:r>
            <a:r>
              <a:rPr lang="en-US" baseline="0" dirty="0" smtClean="0"/>
              <a:t> </a:t>
            </a:r>
            <a:r>
              <a:rPr lang="en-US" baseline="0" dirty="0" smtClean="0"/>
              <a:t>implementation.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4</a:t>
            </a:fld>
            <a:endParaRPr lang="el-GR"/>
          </a:p>
        </p:txBody>
      </p:sp>
    </p:spTree>
    <p:extLst>
      <p:ext uri="{BB962C8B-B14F-4D97-AF65-F5344CB8AC3E}">
        <p14:creationId xmlns:p14="http://schemas.microsoft.com/office/powerpoint/2010/main" val="283516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Quadree</a:t>
            </a:r>
            <a:r>
              <a:rPr lang="en-US" smtClean="0"/>
              <a:t> performs </a:t>
            </a:r>
            <a:r>
              <a:rPr lang="en-US" dirty="0" smtClean="0"/>
              <a:t>better for smaller polygons. The reason</a:t>
            </a:r>
            <a:r>
              <a:rPr lang="en-US" baseline="0" dirty="0" smtClean="0"/>
              <a:t> for it.</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5</a:t>
            </a:fld>
            <a:endParaRPr lang="el-GR"/>
          </a:p>
        </p:txBody>
      </p:sp>
    </p:spTree>
    <p:extLst>
      <p:ext uri="{BB962C8B-B14F-4D97-AF65-F5344CB8AC3E}">
        <p14:creationId xmlns:p14="http://schemas.microsoft.com/office/powerpoint/2010/main" val="25924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 for each points listed in the slide.</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7</a:t>
            </a:fld>
            <a:endParaRPr lang="el-GR"/>
          </a:p>
        </p:txBody>
      </p:sp>
    </p:spTree>
    <p:extLst>
      <p:ext uri="{BB962C8B-B14F-4D97-AF65-F5344CB8AC3E}">
        <p14:creationId xmlns:p14="http://schemas.microsoft.com/office/powerpoint/2010/main" val="409911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dirty="0" err="1" smtClean="0"/>
              <a:t>cuda</a:t>
            </a:r>
            <a:r>
              <a:rPr lang="en-US" baseline="0" dirty="0" smtClean="0"/>
              <a:t> enabled GPU architecture</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8</a:t>
            </a:fld>
            <a:endParaRPr lang="el-GR"/>
          </a:p>
        </p:txBody>
      </p:sp>
    </p:spTree>
    <p:extLst>
      <p:ext uri="{BB962C8B-B14F-4D97-AF65-F5344CB8AC3E}">
        <p14:creationId xmlns:p14="http://schemas.microsoft.com/office/powerpoint/2010/main" val="198687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stack based BFS implementation on GPUs</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9</a:t>
            </a:fld>
            <a:endParaRPr lang="el-GR"/>
          </a:p>
        </p:txBody>
      </p:sp>
    </p:spTree>
    <p:extLst>
      <p:ext uri="{BB962C8B-B14F-4D97-AF65-F5344CB8AC3E}">
        <p14:creationId xmlns:p14="http://schemas.microsoft.com/office/powerpoint/2010/main" val="370501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kind of overlap determines the way  data from the node is read and stored.</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10</a:t>
            </a:fld>
            <a:endParaRPr lang="el-GR"/>
          </a:p>
        </p:txBody>
      </p:sp>
    </p:spTree>
    <p:extLst>
      <p:ext uri="{BB962C8B-B14F-4D97-AF65-F5344CB8AC3E}">
        <p14:creationId xmlns:p14="http://schemas.microsoft.com/office/powerpoint/2010/main" val="239650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case scenario</a:t>
            </a:r>
            <a:endParaRPr lang="en-US" dirty="0"/>
          </a:p>
        </p:txBody>
      </p:sp>
      <p:sp>
        <p:nvSpPr>
          <p:cNvPr id="4" name="Slide Number Placeholder 3"/>
          <p:cNvSpPr>
            <a:spLocks noGrp="1"/>
          </p:cNvSpPr>
          <p:nvPr>
            <p:ph type="sldNum" sz="quarter" idx="10"/>
          </p:nvPr>
        </p:nvSpPr>
        <p:spPr/>
        <p:txBody>
          <a:bodyPr/>
          <a:lstStyle/>
          <a:p>
            <a:pPr>
              <a:defRPr/>
            </a:pPr>
            <a:fld id="{48A97A9D-4715-4A1D-8E33-730ED68F90CF}" type="slidenum">
              <a:rPr lang="el-GR" smtClean="0"/>
              <a:pPr>
                <a:defRPr/>
              </a:pPr>
              <a:t>11</a:t>
            </a:fld>
            <a:endParaRPr lang="el-GR"/>
          </a:p>
        </p:txBody>
      </p:sp>
    </p:spTree>
    <p:extLst>
      <p:ext uri="{BB962C8B-B14F-4D97-AF65-F5344CB8AC3E}">
        <p14:creationId xmlns:p14="http://schemas.microsoft.com/office/powerpoint/2010/main" val="145809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P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
        <p:nvSpPr>
          <p:cNvPr id="5"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6"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spTree>
    <p:extLst>
      <p:ext uri="{BB962C8B-B14F-4D97-AF65-F5344CB8AC3E}">
        <p14:creationId xmlns:p14="http://schemas.microsoft.com/office/powerpoint/2010/main" val="272473408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8"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9" name="Picture 8"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60596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96752"/>
            <a:ext cx="2057400" cy="4929411"/>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1196752"/>
            <a:ext cx="6019800" cy="4929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8"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9" name="Picture 8"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38406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7"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8" name="Slide Number Placeholder 5"/>
          <p:cNvSpPr>
            <a:spLocks noGrp="1"/>
          </p:cNvSpPr>
          <p:nvPr>
            <p:ph type="sldNum" sz="quarter" idx="12"/>
          </p:nvPr>
        </p:nvSpPr>
        <p:spPr>
          <a:xfrm>
            <a:off x="4067944" y="6381328"/>
            <a:ext cx="683096" cy="365125"/>
          </a:xfrm>
          <a:prstGeom prst="rect">
            <a:avLst/>
          </a:prstGeom>
        </p:spPr>
        <p:txBody>
          <a:bodyPr/>
          <a:lstStyle>
            <a:lvl1pPr>
              <a:defRPr sz="1400">
                <a:latin typeface="+mn-lt"/>
              </a:defRPr>
            </a:lvl1pPr>
          </a:lstStyle>
          <a:p>
            <a:pPr>
              <a:defRPr/>
            </a:pPr>
            <a:fld id="{C99456CA-637A-43FA-8F55-BB9DAB8FF04B}" type="slidenum">
              <a:rPr lang="pt-PT" smtClean="0"/>
              <a:pPr>
                <a:defRPr/>
              </a:pPr>
              <a:t>‹#›</a:t>
            </a:fld>
            <a:endParaRPr lang="pt-PT" dirty="0"/>
          </a:p>
        </p:txBody>
      </p:sp>
      <p:pic>
        <p:nvPicPr>
          <p:cNvPr id="9" name="Picture 8"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350511798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8"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9" name="Picture 8"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81918882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251520" y="1196752"/>
            <a:ext cx="424428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4" name="Content Placeholder 3"/>
          <p:cNvSpPr>
            <a:spLocks noGrp="1"/>
          </p:cNvSpPr>
          <p:nvPr>
            <p:ph sz="half" idx="2"/>
          </p:nvPr>
        </p:nvSpPr>
        <p:spPr>
          <a:xfrm>
            <a:off x="4648200" y="1196752"/>
            <a:ext cx="4172272"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8"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9"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10" name="Picture 9"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11160365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208540" y="1214214"/>
            <a:ext cx="42458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08540" y="1853976"/>
            <a:ext cx="4245868" cy="4311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214214"/>
            <a:ext cx="42474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3976"/>
            <a:ext cx="4247455" cy="4311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10"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11"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12" name="Picture 11"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40144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6"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7"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8" name="Picture 7"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172553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6"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7" name="Picture 6"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316638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520" y="1186830"/>
            <a:ext cx="3008313"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347864" y="1196752"/>
            <a:ext cx="5472608"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251520" y="2348880"/>
            <a:ext cx="3008313"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9"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10" name="Picture 9"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232342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1196751"/>
            <a:ext cx="5486400" cy="353082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11"/>
          </p:nvPr>
        </p:nvSpPr>
        <p:spPr>
          <a:xfrm>
            <a:off x="251520" y="6356350"/>
            <a:ext cx="2095872" cy="385018"/>
          </a:xfrm>
        </p:spPr>
        <p:txBody>
          <a:bodyPr/>
          <a:lstStyle>
            <a:lvl1pPr>
              <a:defRPr/>
            </a:lvl1pPr>
          </a:lstStyle>
          <a:p>
            <a:pPr>
              <a:defRPr/>
            </a:pPr>
            <a:r>
              <a:rPr lang="pt-PT" dirty="0" err="1" smtClean="0"/>
              <a:t>Quadtree</a:t>
            </a:r>
            <a:r>
              <a:rPr lang="pt-PT" dirty="0" smtClean="0"/>
              <a:t> </a:t>
            </a:r>
            <a:r>
              <a:rPr lang="pt-PT" dirty="0" err="1" smtClean="0"/>
              <a:t>Project</a:t>
            </a:r>
            <a:endParaRPr lang="pt-PT" dirty="0"/>
          </a:p>
        </p:txBody>
      </p:sp>
      <p:sp>
        <p:nvSpPr>
          <p:cNvPr id="9" name="Slide Number Placeholder 5"/>
          <p:cNvSpPr>
            <a:spLocks noGrp="1"/>
          </p:cNvSpPr>
          <p:nvPr>
            <p:ph type="sldNum" sz="quarter" idx="12"/>
          </p:nvPr>
        </p:nvSpPr>
        <p:spPr>
          <a:xfrm>
            <a:off x="4067944" y="6381328"/>
            <a:ext cx="683096" cy="365125"/>
          </a:xfrm>
          <a:prstGeom prst="rect">
            <a:avLst/>
          </a:prstGeom>
        </p:spPr>
        <p:txBody>
          <a:bodyPr/>
          <a:lstStyle>
            <a:lvl1pPr>
              <a:defRPr/>
            </a:lvl1pPr>
          </a:lstStyle>
          <a:p>
            <a:pPr>
              <a:defRPr/>
            </a:pPr>
            <a:fld id="{C99456CA-637A-43FA-8F55-BB9DAB8FF04B}" type="slidenum">
              <a:rPr lang="pt-PT"/>
              <a:pPr>
                <a:defRPr/>
              </a:pPr>
              <a:t>‹#›</a:t>
            </a:fld>
            <a:endParaRPr lang="pt-PT"/>
          </a:p>
        </p:txBody>
      </p:sp>
      <p:pic>
        <p:nvPicPr>
          <p:cNvPr id="10" name="Picture 9" descr="CU-Denver.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4800" y="6146800"/>
            <a:ext cx="3759200" cy="711200"/>
          </a:xfrm>
          <a:prstGeom prst="rect">
            <a:avLst/>
          </a:prstGeom>
        </p:spPr>
      </p:pic>
    </p:spTree>
    <p:extLst>
      <p:ext uri="{BB962C8B-B14F-4D97-AF65-F5344CB8AC3E}">
        <p14:creationId xmlns:p14="http://schemas.microsoft.com/office/powerpoint/2010/main" val="677725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314" y="188640"/>
            <a:ext cx="5968772" cy="69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pt-PT" dirty="0" smtClean="0"/>
          </a:p>
        </p:txBody>
      </p:sp>
      <p:sp>
        <p:nvSpPr>
          <p:cNvPr id="1027" name="Text Placeholder 2"/>
          <p:cNvSpPr>
            <a:spLocks noGrp="1"/>
          </p:cNvSpPr>
          <p:nvPr>
            <p:ph type="body" idx="1"/>
          </p:nvPr>
        </p:nvSpPr>
        <p:spPr bwMode="auto">
          <a:xfrm>
            <a:off x="214313" y="1291772"/>
            <a:ext cx="8643937" cy="483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April 30, 2013</a:t>
            </a:r>
            <a:endParaRPr lang="pt-PT" dirty="0"/>
          </a:p>
        </p:txBody>
      </p:sp>
      <p:sp>
        <p:nvSpPr>
          <p:cNvPr id="5" name="Footer Placeholder 4"/>
          <p:cNvSpPr>
            <a:spLocks noGrp="1"/>
          </p:cNvSpPr>
          <p:nvPr>
            <p:ph type="ftr" sz="quarter" idx="3"/>
          </p:nvPr>
        </p:nvSpPr>
        <p:spPr>
          <a:xfrm>
            <a:off x="3124200" y="6356350"/>
            <a:ext cx="2095872" cy="385018"/>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pt-PT" dirty="0" err="1" smtClean="0"/>
              <a:t>Quadtree</a:t>
            </a:r>
            <a:r>
              <a:rPr lang="pt-PT" dirty="0" smtClean="0"/>
              <a:t> </a:t>
            </a:r>
            <a:r>
              <a:rPr lang="pt-PT" dirty="0" err="1" smtClean="0"/>
              <a:t>Project</a:t>
            </a:r>
            <a:endParaRPr lang="pt-PT" dirty="0"/>
          </a:p>
        </p:txBody>
      </p:sp>
      <p:sp>
        <p:nvSpPr>
          <p:cNvPr id="8" name="Rectangle 7"/>
          <p:cNvSpPr/>
          <p:nvPr userDrawn="1"/>
        </p:nvSpPr>
        <p:spPr>
          <a:xfrm>
            <a:off x="214313" y="928688"/>
            <a:ext cx="8643937" cy="714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PT"/>
          </a:p>
        </p:txBody>
      </p:sp>
      <p:sp>
        <p:nvSpPr>
          <p:cNvPr id="9" name="Rectangle 8"/>
          <p:cNvSpPr/>
          <p:nvPr userDrawn="1"/>
        </p:nvSpPr>
        <p:spPr>
          <a:xfrm>
            <a:off x="214313" y="1071563"/>
            <a:ext cx="4714875" cy="71437"/>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13.xml"/><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tags" Target="../tags/tag1.xml"/><Relationship Id="rId2"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notesSlide" Target="../notesSlides/notesSlide14.xml"/><Relationship Id="rId6" Type="http://schemas.openxmlformats.org/officeDocument/2006/relationships/image" Target="../media/image30.png"/><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Point-in-Polygon (</a:t>
            </a:r>
            <a:r>
              <a:rPr lang="en-US" sz="4000" dirty="0" err="1" smtClean="0"/>
              <a:t>PiP</a:t>
            </a:r>
            <a:r>
              <a:rPr lang="en-US" sz="4000" dirty="0" smtClean="0"/>
              <a:t>) Search Acceleration Using </a:t>
            </a:r>
            <a:r>
              <a:rPr lang="en-US" sz="4000" dirty="0" smtClean="0"/>
              <a:t>GPU-</a:t>
            </a:r>
            <a:r>
              <a:rPr lang="en-US" sz="4000" dirty="0" smtClean="0"/>
              <a:t>Based Quadtree Framework</a:t>
            </a:r>
            <a:endParaRPr lang="en-US" sz="4000" dirty="0"/>
          </a:p>
        </p:txBody>
      </p:sp>
    </p:spTree>
    <p:extLst>
      <p:ext uri="{BB962C8B-B14F-4D97-AF65-F5344CB8AC3E}">
        <p14:creationId xmlns:p14="http://schemas.microsoft.com/office/powerpoint/2010/main" val="23924151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4" y="188640"/>
            <a:ext cx="8030094" cy="696731"/>
          </a:xfrm>
        </p:spPr>
        <p:txBody>
          <a:bodyPr/>
          <a:lstStyle/>
          <a:p>
            <a:r>
              <a:rPr lang="en-US" dirty="0" smtClean="0"/>
              <a:t>Reading Data Points from Leaf Node</a:t>
            </a:r>
            <a:endParaRPr lang="en-US" dirty="0"/>
          </a:p>
        </p:txBody>
      </p:sp>
      <p:sp>
        <p:nvSpPr>
          <p:cNvPr id="3" name="Content Placeholder 2"/>
          <p:cNvSpPr>
            <a:spLocks noGrp="1"/>
          </p:cNvSpPr>
          <p:nvPr>
            <p:ph idx="1"/>
          </p:nvPr>
        </p:nvSpPr>
        <p:spPr/>
        <p:txBody>
          <a:bodyPr/>
          <a:lstStyle/>
          <a:p>
            <a:r>
              <a:rPr lang="en-US" dirty="0" smtClean="0"/>
              <a:t>The leaf nodes are classified based on the kind of overlap and the data points </a:t>
            </a:r>
            <a:r>
              <a:rPr lang="en-US" dirty="0" smtClean="0"/>
              <a:t>are</a:t>
            </a:r>
            <a:r>
              <a:rPr lang="en-US" dirty="0" smtClean="0"/>
              <a:t> read accordingly.</a:t>
            </a:r>
            <a:endParaRPr lang="en-US" dirty="0"/>
          </a:p>
          <a:p>
            <a:endParaRPr lang="en-US" dirty="0"/>
          </a:p>
        </p:txBody>
      </p:sp>
      <p:sp>
        <p:nvSpPr>
          <p:cNvPr id="4" name="Footer Placeholder 3"/>
          <p:cNvSpPr>
            <a:spLocks noGrp="1"/>
          </p:cNvSpPr>
          <p:nvPr>
            <p:ph type="ftr" sz="quarter" idx="11"/>
          </p:nvPr>
        </p:nvSpPr>
        <p:spPr/>
        <p:txBody>
          <a:bodyPr/>
          <a:lstStyle/>
          <a:p>
            <a:pPr>
              <a:defRPr/>
            </a:pPr>
            <a:r>
              <a:rPr lang="pt-PT" dirty="0" err="1" smtClean="0"/>
              <a:t>Quadtree</a:t>
            </a:r>
            <a:r>
              <a:rPr lang="pt-PT" dirty="0" smtClean="0"/>
              <a:t> </a:t>
            </a:r>
            <a:r>
              <a:rPr lang="pt-PT" dirty="0" err="1" smtClean="0"/>
              <a:t>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10</a:t>
            </a:fld>
            <a:endParaRPr lang="pt-PT" dirty="0"/>
          </a:p>
        </p:txBody>
      </p:sp>
      <p:pic>
        <p:nvPicPr>
          <p:cNvPr id="9" name="Picture 8" descr="Node_Overl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64904"/>
            <a:ext cx="8267700" cy="3606800"/>
          </a:xfrm>
          <a:prstGeom prst="rect">
            <a:avLst/>
          </a:prstGeom>
        </p:spPr>
      </p:pic>
    </p:spTree>
    <p:extLst>
      <p:ext uri="{BB962C8B-B14F-4D97-AF65-F5344CB8AC3E}">
        <p14:creationId xmlns:p14="http://schemas.microsoft.com/office/powerpoint/2010/main" val="100257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4581128"/>
            <a:ext cx="5754014" cy="492443"/>
          </a:xfrm>
          <a:prstGeom prst="rect">
            <a:avLst/>
          </a:prstGeom>
          <a:noFill/>
        </p:spPr>
        <p:txBody>
          <a:bodyPr wrap="square" rtlCol="0">
            <a:spAutoFit/>
          </a:bodyPr>
          <a:lstStyle/>
          <a:p>
            <a:r>
              <a:rPr lang="en-US" sz="1400" dirty="0" smtClean="0"/>
              <a:t>In this scenario, the Polygon boundary falls into a single leaf node</a:t>
            </a:r>
          </a:p>
          <a:p>
            <a:endParaRPr lang="en-US" sz="1200" dirty="0" smtClean="0"/>
          </a:p>
        </p:txBody>
      </p:sp>
      <p:sp>
        <p:nvSpPr>
          <p:cNvPr id="5" name="TextBox 4"/>
          <p:cNvSpPr txBox="1"/>
          <p:nvPr/>
        </p:nvSpPr>
        <p:spPr>
          <a:xfrm>
            <a:off x="2123728" y="1451269"/>
            <a:ext cx="4340063" cy="646331"/>
          </a:xfrm>
          <a:prstGeom prst="rect">
            <a:avLst/>
          </a:prstGeom>
          <a:noFill/>
        </p:spPr>
        <p:txBody>
          <a:bodyPr wrap="square" rtlCol="0">
            <a:spAutoFit/>
          </a:bodyPr>
          <a:lstStyle/>
          <a:p>
            <a:r>
              <a:rPr lang="en-US" b="1" dirty="0" smtClean="0"/>
              <a:t>Polygon inside a leaf node – Level 1</a:t>
            </a:r>
          </a:p>
          <a:p>
            <a:endParaRPr lang="en-US" dirty="0"/>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in Leaf Node</a:t>
            </a:r>
            <a:endParaRPr lang="en-US" dirty="0"/>
          </a:p>
        </p:txBody>
      </p:sp>
      <p:pic>
        <p:nvPicPr>
          <p:cNvPr id="2" name="Picture 1" descr="1_1Quad1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348880"/>
            <a:ext cx="3707904" cy="1757181"/>
          </a:xfrm>
          <a:prstGeom prst="rect">
            <a:avLst/>
          </a:prstGeom>
        </p:spPr>
      </p:pic>
      <p:pic>
        <p:nvPicPr>
          <p:cNvPr id="3" name="Picture 2" descr="1_1Quad_1_tre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2780928"/>
            <a:ext cx="4032448" cy="685800"/>
          </a:xfrm>
          <a:prstGeom prst="rect">
            <a:avLst/>
          </a:prstGeom>
        </p:spPr>
      </p:pic>
    </p:spTree>
    <p:extLst>
      <p:ext uri="{BB962C8B-B14F-4D97-AF65-F5344CB8AC3E}">
        <p14:creationId xmlns:p14="http://schemas.microsoft.com/office/powerpoint/2010/main" val="118235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4581128"/>
            <a:ext cx="5754014" cy="954107"/>
          </a:xfrm>
          <a:prstGeom prst="rect">
            <a:avLst/>
          </a:prstGeom>
          <a:noFill/>
        </p:spPr>
        <p:txBody>
          <a:bodyPr wrap="square" rtlCol="0">
            <a:spAutoFit/>
          </a:bodyPr>
          <a:lstStyle/>
          <a:p>
            <a:r>
              <a:rPr lang="en-US" sz="1400" dirty="0"/>
              <a:t>At level 2 , the algorithm isolates  one quadrant (first child of the root node)and ignores all other quadrants, thus bringing down the number of quadrants to be processed to 1 from 4(4 is the total number of nodes at this level).</a:t>
            </a:r>
            <a:endParaRPr lang="en-US" sz="1400" dirty="0" smtClean="0"/>
          </a:p>
        </p:txBody>
      </p:sp>
      <p:sp>
        <p:nvSpPr>
          <p:cNvPr id="5" name="TextBox 4"/>
          <p:cNvSpPr txBox="1"/>
          <p:nvPr/>
        </p:nvSpPr>
        <p:spPr>
          <a:xfrm>
            <a:off x="2483768" y="1451269"/>
            <a:ext cx="4680519" cy="646331"/>
          </a:xfrm>
          <a:prstGeom prst="rect">
            <a:avLst/>
          </a:prstGeom>
          <a:noFill/>
        </p:spPr>
        <p:txBody>
          <a:bodyPr wrap="square" rtlCol="0">
            <a:spAutoFit/>
          </a:bodyPr>
          <a:lstStyle/>
          <a:p>
            <a:r>
              <a:rPr lang="en-US" b="1" dirty="0" smtClean="0"/>
              <a:t>Polygon inside a leaf node – Level 2</a:t>
            </a:r>
          </a:p>
          <a:p>
            <a:endParaRPr lang="en-US" dirty="0"/>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in Leaf Node</a:t>
            </a:r>
            <a:endParaRPr lang="en-US" dirty="0"/>
          </a:p>
        </p:txBody>
      </p:sp>
      <p:pic>
        <p:nvPicPr>
          <p:cNvPr id="6" name="Picture 5" descr="1_1Quad1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4" y="1988840"/>
            <a:ext cx="3546084" cy="2349500"/>
          </a:xfrm>
          <a:prstGeom prst="rect">
            <a:avLst/>
          </a:prstGeom>
        </p:spPr>
      </p:pic>
      <p:pic>
        <p:nvPicPr>
          <p:cNvPr id="7" name="Picture 6" descr="1Quad_2_tr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88840"/>
            <a:ext cx="3987304" cy="2286000"/>
          </a:xfrm>
          <a:prstGeom prst="rect">
            <a:avLst/>
          </a:prstGeom>
        </p:spPr>
      </p:pic>
    </p:spTree>
    <p:extLst>
      <p:ext uri="{BB962C8B-B14F-4D97-AF65-F5344CB8AC3E}">
        <p14:creationId xmlns:p14="http://schemas.microsoft.com/office/powerpoint/2010/main" val="4165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4581128"/>
            <a:ext cx="5754014" cy="954107"/>
          </a:xfrm>
          <a:prstGeom prst="rect">
            <a:avLst/>
          </a:prstGeom>
          <a:noFill/>
        </p:spPr>
        <p:txBody>
          <a:bodyPr wrap="square" rtlCol="0">
            <a:spAutoFit/>
          </a:bodyPr>
          <a:lstStyle/>
          <a:p>
            <a:r>
              <a:rPr lang="en-US" sz="1400" dirty="0"/>
              <a:t>At level 3, the algorithm again isolates one quadrant which is the first child of the quadrant from level 1. </a:t>
            </a:r>
          </a:p>
          <a:p>
            <a:r>
              <a:rPr lang="en-US" sz="1400" dirty="0"/>
              <a:t>This step reduces the number of quadrants to be processed to 1 from 3(3 is the total number of children of the quadrant output from level 1).</a:t>
            </a:r>
            <a:endParaRPr lang="en-US" sz="1400" dirty="0" smtClean="0"/>
          </a:p>
        </p:txBody>
      </p:sp>
      <p:sp>
        <p:nvSpPr>
          <p:cNvPr id="5" name="TextBox 4"/>
          <p:cNvSpPr txBox="1"/>
          <p:nvPr/>
        </p:nvSpPr>
        <p:spPr>
          <a:xfrm>
            <a:off x="3172082" y="1451269"/>
            <a:ext cx="4712285" cy="646331"/>
          </a:xfrm>
          <a:prstGeom prst="rect">
            <a:avLst/>
          </a:prstGeom>
          <a:noFill/>
        </p:spPr>
        <p:txBody>
          <a:bodyPr wrap="square" rtlCol="0">
            <a:spAutoFit/>
          </a:bodyPr>
          <a:lstStyle/>
          <a:p>
            <a:r>
              <a:rPr lang="en-US" b="1" dirty="0" smtClean="0"/>
              <a:t>Polygon inside a leaf node – Level 3</a:t>
            </a:r>
          </a:p>
          <a:p>
            <a:endParaRPr lang="en-US" dirty="0"/>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in Leaf Node</a:t>
            </a:r>
            <a:endParaRPr lang="en-US" dirty="0"/>
          </a:p>
        </p:txBody>
      </p:sp>
      <p:pic>
        <p:nvPicPr>
          <p:cNvPr id="2" name="Picture 1" descr="1_1Quad1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1" y="1877993"/>
            <a:ext cx="3445207" cy="2387600"/>
          </a:xfrm>
          <a:prstGeom prst="rect">
            <a:avLst/>
          </a:prstGeom>
        </p:spPr>
      </p:pic>
      <p:pic>
        <p:nvPicPr>
          <p:cNvPr id="3" name="Picture 2" descr="1Quad_3_tr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772816"/>
            <a:ext cx="3031004" cy="2592288"/>
          </a:xfrm>
          <a:prstGeom prst="rect">
            <a:avLst/>
          </a:prstGeom>
        </p:spPr>
      </p:pic>
    </p:spTree>
    <p:extLst>
      <p:ext uri="{BB962C8B-B14F-4D97-AF65-F5344CB8AC3E}">
        <p14:creationId xmlns:p14="http://schemas.microsoft.com/office/powerpoint/2010/main" val="193124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4581128"/>
            <a:ext cx="5754014" cy="1384995"/>
          </a:xfrm>
          <a:prstGeom prst="rect">
            <a:avLst/>
          </a:prstGeom>
          <a:noFill/>
        </p:spPr>
        <p:txBody>
          <a:bodyPr wrap="square" rtlCol="0">
            <a:spAutoFit/>
          </a:bodyPr>
          <a:lstStyle/>
          <a:p>
            <a:r>
              <a:rPr lang="en-US" sz="1400" dirty="0"/>
              <a:t>At level 4, the algorithm isolates one quadrant which is the first child of the quadrant from level 3.</a:t>
            </a:r>
          </a:p>
          <a:p>
            <a:r>
              <a:rPr lang="en-US" sz="1400" dirty="0"/>
              <a:t>This step reduces the number of quadrants to be processed to 1 from 2(2 is the total number of children of the quadrant output from level 3).</a:t>
            </a:r>
          </a:p>
          <a:p>
            <a:r>
              <a:rPr lang="en-US" sz="1400" dirty="0"/>
              <a:t>Finally only one quadrant at level 4 needs to be processed in order to get the points inside the polygon in this case.</a:t>
            </a:r>
            <a:endParaRPr lang="en-US" sz="1400" dirty="0" smtClean="0"/>
          </a:p>
        </p:txBody>
      </p:sp>
      <p:sp>
        <p:nvSpPr>
          <p:cNvPr id="5" name="TextBox 4"/>
          <p:cNvSpPr txBox="1"/>
          <p:nvPr/>
        </p:nvSpPr>
        <p:spPr>
          <a:xfrm>
            <a:off x="3172082" y="1451269"/>
            <a:ext cx="4352245" cy="646331"/>
          </a:xfrm>
          <a:prstGeom prst="rect">
            <a:avLst/>
          </a:prstGeom>
          <a:noFill/>
        </p:spPr>
        <p:txBody>
          <a:bodyPr wrap="square" rtlCol="0">
            <a:spAutoFit/>
          </a:bodyPr>
          <a:lstStyle/>
          <a:p>
            <a:r>
              <a:rPr lang="en-US" b="1" dirty="0" smtClean="0"/>
              <a:t>Polygon inside a leaf node – Level 4</a:t>
            </a:r>
          </a:p>
          <a:p>
            <a:endParaRPr lang="en-US" dirty="0"/>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in Leaf Node</a:t>
            </a:r>
            <a:endParaRPr lang="en-US" dirty="0"/>
          </a:p>
        </p:txBody>
      </p:sp>
      <p:pic>
        <p:nvPicPr>
          <p:cNvPr id="7" name="Picture 6" descr="1_1Quad1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060848"/>
            <a:ext cx="3672408" cy="2374900"/>
          </a:xfrm>
          <a:prstGeom prst="rect">
            <a:avLst/>
          </a:prstGeom>
        </p:spPr>
      </p:pic>
      <p:pic>
        <p:nvPicPr>
          <p:cNvPr id="8" name="Picture 7" descr="1Quad_4_tre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1844824"/>
            <a:ext cx="3479304" cy="2769169"/>
          </a:xfrm>
          <a:prstGeom prst="rect">
            <a:avLst/>
          </a:prstGeom>
        </p:spPr>
      </p:pic>
    </p:spTree>
    <p:extLst>
      <p:ext uri="{BB962C8B-B14F-4D97-AF65-F5344CB8AC3E}">
        <p14:creationId xmlns:p14="http://schemas.microsoft.com/office/powerpoint/2010/main" val="211499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115616" y="4797152"/>
            <a:ext cx="6393348" cy="923330"/>
          </a:xfrm>
          <a:prstGeom prst="rect">
            <a:avLst/>
          </a:prstGeom>
          <a:noFill/>
        </p:spPr>
        <p:txBody>
          <a:bodyPr wrap="square" rtlCol="0">
            <a:spAutoFit/>
          </a:bodyPr>
          <a:lstStyle/>
          <a:p>
            <a:r>
              <a:rPr lang="en-US" sz="1400" dirty="0"/>
              <a:t>The last scenario demonstrates a condition where the polygon contains maximum number of quadrants at level 4 of the </a:t>
            </a:r>
            <a:r>
              <a:rPr lang="en-US" sz="1400" dirty="0" err="1"/>
              <a:t>quadtree</a:t>
            </a:r>
            <a:r>
              <a:rPr lang="en-US" sz="1400" dirty="0"/>
              <a:t> and the algorithm provides a least performance compared to all other scenarios.</a:t>
            </a:r>
            <a:endParaRPr lang="en-US" sz="1400" dirty="0" smtClean="0"/>
          </a:p>
          <a:p>
            <a:endParaRPr lang="en-US" sz="1200" dirty="0" smtClean="0"/>
          </a:p>
        </p:txBody>
      </p:sp>
      <p:sp>
        <p:nvSpPr>
          <p:cNvPr id="17" name="TextBox 16"/>
          <p:cNvSpPr txBox="1"/>
          <p:nvPr/>
        </p:nvSpPr>
        <p:spPr>
          <a:xfrm>
            <a:off x="2439076" y="1448706"/>
            <a:ext cx="5301275" cy="369332"/>
          </a:xfrm>
          <a:prstGeom prst="rect">
            <a:avLst/>
          </a:prstGeom>
          <a:noFill/>
        </p:spPr>
        <p:txBody>
          <a:bodyPr wrap="square" rtlCol="0">
            <a:spAutoFit/>
          </a:bodyPr>
          <a:lstStyle/>
          <a:p>
            <a:r>
              <a:rPr lang="en-US" b="1" dirty="0" smtClean="0"/>
              <a:t>Polygon overlapping all leaf nodes – Level 1</a:t>
            </a:r>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Overlap All Nodes</a:t>
            </a:r>
            <a:endParaRPr lang="en-US" dirty="0"/>
          </a:p>
        </p:txBody>
      </p:sp>
      <p:pic>
        <p:nvPicPr>
          <p:cNvPr id="2" name="Picture 1" descr="4Quad1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132856"/>
            <a:ext cx="3816424" cy="2336800"/>
          </a:xfrm>
          <a:prstGeom prst="rect">
            <a:avLst/>
          </a:prstGeom>
        </p:spPr>
      </p:pic>
      <p:pic>
        <p:nvPicPr>
          <p:cNvPr id="3" name="Picture 2" descr="1_1Quad_1_tre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636912"/>
            <a:ext cx="3627264" cy="685800"/>
          </a:xfrm>
          <a:prstGeom prst="rect">
            <a:avLst/>
          </a:prstGeom>
        </p:spPr>
      </p:pic>
    </p:spTree>
    <p:extLst>
      <p:ext uri="{BB962C8B-B14F-4D97-AF65-F5344CB8AC3E}">
        <p14:creationId xmlns:p14="http://schemas.microsoft.com/office/powerpoint/2010/main" val="121189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115616" y="4797152"/>
            <a:ext cx="6393348" cy="492443"/>
          </a:xfrm>
          <a:prstGeom prst="rect">
            <a:avLst/>
          </a:prstGeom>
          <a:noFill/>
        </p:spPr>
        <p:txBody>
          <a:bodyPr wrap="square" rtlCol="0">
            <a:spAutoFit/>
          </a:bodyPr>
          <a:lstStyle/>
          <a:p>
            <a:r>
              <a:rPr lang="en-US" sz="1400" dirty="0"/>
              <a:t>At level 2 , the algorithm isolates all four children of the root node</a:t>
            </a:r>
            <a:r>
              <a:rPr lang="en-US" sz="1200" dirty="0"/>
              <a:t>.</a:t>
            </a:r>
            <a:endParaRPr lang="en-US" sz="1200" dirty="0" smtClean="0"/>
          </a:p>
          <a:p>
            <a:endParaRPr lang="en-US" sz="1200" dirty="0" smtClean="0"/>
          </a:p>
        </p:txBody>
      </p:sp>
      <p:sp>
        <p:nvSpPr>
          <p:cNvPr id="17" name="TextBox 16"/>
          <p:cNvSpPr txBox="1"/>
          <p:nvPr/>
        </p:nvSpPr>
        <p:spPr>
          <a:xfrm>
            <a:off x="2439076" y="1448706"/>
            <a:ext cx="5661315" cy="369332"/>
          </a:xfrm>
          <a:prstGeom prst="rect">
            <a:avLst/>
          </a:prstGeom>
          <a:noFill/>
        </p:spPr>
        <p:txBody>
          <a:bodyPr wrap="square" rtlCol="0">
            <a:spAutoFit/>
          </a:bodyPr>
          <a:lstStyle/>
          <a:p>
            <a:r>
              <a:rPr lang="en-US" b="1" dirty="0" smtClean="0"/>
              <a:t>Polygon overlapping all leaf nodes – Level 2</a:t>
            </a:r>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Overlap All Nodes</a:t>
            </a:r>
            <a:endParaRPr lang="en-US" dirty="0"/>
          </a:p>
        </p:txBody>
      </p:sp>
      <p:pic>
        <p:nvPicPr>
          <p:cNvPr id="4" name="Picture 3" descr="4Quad1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 y="2204864"/>
            <a:ext cx="3269171" cy="2311400"/>
          </a:xfrm>
          <a:prstGeom prst="rect">
            <a:avLst/>
          </a:prstGeom>
        </p:spPr>
      </p:pic>
      <p:pic>
        <p:nvPicPr>
          <p:cNvPr id="5" name="Picture 4" descr="1_1Quad_2_tr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348880"/>
            <a:ext cx="5040560" cy="1943100"/>
          </a:xfrm>
          <a:prstGeom prst="rect">
            <a:avLst/>
          </a:prstGeom>
        </p:spPr>
      </p:pic>
    </p:spTree>
    <p:extLst>
      <p:ext uri="{BB962C8B-B14F-4D97-AF65-F5344CB8AC3E}">
        <p14:creationId xmlns:p14="http://schemas.microsoft.com/office/powerpoint/2010/main" val="93066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115616" y="4797152"/>
            <a:ext cx="6393348" cy="1138773"/>
          </a:xfrm>
          <a:prstGeom prst="rect">
            <a:avLst/>
          </a:prstGeom>
          <a:noFill/>
        </p:spPr>
        <p:txBody>
          <a:bodyPr wrap="square" rtlCol="0">
            <a:spAutoFit/>
          </a:bodyPr>
          <a:lstStyle/>
          <a:p>
            <a:r>
              <a:rPr lang="en-US" sz="1400" dirty="0"/>
              <a:t>At level 3, the algorithm  isolates all 12 quadrants at this </a:t>
            </a:r>
            <a:r>
              <a:rPr lang="en-US" sz="1400" dirty="0" err="1"/>
              <a:t>level.The</a:t>
            </a:r>
            <a:r>
              <a:rPr lang="en-US" sz="1400" dirty="0"/>
              <a:t> maximum possible number of nodes at this level is 16 but four of  those nodes are null nodes (it does not contain any points) and these four nodes are ignored even though these nodes lie within the polygon.</a:t>
            </a:r>
            <a:endParaRPr lang="en-US" sz="1400" dirty="0" smtClean="0"/>
          </a:p>
          <a:p>
            <a:endParaRPr lang="en-US" sz="1200" dirty="0" smtClean="0"/>
          </a:p>
        </p:txBody>
      </p:sp>
      <p:sp>
        <p:nvSpPr>
          <p:cNvPr id="17" name="TextBox 16"/>
          <p:cNvSpPr txBox="1"/>
          <p:nvPr/>
        </p:nvSpPr>
        <p:spPr>
          <a:xfrm>
            <a:off x="2439076" y="1448706"/>
            <a:ext cx="5445291" cy="369332"/>
          </a:xfrm>
          <a:prstGeom prst="rect">
            <a:avLst/>
          </a:prstGeom>
          <a:noFill/>
        </p:spPr>
        <p:txBody>
          <a:bodyPr wrap="square" rtlCol="0">
            <a:spAutoFit/>
          </a:bodyPr>
          <a:lstStyle/>
          <a:p>
            <a:r>
              <a:rPr lang="en-US" b="1" dirty="0" smtClean="0"/>
              <a:t>Polygon overlapping all leaf nodes – Level 3</a:t>
            </a:r>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Overlap All Nodes</a:t>
            </a:r>
            <a:endParaRPr lang="en-US" dirty="0"/>
          </a:p>
        </p:txBody>
      </p:sp>
      <p:pic>
        <p:nvPicPr>
          <p:cNvPr id="2" name="Picture 1" descr="4Quad1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8885"/>
            <a:ext cx="3635896" cy="2438400"/>
          </a:xfrm>
          <a:prstGeom prst="rect">
            <a:avLst/>
          </a:prstGeom>
        </p:spPr>
      </p:pic>
      <p:pic>
        <p:nvPicPr>
          <p:cNvPr id="3" name="Picture 2" descr="1_1Quad_3_tr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3" y="1844824"/>
            <a:ext cx="5362611" cy="2869260"/>
          </a:xfrm>
          <a:prstGeom prst="rect">
            <a:avLst/>
          </a:prstGeom>
        </p:spPr>
      </p:pic>
    </p:spTree>
    <p:extLst>
      <p:ext uri="{BB962C8B-B14F-4D97-AF65-F5344CB8AC3E}">
        <p14:creationId xmlns:p14="http://schemas.microsoft.com/office/powerpoint/2010/main" val="22064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115616" y="5013176"/>
            <a:ext cx="6393348" cy="1323439"/>
          </a:xfrm>
          <a:prstGeom prst="rect">
            <a:avLst/>
          </a:prstGeom>
          <a:noFill/>
        </p:spPr>
        <p:txBody>
          <a:bodyPr wrap="square" rtlCol="0">
            <a:spAutoFit/>
          </a:bodyPr>
          <a:lstStyle/>
          <a:p>
            <a:r>
              <a:rPr lang="en-US" sz="1400" dirty="0"/>
              <a:t>At level 4, the algorithm isolates all the 11 quadrants at this </a:t>
            </a:r>
            <a:r>
              <a:rPr lang="en-US" sz="1400" dirty="0" err="1"/>
              <a:t>level.The</a:t>
            </a:r>
            <a:r>
              <a:rPr lang="en-US" sz="1400" dirty="0"/>
              <a:t> maximum possible number of nodes at this level is 64 but 53 of  those nodes are null nodes (it does not contain any points) and so these 53 nodes are ignored even though these nodes lie within the polygon.</a:t>
            </a:r>
          </a:p>
          <a:p>
            <a:endParaRPr lang="en-US" sz="1200" dirty="0" smtClean="0"/>
          </a:p>
          <a:p>
            <a:endParaRPr lang="en-US" sz="1200" dirty="0" smtClean="0"/>
          </a:p>
        </p:txBody>
      </p:sp>
      <p:sp>
        <p:nvSpPr>
          <p:cNvPr id="17" name="TextBox 16"/>
          <p:cNvSpPr txBox="1"/>
          <p:nvPr/>
        </p:nvSpPr>
        <p:spPr>
          <a:xfrm>
            <a:off x="2439076" y="1448706"/>
            <a:ext cx="5733323" cy="369332"/>
          </a:xfrm>
          <a:prstGeom prst="rect">
            <a:avLst/>
          </a:prstGeom>
          <a:noFill/>
        </p:spPr>
        <p:txBody>
          <a:bodyPr wrap="square" rtlCol="0">
            <a:spAutoFit/>
          </a:bodyPr>
          <a:lstStyle/>
          <a:p>
            <a:r>
              <a:rPr lang="en-US" b="1" dirty="0" smtClean="0"/>
              <a:t>Polygon overlapping all leaf nodes – Level 4</a:t>
            </a:r>
          </a:p>
        </p:txBody>
      </p:sp>
      <p:sp>
        <p:nvSpPr>
          <p:cNvPr id="36" name="Title 1"/>
          <p:cNvSpPr txBox="1">
            <a:spLocks/>
          </p:cNvSpPr>
          <p:nvPr/>
        </p:nvSpPr>
        <p:spPr>
          <a:xfrm>
            <a:off x="214314" y="188640"/>
            <a:ext cx="7670054"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Scenario : Polygon Overlap All Nodes</a:t>
            </a:r>
            <a:endParaRPr lang="en-US" dirty="0"/>
          </a:p>
        </p:txBody>
      </p:sp>
      <p:pic>
        <p:nvPicPr>
          <p:cNvPr id="4" name="Picture 3" descr="4Quad1_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872"/>
            <a:ext cx="3347864" cy="2362200"/>
          </a:xfrm>
          <a:prstGeom prst="rect">
            <a:avLst/>
          </a:prstGeom>
        </p:spPr>
      </p:pic>
      <p:pic>
        <p:nvPicPr>
          <p:cNvPr id="5" name="Picture 4" descr="1_1Quad_4_tre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16832"/>
            <a:ext cx="5652120" cy="2952328"/>
          </a:xfrm>
          <a:prstGeom prst="rect">
            <a:avLst/>
          </a:prstGeom>
        </p:spPr>
      </p:pic>
    </p:spTree>
    <p:extLst>
      <p:ext uri="{BB962C8B-B14F-4D97-AF65-F5344CB8AC3E}">
        <p14:creationId xmlns:p14="http://schemas.microsoft.com/office/powerpoint/2010/main" val="106931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484784"/>
            <a:ext cx="6816692" cy="738664"/>
          </a:xfrm>
          <a:prstGeom prst="rect">
            <a:avLst/>
          </a:prstGeom>
          <a:noFill/>
        </p:spPr>
        <p:txBody>
          <a:bodyPr wrap="square" rtlCol="0">
            <a:spAutoFit/>
          </a:bodyPr>
          <a:lstStyle/>
          <a:p>
            <a:endParaRPr lang="en-US" sz="1200" dirty="0" smtClean="0"/>
          </a:p>
          <a:p>
            <a:r>
              <a:rPr lang="en-US" sz="1200" dirty="0" smtClean="0"/>
              <a:t>.</a:t>
            </a:r>
          </a:p>
          <a:p>
            <a:endParaRPr lang="en-US" b="1" dirty="0"/>
          </a:p>
        </p:txBody>
      </p:sp>
      <p:sp>
        <p:nvSpPr>
          <p:cNvPr id="3" name="TextBox 2"/>
          <p:cNvSpPr txBox="1"/>
          <p:nvPr/>
        </p:nvSpPr>
        <p:spPr>
          <a:xfrm>
            <a:off x="179512" y="188640"/>
            <a:ext cx="7737087" cy="646331"/>
          </a:xfrm>
          <a:prstGeom prst="rect">
            <a:avLst/>
          </a:prstGeom>
          <a:noFill/>
        </p:spPr>
        <p:txBody>
          <a:bodyPr wrap="square" rtlCol="0">
            <a:spAutoFit/>
          </a:bodyPr>
          <a:lstStyle/>
          <a:p>
            <a:r>
              <a:rPr lang="en-US" sz="3600" dirty="0" smtClean="0">
                <a:latin typeface="+mj-lt"/>
              </a:rPr>
              <a:t>Results : GPU for different Polygon sizes</a:t>
            </a:r>
            <a:endParaRPr lang="en-US" sz="3600" dirty="0">
              <a:latin typeface="+mj-lt"/>
            </a:endParaRPr>
          </a:p>
        </p:txBody>
      </p:sp>
      <p:pic>
        <p:nvPicPr>
          <p:cNvPr id="5" name="Picture 4" descr="Different_Sized_Polygon_GPU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5523946" cy="4824536"/>
          </a:xfrm>
          <a:prstGeom prst="rect">
            <a:avLst/>
          </a:prstGeom>
        </p:spPr>
      </p:pic>
      <p:pic>
        <p:nvPicPr>
          <p:cNvPr id="6" name="Picture 5" descr="LToMCmplxMed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124744"/>
            <a:ext cx="4067944" cy="4752528"/>
          </a:xfrm>
          <a:prstGeom prst="rect">
            <a:avLst/>
          </a:prstGeom>
        </p:spPr>
      </p:pic>
    </p:spTree>
    <p:extLst>
      <p:ext uri="{BB962C8B-B14F-4D97-AF65-F5344CB8AC3E}">
        <p14:creationId xmlns:p14="http://schemas.microsoft.com/office/powerpoint/2010/main" val="203432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a:t>P</a:t>
            </a:r>
            <a:r>
              <a:rPr lang="en-US" dirty="0" smtClean="0"/>
              <a:t>oint</a:t>
            </a:r>
            <a:r>
              <a:rPr lang="en-US" dirty="0"/>
              <a:t>-in-polygon (PIP</a:t>
            </a:r>
            <a:r>
              <a:rPr lang="en-US" dirty="0" smtClean="0"/>
              <a:t>) is a point location </a:t>
            </a:r>
            <a:r>
              <a:rPr lang="en-US" dirty="0"/>
              <a:t>problem </a:t>
            </a:r>
            <a:r>
              <a:rPr lang="en-US" dirty="0" smtClean="0"/>
              <a:t>that determines whether a given </a:t>
            </a:r>
            <a:r>
              <a:rPr lang="en-US" dirty="0"/>
              <a:t>point in the plane lies inside, outside, or on the boundary of a polygon. </a:t>
            </a:r>
            <a:endParaRPr lang="en-US" dirty="0" smtClean="0"/>
          </a:p>
          <a:p>
            <a:pPr lvl="1"/>
            <a:r>
              <a:rPr lang="en-US" dirty="0" smtClean="0"/>
              <a:t>Point </a:t>
            </a:r>
            <a:r>
              <a:rPr lang="en-US" dirty="0"/>
              <a:t>location problems </a:t>
            </a:r>
            <a:r>
              <a:rPr lang="en-US" dirty="0" smtClean="0"/>
              <a:t>have various applications </a:t>
            </a:r>
            <a:r>
              <a:rPr lang="en-US" dirty="0"/>
              <a:t>in areas that deal with processing geometrical data, such as computer graphics, computer vision, geographical information systems (GIS), motion planning, and CAD.</a:t>
            </a:r>
          </a:p>
        </p:txBody>
      </p:sp>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2</a:t>
            </a:fld>
            <a:endParaRPr lang="pt-PT"/>
          </a:p>
        </p:txBody>
      </p:sp>
    </p:spTree>
    <p:extLst>
      <p:ext uri="{BB962C8B-B14F-4D97-AF65-F5344CB8AC3E}">
        <p14:creationId xmlns:p14="http://schemas.microsoft.com/office/powerpoint/2010/main" val="2943581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14314" y="188640"/>
            <a:ext cx="8606158" cy="696731"/>
          </a:xfrm>
        </p:spPr>
        <p:txBody>
          <a:bodyPr/>
          <a:lstStyle/>
          <a:p>
            <a:r>
              <a:rPr lang="en-US" dirty="0" smtClean="0"/>
              <a:t>GPU </a:t>
            </a:r>
            <a:r>
              <a:rPr lang="en-US" dirty="0" err="1" smtClean="0"/>
              <a:t>Vs</a:t>
            </a:r>
            <a:r>
              <a:rPr lang="en-US" dirty="0" smtClean="0"/>
              <a:t> CPU Comparison</a:t>
            </a:r>
            <a:endParaRPr lang="ru-RU" dirty="0"/>
          </a:p>
        </p:txBody>
      </p:sp>
      <p:sp>
        <p:nvSpPr>
          <p:cNvPr id="4" name="Slide Number Placeholder 3"/>
          <p:cNvSpPr>
            <a:spLocks noGrp="1"/>
          </p:cNvSpPr>
          <p:nvPr>
            <p:ph type="sldNum" sz="quarter" idx="12"/>
            <p:custDataLst>
              <p:tags r:id="rId3"/>
            </p:custDataLst>
          </p:nvPr>
        </p:nvSpPr>
        <p:spPr/>
        <p:txBody>
          <a:bodyPr/>
          <a:lstStyle/>
          <a:p>
            <a:fld id="{F465F3B5-D12F-4B28-8ABC-D171A3BCE4A4}" type="slidenum">
              <a:rPr lang="ru-RU" smtClean="0"/>
              <a:t>20</a:t>
            </a:fld>
            <a:endParaRPr lang="ru-RU" dirty="0"/>
          </a:p>
        </p:txBody>
      </p:sp>
      <p:pic>
        <p:nvPicPr>
          <p:cNvPr id="6" name="Picture 5" descr="CPU_GPU_SmallPoly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96752"/>
            <a:ext cx="4211960" cy="2754306"/>
          </a:xfrm>
          <a:prstGeom prst="rect">
            <a:avLst/>
          </a:prstGeom>
        </p:spPr>
      </p:pic>
      <p:pic>
        <p:nvPicPr>
          <p:cNvPr id="7" name="Picture 6" descr="CPU_GPU_MediumPoly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3968" y="1196752"/>
            <a:ext cx="4860032" cy="2808312"/>
          </a:xfrm>
          <a:prstGeom prst="rect">
            <a:avLst/>
          </a:prstGeom>
        </p:spPr>
      </p:pic>
      <p:pic>
        <p:nvPicPr>
          <p:cNvPr id="8" name="Picture 7" descr="CPU_GPU_LargePoly3.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7704" y="3861048"/>
            <a:ext cx="4896544" cy="2538282"/>
          </a:xfrm>
          <a:prstGeom prst="rect">
            <a:avLst/>
          </a:prstGeom>
        </p:spPr>
      </p:pic>
    </p:spTree>
    <p:custDataLst>
      <p:tags r:id="rId1"/>
    </p:custDataLst>
    <p:extLst>
      <p:ext uri="{BB962C8B-B14F-4D97-AF65-F5344CB8AC3E}">
        <p14:creationId xmlns:p14="http://schemas.microsoft.com/office/powerpoint/2010/main" val="7908177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14314" y="188640"/>
            <a:ext cx="7238006" cy="696731"/>
          </a:xfrm>
        </p:spPr>
        <p:txBody>
          <a:bodyPr/>
          <a:lstStyle/>
          <a:p>
            <a:r>
              <a:rPr lang="en-US" dirty="0" smtClean="0"/>
              <a:t>Speed Up of GPU over CPU</a:t>
            </a:r>
            <a:endParaRPr lang="ru-RU" dirty="0"/>
          </a:p>
        </p:txBody>
      </p:sp>
      <p:sp>
        <p:nvSpPr>
          <p:cNvPr id="4" name="Slide Number Placeholder 3"/>
          <p:cNvSpPr>
            <a:spLocks noGrp="1"/>
          </p:cNvSpPr>
          <p:nvPr>
            <p:ph type="sldNum" sz="quarter" idx="12"/>
            <p:custDataLst>
              <p:tags r:id="rId3"/>
            </p:custDataLst>
          </p:nvPr>
        </p:nvSpPr>
        <p:spPr/>
        <p:txBody>
          <a:bodyPr/>
          <a:lstStyle/>
          <a:p>
            <a:fld id="{F465F3B5-D12F-4B28-8ABC-D171A3BCE4A4}" type="slidenum">
              <a:rPr lang="ru-RU" smtClean="0"/>
              <a:t>21</a:t>
            </a:fld>
            <a:endParaRPr lang="ru-RU" dirty="0"/>
          </a:p>
        </p:txBody>
      </p:sp>
      <p:sp>
        <p:nvSpPr>
          <p:cNvPr id="5" name="TextBox 4"/>
          <p:cNvSpPr txBox="1"/>
          <p:nvPr/>
        </p:nvSpPr>
        <p:spPr>
          <a:xfrm>
            <a:off x="6084168" y="2132856"/>
            <a:ext cx="2843808" cy="2862323"/>
          </a:xfrm>
          <a:prstGeom prst="rect">
            <a:avLst/>
          </a:prstGeom>
          <a:noFill/>
        </p:spPr>
        <p:txBody>
          <a:bodyPr wrap="square" rtlCol="0">
            <a:spAutoFit/>
          </a:bodyPr>
          <a:lstStyle/>
          <a:p>
            <a:r>
              <a:rPr lang="en-US" dirty="0" smtClean="0"/>
              <a:t>Small Polygons – 3.2x to 449x</a:t>
            </a:r>
          </a:p>
          <a:p>
            <a:endParaRPr lang="en-US" dirty="0"/>
          </a:p>
          <a:p>
            <a:endParaRPr lang="en-US" dirty="0" smtClean="0"/>
          </a:p>
          <a:p>
            <a:r>
              <a:rPr lang="en-US" dirty="0" smtClean="0"/>
              <a:t>Medium Polygons -4x to 594x</a:t>
            </a:r>
          </a:p>
          <a:p>
            <a:endParaRPr lang="en-US" dirty="0"/>
          </a:p>
          <a:p>
            <a:r>
              <a:rPr lang="en-US" dirty="0" smtClean="0"/>
              <a:t>Large Polygons -3.6x </a:t>
            </a:r>
            <a:r>
              <a:rPr lang="en-US" dirty="0"/>
              <a:t>to </a:t>
            </a:r>
            <a:r>
              <a:rPr lang="en-US" dirty="0" smtClean="0"/>
              <a:t>591x</a:t>
            </a:r>
            <a:endParaRPr lang="en-US" dirty="0"/>
          </a:p>
          <a:p>
            <a:r>
              <a:rPr lang="en-US" dirty="0" smtClean="0"/>
              <a:t> </a:t>
            </a:r>
            <a:endParaRPr lang="en-US" dirty="0"/>
          </a:p>
        </p:txBody>
      </p:sp>
      <p:pic>
        <p:nvPicPr>
          <p:cNvPr id="6" name="Picture 5" descr="SpeedU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32" y="1340768"/>
            <a:ext cx="6120680" cy="4590510"/>
          </a:xfrm>
          <a:prstGeom prst="rect">
            <a:avLst/>
          </a:prstGeom>
        </p:spPr>
      </p:pic>
    </p:spTree>
    <p:custDataLst>
      <p:tags r:id="rId1"/>
    </p:custDataLst>
    <p:extLst>
      <p:ext uri="{BB962C8B-B14F-4D97-AF65-F5344CB8AC3E}">
        <p14:creationId xmlns:p14="http://schemas.microsoft.com/office/powerpoint/2010/main" val="12019330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3</a:t>
            </a:fld>
            <a:endParaRPr lang="pt-PT"/>
          </a:p>
        </p:txBody>
      </p:sp>
      <p:pic>
        <p:nvPicPr>
          <p:cNvPr id="6" name="Picture 5" descr="problemExp.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520" y="1484784"/>
            <a:ext cx="5328591" cy="4608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084168" y="1484784"/>
            <a:ext cx="2448272" cy="4524315"/>
          </a:xfrm>
          <a:prstGeom prst="rect">
            <a:avLst/>
          </a:prstGeom>
          <a:noFill/>
        </p:spPr>
        <p:txBody>
          <a:bodyPr wrap="square" rtlCol="0">
            <a:spAutoFit/>
          </a:bodyPr>
          <a:lstStyle/>
          <a:p>
            <a:pPr marL="342900" indent="-342900">
              <a:buFont typeface="Arial"/>
              <a:buChar char="•"/>
            </a:pPr>
            <a:r>
              <a:rPr lang="en-US" sz="2400" dirty="0">
                <a:latin typeface="Calibri"/>
                <a:cs typeface="Calibri"/>
              </a:rPr>
              <a:t>Problem : List the points inside each polygon</a:t>
            </a:r>
            <a:r>
              <a:rPr lang="en-US" sz="2400" dirty="0" smtClean="0">
                <a:latin typeface="Calibri"/>
                <a:cs typeface="Calibri"/>
              </a:rPr>
              <a:t>.</a:t>
            </a:r>
            <a:endParaRPr lang="en-US" sz="2400" dirty="0">
              <a:latin typeface="Calibri"/>
              <a:cs typeface="Calibri"/>
            </a:endParaRPr>
          </a:p>
          <a:p>
            <a:pPr marL="342900" indent="-342900">
              <a:buFont typeface="Arial"/>
              <a:buChar char="•"/>
            </a:pPr>
            <a:r>
              <a:rPr lang="en-US" sz="2400" dirty="0">
                <a:latin typeface="Calibri"/>
                <a:cs typeface="Calibri"/>
              </a:rPr>
              <a:t>Solution : C</a:t>
            </a:r>
            <a:r>
              <a:rPr lang="en-US" sz="2400" dirty="0" smtClean="0">
                <a:latin typeface="Calibri"/>
                <a:cs typeface="Calibri"/>
              </a:rPr>
              <a:t>heck </a:t>
            </a:r>
            <a:r>
              <a:rPr lang="en-US" sz="2400" dirty="0">
                <a:latin typeface="Calibri"/>
                <a:cs typeface="Calibri"/>
              </a:rPr>
              <a:t>if each of these points are within a polygon. And repeat this step for all </a:t>
            </a:r>
            <a:r>
              <a:rPr lang="en-US" sz="2400" dirty="0" smtClean="0">
                <a:latin typeface="Calibri"/>
                <a:cs typeface="Calibri"/>
              </a:rPr>
              <a:t>polygons.</a:t>
            </a:r>
            <a:endParaRPr lang="en-US" sz="2400" dirty="0">
              <a:latin typeface="Calibri"/>
              <a:cs typeface="Calibri"/>
            </a:endParaRPr>
          </a:p>
        </p:txBody>
      </p:sp>
    </p:spTree>
    <p:extLst>
      <p:ext uri="{BB962C8B-B14F-4D97-AF65-F5344CB8AC3E}">
        <p14:creationId xmlns:p14="http://schemas.microsoft.com/office/powerpoint/2010/main" val="76841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4</a:t>
            </a:fld>
            <a:endParaRPr lang="pt-PT"/>
          </a:p>
        </p:txBody>
      </p:sp>
      <p:pic>
        <p:nvPicPr>
          <p:cNvPr id="9" name="Content Placeholder 8" descr="Screen Shot 2016-04-09 at 9.25.23 PM.png"/>
          <p:cNvPicPr>
            <a:picLocks noGrp="1" noChangeAspect="1"/>
          </p:cNvPicPr>
          <p:nvPr>
            <p:ph idx="1"/>
          </p:nvPr>
        </p:nvPicPr>
        <p:blipFill>
          <a:blip r:embed="rId3">
            <a:extLst>
              <a:ext uri="{28A0092B-C50C-407E-A947-70E740481C1C}">
                <a14:useLocalDpi xmlns:a14="http://schemas.microsoft.com/office/drawing/2010/main" val="0"/>
              </a:ext>
            </a:extLst>
          </a:blip>
          <a:srcRect l="-16870" r="-16870"/>
          <a:stretch>
            <a:fillRect/>
          </a:stretch>
        </p:blipFill>
        <p:spPr>
          <a:xfrm>
            <a:off x="-756592" y="1412776"/>
            <a:ext cx="6192688" cy="4834392"/>
          </a:xfrm>
        </p:spPr>
      </p:pic>
      <p:pic>
        <p:nvPicPr>
          <p:cNvPr id="11" name="Content Placeholder 7" descr="Screen Shot 2016-04-09 at 9.20.28 PM.png"/>
          <p:cNvPicPr>
            <a:picLocks noChangeAspect="1"/>
          </p:cNvPicPr>
          <p:nvPr/>
        </p:nvPicPr>
        <p:blipFill>
          <a:blip r:embed="rId4">
            <a:extLst>
              <a:ext uri="{28A0092B-C50C-407E-A947-70E740481C1C}">
                <a14:useLocalDpi xmlns:a14="http://schemas.microsoft.com/office/drawing/2010/main" val="0"/>
              </a:ext>
            </a:extLst>
          </a:blip>
          <a:srcRect l="-17702" r="-17702"/>
          <a:stretch>
            <a:fillRect/>
          </a:stretch>
        </p:blipFill>
        <p:spPr bwMode="auto">
          <a:xfrm>
            <a:off x="3635896" y="1340768"/>
            <a:ext cx="6120680" cy="483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299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467544" y="4005064"/>
            <a:ext cx="5112568" cy="461665"/>
          </a:xfrm>
          <a:prstGeom prst="rect">
            <a:avLst/>
          </a:prstGeom>
          <a:noFill/>
        </p:spPr>
        <p:txBody>
          <a:bodyPr wrap="square" rtlCol="0">
            <a:spAutoFit/>
          </a:bodyPr>
          <a:lstStyle/>
          <a:p>
            <a:endParaRPr lang="en-US" sz="1200" dirty="0" smtClean="0"/>
          </a:p>
          <a:p>
            <a:endParaRPr lang="en-US" sz="1200" dirty="0" smtClean="0"/>
          </a:p>
        </p:txBody>
      </p:sp>
      <p:sp>
        <p:nvSpPr>
          <p:cNvPr id="36" name="Title 1"/>
          <p:cNvSpPr txBox="1">
            <a:spLocks/>
          </p:cNvSpPr>
          <p:nvPr/>
        </p:nvSpPr>
        <p:spPr>
          <a:xfrm>
            <a:off x="214314" y="188640"/>
            <a:ext cx="5968772" cy="696731"/>
          </a:xfrm>
          <a:prstGeom prst="rect">
            <a:avLst/>
          </a:prstGeom>
        </p:spPr>
        <p:txBody>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Quadtree Background</a:t>
            </a:r>
            <a:endParaRPr lang="en-US" dirty="0"/>
          </a:p>
        </p:txBody>
      </p:sp>
      <p:sp>
        <p:nvSpPr>
          <p:cNvPr id="53" name="TextBox 52"/>
          <p:cNvSpPr txBox="1"/>
          <p:nvPr/>
        </p:nvSpPr>
        <p:spPr>
          <a:xfrm>
            <a:off x="6228184" y="4077072"/>
            <a:ext cx="2736304" cy="646331"/>
          </a:xfrm>
          <a:prstGeom prst="rect">
            <a:avLst/>
          </a:prstGeom>
          <a:noFill/>
        </p:spPr>
        <p:txBody>
          <a:bodyPr wrap="square" rtlCol="0">
            <a:spAutoFit/>
          </a:bodyPr>
          <a:lstStyle/>
          <a:p>
            <a:endParaRPr lang="en-US" sz="1200" dirty="0" smtClean="0"/>
          </a:p>
          <a:p>
            <a:endParaRPr lang="en-US" sz="1200" dirty="0" smtClean="0"/>
          </a:p>
          <a:p>
            <a:endParaRPr lang="en-US" sz="1200" dirty="0" smtClean="0"/>
          </a:p>
        </p:txBody>
      </p:sp>
      <p:pic>
        <p:nvPicPr>
          <p:cNvPr id="2" name="Picture 1" descr="Different_Sized_Polygon_logScale_cpu04_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4" y="1196752"/>
            <a:ext cx="7315200" cy="5040560"/>
          </a:xfrm>
          <a:prstGeom prst="rect">
            <a:avLst/>
          </a:prstGeom>
        </p:spPr>
      </p:pic>
    </p:spTree>
    <p:extLst>
      <p:ext uri="{BB962C8B-B14F-4D97-AF65-F5344CB8AC3E}">
        <p14:creationId xmlns:p14="http://schemas.microsoft.com/office/powerpoint/2010/main" val="27709231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pt-PT" smtClean="0"/>
              <a:t>Quadtree Project</a:t>
            </a:r>
            <a:endParaRPr lang="pt-PT" dirty="0"/>
          </a:p>
        </p:txBody>
      </p:sp>
      <p:sp>
        <p:nvSpPr>
          <p:cNvPr id="3" name="Slide Number Placeholder 2"/>
          <p:cNvSpPr>
            <a:spLocks noGrp="1"/>
          </p:cNvSpPr>
          <p:nvPr>
            <p:ph type="sldNum" sz="quarter" idx="12"/>
          </p:nvPr>
        </p:nvSpPr>
        <p:spPr/>
        <p:txBody>
          <a:bodyPr/>
          <a:lstStyle/>
          <a:p>
            <a:pPr>
              <a:defRPr/>
            </a:pPr>
            <a:fld id="{C99456CA-637A-43FA-8F55-BB9DAB8FF04B}" type="slidenum">
              <a:rPr lang="pt-PT" smtClean="0"/>
              <a:pPr>
                <a:defRPr/>
              </a:pPr>
              <a:t>6</a:t>
            </a:fld>
            <a:endParaRPr lang="pt-PT"/>
          </a:p>
        </p:txBody>
      </p:sp>
      <p:sp>
        <p:nvSpPr>
          <p:cNvPr id="4" name="TextBox 3"/>
          <p:cNvSpPr txBox="1"/>
          <p:nvPr/>
        </p:nvSpPr>
        <p:spPr>
          <a:xfrm>
            <a:off x="323528" y="188640"/>
            <a:ext cx="2479465" cy="646331"/>
          </a:xfrm>
          <a:prstGeom prst="rect">
            <a:avLst/>
          </a:prstGeom>
          <a:noFill/>
        </p:spPr>
        <p:txBody>
          <a:bodyPr wrap="none" rtlCol="0">
            <a:spAutoFit/>
          </a:bodyPr>
          <a:lstStyle/>
          <a:p>
            <a:r>
              <a:rPr lang="en-US" sz="3600" dirty="0" smtClean="0">
                <a:latin typeface="+mj-lt"/>
              </a:rPr>
              <a:t>GPU  Design</a:t>
            </a:r>
            <a:endParaRPr lang="en-US" sz="3600" dirty="0">
              <a:latin typeface="+mj-lt"/>
            </a:endParaRPr>
          </a:p>
        </p:txBody>
      </p:sp>
      <p:pic>
        <p:nvPicPr>
          <p:cNvPr id="5" name="Picture 4" descr="PolyQuery.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40768"/>
            <a:ext cx="5181600" cy="5001166"/>
          </a:xfrm>
          <a:prstGeom prst="rect">
            <a:avLst/>
          </a:prstGeom>
        </p:spPr>
      </p:pic>
      <p:sp>
        <p:nvSpPr>
          <p:cNvPr id="6" name="TextBox 5"/>
          <p:cNvSpPr txBox="1"/>
          <p:nvPr/>
        </p:nvSpPr>
        <p:spPr>
          <a:xfrm>
            <a:off x="5650736" y="1916832"/>
            <a:ext cx="3493264" cy="2031325"/>
          </a:xfrm>
          <a:prstGeom prst="rect">
            <a:avLst/>
          </a:prstGeom>
          <a:noFill/>
        </p:spPr>
        <p:txBody>
          <a:bodyPr wrap="none" rtlCol="0">
            <a:spAutoFit/>
          </a:bodyPr>
          <a:lstStyle/>
          <a:p>
            <a:pPr marL="285750" indent="-285750">
              <a:buFont typeface="Arial"/>
              <a:buChar char="•"/>
            </a:pPr>
            <a:r>
              <a:rPr lang="en-US" dirty="0" smtClean="0"/>
              <a:t>Points are stored in Quadtree </a:t>
            </a:r>
          </a:p>
          <a:p>
            <a:endParaRPr lang="en-US" dirty="0"/>
          </a:p>
          <a:p>
            <a:pPr marL="285750" indent="-285750">
              <a:buFont typeface="Arial"/>
              <a:buChar char="•"/>
            </a:pPr>
            <a:r>
              <a:rPr lang="en-US" dirty="0" smtClean="0"/>
              <a:t> Quadtree is transferred to </a:t>
            </a:r>
          </a:p>
          <a:p>
            <a:r>
              <a:rPr lang="en-US" dirty="0" smtClean="0"/>
              <a:t>      GPU from the CPU.</a:t>
            </a:r>
          </a:p>
          <a:p>
            <a:endParaRPr lang="en-US" dirty="0"/>
          </a:p>
          <a:p>
            <a:pPr marL="285750" indent="-285750">
              <a:buFont typeface="Arial"/>
              <a:buChar char="•"/>
            </a:pPr>
            <a:r>
              <a:rPr lang="en-US" dirty="0" smtClean="0"/>
              <a:t>Any number of Polygons can </a:t>
            </a:r>
          </a:p>
          <a:p>
            <a:r>
              <a:rPr lang="en-US" dirty="0" smtClean="0"/>
              <a:t>     be queried from the GPU.</a:t>
            </a:r>
            <a:endParaRPr lang="en-US" dirty="0"/>
          </a:p>
        </p:txBody>
      </p:sp>
    </p:spTree>
    <p:extLst>
      <p:ext uri="{BB962C8B-B14F-4D97-AF65-F5344CB8AC3E}">
        <p14:creationId xmlns:p14="http://schemas.microsoft.com/office/powerpoint/2010/main" val="182159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Background</a:t>
            </a:r>
            <a:endParaRPr lang="en-US" dirty="0"/>
          </a:p>
        </p:txBody>
      </p:sp>
      <p:sp>
        <p:nvSpPr>
          <p:cNvPr id="3" name="Content Placeholder 2"/>
          <p:cNvSpPr>
            <a:spLocks noGrp="1"/>
          </p:cNvSpPr>
          <p:nvPr>
            <p:ph idx="1"/>
          </p:nvPr>
        </p:nvSpPr>
        <p:spPr/>
        <p:txBody>
          <a:bodyPr/>
          <a:lstStyle/>
          <a:p>
            <a:pPr marL="0" indent="0">
              <a:buNone/>
            </a:pPr>
            <a:r>
              <a:rPr lang="en-US" dirty="0" smtClean="0"/>
              <a:t>Challenges in GPU implementation. </a:t>
            </a:r>
          </a:p>
          <a:p>
            <a:r>
              <a:rPr lang="en-US" dirty="0" smtClean="0"/>
              <a:t>The </a:t>
            </a:r>
            <a:r>
              <a:rPr lang="en-US" dirty="0" err="1"/>
              <a:t>q</a:t>
            </a:r>
            <a:r>
              <a:rPr lang="en-US" dirty="0" err="1" smtClean="0"/>
              <a:t>uadtree</a:t>
            </a:r>
            <a:r>
              <a:rPr lang="en-US" dirty="0" smtClean="0"/>
              <a:t> </a:t>
            </a:r>
            <a:r>
              <a:rPr lang="en-US" dirty="0"/>
              <a:t>is an irregular data </a:t>
            </a:r>
            <a:r>
              <a:rPr lang="en-US" dirty="0" smtClean="0"/>
              <a:t>structure.</a:t>
            </a:r>
          </a:p>
          <a:p>
            <a:r>
              <a:rPr lang="en-US" dirty="0"/>
              <a:t>Traversal of a </a:t>
            </a:r>
            <a:r>
              <a:rPr lang="en-US" dirty="0" err="1"/>
              <a:t>q</a:t>
            </a:r>
            <a:r>
              <a:rPr lang="en-US" dirty="0" err="1" smtClean="0"/>
              <a:t>uadtree</a:t>
            </a:r>
            <a:r>
              <a:rPr lang="en-US" dirty="0" smtClean="0"/>
              <a:t> </a:t>
            </a:r>
            <a:r>
              <a:rPr lang="en-US" dirty="0"/>
              <a:t>built using pointers results in lot of pointer-chasing memory </a:t>
            </a:r>
            <a:r>
              <a:rPr lang="en-US" dirty="0" smtClean="0"/>
              <a:t>operations.</a:t>
            </a:r>
          </a:p>
          <a:p>
            <a:r>
              <a:rPr lang="en-US" dirty="0" smtClean="0"/>
              <a:t>Typical recursive traversal in GPU is not preferred.</a:t>
            </a:r>
          </a:p>
          <a:p>
            <a:r>
              <a:rPr lang="en-US" dirty="0"/>
              <a:t>Transferring a pointer based </a:t>
            </a:r>
            <a:r>
              <a:rPr lang="en-US" dirty="0" err="1"/>
              <a:t>quadtree</a:t>
            </a:r>
            <a:r>
              <a:rPr lang="en-US" dirty="0"/>
              <a:t> to a </a:t>
            </a:r>
            <a:r>
              <a:rPr lang="en-US" dirty="0" err="1"/>
              <a:t>gpu</a:t>
            </a:r>
            <a:r>
              <a:rPr lang="en-US" dirty="0"/>
              <a:t> proves to be a challenge. </a:t>
            </a:r>
          </a:p>
        </p:txBody>
      </p:sp>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7</a:t>
            </a:fld>
            <a:endParaRPr lang="pt-PT" dirty="0"/>
          </a:p>
        </p:txBody>
      </p:sp>
    </p:spTree>
    <p:extLst>
      <p:ext uri="{BB962C8B-B14F-4D97-AF65-F5344CB8AC3E}">
        <p14:creationId xmlns:p14="http://schemas.microsoft.com/office/powerpoint/2010/main" val="332079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GPU Architecture</a:t>
            </a:r>
            <a:endParaRPr lang="en-US" dirty="0"/>
          </a:p>
        </p:txBody>
      </p:sp>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8</a:t>
            </a:fld>
            <a:endParaRPr lang="pt-PT" dirty="0"/>
          </a:p>
        </p:txBody>
      </p:sp>
      <p:pic>
        <p:nvPicPr>
          <p:cNvPr id="8" name="Content Placeholder 7" descr="KeplerArch.png"/>
          <p:cNvPicPr>
            <a:picLocks noGrp="1" noChangeAspect="1"/>
          </p:cNvPicPr>
          <p:nvPr>
            <p:ph idx="1"/>
          </p:nvPr>
        </p:nvPicPr>
        <p:blipFill>
          <a:blip r:embed="rId3">
            <a:extLst>
              <a:ext uri="{28A0092B-C50C-407E-A947-70E740481C1C}">
                <a14:useLocalDpi xmlns:a14="http://schemas.microsoft.com/office/drawing/2010/main" val="0"/>
              </a:ext>
            </a:extLst>
          </a:blip>
          <a:srcRect l="-49452" r="-49452"/>
          <a:stretch>
            <a:fillRect/>
          </a:stretch>
        </p:blipFill>
        <p:spPr>
          <a:xfrm>
            <a:off x="-1620688" y="1268760"/>
            <a:ext cx="8928992" cy="4834392"/>
          </a:xfrm>
        </p:spPr>
      </p:pic>
      <p:sp>
        <p:nvSpPr>
          <p:cNvPr id="9" name="TextBox 8"/>
          <p:cNvSpPr txBox="1"/>
          <p:nvPr/>
        </p:nvSpPr>
        <p:spPr>
          <a:xfrm>
            <a:off x="6156176" y="2132856"/>
            <a:ext cx="2980303" cy="1569660"/>
          </a:xfrm>
          <a:prstGeom prst="rect">
            <a:avLst/>
          </a:prstGeom>
          <a:noFill/>
        </p:spPr>
        <p:txBody>
          <a:bodyPr wrap="none" rtlCol="0">
            <a:spAutoFit/>
          </a:bodyPr>
          <a:lstStyle/>
          <a:p>
            <a:pPr marL="342900" indent="-342900">
              <a:buFont typeface="Arial"/>
              <a:buChar char="•"/>
            </a:pPr>
            <a:r>
              <a:rPr lang="en-US" sz="2400" dirty="0" smtClean="0"/>
              <a:t>8 SMX </a:t>
            </a:r>
          </a:p>
          <a:p>
            <a:pPr marL="342900" indent="-342900">
              <a:buFont typeface="Arial"/>
              <a:buChar char="•"/>
            </a:pPr>
            <a:r>
              <a:rPr lang="en-US" sz="2400" dirty="0" smtClean="0"/>
              <a:t>4 GPCs</a:t>
            </a:r>
          </a:p>
          <a:p>
            <a:pPr marL="342900" indent="-342900">
              <a:buFont typeface="Arial"/>
              <a:buChar char="•"/>
            </a:pPr>
            <a:r>
              <a:rPr lang="en-US" sz="2400" dirty="0" smtClean="0"/>
              <a:t>1536 CUDA cores</a:t>
            </a:r>
          </a:p>
          <a:p>
            <a:pPr marL="342900" indent="-342900">
              <a:buFont typeface="Arial"/>
              <a:buChar char="•"/>
            </a:pPr>
            <a:r>
              <a:rPr lang="en-US" sz="2400" dirty="0" smtClean="0"/>
              <a:t>512KB L2 Cache</a:t>
            </a:r>
            <a:endParaRPr lang="en-US" sz="2400" dirty="0"/>
          </a:p>
        </p:txBody>
      </p:sp>
    </p:spTree>
    <p:extLst>
      <p:ext uri="{BB962C8B-B14F-4D97-AF65-F5344CB8AC3E}">
        <p14:creationId xmlns:p14="http://schemas.microsoft.com/office/powerpoint/2010/main" val="37163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4" y="188640"/>
            <a:ext cx="6805958" cy="696731"/>
          </a:xfrm>
        </p:spPr>
        <p:txBody>
          <a:bodyPr/>
          <a:lstStyle/>
          <a:p>
            <a:r>
              <a:rPr lang="en-US" dirty="0" smtClean="0"/>
              <a:t>GPU Implementation</a:t>
            </a:r>
            <a:endParaRPr lang="en-US" dirty="0"/>
          </a:p>
        </p:txBody>
      </p:sp>
      <p:pic>
        <p:nvPicPr>
          <p:cNvPr id="6" name="Content Placeholder 5" descr="BFS.png"/>
          <p:cNvPicPr>
            <a:picLocks noGrp="1" noChangeAspect="1"/>
          </p:cNvPicPr>
          <p:nvPr>
            <p:ph idx="1"/>
          </p:nvPr>
        </p:nvPicPr>
        <p:blipFill>
          <a:blip r:embed="rId3">
            <a:extLst>
              <a:ext uri="{28A0092B-C50C-407E-A947-70E740481C1C}">
                <a14:useLocalDpi xmlns:a14="http://schemas.microsoft.com/office/drawing/2010/main" val="0"/>
              </a:ext>
            </a:extLst>
          </a:blip>
          <a:srcRect t="-10853" b="-10853"/>
          <a:stretch>
            <a:fillRect/>
          </a:stretch>
        </p:blipFill>
        <p:spPr>
          <a:xfrm>
            <a:off x="0" y="836712"/>
            <a:ext cx="4788024" cy="5289452"/>
          </a:xfrm>
        </p:spPr>
      </p:pic>
      <p:sp>
        <p:nvSpPr>
          <p:cNvPr id="4" name="Footer Placeholder 3"/>
          <p:cNvSpPr>
            <a:spLocks noGrp="1"/>
          </p:cNvSpPr>
          <p:nvPr>
            <p:ph type="ftr" sz="quarter" idx="11"/>
          </p:nvPr>
        </p:nvSpPr>
        <p:spPr/>
        <p:txBody>
          <a:bodyPr/>
          <a:lstStyle/>
          <a:p>
            <a:pPr>
              <a:defRPr/>
            </a:pPr>
            <a:r>
              <a:rPr lang="pt-PT" smtClean="0"/>
              <a:t>Quadtree Project</a:t>
            </a:r>
            <a:endParaRPr lang="pt-PT" dirty="0"/>
          </a:p>
        </p:txBody>
      </p:sp>
      <p:sp>
        <p:nvSpPr>
          <p:cNvPr id="5" name="Slide Number Placeholder 4"/>
          <p:cNvSpPr>
            <a:spLocks noGrp="1"/>
          </p:cNvSpPr>
          <p:nvPr>
            <p:ph type="sldNum" sz="quarter" idx="12"/>
          </p:nvPr>
        </p:nvSpPr>
        <p:spPr/>
        <p:txBody>
          <a:bodyPr/>
          <a:lstStyle/>
          <a:p>
            <a:pPr>
              <a:defRPr/>
            </a:pPr>
            <a:fld id="{C99456CA-637A-43FA-8F55-BB9DAB8FF04B}" type="slidenum">
              <a:rPr lang="pt-PT" smtClean="0"/>
              <a:pPr>
                <a:defRPr/>
              </a:pPr>
              <a:t>9</a:t>
            </a:fld>
            <a:endParaRPr lang="pt-PT" dirty="0"/>
          </a:p>
        </p:txBody>
      </p:sp>
      <p:sp>
        <p:nvSpPr>
          <p:cNvPr id="3" name="TextBox 2"/>
          <p:cNvSpPr txBox="1"/>
          <p:nvPr/>
        </p:nvSpPr>
        <p:spPr>
          <a:xfrm>
            <a:off x="4788024" y="1844824"/>
            <a:ext cx="4464496" cy="4247317"/>
          </a:xfrm>
          <a:prstGeom prst="rect">
            <a:avLst/>
          </a:prstGeom>
          <a:noFill/>
        </p:spPr>
        <p:txBody>
          <a:bodyPr wrap="square" rtlCol="0">
            <a:spAutoFit/>
          </a:bodyPr>
          <a:lstStyle/>
          <a:p>
            <a:pPr marL="285750" indent="-285750">
              <a:buFont typeface="Arial"/>
              <a:buChar char="•"/>
            </a:pPr>
            <a:r>
              <a:rPr lang="en-US" dirty="0" smtClean="0"/>
              <a:t>Iterative BFS is implemented on the GPU</a:t>
            </a:r>
          </a:p>
          <a:p>
            <a:pPr marL="285750" indent="-285750">
              <a:buFont typeface="Arial"/>
              <a:buChar char="•"/>
            </a:pPr>
            <a:endParaRPr lang="en-US" dirty="0"/>
          </a:p>
          <a:p>
            <a:pPr marL="285750" indent="-285750">
              <a:buFont typeface="Arial"/>
              <a:buChar char="•"/>
            </a:pPr>
            <a:r>
              <a:rPr lang="en-US" dirty="0" smtClean="0"/>
              <a:t>A </a:t>
            </a:r>
            <a:r>
              <a:rPr lang="en-US" dirty="0"/>
              <a:t>p</a:t>
            </a:r>
            <a:r>
              <a:rPr lang="en-US" dirty="0" smtClean="0"/>
              <a:t>olygon is assigned to a warp.</a:t>
            </a:r>
          </a:p>
          <a:p>
            <a:pPr marL="285750" indent="-285750">
              <a:buFont typeface="Arial"/>
              <a:buChar char="•"/>
            </a:pPr>
            <a:endParaRPr lang="en-US" dirty="0"/>
          </a:p>
          <a:p>
            <a:pPr marL="285750" indent="-285750">
              <a:buFont typeface="Arial"/>
              <a:buChar char="•"/>
            </a:pPr>
            <a:r>
              <a:rPr lang="en-US" dirty="0" smtClean="0"/>
              <a:t>A thread in a warp is assigned to node</a:t>
            </a:r>
          </a:p>
          <a:p>
            <a:endParaRPr lang="en-US" dirty="0" smtClean="0"/>
          </a:p>
          <a:p>
            <a:pPr marL="285750" indent="-285750">
              <a:buFont typeface="Arial"/>
              <a:buChar char="•"/>
            </a:pPr>
            <a:r>
              <a:rPr lang="en-US" dirty="0" smtClean="0"/>
              <a:t>Nodes that overlap the polygon are </a:t>
            </a:r>
          </a:p>
          <a:p>
            <a:r>
              <a:rPr lang="en-US" dirty="0" smtClean="0"/>
              <a:t>     pushed on to the stack and iteration </a:t>
            </a:r>
          </a:p>
          <a:p>
            <a:r>
              <a:rPr lang="en-US" dirty="0" smtClean="0"/>
              <a:t>     continues till level 4.</a:t>
            </a:r>
          </a:p>
          <a:p>
            <a:pPr marL="285750" indent="-285750">
              <a:buFont typeface="Arial"/>
              <a:buChar char="•"/>
            </a:pPr>
            <a:endParaRPr lang="en-US" dirty="0"/>
          </a:p>
          <a:p>
            <a:pPr marL="285750" indent="-285750">
              <a:buFont typeface="Arial"/>
              <a:buChar char="•"/>
            </a:pPr>
            <a:r>
              <a:rPr lang="en-US" dirty="0" smtClean="0"/>
              <a:t>At level 4, nodes are classified and the </a:t>
            </a:r>
          </a:p>
          <a:p>
            <a:r>
              <a:rPr lang="en-US" dirty="0" smtClean="0"/>
              <a:t>    points inside the node that are within</a:t>
            </a:r>
          </a:p>
          <a:p>
            <a:r>
              <a:rPr lang="en-US" dirty="0"/>
              <a:t> </a:t>
            </a:r>
            <a:r>
              <a:rPr lang="en-US" dirty="0" smtClean="0"/>
              <a:t>   the polygon </a:t>
            </a:r>
            <a:r>
              <a:rPr lang="en-US" dirty="0"/>
              <a:t>boundary are stored.</a:t>
            </a:r>
          </a:p>
          <a:p>
            <a:endParaRPr lang="en-US" dirty="0"/>
          </a:p>
        </p:txBody>
      </p:sp>
    </p:spTree>
    <p:extLst>
      <p:ext uri="{BB962C8B-B14F-4D97-AF65-F5344CB8AC3E}">
        <p14:creationId xmlns:p14="http://schemas.microsoft.com/office/powerpoint/2010/main" val="855682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jE3INDj8HGUSXKMmhTka8B"/>
</p:tagLst>
</file>

<file path=ppt/tags/tag2.xml><?xml version="1.0" encoding="utf-8"?>
<p:tagLst xmlns:a="http://schemas.openxmlformats.org/drawingml/2006/main" xmlns:r="http://schemas.openxmlformats.org/officeDocument/2006/relationships" xmlns:p="http://schemas.openxmlformats.org/presentationml/2006/main">
  <p:tag name="DVSHAPEID" val="Rslldh477qOzRscH7HbCVQ"/>
</p:tagLst>
</file>

<file path=ppt/tags/tag3.xml><?xml version="1.0" encoding="utf-8"?>
<p:tagLst xmlns:a="http://schemas.openxmlformats.org/drawingml/2006/main" xmlns:r="http://schemas.openxmlformats.org/officeDocument/2006/relationships" xmlns:p="http://schemas.openxmlformats.org/presentationml/2006/main">
  <p:tag name="DVSHAPEID" val="2vnwJ5f579v0d7ppwBNYMn"/>
</p:tagLst>
</file>

<file path=ppt/tags/tag4.xml><?xml version="1.0" encoding="utf-8"?>
<p:tagLst xmlns:a="http://schemas.openxmlformats.org/drawingml/2006/main" xmlns:r="http://schemas.openxmlformats.org/officeDocument/2006/relationships" xmlns:p="http://schemas.openxmlformats.org/presentationml/2006/main">
  <p:tag name="DVSECTIONID" val="jE3INDj8HGUSXKMmhTka8B"/>
</p:tagLst>
</file>

<file path=ppt/tags/tag5.xml><?xml version="1.0" encoding="utf-8"?>
<p:tagLst xmlns:a="http://schemas.openxmlformats.org/drawingml/2006/main" xmlns:r="http://schemas.openxmlformats.org/officeDocument/2006/relationships" xmlns:p="http://schemas.openxmlformats.org/presentationml/2006/main">
  <p:tag name="DVSHAPEID" val="Rslldh477qOzRscH7HbCVQ"/>
</p:tagLst>
</file>

<file path=ppt/tags/tag6.xml><?xml version="1.0" encoding="utf-8"?>
<p:tagLst xmlns:a="http://schemas.openxmlformats.org/drawingml/2006/main" xmlns:r="http://schemas.openxmlformats.org/officeDocument/2006/relationships" xmlns:p="http://schemas.openxmlformats.org/presentationml/2006/main">
  <p:tag name="DVSHAPEID" val="2vnwJ5f579v0d7ppwBNYM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86188</TotalTime>
  <Words>1027</Words>
  <Application>Microsoft Macintosh PowerPoint</Application>
  <PresentationFormat>On-screen Show (4:3)</PresentationFormat>
  <Paragraphs>129</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Point-in-Polygon (PiP) Search Acceleration Using GPU-Based Quadtree Framework</vt:lpstr>
      <vt:lpstr>Problem Definition</vt:lpstr>
      <vt:lpstr>Motivation</vt:lpstr>
      <vt:lpstr>Motivation</vt:lpstr>
      <vt:lpstr>PowerPoint Presentation</vt:lpstr>
      <vt:lpstr>PowerPoint Presentation</vt:lpstr>
      <vt:lpstr>GPU Background</vt:lpstr>
      <vt:lpstr>GPU Architecture</vt:lpstr>
      <vt:lpstr>GPU Implementation</vt:lpstr>
      <vt:lpstr>Reading Data Points from Leaf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GPU Vs CPU Comparison</vt:lpstr>
      <vt:lpstr>Speed Up of GPU over CPU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Vidya</cp:lastModifiedBy>
  <cp:revision>972</cp:revision>
  <dcterms:created xsi:type="dcterms:W3CDTF">2009-11-14T06:47:28Z</dcterms:created>
  <dcterms:modified xsi:type="dcterms:W3CDTF">2016-04-10T06:15:40Z</dcterms:modified>
</cp:coreProperties>
</file>