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3"/>
    <p:sldId id="256" r:id="rId4"/>
    <p:sldId id="257" r:id="rId5"/>
    <p:sldId id="266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microservices.io/patterns/microservic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/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hlinkClick r:id="rId1" action="ppaction://hlinksldjump"/>
              </a:rPr>
              <a:t>从单体架构到微服务架构</a:t>
            </a:r>
          </a:p>
          <a:p>
            <a:pPr lvl="1"/>
            <a:r>
              <a:t>1. 何为单体架构？</a:t>
            </a:r>
          </a:p>
          <a:p>
            <a:pPr lvl="1"/>
            <a:r>
              <a:t>2. 单体架构的好处</a:t>
            </a:r>
          </a:p>
          <a:p>
            <a:pPr lvl="1"/>
            <a:r>
              <a:t>3. 单体架构的缺点</a:t>
            </a:r>
          </a:p>
          <a:p>
            <a:pPr lvl="1"/>
            <a:r>
              <a:t>4. 何为微服务架构</a:t>
            </a:r>
          </a:p>
          <a:p>
            <a:pPr lvl="2"/>
            <a:r>
              <a:t>4.1 扩容立方体</a:t>
            </a:r>
          </a:p>
          <a:p>
            <a:pPr lvl="3"/>
            <a:r>
              <a:t>4.1.1. X轴扩容</a:t>
            </a:r>
          </a:p>
          <a:p>
            <a:pPr lvl="3"/>
            <a:r>
              <a:t>4.1.2. Z轴扩容</a:t>
            </a:r>
          </a:p>
          <a:p>
            <a:pPr lvl="3"/>
            <a:r>
              <a:t>4.1.3. Y轴扩容</a:t>
            </a:r>
          </a:p>
          <a:p>
            <a:pPr lvl="2"/>
            <a:r>
              <a:t>4.2 微服务本身是一种模块化</a:t>
            </a:r>
          </a:p>
          <a:p>
            <a:pPr lvl="2"/>
            <a:r>
              <a:t>4.3 每个一个服务都有自己的数据库</a:t>
            </a:r>
          </a:p>
          <a:p>
            <a:pPr lvl="1"/>
            <a:r>
              <a:t>5. 微服务架构示意图</a:t>
            </a:r>
          </a:p>
          <a:p>
            <a:pPr lvl="1"/>
            <a:r>
              <a:t>6. SOA(Service oriented architecture) VS Microservice architecture</a:t>
            </a:r>
          </a:p>
          <a:p>
            <a:pPr lvl="1"/>
            <a:r>
              <a:t>7. 微服务的优点</a:t>
            </a:r>
          </a:p>
          <a:p>
            <a:pPr lvl="1"/>
            <a:r>
              <a:t>8. 微服务的缺点</a:t>
            </a:r>
          </a:p>
          <a:p>
            <a:pPr lvl="1"/>
            <a:r>
              <a:t>9. 微服务架构模式总览</a:t>
            </a:r>
          </a:p>
          <a:p>
            <a:pPr lvl="1"/>
            <a:r>
              <a:t>10. 微服务架构天然适合大型组织</a:t>
            </a:r>
          </a:p>
          <a:p>
            <a:pPr marL="0" lvl="0" indent="0">
              <a:spcBef>
                <a:spcPts val="300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:&#10;&#10;./assets/1.7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184525" y="1278890"/>
            <a:ext cx="5105400" cy="3670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1.7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1785" y="333375"/>
            <a:ext cx="2270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>
              <a:spcBef>
                <a:spcPts val="3000"/>
              </a:spcBef>
              <a:buNone/>
            </a:pPr>
            <a:r>
              <a:rPr b="1">
                <a:sym typeface="+mn-ea"/>
              </a:rPr>
              <a:t>5. 微服务架构示意图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6. SOA(Service oriented architecture) VS Microservice architecture</a:t>
            </a:r>
            <a:endParaRPr b="1"/>
          </a:p>
        </p:txBody>
      </p:sp>
      <p:pic>
        <p:nvPicPr>
          <p:cNvPr id="0" name="Picture 1" descr="fig:&#10;&#10;./assets/1.7.1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568700" y="2108200"/>
            <a:ext cx="5105400" cy="165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1.7.1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840"/>
            <a:ext cx="8229600" cy="4525963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7. 微服务的优点</a:t>
            </a:r>
            <a:endParaRPr b="1"/>
          </a:p>
          <a:p>
            <a:pPr lvl="0"/>
            <a:r>
              <a:t>不管项目的大小，复杂度，持续集成变得比较容易 1.8</a:t>
            </a:r>
          </a:p>
          <a:p>
            <a:pPr lvl="0"/>
            <a:r>
              <a:t>服务比较小，容易维护</a:t>
            </a:r>
          </a:p>
          <a:p>
            <a:pPr lvl="0"/>
            <a:r>
              <a:t>各个服务独立部署</a:t>
            </a:r>
          </a:p>
          <a:p>
            <a:pPr lvl="0"/>
            <a:r>
              <a:t>每个服务器可以单独扩容</a:t>
            </a:r>
          </a:p>
          <a:p>
            <a:pPr lvl="0"/>
            <a:r>
              <a:t>每个服务由一个团队负责，团队的自治能力强。</a:t>
            </a:r>
          </a:p>
          <a:p>
            <a:pPr lvl="0"/>
            <a:r>
              <a:t>可以灵活低成本的采用新技术</a:t>
            </a:r>
          </a:p>
          <a:p>
            <a:pPr lvl="0"/>
            <a:r>
              <a:t>容错能力更强</a:t>
            </a:r>
          </a:p>
          <a:p>
            <a:pPr marL="0" lvl="0" indent="0">
              <a:spcBef>
                <a:spcPts val="3000"/>
              </a:spcBef>
              <a:buNone/>
            </a:pPr>
          </a:p>
          <a:p>
            <a:pPr marL="0" lvl="0" indent="0">
              <a:spcBef>
                <a:spcPts val="300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34035" y="457835"/>
            <a:ext cx="42976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b="1">
                <a:sym typeface="+mn-ea"/>
              </a:rPr>
              <a:t>8. 微服务的缺点</a:t>
            </a:r>
            <a:endParaRPr lang="zh-CN" altLang="en-US"/>
          </a:p>
          <a:p>
            <a:pPr algn="l"/>
            <a:endParaRPr lang="zh-CN" altLang="en-US"/>
          </a:p>
          <a:p>
            <a:pPr lvl="0" algn="l"/>
            <a:r>
              <a:rPr>
                <a:sym typeface="+mn-ea"/>
              </a:rPr>
              <a:t>拆分系统比较难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分布式系统很复杂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部署跨服务的功能需要认真协调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什么时候从单体迁移到微服务难以确定。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7375" y="3702050"/>
            <a:ext cx="3543935" cy="1583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0" indent="0" algn="l">
              <a:spcBef>
                <a:spcPts val="3000"/>
              </a:spcBef>
              <a:buNone/>
            </a:pPr>
            <a:r>
              <a:rPr b="1">
                <a:sym typeface="+mn-ea"/>
              </a:rPr>
              <a:t>9. 微服务架构模式总览</a:t>
            </a:r>
            <a:endParaRPr b="1"/>
          </a:p>
          <a:p>
            <a:pPr marL="0" lvl="0" indent="0" algn="l">
              <a:buNone/>
            </a:pPr>
            <a:r>
              <a:rPr>
                <a:sym typeface="+mn-ea"/>
                <a:hlinkClick r:id="rId1"/>
              </a:rPr>
              <a:t>微服务架构模式总览</a:t>
            </a:r>
            <a:endParaRPr>
              <a:sym typeface="+mn-ea"/>
            </a:endParaRPr>
          </a:p>
          <a:p>
            <a:pPr marL="0" lvl="0" indent="0" algn="l">
              <a:spcBef>
                <a:spcPts val="3000"/>
              </a:spcBef>
              <a:buNone/>
            </a:pPr>
            <a:r>
              <a:rPr b="1">
                <a:sym typeface="+mn-ea"/>
              </a:rPr>
              <a:t>10. 微服务架构天然适合大型组织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87655"/>
            <a:ext cx="3008630" cy="508000"/>
          </a:xfrm>
        </p:spPr>
        <p:txBody>
          <a:bodyPr/>
          <a:lstStyle/>
          <a:p>
            <a:pPr marL="0" lvl="0" indent="0">
              <a:buNone/>
            </a:pPr>
            <a:r>
              <a:t>从单体架构到微服务架构</a:t>
            </a:r>
          </a:p>
        </p:txBody>
      </p:sp>
      <p:pic>
        <p:nvPicPr>
          <p:cNvPr id="0" name="Picture 1" descr="fig:&#10;&#10;./assets/1.1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23390" y="1722120"/>
            <a:ext cx="5105400" cy="3670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500380" y="5702935"/>
            <a:ext cx="845121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FTGO application has a hexagonal architecture. It consists of business logic surrounded by adapters that implement UIs and interface with external systems, such as mobile applications and cloud services for payments, messaging, and email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6265" y="1176020"/>
            <a:ext cx="20421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>
                <a:sym typeface="+mn-ea"/>
              </a:rPr>
              <a:t>1. 何为单体架构？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30" y="347345"/>
            <a:ext cx="3008630" cy="5725160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单体架构的好处</a:t>
            </a:r>
            <a:endParaRPr b="1"/>
          </a:p>
          <a:p>
            <a:pPr lvl="0"/>
            <a:r>
              <a:rPr lang="en-US"/>
              <a:t>* </a:t>
            </a:r>
            <a:r>
              <a:t>开发简单 </a:t>
            </a:r>
          </a:p>
          <a:p>
            <a:pPr lvl="0"/>
            <a:r>
              <a:t>所有开发者都在同一个代码库</a:t>
            </a:r>
          </a:p>
          <a:p>
            <a:pPr lvl="0"/>
          </a:p>
          <a:p>
            <a:pPr lvl="0"/>
            <a:r>
              <a:rPr lang="en-US"/>
              <a:t>* </a:t>
            </a:r>
            <a:r>
              <a:t>容易大修大改 </a:t>
            </a:r>
          </a:p>
          <a:p>
            <a:pPr lvl="0"/>
            <a:r>
              <a:t>改代码，改数据库，编译，部署</a:t>
            </a:r>
          </a:p>
          <a:p>
            <a:pPr lvl="0"/>
          </a:p>
          <a:p>
            <a:pPr lvl="0"/>
            <a:r>
              <a:rPr lang="en-US"/>
              <a:t>* </a:t>
            </a:r>
            <a:r>
              <a:t>部署简单 </a:t>
            </a:r>
          </a:p>
          <a:p>
            <a:pPr lvl="0"/>
          </a:p>
          <a:p>
            <a:pPr lvl="0"/>
            <a:r>
              <a:t>一份代码，直接打包发布即可。</a:t>
            </a:r>
          </a:p>
          <a:p>
            <a:pPr lvl="0"/>
          </a:p>
          <a:p>
            <a:pPr lvl="0"/>
            <a:r>
              <a:rPr lang="en-US"/>
              <a:t>* </a:t>
            </a:r>
            <a:r>
              <a:t>测试简单</a:t>
            </a:r>
          </a:p>
          <a:p>
            <a:pPr lvl="0"/>
          </a:p>
          <a:p>
            <a:pPr lvl="0"/>
            <a:r>
              <a:rPr lang="en-US"/>
              <a:t>* </a:t>
            </a:r>
            <a:r>
              <a:t>扩容简单 </a:t>
            </a:r>
          </a:p>
          <a:p>
            <a:pPr lvl="0"/>
            <a:r>
              <a:t>在一个负载均衡后运行多个实例</a:t>
            </a:r>
          </a:p>
          <a:p>
            <a:pPr marL="0" lvl="0" indent="0">
              <a:spcBef>
                <a:spcPts val="3000"/>
              </a:spcBef>
              <a:buNone/>
            </a:pPr>
          </a:p>
        </p:txBody>
      </p:sp>
      <p:pic>
        <p:nvPicPr>
          <p:cNvPr id="0" name="Picture 1" descr="fig:&#10;&#10;./assets/1.2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568700" y="922655"/>
            <a:ext cx="5105400" cy="287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3568700" y="4385310"/>
            <a:ext cx="5543550" cy="196405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 case of monolithic hell. The large FTGO developer team commits their changes to a single source code repository. The path from code commit to production is long and arduous and involves manual testing. The FTGO application is large, complex, unreliable, and difficult to maintain.</a:t>
            </a:r>
          </a:p>
        </p:txBody>
      </p:sp>
      <p:sp>
        <p:nvSpPr>
          <p:cNvPr id="3" name="Text Placeholder 3"/>
          <p:cNvSpPr>
            <a:spLocks noGrp="1"/>
          </p:cNvSpPr>
          <p:nvPr/>
        </p:nvSpPr>
        <p:spPr>
          <a:xfrm>
            <a:off x="403860" y="4954905"/>
            <a:ext cx="3008630" cy="27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300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78380" y="1794510"/>
            <a:ext cx="4587240" cy="4907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开发变慢 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代码难以理解，没有任何一个人能理解所有的代码。</a:t>
            </a:r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  <a:p>
            <a:pPr lvl="0"/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提交代码到生产环境变得比较困难 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尽管采用了敏捷开发，但因为很多功能在进行，很多人在提交，合并变的比较困难， 测试也会花很多的时间。</a:t>
            </a:r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  <a:p>
            <a:pPr lvl="0"/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扩容变得困难 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不同的模块对硬件的要求可能不一样</a:t>
            </a:r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  <a:p>
            <a:pPr lvl="0"/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软件的可靠性难以保证</a:t>
            </a:r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  <a:p>
            <a:pPr lvl="0"/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技术栈难以升级</a:t>
            </a:r>
            <a:endParaRPr>
              <a:sym typeface="+mn-ea"/>
            </a:endParaRPr>
          </a:p>
          <a:p>
            <a:pPr marL="0" lvl="0" indent="0">
              <a:spcBef>
                <a:spcPts val="3000"/>
              </a:spcBef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2295" y="563245"/>
            <a:ext cx="8192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spcBef>
                <a:spcPts val="3000"/>
              </a:spcBef>
              <a:buNone/>
            </a:pPr>
            <a:endParaRPr b="1"/>
          </a:p>
          <a:p>
            <a:pPr marL="0" lvl="0" indent="0">
              <a:buNone/>
            </a:pPr>
            <a:r>
              <a:rPr>
                <a:sym typeface="+mn-ea"/>
              </a:rPr>
              <a:t>随着时间的推移，代码库会越来越大，上述事情开始变的不简单。 团队变得很大， 多个开发团队，每个团队负责一部分功能。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项目太多功能，太复杂，看着都吓人。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835" y="194945"/>
            <a:ext cx="2041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>
                <a:sym typeface="+mn-ea"/>
              </a:rPr>
              <a:t>3. 单体架构的缺点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:&#10;&#10;./assets/1.3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310130" y="1351915"/>
            <a:ext cx="5105400" cy="3416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369570" y="4949825"/>
            <a:ext cx="8304530" cy="126492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scale cube defines three separate ways to scale an application: X-axis scaling load balances requests across multiple, identical instances; Z-axis scaling routes requests based on an attribute of the request; Y-axis functionally decomposes an application into services.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321945"/>
            <a:ext cx="2540000" cy="1029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spcBef>
                <a:spcPts val="3000"/>
              </a:spcBef>
              <a:buNone/>
            </a:pPr>
            <a:r>
              <a:rPr b="1">
                <a:sym typeface="+mn-ea"/>
              </a:rPr>
              <a:t>4. 何为微服务架构</a:t>
            </a:r>
            <a:endParaRPr b="1"/>
          </a:p>
          <a:p>
            <a:pPr marL="0" lvl="0" indent="0">
              <a:spcBef>
                <a:spcPts val="3000"/>
              </a:spcBef>
              <a:buNone/>
            </a:pPr>
            <a:r>
              <a:rPr b="1">
                <a:sym typeface="+mn-ea"/>
              </a:rPr>
              <a:t>4.1 扩容立方体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4.1.1. X轴扩容</a:t>
            </a:r>
            <a:endParaRPr b="1"/>
          </a:p>
        </p:txBody>
      </p:sp>
      <p:pic>
        <p:nvPicPr>
          <p:cNvPr id="0" name="Picture 1" descr="fig:&#10;&#10;./assets/1.4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019300" y="2063750"/>
            <a:ext cx="5105400" cy="273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830705" y="5227320"/>
            <a:ext cx="6821805" cy="74295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X-axis scaling runs multiple, identical instances of the monolithic application behind a load balancer.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30" y="422275"/>
            <a:ext cx="1388110" cy="521335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4.1.2. Z轴扩容</a:t>
            </a:r>
            <a:endParaRPr b="1"/>
          </a:p>
        </p:txBody>
      </p:sp>
      <p:pic>
        <p:nvPicPr>
          <p:cNvPr id="0" name="Picture 1" descr="fig:&#10;&#10;./assets/1.5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17040" y="1538605"/>
            <a:ext cx="5105400" cy="276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827405" y="5600700"/>
            <a:ext cx="7846695" cy="95567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 router, which routes based on a request attribute . Each instance is responsible for a subset of the data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2325" y="44894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4.1.3. Y轴扩容</a:t>
            </a:r>
            <a:endParaRPr b="1"/>
          </a:p>
        </p:txBody>
      </p:sp>
      <p:pic>
        <p:nvPicPr>
          <p:cNvPr id="0" name="Picture 1" descr="fig:&#10;&#10;./assets/1.6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872615" y="2239010"/>
            <a:ext cx="5105400" cy="294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74165" y="1154430"/>
            <a:ext cx="2540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spcBef>
                <a:spcPts val="3000"/>
              </a:spcBef>
              <a:buNone/>
            </a:pPr>
            <a:r>
              <a:rPr b="1">
                <a:sym typeface="+mn-ea"/>
              </a:rPr>
              <a:t>4.2 微服务本身是一种模块化</a:t>
            </a:r>
            <a:endParaRPr b="1"/>
          </a:p>
          <a:p>
            <a:pPr marL="0" lvl="0" indent="0">
              <a:spcBef>
                <a:spcPts val="3000"/>
              </a:spcBef>
              <a:buNone/>
            </a:pPr>
            <a:r>
              <a:rPr b="1">
                <a:sym typeface="+mn-ea"/>
              </a:rPr>
              <a:t>4.3 每个一个服务都有自己的数据库</a:t>
            </a:r>
            <a:endParaRPr b="1"/>
          </a:p>
          <a:p>
            <a:pPr marL="0" lvl="0" indent="0">
              <a:spcBef>
                <a:spcPts val="300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WPS 表格</Application>
  <PresentationFormat/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Arial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Office Theme</vt:lpstr>
      <vt:lpstr>PowerPoint 演示文稿</vt:lpstr>
      <vt:lpstr>从单体架构到微服务架构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vidy</cp:lastModifiedBy>
  <cp:revision>11</cp:revision>
  <dcterms:created xsi:type="dcterms:W3CDTF">2021-12-22T06:34:31Z</dcterms:created>
  <dcterms:modified xsi:type="dcterms:W3CDTF">2021-12-22T06:34:31Z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