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81" r:id="rId3"/>
    <p:sldId id="385" r:id="rId4"/>
    <p:sldId id="386" r:id="rId5"/>
    <p:sldId id="396" r:id="rId6"/>
    <p:sldId id="388" r:id="rId7"/>
    <p:sldId id="387" r:id="rId8"/>
    <p:sldId id="395" r:id="rId9"/>
    <p:sldId id="391" r:id="rId10"/>
    <p:sldId id="392" r:id="rId11"/>
    <p:sldId id="397" r:id="rId12"/>
    <p:sldId id="394" r:id="rId13"/>
    <p:sldId id="389" r:id="rId14"/>
    <p:sldId id="390" r:id="rId15"/>
    <p:sldId id="38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D1AAC-4C92-AA4E-8B48-ACDE275D7B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8B56A3-D254-ED46-82B7-76FCA8255A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E8F775-1A18-F941-A150-62EFF26068A7}"/>
              </a:ext>
            </a:extLst>
          </p:cNvPr>
          <p:cNvSpPr>
            <a:spLocks noGrp="1"/>
          </p:cNvSpPr>
          <p:nvPr>
            <p:ph type="dt" sz="half" idx="10"/>
          </p:nvPr>
        </p:nvSpPr>
        <p:spPr/>
        <p:txBody>
          <a:bodyPr/>
          <a:lstStyle/>
          <a:p>
            <a:fld id="{55BF4891-EE8C-6D46-A626-85EC68D7AFF0}" type="datetimeFigureOut">
              <a:rPr lang="en-US" smtClean="0"/>
              <a:t>8/18/20</a:t>
            </a:fld>
            <a:endParaRPr lang="en-US"/>
          </a:p>
        </p:txBody>
      </p:sp>
      <p:sp>
        <p:nvSpPr>
          <p:cNvPr id="5" name="Footer Placeholder 4">
            <a:extLst>
              <a:ext uri="{FF2B5EF4-FFF2-40B4-BE49-F238E27FC236}">
                <a16:creationId xmlns:a16="http://schemas.microsoft.com/office/drawing/2014/main" id="{25B42483-BA4B-0842-9E97-2491E9EE0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C2CAB-42F7-6D40-AB5D-8C70874DFC0E}"/>
              </a:ext>
            </a:extLst>
          </p:cNvPr>
          <p:cNvSpPr>
            <a:spLocks noGrp="1"/>
          </p:cNvSpPr>
          <p:nvPr>
            <p:ph type="sldNum" sz="quarter" idx="12"/>
          </p:nvPr>
        </p:nvSpPr>
        <p:spPr/>
        <p:txBody>
          <a:bodyPr/>
          <a:lstStyle/>
          <a:p>
            <a:fld id="{40294358-467A-4B44-AEEB-84374CADC0F6}" type="slidenum">
              <a:rPr lang="en-US" smtClean="0"/>
              <a:t>‹#›</a:t>
            </a:fld>
            <a:endParaRPr lang="en-US"/>
          </a:p>
        </p:txBody>
      </p:sp>
    </p:spTree>
    <p:extLst>
      <p:ext uri="{BB962C8B-B14F-4D97-AF65-F5344CB8AC3E}">
        <p14:creationId xmlns:p14="http://schemas.microsoft.com/office/powerpoint/2010/main" val="3464398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C9CC2-0A65-9842-AA7A-2391A7877E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2C5FCE-7422-304D-AF68-89BE11521E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17E45-7FC9-5E48-AA48-D499B0DC037F}"/>
              </a:ext>
            </a:extLst>
          </p:cNvPr>
          <p:cNvSpPr>
            <a:spLocks noGrp="1"/>
          </p:cNvSpPr>
          <p:nvPr>
            <p:ph type="dt" sz="half" idx="10"/>
          </p:nvPr>
        </p:nvSpPr>
        <p:spPr/>
        <p:txBody>
          <a:bodyPr/>
          <a:lstStyle/>
          <a:p>
            <a:fld id="{55BF4891-EE8C-6D46-A626-85EC68D7AFF0}" type="datetimeFigureOut">
              <a:rPr lang="en-US" smtClean="0"/>
              <a:t>8/18/20</a:t>
            </a:fld>
            <a:endParaRPr lang="en-US"/>
          </a:p>
        </p:txBody>
      </p:sp>
      <p:sp>
        <p:nvSpPr>
          <p:cNvPr id="5" name="Footer Placeholder 4">
            <a:extLst>
              <a:ext uri="{FF2B5EF4-FFF2-40B4-BE49-F238E27FC236}">
                <a16:creationId xmlns:a16="http://schemas.microsoft.com/office/drawing/2014/main" id="{CC8CD902-FB5F-9040-BA64-D304049996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62175D-DBE5-3240-A686-85A2D0BA405B}"/>
              </a:ext>
            </a:extLst>
          </p:cNvPr>
          <p:cNvSpPr>
            <a:spLocks noGrp="1"/>
          </p:cNvSpPr>
          <p:nvPr>
            <p:ph type="sldNum" sz="quarter" idx="12"/>
          </p:nvPr>
        </p:nvSpPr>
        <p:spPr/>
        <p:txBody>
          <a:bodyPr/>
          <a:lstStyle/>
          <a:p>
            <a:fld id="{40294358-467A-4B44-AEEB-84374CADC0F6}" type="slidenum">
              <a:rPr lang="en-US" smtClean="0"/>
              <a:t>‹#›</a:t>
            </a:fld>
            <a:endParaRPr lang="en-US"/>
          </a:p>
        </p:txBody>
      </p:sp>
    </p:spTree>
    <p:extLst>
      <p:ext uri="{BB962C8B-B14F-4D97-AF65-F5344CB8AC3E}">
        <p14:creationId xmlns:p14="http://schemas.microsoft.com/office/powerpoint/2010/main" val="2471645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40BF59-EC48-F240-BFEA-E06E7EA106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57534C-4BCB-B647-84D1-DADDB9CBBA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77FCF-D03C-8F45-9E42-5A29750D4020}"/>
              </a:ext>
            </a:extLst>
          </p:cNvPr>
          <p:cNvSpPr>
            <a:spLocks noGrp="1"/>
          </p:cNvSpPr>
          <p:nvPr>
            <p:ph type="dt" sz="half" idx="10"/>
          </p:nvPr>
        </p:nvSpPr>
        <p:spPr/>
        <p:txBody>
          <a:bodyPr/>
          <a:lstStyle/>
          <a:p>
            <a:fld id="{55BF4891-EE8C-6D46-A626-85EC68D7AFF0}" type="datetimeFigureOut">
              <a:rPr lang="en-US" smtClean="0"/>
              <a:t>8/18/20</a:t>
            </a:fld>
            <a:endParaRPr lang="en-US"/>
          </a:p>
        </p:txBody>
      </p:sp>
      <p:sp>
        <p:nvSpPr>
          <p:cNvPr id="5" name="Footer Placeholder 4">
            <a:extLst>
              <a:ext uri="{FF2B5EF4-FFF2-40B4-BE49-F238E27FC236}">
                <a16:creationId xmlns:a16="http://schemas.microsoft.com/office/drawing/2014/main" id="{D3C94E71-95D6-9947-8821-633CA2D726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1265D-D065-D94F-8321-0C16F6C8D54B}"/>
              </a:ext>
            </a:extLst>
          </p:cNvPr>
          <p:cNvSpPr>
            <a:spLocks noGrp="1"/>
          </p:cNvSpPr>
          <p:nvPr>
            <p:ph type="sldNum" sz="quarter" idx="12"/>
          </p:nvPr>
        </p:nvSpPr>
        <p:spPr/>
        <p:txBody>
          <a:bodyPr/>
          <a:lstStyle/>
          <a:p>
            <a:fld id="{40294358-467A-4B44-AEEB-84374CADC0F6}" type="slidenum">
              <a:rPr lang="en-US" smtClean="0"/>
              <a:t>‹#›</a:t>
            </a:fld>
            <a:endParaRPr lang="en-US"/>
          </a:p>
        </p:txBody>
      </p:sp>
    </p:spTree>
    <p:extLst>
      <p:ext uri="{BB962C8B-B14F-4D97-AF65-F5344CB8AC3E}">
        <p14:creationId xmlns:p14="http://schemas.microsoft.com/office/powerpoint/2010/main" val="2320990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F910-5CA5-CA43-96B2-9DF7B3FB4C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6B41B1-E19A-4B4F-B01F-5EC3F8CE2B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ADCE48-7731-5D4A-A90B-DF1A075552DA}"/>
              </a:ext>
            </a:extLst>
          </p:cNvPr>
          <p:cNvSpPr>
            <a:spLocks noGrp="1"/>
          </p:cNvSpPr>
          <p:nvPr>
            <p:ph type="dt" sz="half" idx="10"/>
          </p:nvPr>
        </p:nvSpPr>
        <p:spPr/>
        <p:txBody>
          <a:bodyPr/>
          <a:lstStyle/>
          <a:p>
            <a:fld id="{55BF4891-EE8C-6D46-A626-85EC68D7AFF0}" type="datetimeFigureOut">
              <a:rPr lang="en-US" smtClean="0"/>
              <a:t>8/18/20</a:t>
            </a:fld>
            <a:endParaRPr lang="en-US"/>
          </a:p>
        </p:txBody>
      </p:sp>
      <p:sp>
        <p:nvSpPr>
          <p:cNvPr id="5" name="Footer Placeholder 4">
            <a:extLst>
              <a:ext uri="{FF2B5EF4-FFF2-40B4-BE49-F238E27FC236}">
                <a16:creationId xmlns:a16="http://schemas.microsoft.com/office/drawing/2014/main" id="{ED68BD12-3443-3248-8D16-A51E69D451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889625-E80F-8C42-BD83-CF8C07731BCC}"/>
              </a:ext>
            </a:extLst>
          </p:cNvPr>
          <p:cNvSpPr>
            <a:spLocks noGrp="1"/>
          </p:cNvSpPr>
          <p:nvPr>
            <p:ph type="sldNum" sz="quarter" idx="12"/>
          </p:nvPr>
        </p:nvSpPr>
        <p:spPr/>
        <p:txBody>
          <a:bodyPr/>
          <a:lstStyle/>
          <a:p>
            <a:fld id="{40294358-467A-4B44-AEEB-84374CADC0F6}" type="slidenum">
              <a:rPr lang="en-US" smtClean="0"/>
              <a:t>‹#›</a:t>
            </a:fld>
            <a:endParaRPr lang="en-US"/>
          </a:p>
        </p:txBody>
      </p:sp>
    </p:spTree>
    <p:extLst>
      <p:ext uri="{BB962C8B-B14F-4D97-AF65-F5344CB8AC3E}">
        <p14:creationId xmlns:p14="http://schemas.microsoft.com/office/powerpoint/2010/main" val="107548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2359A-AB80-0747-84A3-17AB3A2568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523E36-57D2-BE44-A047-CE3C9929DF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797A8C-ED03-BB49-B650-FCB484ED64B2}"/>
              </a:ext>
            </a:extLst>
          </p:cNvPr>
          <p:cNvSpPr>
            <a:spLocks noGrp="1"/>
          </p:cNvSpPr>
          <p:nvPr>
            <p:ph type="dt" sz="half" idx="10"/>
          </p:nvPr>
        </p:nvSpPr>
        <p:spPr/>
        <p:txBody>
          <a:bodyPr/>
          <a:lstStyle/>
          <a:p>
            <a:fld id="{55BF4891-EE8C-6D46-A626-85EC68D7AFF0}" type="datetimeFigureOut">
              <a:rPr lang="en-US" smtClean="0"/>
              <a:t>8/18/20</a:t>
            </a:fld>
            <a:endParaRPr lang="en-US"/>
          </a:p>
        </p:txBody>
      </p:sp>
      <p:sp>
        <p:nvSpPr>
          <p:cNvPr id="5" name="Footer Placeholder 4">
            <a:extLst>
              <a:ext uri="{FF2B5EF4-FFF2-40B4-BE49-F238E27FC236}">
                <a16:creationId xmlns:a16="http://schemas.microsoft.com/office/drawing/2014/main" id="{D35E01EA-15AB-6643-A0F4-8AF83213B7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C6A17-D70A-C448-9280-B94B546EC60B}"/>
              </a:ext>
            </a:extLst>
          </p:cNvPr>
          <p:cNvSpPr>
            <a:spLocks noGrp="1"/>
          </p:cNvSpPr>
          <p:nvPr>
            <p:ph type="sldNum" sz="quarter" idx="12"/>
          </p:nvPr>
        </p:nvSpPr>
        <p:spPr/>
        <p:txBody>
          <a:bodyPr/>
          <a:lstStyle/>
          <a:p>
            <a:fld id="{40294358-467A-4B44-AEEB-84374CADC0F6}" type="slidenum">
              <a:rPr lang="en-US" smtClean="0"/>
              <a:t>‹#›</a:t>
            </a:fld>
            <a:endParaRPr lang="en-US"/>
          </a:p>
        </p:txBody>
      </p:sp>
    </p:spTree>
    <p:extLst>
      <p:ext uri="{BB962C8B-B14F-4D97-AF65-F5344CB8AC3E}">
        <p14:creationId xmlns:p14="http://schemas.microsoft.com/office/powerpoint/2010/main" val="2757594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0B1A3-0AD8-D443-A45B-F90549F95E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5DF9B6-2AE9-3544-AD7D-E8E9281FBB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F4984-2AEC-774B-9CE6-6F3FB8ED0F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194D4D-7007-0046-8852-327715125894}"/>
              </a:ext>
            </a:extLst>
          </p:cNvPr>
          <p:cNvSpPr>
            <a:spLocks noGrp="1"/>
          </p:cNvSpPr>
          <p:nvPr>
            <p:ph type="dt" sz="half" idx="10"/>
          </p:nvPr>
        </p:nvSpPr>
        <p:spPr/>
        <p:txBody>
          <a:bodyPr/>
          <a:lstStyle/>
          <a:p>
            <a:fld id="{55BF4891-EE8C-6D46-A626-85EC68D7AFF0}" type="datetimeFigureOut">
              <a:rPr lang="en-US" smtClean="0"/>
              <a:t>8/18/20</a:t>
            </a:fld>
            <a:endParaRPr lang="en-US"/>
          </a:p>
        </p:txBody>
      </p:sp>
      <p:sp>
        <p:nvSpPr>
          <p:cNvPr id="6" name="Footer Placeholder 5">
            <a:extLst>
              <a:ext uri="{FF2B5EF4-FFF2-40B4-BE49-F238E27FC236}">
                <a16:creationId xmlns:a16="http://schemas.microsoft.com/office/drawing/2014/main" id="{163893A0-6154-2C49-9457-8B6A612E0F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6C82C6-FBF0-6E4A-9358-00B3196C46DC}"/>
              </a:ext>
            </a:extLst>
          </p:cNvPr>
          <p:cNvSpPr>
            <a:spLocks noGrp="1"/>
          </p:cNvSpPr>
          <p:nvPr>
            <p:ph type="sldNum" sz="quarter" idx="12"/>
          </p:nvPr>
        </p:nvSpPr>
        <p:spPr/>
        <p:txBody>
          <a:bodyPr/>
          <a:lstStyle/>
          <a:p>
            <a:fld id="{40294358-467A-4B44-AEEB-84374CADC0F6}" type="slidenum">
              <a:rPr lang="en-US" smtClean="0"/>
              <a:t>‹#›</a:t>
            </a:fld>
            <a:endParaRPr lang="en-US"/>
          </a:p>
        </p:txBody>
      </p:sp>
    </p:spTree>
    <p:extLst>
      <p:ext uri="{BB962C8B-B14F-4D97-AF65-F5344CB8AC3E}">
        <p14:creationId xmlns:p14="http://schemas.microsoft.com/office/powerpoint/2010/main" val="2337001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C54CA-1F68-A944-856B-BB33C579F0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2E4D56-D0D9-0145-966B-5D260BD640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846C68-9E4F-654F-9AC5-AFCCA41920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08DA4C-7148-EC4D-AA8B-EC1589CC79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B702E9-C13C-134B-8B78-0963B46432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287101-2235-EC45-8E26-B7C813F82EAF}"/>
              </a:ext>
            </a:extLst>
          </p:cNvPr>
          <p:cNvSpPr>
            <a:spLocks noGrp="1"/>
          </p:cNvSpPr>
          <p:nvPr>
            <p:ph type="dt" sz="half" idx="10"/>
          </p:nvPr>
        </p:nvSpPr>
        <p:spPr/>
        <p:txBody>
          <a:bodyPr/>
          <a:lstStyle/>
          <a:p>
            <a:fld id="{55BF4891-EE8C-6D46-A626-85EC68D7AFF0}" type="datetimeFigureOut">
              <a:rPr lang="en-US" smtClean="0"/>
              <a:t>8/18/20</a:t>
            </a:fld>
            <a:endParaRPr lang="en-US"/>
          </a:p>
        </p:txBody>
      </p:sp>
      <p:sp>
        <p:nvSpPr>
          <p:cNvPr id="8" name="Footer Placeholder 7">
            <a:extLst>
              <a:ext uri="{FF2B5EF4-FFF2-40B4-BE49-F238E27FC236}">
                <a16:creationId xmlns:a16="http://schemas.microsoft.com/office/drawing/2014/main" id="{2F5ECC74-D87C-694F-B899-D5BB1C404B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6ABB36-3354-4C49-9B0B-4372DC9084CF}"/>
              </a:ext>
            </a:extLst>
          </p:cNvPr>
          <p:cNvSpPr>
            <a:spLocks noGrp="1"/>
          </p:cNvSpPr>
          <p:nvPr>
            <p:ph type="sldNum" sz="quarter" idx="12"/>
          </p:nvPr>
        </p:nvSpPr>
        <p:spPr/>
        <p:txBody>
          <a:bodyPr/>
          <a:lstStyle/>
          <a:p>
            <a:fld id="{40294358-467A-4B44-AEEB-84374CADC0F6}" type="slidenum">
              <a:rPr lang="en-US" smtClean="0"/>
              <a:t>‹#›</a:t>
            </a:fld>
            <a:endParaRPr lang="en-US"/>
          </a:p>
        </p:txBody>
      </p:sp>
    </p:spTree>
    <p:extLst>
      <p:ext uri="{BB962C8B-B14F-4D97-AF65-F5344CB8AC3E}">
        <p14:creationId xmlns:p14="http://schemas.microsoft.com/office/powerpoint/2010/main" val="2411920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50A8F-D623-5341-843E-96EEA6EF31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D56866-500C-CB47-BB2E-78EBA905A539}"/>
              </a:ext>
            </a:extLst>
          </p:cNvPr>
          <p:cNvSpPr>
            <a:spLocks noGrp="1"/>
          </p:cNvSpPr>
          <p:nvPr>
            <p:ph type="dt" sz="half" idx="10"/>
          </p:nvPr>
        </p:nvSpPr>
        <p:spPr/>
        <p:txBody>
          <a:bodyPr/>
          <a:lstStyle/>
          <a:p>
            <a:fld id="{55BF4891-EE8C-6D46-A626-85EC68D7AFF0}" type="datetimeFigureOut">
              <a:rPr lang="en-US" smtClean="0"/>
              <a:t>8/18/20</a:t>
            </a:fld>
            <a:endParaRPr lang="en-US"/>
          </a:p>
        </p:txBody>
      </p:sp>
      <p:sp>
        <p:nvSpPr>
          <p:cNvPr id="4" name="Footer Placeholder 3">
            <a:extLst>
              <a:ext uri="{FF2B5EF4-FFF2-40B4-BE49-F238E27FC236}">
                <a16:creationId xmlns:a16="http://schemas.microsoft.com/office/drawing/2014/main" id="{80961546-3C7E-7B4E-923A-BE74DA0BF5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935566-50ED-4D4D-8AE1-6C4D161A7D50}"/>
              </a:ext>
            </a:extLst>
          </p:cNvPr>
          <p:cNvSpPr>
            <a:spLocks noGrp="1"/>
          </p:cNvSpPr>
          <p:nvPr>
            <p:ph type="sldNum" sz="quarter" idx="12"/>
          </p:nvPr>
        </p:nvSpPr>
        <p:spPr/>
        <p:txBody>
          <a:bodyPr/>
          <a:lstStyle/>
          <a:p>
            <a:fld id="{40294358-467A-4B44-AEEB-84374CADC0F6}" type="slidenum">
              <a:rPr lang="en-US" smtClean="0"/>
              <a:t>‹#›</a:t>
            </a:fld>
            <a:endParaRPr lang="en-US"/>
          </a:p>
        </p:txBody>
      </p:sp>
    </p:spTree>
    <p:extLst>
      <p:ext uri="{BB962C8B-B14F-4D97-AF65-F5344CB8AC3E}">
        <p14:creationId xmlns:p14="http://schemas.microsoft.com/office/powerpoint/2010/main" val="2108648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69AB1A-75F1-6E4C-88BB-37B318437634}"/>
              </a:ext>
            </a:extLst>
          </p:cNvPr>
          <p:cNvSpPr>
            <a:spLocks noGrp="1"/>
          </p:cNvSpPr>
          <p:nvPr>
            <p:ph type="dt" sz="half" idx="10"/>
          </p:nvPr>
        </p:nvSpPr>
        <p:spPr/>
        <p:txBody>
          <a:bodyPr/>
          <a:lstStyle/>
          <a:p>
            <a:fld id="{55BF4891-EE8C-6D46-A626-85EC68D7AFF0}" type="datetimeFigureOut">
              <a:rPr lang="en-US" smtClean="0"/>
              <a:t>8/18/20</a:t>
            </a:fld>
            <a:endParaRPr lang="en-US"/>
          </a:p>
        </p:txBody>
      </p:sp>
      <p:sp>
        <p:nvSpPr>
          <p:cNvPr id="3" name="Footer Placeholder 2">
            <a:extLst>
              <a:ext uri="{FF2B5EF4-FFF2-40B4-BE49-F238E27FC236}">
                <a16:creationId xmlns:a16="http://schemas.microsoft.com/office/drawing/2014/main" id="{DE6571E3-4A5A-F84B-AFB1-792F7E7D8D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0F7AAB-A4D2-7145-9318-03ECDD7394E9}"/>
              </a:ext>
            </a:extLst>
          </p:cNvPr>
          <p:cNvSpPr>
            <a:spLocks noGrp="1"/>
          </p:cNvSpPr>
          <p:nvPr>
            <p:ph type="sldNum" sz="quarter" idx="12"/>
          </p:nvPr>
        </p:nvSpPr>
        <p:spPr/>
        <p:txBody>
          <a:bodyPr/>
          <a:lstStyle/>
          <a:p>
            <a:fld id="{40294358-467A-4B44-AEEB-84374CADC0F6}" type="slidenum">
              <a:rPr lang="en-US" smtClean="0"/>
              <a:t>‹#›</a:t>
            </a:fld>
            <a:endParaRPr lang="en-US"/>
          </a:p>
        </p:txBody>
      </p:sp>
    </p:spTree>
    <p:extLst>
      <p:ext uri="{BB962C8B-B14F-4D97-AF65-F5344CB8AC3E}">
        <p14:creationId xmlns:p14="http://schemas.microsoft.com/office/powerpoint/2010/main" val="1131609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4C2C6-C80D-C448-9E1C-2CFA63774B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48AF2D-6667-3741-B42D-7715DD6BA5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877D70-6532-7648-B7D7-1FA1D60B3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A4A85E-3DCE-8E40-BA5C-021F4D388E5E}"/>
              </a:ext>
            </a:extLst>
          </p:cNvPr>
          <p:cNvSpPr>
            <a:spLocks noGrp="1"/>
          </p:cNvSpPr>
          <p:nvPr>
            <p:ph type="dt" sz="half" idx="10"/>
          </p:nvPr>
        </p:nvSpPr>
        <p:spPr/>
        <p:txBody>
          <a:bodyPr/>
          <a:lstStyle/>
          <a:p>
            <a:fld id="{55BF4891-EE8C-6D46-A626-85EC68D7AFF0}" type="datetimeFigureOut">
              <a:rPr lang="en-US" smtClean="0"/>
              <a:t>8/18/20</a:t>
            </a:fld>
            <a:endParaRPr lang="en-US"/>
          </a:p>
        </p:txBody>
      </p:sp>
      <p:sp>
        <p:nvSpPr>
          <p:cNvPr id="6" name="Footer Placeholder 5">
            <a:extLst>
              <a:ext uri="{FF2B5EF4-FFF2-40B4-BE49-F238E27FC236}">
                <a16:creationId xmlns:a16="http://schemas.microsoft.com/office/drawing/2014/main" id="{D4AACD02-F6B6-D44E-95E3-FA6019870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48DFDD-D6D9-A04D-999F-8A7421128A72}"/>
              </a:ext>
            </a:extLst>
          </p:cNvPr>
          <p:cNvSpPr>
            <a:spLocks noGrp="1"/>
          </p:cNvSpPr>
          <p:nvPr>
            <p:ph type="sldNum" sz="quarter" idx="12"/>
          </p:nvPr>
        </p:nvSpPr>
        <p:spPr/>
        <p:txBody>
          <a:bodyPr/>
          <a:lstStyle/>
          <a:p>
            <a:fld id="{40294358-467A-4B44-AEEB-84374CADC0F6}" type="slidenum">
              <a:rPr lang="en-US" smtClean="0"/>
              <a:t>‹#›</a:t>
            </a:fld>
            <a:endParaRPr lang="en-US"/>
          </a:p>
        </p:txBody>
      </p:sp>
    </p:spTree>
    <p:extLst>
      <p:ext uri="{BB962C8B-B14F-4D97-AF65-F5344CB8AC3E}">
        <p14:creationId xmlns:p14="http://schemas.microsoft.com/office/powerpoint/2010/main" val="2486422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9726-CFF8-CF4C-A27A-AC3039EBBE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400063-7F20-1F4C-A830-0FB1F131F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1F4C9C-1EFE-614E-AC22-47074C28E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DFD1AA-672B-E34D-8A02-E161F6346BF2}"/>
              </a:ext>
            </a:extLst>
          </p:cNvPr>
          <p:cNvSpPr>
            <a:spLocks noGrp="1"/>
          </p:cNvSpPr>
          <p:nvPr>
            <p:ph type="dt" sz="half" idx="10"/>
          </p:nvPr>
        </p:nvSpPr>
        <p:spPr/>
        <p:txBody>
          <a:bodyPr/>
          <a:lstStyle/>
          <a:p>
            <a:fld id="{55BF4891-EE8C-6D46-A626-85EC68D7AFF0}" type="datetimeFigureOut">
              <a:rPr lang="en-US" smtClean="0"/>
              <a:t>8/18/20</a:t>
            </a:fld>
            <a:endParaRPr lang="en-US"/>
          </a:p>
        </p:txBody>
      </p:sp>
      <p:sp>
        <p:nvSpPr>
          <p:cNvPr id="6" name="Footer Placeholder 5">
            <a:extLst>
              <a:ext uri="{FF2B5EF4-FFF2-40B4-BE49-F238E27FC236}">
                <a16:creationId xmlns:a16="http://schemas.microsoft.com/office/drawing/2014/main" id="{93363C80-6BD1-294B-87A4-00D130D6C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399C1B-CD11-6A4E-85CA-58F17DB07B6F}"/>
              </a:ext>
            </a:extLst>
          </p:cNvPr>
          <p:cNvSpPr>
            <a:spLocks noGrp="1"/>
          </p:cNvSpPr>
          <p:nvPr>
            <p:ph type="sldNum" sz="quarter" idx="12"/>
          </p:nvPr>
        </p:nvSpPr>
        <p:spPr/>
        <p:txBody>
          <a:bodyPr/>
          <a:lstStyle/>
          <a:p>
            <a:fld id="{40294358-467A-4B44-AEEB-84374CADC0F6}" type="slidenum">
              <a:rPr lang="en-US" smtClean="0"/>
              <a:t>‹#›</a:t>
            </a:fld>
            <a:endParaRPr lang="en-US"/>
          </a:p>
        </p:txBody>
      </p:sp>
    </p:spTree>
    <p:extLst>
      <p:ext uri="{BB962C8B-B14F-4D97-AF65-F5344CB8AC3E}">
        <p14:creationId xmlns:p14="http://schemas.microsoft.com/office/powerpoint/2010/main" val="82683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F94835-FD3A-5143-AA59-1B059B9805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93DDD5-ADE1-C24F-99E1-DE32664B11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4280C-E103-6640-B91F-3F34986F7A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F4891-EE8C-6D46-A626-85EC68D7AFF0}" type="datetimeFigureOut">
              <a:rPr lang="en-US" smtClean="0"/>
              <a:t>8/18/20</a:t>
            </a:fld>
            <a:endParaRPr lang="en-US"/>
          </a:p>
        </p:txBody>
      </p:sp>
      <p:sp>
        <p:nvSpPr>
          <p:cNvPr id="5" name="Footer Placeholder 4">
            <a:extLst>
              <a:ext uri="{FF2B5EF4-FFF2-40B4-BE49-F238E27FC236}">
                <a16:creationId xmlns:a16="http://schemas.microsoft.com/office/drawing/2014/main" id="{DC62CB2E-ACFB-9747-9BF1-BA6E5E289C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A08B5D-F123-EF4D-9F49-47D90E2BD1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294358-467A-4B44-AEEB-84374CADC0F6}" type="slidenum">
              <a:rPr lang="en-US" smtClean="0"/>
              <a:t>‹#›</a:t>
            </a:fld>
            <a:endParaRPr lang="en-US"/>
          </a:p>
        </p:txBody>
      </p:sp>
    </p:spTree>
    <p:extLst>
      <p:ext uri="{BB962C8B-B14F-4D97-AF65-F5344CB8AC3E}">
        <p14:creationId xmlns:p14="http://schemas.microsoft.com/office/powerpoint/2010/main" val="3854739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861D5-0BD9-5147-8D0C-9BCC72E878E1}"/>
              </a:ext>
            </a:extLst>
          </p:cNvPr>
          <p:cNvSpPr>
            <a:spLocks noGrp="1"/>
          </p:cNvSpPr>
          <p:nvPr>
            <p:ph type="ctrTitle"/>
          </p:nvPr>
        </p:nvSpPr>
        <p:spPr/>
        <p:txBody>
          <a:bodyPr>
            <a:normAutofit/>
          </a:bodyPr>
          <a:lstStyle/>
          <a:p>
            <a:r>
              <a:rPr lang="en-US" sz="3600" dirty="0">
                <a:latin typeface="Times New Roman" panose="02020603050405020304" pitchFamily="18" charset="0"/>
                <a:cs typeface="Times New Roman" panose="02020603050405020304" pitchFamily="18" charset="0"/>
              </a:rPr>
              <a:t>Aug 4</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keyword parameters</a:t>
            </a:r>
          </a:p>
        </p:txBody>
      </p:sp>
      <p:sp>
        <p:nvSpPr>
          <p:cNvPr id="3" name="Subtitle 2">
            <a:extLst>
              <a:ext uri="{FF2B5EF4-FFF2-40B4-BE49-F238E27FC236}">
                <a16:creationId xmlns:a16="http://schemas.microsoft.com/office/drawing/2014/main" id="{E749BBE6-5E03-8441-8E90-0BD41E19742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1704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216E-2AF2-ED47-97F4-AF30C7FCB143}"/>
              </a:ext>
            </a:extLst>
          </p:cNvPr>
          <p:cNvSpPr>
            <a:spLocks noGrp="1"/>
          </p:cNvSpPr>
          <p:nvPr>
            <p:ph type="title"/>
          </p:nvPr>
        </p:nvSpPr>
        <p:spPr/>
        <p:txBody>
          <a:bodyPr/>
          <a:lstStyle/>
          <a:p>
            <a:pPr algn="ctr"/>
            <a:r>
              <a:rPr lang="en-US" dirty="0"/>
              <a:t>Frequency Score….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997B5-0DBF-E54E-98E4-4C3EC4FDEC8B}"/>
                  </a:ext>
                </a:extLst>
              </p:cNvPr>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Inverse Segment Frequency: </a:t>
                </a:r>
                <a:r>
                  <a:rPr lang="en-US" sz="2400" dirty="0">
                    <a:latin typeface="Times New Roman" panose="02020603050405020304" pitchFamily="18" charset="0"/>
                    <a:cs typeface="Times New Roman" panose="02020603050405020304" pitchFamily="18" charset="0"/>
                  </a:rPr>
                  <a:t>This measure determines the relative importance of an n-gram in a segment.</a:t>
                </a:r>
              </a:p>
              <a:p>
                <a:pPr>
                  <a:lnSpc>
                    <a:spcPct val="150000"/>
                  </a:lnSpc>
                </a:pPr>
                <a:r>
                  <a:rPr lang="en-US" sz="2400" dirty="0"/>
                  <a:t>Reduces the effect of words occurring in multiple segments</a:t>
                </a:r>
              </a:p>
              <a:p>
                <a:pPr marL="0" indent="0">
                  <a:lnSpc>
                    <a:spcPct val="150000"/>
                  </a:lnSpc>
                  <a:buNone/>
                </a:pPr>
                <a:r>
                  <a:rPr lang="en-US" sz="2400" dirty="0"/>
                  <a:t>	IDF or ISF (n-gram) = </a:t>
                </a:r>
                <a14:m>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f>
                          <m:fPr>
                            <m:ctrlPr>
                              <a:rPr lang="en-US" sz="2400" i="1">
                                <a:latin typeface="Cambria Math" panose="02040503050406030204" pitchFamily="18" charset="0"/>
                              </a:rPr>
                            </m:ctrlPr>
                          </m:fPr>
                          <m:num>
                            <m:r>
                              <m:rPr>
                                <m:sty m:val="p"/>
                              </m:rPr>
                              <a:rPr lang="en-US" sz="2400">
                                <a:latin typeface="Cambria Math" panose="02040503050406030204" pitchFamily="18" charset="0"/>
                              </a:rPr>
                              <m:t>Total</m:t>
                            </m:r>
                            <m:r>
                              <a:rPr lang="en-US" sz="2400">
                                <a:latin typeface="Cambria Math" panose="02040503050406030204" pitchFamily="18" charset="0"/>
                              </a:rPr>
                              <m:t> </m:t>
                            </m:r>
                            <m:r>
                              <m:rPr>
                                <m:sty m:val="p"/>
                              </m:rPr>
                              <a:rPr lang="en-US" sz="2400">
                                <a:latin typeface="Cambria Math" panose="02040503050406030204" pitchFamily="18" charset="0"/>
                              </a:rPr>
                              <m:t>no</m:t>
                            </m:r>
                            <m:r>
                              <a:rPr lang="en-US" sz="2400">
                                <a:latin typeface="Cambria Math" panose="02040503050406030204" pitchFamily="18" charset="0"/>
                              </a:rPr>
                              <m:t>. </m:t>
                            </m:r>
                            <m:r>
                              <m:rPr>
                                <m:sty m:val="p"/>
                              </m:rPr>
                              <a:rPr lang="en-US" sz="2400">
                                <a:latin typeface="Cambria Math" panose="02040503050406030204" pitchFamily="18" charset="0"/>
                              </a:rPr>
                              <m:t>of</m:t>
                            </m:r>
                            <m:r>
                              <a:rPr lang="en-US" sz="2400">
                                <a:latin typeface="Cambria Math" panose="02040503050406030204" pitchFamily="18" charset="0"/>
                              </a:rPr>
                              <m:t> </m:t>
                            </m:r>
                            <m:r>
                              <m:rPr>
                                <m:sty m:val="p"/>
                              </m:rPr>
                              <a:rPr lang="en-US" sz="2400">
                                <a:latin typeface="Cambria Math" panose="02040503050406030204" pitchFamily="18" charset="0"/>
                              </a:rPr>
                              <m:t>segments</m:t>
                            </m:r>
                            <m:r>
                              <a:rPr lang="en-US" sz="2400">
                                <a:latin typeface="Cambria Math" panose="02040503050406030204" pitchFamily="18" charset="0"/>
                              </a:rPr>
                              <m:t> </m:t>
                            </m:r>
                            <m:r>
                              <m:rPr>
                                <m:sty m:val="p"/>
                              </m:rPr>
                              <a:rPr lang="en-US" sz="2400">
                                <a:latin typeface="Cambria Math" panose="02040503050406030204" pitchFamily="18" charset="0"/>
                              </a:rPr>
                              <m:t>in</m:t>
                            </m:r>
                            <m:r>
                              <a:rPr lang="en-US" sz="2400">
                                <a:latin typeface="Cambria Math" panose="02040503050406030204" pitchFamily="18" charset="0"/>
                              </a:rPr>
                              <m:t> </m:t>
                            </m:r>
                            <m:r>
                              <m:rPr>
                                <m:sty m:val="p"/>
                              </m:rPr>
                              <a:rPr lang="en-US" sz="2400">
                                <a:latin typeface="Cambria Math" panose="02040503050406030204" pitchFamily="18" charset="0"/>
                              </a:rPr>
                              <m:t>the</m:t>
                            </m:r>
                            <m:r>
                              <a:rPr lang="en-US" sz="2400">
                                <a:latin typeface="Cambria Math" panose="02040503050406030204" pitchFamily="18" charset="0"/>
                              </a:rPr>
                              <m:t> </m:t>
                            </m:r>
                            <m:r>
                              <m:rPr>
                                <m:sty m:val="p"/>
                              </m:rPr>
                              <a:rPr lang="en-US" sz="2400">
                                <a:latin typeface="Cambria Math" panose="02040503050406030204" pitchFamily="18" charset="0"/>
                              </a:rPr>
                              <m:t>video</m:t>
                            </m:r>
                          </m:num>
                          <m:den>
                            <m:r>
                              <m:rPr>
                                <m:sty m:val="p"/>
                              </m:rPr>
                              <a:rPr lang="en-US" sz="2400">
                                <a:latin typeface="Cambria Math" panose="02040503050406030204" pitchFamily="18" charset="0"/>
                              </a:rPr>
                              <m:t>Total</m:t>
                            </m:r>
                            <m:r>
                              <a:rPr lang="en-US" sz="2400">
                                <a:latin typeface="Cambria Math" panose="02040503050406030204" pitchFamily="18" charset="0"/>
                              </a:rPr>
                              <m:t> </m:t>
                            </m:r>
                            <m:r>
                              <m:rPr>
                                <m:sty m:val="p"/>
                              </m:rPr>
                              <a:rPr lang="en-US" sz="2400">
                                <a:latin typeface="Cambria Math" panose="02040503050406030204" pitchFamily="18" charset="0"/>
                              </a:rPr>
                              <m:t>no</m:t>
                            </m:r>
                            <m:r>
                              <a:rPr lang="en-US" sz="2400">
                                <a:latin typeface="Cambria Math" panose="02040503050406030204" pitchFamily="18" charset="0"/>
                              </a:rPr>
                              <m:t>. </m:t>
                            </m:r>
                            <m:r>
                              <m:rPr>
                                <m:sty m:val="p"/>
                              </m:rPr>
                              <a:rPr lang="en-US" sz="2400">
                                <a:latin typeface="Cambria Math" panose="02040503050406030204" pitchFamily="18" charset="0"/>
                              </a:rPr>
                              <m:t>of</m:t>
                            </m:r>
                            <m:r>
                              <a:rPr lang="en-US" sz="2400">
                                <a:latin typeface="Cambria Math" panose="02040503050406030204" pitchFamily="18" charset="0"/>
                              </a:rPr>
                              <m:t> </m:t>
                            </m:r>
                            <m:r>
                              <m:rPr>
                                <m:sty m:val="p"/>
                              </m:rPr>
                              <a:rPr lang="en-US" sz="2400">
                                <a:latin typeface="Cambria Math" panose="02040503050406030204" pitchFamily="18" charset="0"/>
                              </a:rPr>
                              <m:t>segments</m:t>
                            </m:r>
                            <m:r>
                              <a:rPr lang="en-US" sz="2400">
                                <a:latin typeface="Cambria Math" panose="02040503050406030204" pitchFamily="18" charset="0"/>
                              </a:rPr>
                              <m:t> </m:t>
                            </m:r>
                            <m:r>
                              <m:rPr>
                                <m:sty m:val="p"/>
                              </m:rPr>
                              <a:rPr lang="en-US" sz="2400">
                                <a:latin typeface="Cambria Math" panose="02040503050406030204" pitchFamily="18" charset="0"/>
                              </a:rPr>
                              <m:t>a</m:t>
                            </m:r>
                            <m:r>
                              <a:rPr lang="en-US" sz="2400">
                                <a:latin typeface="Cambria Math" panose="02040503050406030204" pitchFamily="18" charset="0"/>
                              </a:rPr>
                              <m:t> </m:t>
                            </m:r>
                            <m:r>
                              <m:rPr>
                                <m:sty m:val="p"/>
                              </m:rPr>
                              <a:rPr lang="en-US" sz="2400">
                                <a:latin typeface="Cambria Math" panose="02040503050406030204" pitchFamily="18" charset="0"/>
                              </a:rPr>
                              <m:t>word</m:t>
                            </m:r>
                            <m:r>
                              <a:rPr lang="en-US" sz="2400">
                                <a:latin typeface="Cambria Math" panose="02040503050406030204" pitchFamily="18" charset="0"/>
                              </a:rPr>
                              <m:t> </m:t>
                            </m:r>
                            <m:r>
                              <m:rPr>
                                <m:sty m:val="p"/>
                              </m:rPr>
                              <a:rPr lang="en-US" sz="2400">
                                <a:latin typeface="Cambria Math" panose="02040503050406030204" pitchFamily="18" charset="0"/>
                              </a:rPr>
                              <m:t>has</m:t>
                            </m:r>
                            <m:r>
                              <a:rPr lang="en-US" sz="2400">
                                <a:latin typeface="Cambria Math" panose="02040503050406030204" pitchFamily="18" charset="0"/>
                              </a:rPr>
                              <m:t> </m:t>
                            </m:r>
                            <m:r>
                              <m:rPr>
                                <m:sty m:val="p"/>
                              </m:rPr>
                              <a:rPr lang="en-US" sz="2400">
                                <a:latin typeface="Cambria Math" panose="02040503050406030204" pitchFamily="18" charset="0"/>
                              </a:rPr>
                              <m:t>occurred</m:t>
                            </m:r>
                            <m:r>
                              <a:rPr lang="en-US" sz="2400">
                                <a:latin typeface="Cambria Math" panose="02040503050406030204" pitchFamily="18" charset="0"/>
                              </a:rPr>
                              <m:t> + 1</m:t>
                            </m:r>
                          </m:den>
                        </m:f>
                      </m:e>
                    </m:func>
                  </m:oMath>
                </a14:m>
                <a:r>
                  <a:rPr lang="en-US" sz="2400" dirty="0">
                    <a:latin typeface="Times New Roman" panose="02020603050405020304" pitchFamily="18" charset="0"/>
                    <a:cs typeface="Times New Roman" panose="02020603050405020304" pitchFamily="18" charset="0"/>
                  </a:rPr>
                  <a:t> </a:t>
                </a:r>
              </a:p>
              <a:p>
                <a:endParaRPr lang="en-US" sz="2400" b="1" dirty="0">
                  <a:latin typeface="Times New Roman" panose="02020603050405020304" pitchFamily="18" charset="0"/>
                  <a:cs typeface="Times New Roman" panose="020206030504050203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EEF997B5-0DBF-E54E-98E4-4C3EC4FDEC8B}"/>
                  </a:ext>
                </a:extLst>
              </p:cNvPr>
              <p:cNvSpPr>
                <a:spLocks noGrp="1" noRot="1" noChangeAspect="1" noMove="1" noResize="1" noEditPoints="1" noAdjustHandles="1" noChangeArrowheads="1" noChangeShapeType="1" noTextEdit="1"/>
              </p:cNvSpPr>
              <p:nvPr>
                <p:ph idx="1"/>
              </p:nvPr>
            </p:nvSpPr>
            <p:spPr>
              <a:blipFill>
                <a:blip r:embed="rId2"/>
                <a:stretch>
                  <a:fillRect l="-724" t="-2339" r="-1086"/>
                </a:stretch>
              </a:blipFill>
            </p:spPr>
            <p:txBody>
              <a:bodyPr/>
              <a:lstStyle/>
              <a:p>
                <a:r>
                  <a:rPr lang="en-US">
                    <a:noFill/>
                  </a:rPr>
                  <a:t> </a:t>
                </a:r>
              </a:p>
            </p:txBody>
          </p:sp>
        </mc:Fallback>
      </mc:AlternateContent>
    </p:spTree>
    <p:extLst>
      <p:ext uri="{BB962C8B-B14F-4D97-AF65-F5344CB8AC3E}">
        <p14:creationId xmlns:p14="http://schemas.microsoft.com/office/powerpoint/2010/main" val="2749139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9313B-853C-3A42-A21E-1DC95200B0EB}"/>
              </a:ext>
            </a:extLst>
          </p:cNvPr>
          <p:cNvSpPr>
            <a:spLocks noGrp="1"/>
          </p:cNvSpPr>
          <p:nvPr>
            <p:ph type="title"/>
          </p:nvPr>
        </p:nvSpPr>
        <p:spPr>
          <a:xfrm>
            <a:off x="838200" y="86831"/>
            <a:ext cx="10515600" cy="519458"/>
          </a:xfrm>
        </p:spPr>
        <p:txBody>
          <a:bodyPr>
            <a:normAutofit fontScale="90000"/>
          </a:bodyPr>
          <a:lstStyle/>
          <a:p>
            <a:pPr algn="ctr"/>
            <a:r>
              <a:rPr lang="en-US" sz="3200" dirty="0"/>
              <a:t>Frequency Score….</a:t>
            </a:r>
          </a:p>
        </p:txBody>
      </p:sp>
      <p:sp>
        <p:nvSpPr>
          <p:cNvPr id="3" name="Content Placeholder 2">
            <a:extLst>
              <a:ext uri="{FF2B5EF4-FFF2-40B4-BE49-F238E27FC236}">
                <a16:creationId xmlns:a16="http://schemas.microsoft.com/office/drawing/2014/main" id="{6A79007A-1941-504F-B5CA-819F9699FAEB}"/>
              </a:ext>
            </a:extLst>
          </p:cNvPr>
          <p:cNvSpPr>
            <a:spLocks noGrp="1"/>
          </p:cNvSpPr>
          <p:nvPr>
            <p:ph idx="1"/>
          </p:nvPr>
        </p:nvSpPr>
        <p:spPr>
          <a:xfrm>
            <a:off x="838200" y="884584"/>
            <a:ext cx="10515600" cy="6082746"/>
          </a:xfrm>
        </p:spPr>
        <p:txBody>
          <a:bodyPr>
            <a:normAutofit lnSpcReduction="10000"/>
          </a:bodyPr>
          <a:lstStyle/>
          <a:p>
            <a:pPr marL="0" indent="0">
              <a:buNone/>
            </a:pPr>
            <a:r>
              <a:rPr lang="en-US" sz="2000" dirty="0">
                <a:latin typeface="Times New Roman" panose="02020603050405020304" pitchFamily="18" charset="0"/>
                <a:cs typeface="Times New Roman" panose="02020603050405020304" pitchFamily="18" charset="0"/>
              </a:rPr>
              <a:t>Domain importance and reduce weight of rare words:</a:t>
            </a:r>
          </a:p>
          <a:p>
            <a:pPr marL="0" indent="0">
              <a:buNone/>
            </a:pPr>
            <a:r>
              <a:rPr lang="en-US" sz="2000" dirty="0">
                <a:latin typeface="Times New Roman" panose="02020603050405020304" pitchFamily="18" charset="0"/>
                <a:cs typeface="Times New Roman" panose="02020603050405020304" pitchFamily="18" charset="0"/>
              </a:rPr>
              <a:t>( In current algorithm domain weight=2 and mistake weight=0.5, English weight =1)</a:t>
            </a:r>
          </a:p>
          <a:p>
            <a:pPr marL="0" indent="0">
              <a:buNone/>
            </a:pPr>
            <a:endParaRPr lang="en-US" sz="2000" b="1"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def boostWeightsofNgrams():</a:t>
            </a:r>
          </a:p>
          <a:p>
            <a:pPr marL="457200" lvl="1" indent="0">
              <a:lnSpc>
                <a:spcPct val="100000"/>
              </a:lnSpc>
              <a:buNone/>
            </a:pPr>
            <a:r>
              <a:rPr lang="en-US" sz="2000" dirty="0">
                <a:latin typeface="Times New Roman" panose="02020603050405020304" pitchFamily="18" charset="0"/>
                <a:cs typeface="Times New Roman" panose="02020603050405020304" pitchFamily="18" charset="0"/>
              </a:rPr>
              <a:t> n-gram is splitted in terms</a:t>
            </a:r>
          </a:p>
          <a:p>
            <a:pPr marL="457200" lvl="1" indent="0">
              <a:lnSpc>
                <a:spcPct val="150000"/>
              </a:lnSpc>
              <a:buNone/>
            </a:pPr>
            <a:r>
              <a:rPr lang="en-US" sz="2000" dirty="0">
                <a:latin typeface="Times New Roman" panose="02020603050405020304" pitchFamily="18" charset="0"/>
                <a:cs typeface="Times New Roman" panose="02020603050405020304" pitchFamily="18" charset="0"/>
              </a:rPr>
              <a:t> wt = 1</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for terms in n-gram:</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if term in domainList</a:t>
            </a:r>
            <a:r>
              <a:rPr lang="en-US" sz="2000" dirty="0">
                <a:latin typeface="Times New Roman" panose="02020603050405020304" pitchFamily="18" charset="0"/>
                <a:cs typeface="Times New Roman" panose="02020603050405020304" pitchFamily="18" charset="0"/>
                <a:sym typeface="Wingdings" pitchFamily="2" charset="2"/>
              </a:rPr>
              <a:t> (oxford domain dictionary)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wt *= domain_weight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elif addWtReduction: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if englishDict: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wt *= English weight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else: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wt *= mistake_weight</a:t>
            </a:r>
            <a:endParaRPr lang="en-US" dirty="0"/>
          </a:p>
        </p:txBody>
      </p:sp>
    </p:spTree>
    <p:extLst>
      <p:ext uri="{BB962C8B-B14F-4D97-AF65-F5344CB8AC3E}">
        <p14:creationId xmlns:p14="http://schemas.microsoft.com/office/powerpoint/2010/main" val="192122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AD51D-E2B5-194C-9783-80DBB2DBB8BB}"/>
              </a:ext>
            </a:extLst>
          </p:cNvPr>
          <p:cNvSpPr>
            <a:spLocks noGrp="1"/>
          </p:cNvSpPr>
          <p:nvPr>
            <p:ph type="title"/>
          </p:nvPr>
        </p:nvSpPr>
        <p:spPr/>
        <p:txBody>
          <a:bodyPr/>
          <a:lstStyle/>
          <a:p>
            <a:pPr algn="ctr"/>
            <a:r>
              <a:rPr lang="en-US" dirty="0"/>
              <a:t>Frequency Score….</a:t>
            </a:r>
          </a:p>
        </p:txBody>
      </p:sp>
      <p:sp>
        <p:nvSpPr>
          <p:cNvPr id="3" name="Content Placeholder 2">
            <a:extLst>
              <a:ext uri="{FF2B5EF4-FFF2-40B4-BE49-F238E27FC236}">
                <a16:creationId xmlns:a16="http://schemas.microsoft.com/office/drawing/2014/main" id="{A075AB68-0E49-F64F-B6D8-9A10A5403F23}"/>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Frequency score = Term Frequency * Inverse Segment Frequency *boostWeightsofNgrams</a:t>
            </a:r>
            <a:endParaRPr lang="en-US" sz="2400" dirty="0"/>
          </a:p>
        </p:txBody>
      </p:sp>
    </p:spTree>
    <p:extLst>
      <p:ext uri="{BB962C8B-B14F-4D97-AF65-F5344CB8AC3E}">
        <p14:creationId xmlns:p14="http://schemas.microsoft.com/office/powerpoint/2010/main" val="1018263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F078-88D5-5449-8D1E-3A824F81648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Font score</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BF0DB85-B322-9349-B9B7-BE7652D172E0}"/>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All the font sizes of the words are squared to distinguish the difference clearly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Average font weights of the word across each segment of the video are calculated as the word can appear multiple times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Then it calculates the weights of n grams by splitting the n-gram into ‘n’ terms and taking the ratio of the sum of the average weights of the terms to the total number of terms. </a:t>
            </a:r>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491534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3F2DB-B865-EB40-BC4F-556AF2FF9B1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Time score</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9D80562-F01E-A74C-897E-4EC6B764BC63}"/>
              </a:ext>
            </a:extLst>
          </p:cNvPr>
          <p:cNvSpPr>
            <a:spLocks noGrp="1"/>
          </p:cNvSpPr>
          <p:nvPr>
            <p:ph idx="1"/>
          </p:nvPr>
        </p:nvSpPr>
        <p:spPr/>
        <p:txBody>
          <a:bodyPr/>
          <a:lstStyle/>
          <a:p>
            <a:pPr>
              <a:lnSpc>
                <a:spcPct val="150000"/>
              </a:lnSpc>
            </a:pPr>
            <a:r>
              <a:rPr lang="en-US" sz="2400" dirty="0"/>
              <a:t>The total no. of seconds for which the word appears in a segment is calculated</a:t>
            </a:r>
          </a:p>
          <a:p>
            <a:endParaRPr lang="en-US" dirty="0"/>
          </a:p>
          <a:p>
            <a:endParaRPr lang="en-US" dirty="0"/>
          </a:p>
        </p:txBody>
      </p:sp>
    </p:spTree>
    <p:extLst>
      <p:ext uri="{BB962C8B-B14F-4D97-AF65-F5344CB8AC3E}">
        <p14:creationId xmlns:p14="http://schemas.microsoft.com/office/powerpoint/2010/main" val="1394817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E6647-ACAF-AC46-9142-501B2326FB11}"/>
              </a:ext>
            </a:extLst>
          </p:cNvPr>
          <p:cNvSpPr>
            <a:spLocks noGrp="1"/>
          </p:cNvSpPr>
          <p:nvPr>
            <p:ph type="title"/>
          </p:nvPr>
        </p:nvSpPr>
        <p:spPr/>
        <p:txBody>
          <a:bodyPr/>
          <a:lstStyle/>
          <a:p>
            <a:pPr algn="ctr"/>
            <a:r>
              <a:rPr lang="en-US" dirty="0"/>
              <a:t>Final Score</a:t>
            </a:r>
          </a:p>
        </p:txBody>
      </p:sp>
      <p:sp>
        <p:nvSpPr>
          <p:cNvPr id="3" name="Content Placeholder 2">
            <a:extLst>
              <a:ext uri="{FF2B5EF4-FFF2-40B4-BE49-F238E27FC236}">
                <a16:creationId xmlns:a16="http://schemas.microsoft.com/office/drawing/2014/main" id="{474B2BDD-2873-0E46-8D14-2AB878A58AE0}"/>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Finally,</a:t>
            </a:r>
          </a:p>
          <a:p>
            <a:r>
              <a:rPr lang="en-US" sz="2400" dirty="0">
                <a:latin typeface="Times New Roman" panose="02020603050405020304" pitchFamily="18" charset="0"/>
                <a:cs typeface="Times New Roman" panose="02020603050405020304" pitchFamily="18" charset="0"/>
              </a:rPr>
              <a:t>Final Score of N-gram = (frequency weight * Final Frequency Score) + (font weight * Final Font Score) + (time weight * Final Time Score) </a:t>
            </a:r>
          </a:p>
          <a:p>
            <a:endParaRPr lang="en-US" dirty="0"/>
          </a:p>
        </p:txBody>
      </p:sp>
    </p:spTree>
    <p:extLst>
      <p:ext uri="{BB962C8B-B14F-4D97-AF65-F5344CB8AC3E}">
        <p14:creationId xmlns:p14="http://schemas.microsoft.com/office/powerpoint/2010/main" val="1431723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53618-1708-C34D-9F3B-60A68AA1EBA4}"/>
              </a:ext>
            </a:extLst>
          </p:cNvPr>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Flowchart of Keyword parameter</a:t>
            </a:r>
          </a:p>
        </p:txBody>
      </p:sp>
      <p:pic>
        <p:nvPicPr>
          <p:cNvPr id="5" name="Content Placeholder 4" descr="A screenshot of a cell phone&#10;&#10;Description automatically generated">
            <a:extLst>
              <a:ext uri="{FF2B5EF4-FFF2-40B4-BE49-F238E27FC236}">
                <a16:creationId xmlns:a16="http://schemas.microsoft.com/office/drawing/2014/main" id="{2691D11A-BB63-1242-8DF6-7F93DA265682}"/>
              </a:ext>
            </a:extLst>
          </p:cNvPr>
          <p:cNvPicPr>
            <a:picLocks noGrp="1" noChangeAspect="1"/>
          </p:cNvPicPr>
          <p:nvPr>
            <p:ph idx="1"/>
          </p:nvPr>
        </p:nvPicPr>
        <p:blipFill>
          <a:blip r:embed="rId2"/>
          <a:stretch>
            <a:fillRect/>
          </a:stretch>
        </p:blipFill>
        <p:spPr>
          <a:xfrm>
            <a:off x="1561319" y="1825625"/>
            <a:ext cx="9069361" cy="4351338"/>
          </a:xfrm>
        </p:spPr>
      </p:pic>
    </p:spTree>
    <p:extLst>
      <p:ext uri="{BB962C8B-B14F-4D97-AF65-F5344CB8AC3E}">
        <p14:creationId xmlns:p14="http://schemas.microsoft.com/office/powerpoint/2010/main" val="1686300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D564C-4AE6-E042-9A87-04BA20F16407}"/>
              </a:ext>
            </a:extLst>
          </p:cNvPr>
          <p:cNvSpPr>
            <a:spLocks noGrp="1"/>
          </p:cNvSpPr>
          <p:nvPr>
            <p:ph type="title"/>
          </p:nvPr>
        </p:nvSpPr>
        <p:spPr/>
        <p:txBody>
          <a:bodyPr/>
          <a:lstStyle/>
          <a:p>
            <a:pPr algn="ctr"/>
            <a:r>
              <a:rPr lang="en-US" sz="3200" dirty="0">
                <a:latin typeface="Times New Roman" panose="02020603050405020304" pitchFamily="18" charset="0"/>
                <a:cs typeface="Times New Roman" panose="02020603050405020304" pitchFamily="18" charset="0"/>
              </a:rPr>
              <a:t>Discard Extraneous Text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2D827E7-BDE7-5846-9C14-CF07576EDB4C}"/>
              </a:ext>
            </a:extLst>
          </p:cNvPr>
          <p:cNvSpPr>
            <a:spLocks noGrp="1"/>
          </p:cNvSpPr>
          <p:nvPr>
            <p:ph idx="1"/>
          </p:nvPr>
        </p:nvSpPr>
        <p:spPr/>
        <p:txBody>
          <a:bodyPr/>
          <a:lstStyle/>
          <a:p>
            <a:r>
              <a:rPr lang="en-US" sz="2000" dirty="0"/>
              <a:t>discards text occurring repeatedly across the lecture at similar positions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university name, or the instructor's name, or the course name on each slide of the lecture and these words appear almost at the same positions on all the slides which do not represent content.</a:t>
            </a:r>
          </a:p>
          <a:p>
            <a:r>
              <a:rPr lang="en-US" sz="2000" dirty="0">
                <a:latin typeface="Times New Roman" panose="02020603050405020304" pitchFamily="18" charset="0"/>
                <a:cs typeface="Times New Roman" panose="02020603050405020304" pitchFamily="18" charset="0"/>
              </a:rPr>
              <a:t>OCR gives Left, Right, Top, Bottom positions</a:t>
            </a:r>
          </a:p>
          <a:p>
            <a:r>
              <a:rPr lang="en-US" sz="2000" dirty="0">
                <a:latin typeface="Times New Roman" panose="02020603050405020304" pitchFamily="18" charset="0"/>
                <a:cs typeface="Times New Roman" panose="02020603050405020304" pitchFamily="18" charset="0"/>
              </a:rPr>
              <a:t>algorithm to eliminate the words based on positions. </a:t>
            </a:r>
          </a:p>
          <a:p>
            <a:r>
              <a:rPr lang="en-US" sz="2000" dirty="0">
                <a:latin typeface="Times New Roman" panose="02020603050405020304" pitchFamily="18" charset="0"/>
                <a:cs typeface="Times New Roman" panose="02020603050405020304" pitchFamily="18" charset="0"/>
              </a:rPr>
              <a:t>elimination criteria is if they appear 40% of the total transition points</a:t>
            </a:r>
          </a:p>
          <a:p>
            <a:r>
              <a:rPr lang="en-US" sz="2000" dirty="0">
                <a:latin typeface="Times New Roman" panose="02020603050405020304" pitchFamily="18" charset="0"/>
                <a:cs typeface="Times New Roman" panose="02020603050405020304" pitchFamily="18" charset="0"/>
              </a:rPr>
              <a:t>similar positions’ instead of ‘same positions </a:t>
            </a:r>
          </a:p>
          <a:p>
            <a:r>
              <a:rPr lang="en-US" sz="2000" dirty="0">
                <a:latin typeface="Times New Roman" panose="02020603050405020304" pitchFamily="18" charset="0"/>
                <a:cs typeface="Times New Roman" panose="02020603050405020304" pitchFamily="18" charset="0"/>
              </a:rPr>
              <a:t>cosine similarity</a:t>
            </a:r>
          </a:p>
          <a:p>
            <a:endParaRPr lang="en-US" dirty="0"/>
          </a:p>
          <a:p>
            <a:endParaRPr lang="en-US" dirty="0"/>
          </a:p>
        </p:txBody>
      </p:sp>
    </p:spTree>
    <p:extLst>
      <p:ext uri="{BB962C8B-B14F-4D97-AF65-F5344CB8AC3E}">
        <p14:creationId xmlns:p14="http://schemas.microsoft.com/office/powerpoint/2010/main" val="1216662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A0644-1771-FB44-8ADF-20411DD304BB}"/>
              </a:ext>
            </a:extLst>
          </p:cNvPr>
          <p:cNvSpPr>
            <a:spLocks noGrp="1"/>
          </p:cNvSpPr>
          <p:nvPr>
            <p:ph type="title"/>
          </p:nvPr>
        </p:nvSpPr>
        <p:spPr>
          <a:xfrm>
            <a:off x="643467" y="321734"/>
            <a:ext cx="10905066" cy="1135737"/>
          </a:xfrm>
        </p:spPr>
        <p:txBody>
          <a:bodyPr>
            <a:normAutofit/>
          </a:bodyPr>
          <a:lstStyle/>
          <a:p>
            <a:pPr algn="ctr"/>
            <a:r>
              <a:rPr lang="en-US" sz="3600" dirty="0">
                <a:latin typeface="Times New Roman" panose="02020603050405020304" pitchFamily="18" charset="0"/>
                <a:cs typeface="Times New Roman" panose="02020603050405020304" pitchFamily="18" charset="0"/>
              </a:rPr>
              <a:t>OCR Error Correction</a:t>
            </a:r>
            <a:br>
              <a:rPr lang="en-US" sz="3600" dirty="0">
                <a:latin typeface="Times New Roman" panose="02020603050405020304" pitchFamily="18" charset="0"/>
                <a:cs typeface="Times New Roman" panose="02020603050405020304" pitchFamily="18" charset="0"/>
              </a:rPr>
            </a:br>
            <a:endParaRPr lang="en-US" sz="3600" dirty="0"/>
          </a:p>
        </p:txBody>
      </p:sp>
      <p:sp>
        <p:nvSpPr>
          <p:cNvPr id="3" name="Content Placeholder 2">
            <a:extLst>
              <a:ext uri="{FF2B5EF4-FFF2-40B4-BE49-F238E27FC236}">
                <a16:creationId xmlns:a16="http://schemas.microsoft.com/office/drawing/2014/main" id="{9A94535F-204F-7B42-BBB4-12AD409B8B39}"/>
              </a:ext>
            </a:extLst>
          </p:cNvPr>
          <p:cNvSpPr>
            <a:spLocks noGrp="1"/>
          </p:cNvSpPr>
          <p:nvPr>
            <p:ph idx="1"/>
          </p:nvPr>
        </p:nvSpPr>
        <p:spPr>
          <a:xfrm>
            <a:off x="643469" y="1782981"/>
            <a:ext cx="4008384" cy="4393982"/>
          </a:xfrm>
        </p:spPr>
        <p:txBody>
          <a:bodyPr>
            <a:normAutofit/>
          </a:bodyPr>
          <a:lstStyle/>
          <a:p>
            <a:r>
              <a:rPr lang="en-US" sz="2000" dirty="0">
                <a:latin typeface="Times New Roman" panose="02020603050405020304" pitchFamily="18" charset="0"/>
                <a:cs typeface="Times New Roman" panose="02020603050405020304" pitchFamily="18" charset="0"/>
              </a:rPr>
              <a:t>Google Search API -Did you mean feature</a:t>
            </a:r>
          </a:p>
          <a:p>
            <a:pPr marL="0" indent="0">
              <a:buNone/>
            </a:pPr>
            <a:r>
              <a:rPr lang="en-US" sz="2000" dirty="0"/>
              <a:t> </a:t>
            </a:r>
          </a:p>
          <a:p>
            <a:endParaRPr lang="en-US" sz="2000" dirty="0"/>
          </a:p>
        </p:txBody>
      </p:sp>
      <p:pic>
        <p:nvPicPr>
          <p:cNvPr id="5" name="Picture 4" descr="A screenshot of a cell phone&#10;&#10;Description automatically generated">
            <a:extLst>
              <a:ext uri="{FF2B5EF4-FFF2-40B4-BE49-F238E27FC236}">
                <a16:creationId xmlns:a16="http://schemas.microsoft.com/office/drawing/2014/main" id="{13FF68D8-F393-DE43-8C17-B2361D34D4BE}"/>
              </a:ext>
            </a:extLst>
          </p:cNvPr>
          <p:cNvPicPr>
            <a:picLocks noChangeAspect="1"/>
          </p:cNvPicPr>
          <p:nvPr/>
        </p:nvPicPr>
        <p:blipFill>
          <a:blip r:embed="rId2"/>
          <a:stretch>
            <a:fillRect/>
          </a:stretch>
        </p:blipFill>
        <p:spPr>
          <a:xfrm>
            <a:off x="5561710" y="1782982"/>
            <a:ext cx="5720429" cy="2116558"/>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20BE23C6-3EDD-844C-97CF-BDEAB1AAC754}"/>
              </a:ext>
            </a:extLst>
          </p:cNvPr>
          <p:cNvPicPr>
            <a:picLocks noChangeAspect="1"/>
          </p:cNvPicPr>
          <p:nvPr/>
        </p:nvPicPr>
        <p:blipFill>
          <a:blip r:embed="rId3"/>
          <a:stretch>
            <a:fillRect/>
          </a:stretch>
        </p:blipFill>
        <p:spPr>
          <a:xfrm>
            <a:off x="5295320" y="4164658"/>
            <a:ext cx="6253212" cy="1875962"/>
          </a:xfrm>
          <a:prstGeom prst="rect">
            <a:avLst/>
          </a:prstGeom>
        </p:spPr>
      </p:pic>
    </p:spTree>
    <p:extLst>
      <p:ext uri="{BB962C8B-B14F-4D97-AF65-F5344CB8AC3E}">
        <p14:creationId xmlns:p14="http://schemas.microsoft.com/office/powerpoint/2010/main" val="3138861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21C5-FA55-0043-997F-37A76E7702FC}"/>
              </a:ext>
            </a:extLst>
          </p:cNvPr>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Refine OCR Corrections</a:t>
            </a:r>
            <a:endParaRPr lang="en-US" sz="3600" dirty="0"/>
          </a:p>
        </p:txBody>
      </p:sp>
      <p:sp>
        <p:nvSpPr>
          <p:cNvPr id="3" name="Content Placeholder 2">
            <a:extLst>
              <a:ext uri="{FF2B5EF4-FFF2-40B4-BE49-F238E27FC236}">
                <a16:creationId xmlns:a16="http://schemas.microsoft.com/office/drawing/2014/main" id="{36E9810A-C5A9-F845-A003-31BB3C2BB495}"/>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 word must appear 3 times in the OCR text to be considered as a valid word and consists of letters only</a:t>
            </a:r>
          </a:p>
          <a:p>
            <a:r>
              <a:rPr lang="en-US" sz="2400" dirty="0">
                <a:latin typeface="Times New Roman" panose="02020603050405020304" pitchFamily="18" charset="0"/>
                <a:cs typeface="Times New Roman" panose="02020603050405020304" pitchFamily="18" charset="0"/>
              </a:rPr>
              <a:t>Valid word list vs invalid word list</a:t>
            </a:r>
          </a:p>
          <a:p>
            <a:r>
              <a:rPr lang="en-US" sz="2400" dirty="0">
                <a:latin typeface="Times New Roman" panose="02020603050405020304" pitchFamily="18" charset="0"/>
                <a:cs typeface="Times New Roman" panose="02020603050405020304" pitchFamily="18" charset="0"/>
              </a:rPr>
              <a:t>Edit distance criteria is used to replace invalid word by valid word</a:t>
            </a:r>
          </a:p>
        </p:txBody>
      </p:sp>
    </p:spTree>
    <p:extLst>
      <p:ext uri="{BB962C8B-B14F-4D97-AF65-F5344CB8AC3E}">
        <p14:creationId xmlns:p14="http://schemas.microsoft.com/office/powerpoint/2010/main" val="2980336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9A4CB-1062-BE4F-8FCF-DB19576FF268}"/>
              </a:ext>
            </a:extLst>
          </p:cNvPr>
          <p:cNvSpPr>
            <a:spLocks noGrp="1"/>
          </p:cNvSpPr>
          <p:nvPr>
            <p:ph type="title"/>
          </p:nvPr>
        </p:nvSpPr>
        <p:spPr/>
        <p:txBody>
          <a:bodyPr/>
          <a:lstStyle/>
          <a:p>
            <a:pPr algn="ctr"/>
            <a:r>
              <a:rPr lang="en-US" sz="2400" dirty="0">
                <a:latin typeface="Times New Roman" panose="02020603050405020304" pitchFamily="18" charset="0"/>
                <a:cs typeface="Times New Roman" panose="02020603050405020304" pitchFamily="18" charset="0"/>
              </a:rPr>
              <a:t>Refine OCR Corrections</a:t>
            </a:r>
            <a:r>
              <a:rPr lang="en-US" i="1" dirty="0"/>
              <a:t> </a:t>
            </a:r>
            <a:br>
              <a:rPr lang="en-US" dirty="0"/>
            </a:b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82FEFD57-6DB3-3E41-A5BF-033608859B30}"/>
              </a:ext>
            </a:extLst>
          </p:cNvPr>
          <p:cNvPicPr>
            <a:picLocks noGrp="1" noChangeAspect="1"/>
          </p:cNvPicPr>
          <p:nvPr>
            <p:ph idx="1"/>
          </p:nvPr>
        </p:nvPicPr>
        <p:blipFill>
          <a:blip r:embed="rId2"/>
          <a:stretch>
            <a:fillRect/>
          </a:stretch>
        </p:blipFill>
        <p:spPr>
          <a:xfrm>
            <a:off x="1384300" y="2286794"/>
            <a:ext cx="9423400" cy="3429000"/>
          </a:xfrm>
        </p:spPr>
      </p:pic>
    </p:spTree>
    <p:extLst>
      <p:ext uri="{BB962C8B-B14F-4D97-AF65-F5344CB8AC3E}">
        <p14:creationId xmlns:p14="http://schemas.microsoft.com/office/powerpoint/2010/main" val="2455965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C4A8-A900-CD4A-967D-5D0205947BF9}"/>
              </a:ext>
            </a:extLst>
          </p:cNvPr>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N-gram </a:t>
            </a:r>
            <a:r>
              <a:rPr lang="en-US" sz="2800" dirty="0" err="1">
                <a:latin typeface="Times New Roman" panose="02020603050405020304" pitchFamily="18" charset="0"/>
                <a:cs typeface="Times New Roman" panose="02020603050405020304" pitchFamily="18" charset="0"/>
              </a:rPr>
              <a:t>Extraction,Validation,Filtering,Grouping</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C99A92-0523-1442-97E3-190A8AE66BAB}"/>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N-gram Extraction and Validation</a:t>
            </a:r>
          </a:p>
          <a:p>
            <a:pPr lvl="1"/>
            <a:r>
              <a:rPr lang="en-US" sz="1800" dirty="0">
                <a:latin typeface="Times New Roman" panose="02020603050405020304" pitchFamily="18" charset="0"/>
                <a:cs typeface="Times New Roman" panose="02020603050405020304" pitchFamily="18" charset="0"/>
              </a:rPr>
              <a:t>API called ‘</a:t>
            </a:r>
            <a:r>
              <a:rPr lang="en-US" sz="1800" dirty="0" err="1">
                <a:latin typeface="Times New Roman" panose="02020603050405020304" pitchFamily="18" charset="0"/>
                <a:cs typeface="Times New Roman" panose="02020603050405020304" pitchFamily="18" charset="0"/>
              </a:rPr>
              <a:t>PhraseFinder</a:t>
            </a:r>
            <a:r>
              <a:rPr lang="en-US" sz="1800" dirty="0">
                <a:latin typeface="Times New Roman" panose="02020603050405020304" pitchFamily="18" charset="0"/>
                <a:cs typeface="Times New Roman" panose="02020603050405020304" pitchFamily="18" charset="0"/>
              </a:rPr>
              <a:t>’ </a:t>
            </a:r>
          </a:p>
          <a:p>
            <a:pPr lvl="1"/>
            <a:r>
              <a:rPr lang="en-US" sz="1800" dirty="0">
                <a:latin typeface="Times New Roman" panose="02020603050405020304" pitchFamily="18" charset="0"/>
                <a:cs typeface="Times New Roman" panose="02020603050405020304" pitchFamily="18" charset="0"/>
              </a:rPr>
              <a:t>the results given by this API, the keyword detection algorithm validated the n-grams by discarding the ones with count 0. </a:t>
            </a:r>
          </a:p>
          <a:p>
            <a:pPr lvl="1"/>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N-gram Filtering and Grouping </a:t>
            </a:r>
          </a:p>
          <a:p>
            <a:pPr lvl="1"/>
            <a:r>
              <a:rPr lang="en-US" sz="1800" dirty="0">
                <a:latin typeface="Times New Roman" panose="02020603050405020304" pitchFamily="18" charset="0"/>
                <a:cs typeface="Times New Roman" panose="02020603050405020304" pitchFamily="18" charset="0"/>
              </a:rPr>
              <a:t>Stop word Removal </a:t>
            </a:r>
          </a:p>
          <a:p>
            <a:pPr lvl="1"/>
            <a:r>
              <a:rPr lang="en-US" sz="1800" dirty="0">
                <a:latin typeface="Times New Roman" panose="02020603050405020304" pitchFamily="18" charset="0"/>
                <a:cs typeface="Times New Roman" panose="02020603050405020304" pitchFamily="18" charset="0"/>
              </a:rPr>
              <a:t>stemming</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696172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D6BF1-95D3-EC41-822F-7E7B96A832F6}"/>
              </a:ext>
            </a:extLst>
          </p:cNvPr>
          <p:cNvSpPr>
            <a:spLocks noGrp="1"/>
          </p:cNvSpPr>
          <p:nvPr>
            <p:ph type="title"/>
          </p:nvPr>
        </p:nvSpPr>
        <p:spPr/>
        <p:txBody>
          <a:bodyPr/>
          <a:lstStyle/>
          <a:p>
            <a:pPr algn="ctr"/>
            <a:r>
              <a:rPr lang="en-US" sz="3200" b="1" dirty="0">
                <a:latin typeface="Times New Roman" panose="02020603050405020304" pitchFamily="18" charset="0"/>
                <a:cs typeface="Times New Roman" panose="02020603050405020304" pitchFamily="18" charset="0"/>
              </a:rPr>
              <a:t>Frequency Score </a:t>
            </a:r>
            <a:br>
              <a:rPr lang="en-US" dirty="0"/>
            </a:br>
            <a:endParaRPr lang="en-US" dirty="0"/>
          </a:p>
        </p:txBody>
      </p:sp>
      <p:sp>
        <p:nvSpPr>
          <p:cNvPr id="3" name="Content Placeholder 2">
            <a:extLst>
              <a:ext uri="{FF2B5EF4-FFF2-40B4-BE49-F238E27FC236}">
                <a16:creationId xmlns:a16="http://schemas.microsoft.com/office/drawing/2014/main" id="{BC55BD92-F5CE-384C-B917-EE1BB181E61B}"/>
              </a:ext>
            </a:extLst>
          </p:cNvPr>
          <p:cNvSpPr>
            <a:spLocks noGrp="1"/>
          </p:cNvSpPr>
          <p:nvPr>
            <p:ph idx="1"/>
          </p:nvPr>
        </p:nvSpPr>
        <p:spPr>
          <a:xfrm>
            <a:off x="838200" y="1490870"/>
            <a:ext cx="10515600" cy="4368041"/>
          </a:xfrm>
          <a:solidFill>
            <a:schemeClr val="bg1"/>
          </a:solidFill>
        </p:spPr>
        <p:txBody>
          <a:bodyPr>
            <a:normAutofit/>
          </a:bodyPr>
          <a:lstStyle/>
          <a:p>
            <a:pPr marL="0" indent="0">
              <a:buNone/>
            </a:pPr>
            <a:r>
              <a:rPr lang="en-US" sz="1900" dirty="0">
                <a:latin typeface="Times New Roman" panose="02020603050405020304" pitchFamily="18" charset="0"/>
                <a:cs typeface="Times New Roman" panose="02020603050405020304" pitchFamily="18" charset="0"/>
              </a:rPr>
              <a:t>The frequency score of an n-gram internally depends on a few measures as stated below: </a:t>
            </a:r>
          </a:p>
          <a:p>
            <a:pPr marL="0" indent="0">
              <a:buNone/>
            </a:pPr>
            <a:endParaRPr lang="en-US" sz="1900" b="1"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Term Frequency</a:t>
            </a:r>
            <a:endParaRPr lang="en-US" sz="1900"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Inverse Segment Frequency</a:t>
            </a:r>
            <a:endParaRPr lang="en-US" sz="1900"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Domain Importance: </a:t>
            </a:r>
            <a:r>
              <a:rPr lang="en-US" sz="1900" dirty="0">
                <a:latin typeface="Times New Roman" panose="02020603050405020304" pitchFamily="18" charset="0"/>
                <a:cs typeface="Times New Roman" panose="02020603050405020304" pitchFamily="18" charset="0"/>
              </a:rPr>
              <a:t>This measure identifies n-grams containing domain related words and assigns higher importance. </a:t>
            </a:r>
          </a:p>
          <a:p>
            <a:r>
              <a:rPr lang="en-US" sz="1900" b="1" dirty="0">
                <a:latin typeface="Times New Roman" panose="02020603050405020304" pitchFamily="18" charset="0"/>
                <a:cs typeface="Times New Roman" panose="02020603050405020304" pitchFamily="18" charset="0"/>
              </a:rPr>
              <a:t>Reduce Weights of Rare Words: </a:t>
            </a:r>
            <a:r>
              <a:rPr lang="en-US" sz="1900" dirty="0">
                <a:latin typeface="Times New Roman" panose="02020603050405020304" pitchFamily="18" charset="0"/>
                <a:cs typeface="Times New Roman" panose="02020603050405020304" pitchFamily="18" charset="0"/>
              </a:rPr>
              <a:t>This measure identifies n-grams containing rare words and reduces their weight.</a:t>
            </a:r>
            <a:br>
              <a:rPr lang="en-US" dirty="0"/>
            </a:br>
            <a:endParaRPr lang="en-US" dirty="0"/>
          </a:p>
          <a:p>
            <a:endParaRPr lang="en-US" dirty="0"/>
          </a:p>
        </p:txBody>
      </p:sp>
    </p:spTree>
    <p:extLst>
      <p:ext uri="{BB962C8B-B14F-4D97-AF65-F5344CB8AC3E}">
        <p14:creationId xmlns:p14="http://schemas.microsoft.com/office/powerpoint/2010/main" val="2443750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6EA47-6EF0-8447-A131-DC33A382C280}"/>
              </a:ext>
            </a:extLst>
          </p:cNvPr>
          <p:cNvSpPr>
            <a:spLocks noGrp="1"/>
          </p:cNvSpPr>
          <p:nvPr>
            <p:ph type="title"/>
          </p:nvPr>
        </p:nvSpPr>
        <p:spPr/>
        <p:txBody>
          <a:bodyPr/>
          <a:lstStyle/>
          <a:p>
            <a:pPr algn="ctr"/>
            <a:r>
              <a:rPr lang="en-US" dirty="0"/>
              <a:t>Frequency Score….</a:t>
            </a:r>
          </a:p>
        </p:txBody>
      </p:sp>
      <p:sp>
        <p:nvSpPr>
          <p:cNvPr id="3" name="Content Placeholder 2">
            <a:extLst>
              <a:ext uri="{FF2B5EF4-FFF2-40B4-BE49-F238E27FC236}">
                <a16:creationId xmlns:a16="http://schemas.microsoft.com/office/drawing/2014/main" id="{1AAAA742-BB90-D449-B890-6B85EEFD93AF}"/>
              </a:ext>
            </a:extLst>
          </p:cNvPr>
          <p:cNvSpPr>
            <a:spLocks noGrp="1"/>
          </p:cNvSpPr>
          <p:nvPr>
            <p:ph idx="1"/>
          </p:nvPr>
        </p:nvSpPr>
        <p:spPr>
          <a:ln>
            <a:solidFill>
              <a:schemeClr val="tx1"/>
            </a:solidFill>
          </a:ln>
        </p:spPr>
        <p:txBody>
          <a:bodyPr/>
          <a:lstStyle/>
          <a:p>
            <a:r>
              <a:rPr lang="en-US" sz="2400" b="1" dirty="0">
                <a:latin typeface="Times New Roman" panose="02020603050405020304" pitchFamily="18" charset="0"/>
                <a:cs typeface="Times New Roman" panose="02020603050405020304" pitchFamily="18" charset="0"/>
              </a:rPr>
              <a:t>Term Frequency: </a:t>
            </a:r>
            <a:r>
              <a:rPr lang="en-US" sz="2400" dirty="0">
                <a:latin typeface="Times New Roman" panose="02020603050405020304" pitchFamily="18" charset="0"/>
                <a:cs typeface="Times New Roman" panose="02020603050405020304" pitchFamily="18" charset="0"/>
              </a:rPr>
              <a:t>This measure determines the count of an n-gram in a segment. </a:t>
            </a:r>
          </a:p>
          <a:p>
            <a:endParaRPr lang="en-US" dirty="0"/>
          </a:p>
        </p:txBody>
      </p:sp>
    </p:spTree>
    <p:extLst>
      <p:ext uri="{BB962C8B-B14F-4D97-AF65-F5344CB8AC3E}">
        <p14:creationId xmlns:p14="http://schemas.microsoft.com/office/powerpoint/2010/main" val="2903235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4052</TotalTime>
  <Words>567</Words>
  <Application>Microsoft Macintosh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Times New Roman</vt:lpstr>
      <vt:lpstr>Office Theme</vt:lpstr>
      <vt:lpstr>Aug 4 keyword parameters</vt:lpstr>
      <vt:lpstr>Flowchart of Keyword parameter</vt:lpstr>
      <vt:lpstr>Discard Extraneous Text  </vt:lpstr>
      <vt:lpstr>OCR Error Correction </vt:lpstr>
      <vt:lpstr>Refine OCR Corrections</vt:lpstr>
      <vt:lpstr>Refine OCR Corrections  </vt:lpstr>
      <vt:lpstr>N-gram Extraction,Validation,Filtering,Grouping</vt:lpstr>
      <vt:lpstr>Frequency Score  </vt:lpstr>
      <vt:lpstr>Frequency Score….</vt:lpstr>
      <vt:lpstr>Frequency Score….</vt:lpstr>
      <vt:lpstr>Frequency Score….</vt:lpstr>
      <vt:lpstr>Frequency Score….</vt:lpstr>
      <vt:lpstr>Font score </vt:lpstr>
      <vt:lpstr>Time score </vt:lpstr>
      <vt:lpstr>Final Score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 4 keyword parameters</dc:title>
  <dc:creator>Farah Naz Chowdhury</dc:creator>
  <cp:lastModifiedBy>Farah Naz Chowdhury</cp:lastModifiedBy>
  <cp:revision>32</cp:revision>
  <dcterms:created xsi:type="dcterms:W3CDTF">2020-08-04T17:22:30Z</dcterms:created>
  <dcterms:modified xsi:type="dcterms:W3CDTF">2020-08-19T04:27:53Z</dcterms:modified>
</cp:coreProperties>
</file>