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430" r:id="rId5"/>
    <p:sldId id="278" r:id="rId6"/>
    <p:sldId id="431" r:id="rId7"/>
    <p:sldId id="429" r:id="rId8"/>
    <p:sldId id="419" r:id="rId9"/>
    <p:sldId id="420" r:id="rId10"/>
    <p:sldId id="422" r:id="rId11"/>
    <p:sldId id="428" r:id="rId12"/>
    <p:sldId id="4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C1B-2A94-CC43-84C5-7AC4989E5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5F055-A618-D64A-AF41-251335F03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090B14-4207-5145-BACD-BE7F6EAB3463}"/>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3BB4281F-ABB5-7545-98AA-F687623E2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F0102-CA0D-8D45-926D-A79DBF8BDA3A}"/>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271495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A308-C826-1D4F-B370-977C54C16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B83627-3B3A-F54A-81DE-D61060669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CB0DD-EA5B-7F46-A522-CF74AFF5710A}"/>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36FB7E4C-B67D-AA4C-B0FE-312022F12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44AB4-C8CD-9042-9223-D1C15A5FA885}"/>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229572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5B317-6276-1647-800F-1373E0E5B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40444E-891D-FC46-AA15-4F382DB01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03BF3-B4A5-3943-90E8-FF9E5F24180C}"/>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2201EB20-1159-DE47-8CDA-0000F11D0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E96B4-539E-F24A-B83E-D96F855033FD}"/>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179880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F4FD-708D-3545-B4FA-D27F2F2DE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FC5386-2ED0-5942-A6D3-C44A679AC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35A0B-4902-A54E-A032-E7E17EC79656}"/>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57A7A787-F785-934E-8B95-F5BDA4647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E50AE-83C7-BF48-BA83-4626F12E23BA}"/>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418275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593A-BE92-7E44-B176-14BAEE7D8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31F5-C854-7B4D-98EE-4FF9AC0DB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2A3C4-F9CE-D742-9C78-564111CF09AF}"/>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12183EBC-1BF7-804C-864B-E32C20154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6C14E-4CB4-D841-B8F1-7A904F888AB9}"/>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249411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02C5-FF32-5948-8A0E-B3A4C3DE8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BBA0D-AF8D-E24C-B4D6-963271D82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5339C-9F08-514D-BF3C-7EFE27465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83DED-5088-1444-B81F-0B118562D2C3}"/>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6" name="Footer Placeholder 5">
            <a:extLst>
              <a:ext uri="{FF2B5EF4-FFF2-40B4-BE49-F238E27FC236}">
                <a16:creationId xmlns:a16="http://schemas.microsoft.com/office/drawing/2014/main" id="{EC2107DF-141A-C642-879C-7B31D0901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D41A4-CCF8-7A49-A114-0E766B24F494}"/>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135165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11BF-D5A8-D547-894D-49D18AC52D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F76DC2-77DF-014D-AB6C-A8CD113C9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00088-FEB6-0849-B2D3-403D353A69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57CB7-DE55-C74A-B34C-E38793F81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7FA02-ECC2-D249-A91B-04A7A83B1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53ABA-4AE4-1C4C-93E1-F06BE6E141E6}"/>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8" name="Footer Placeholder 7">
            <a:extLst>
              <a:ext uri="{FF2B5EF4-FFF2-40B4-BE49-F238E27FC236}">
                <a16:creationId xmlns:a16="http://schemas.microsoft.com/office/drawing/2014/main" id="{D18BD4CC-7314-6E43-BA0D-008968582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1397C-1395-484C-B4DE-12630BBAC451}"/>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302474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83A8-1621-E047-B65F-E353F77A2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FA29D-5735-8948-B9BC-C607640213C0}"/>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4" name="Footer Placeholder 3">
            <a:extLst>
              <a:ext uri="{FF2B5EF4-FFF2-40B4-BE49-F238E27FC236}">
                <a16:creationId xmlns:a16="http://schemas.microsoft.com/office/drawing/2014/main" id="{A00BAF9D-B701-564B-86E8-0F4722D75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A8323-E4B7-9B49-B825-17760BDB1BAF}"/>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124012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5E76F-02B7-A945-A145-BFDA66D8B185}"/>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3" name="Footer Placeholder 2">
            <a:extLst>
              <a:ext uri="{FF2B5EF4-FFF2-40B4-BE49-F238E27FC236}">
                <a16:creationId xmlns:a16="http://schemas.microsoft.com/office/drawing/2014/main" id="{2FBFD0CA-9CB8-8E41-8552-374C0AAFF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17B676-69BB-554C-B243-2CE67A62F6F7}"/>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46810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C080-58D6-D943-B795-6B0F9280D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9F14-9072-9242-9C4A-53758772C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F88EB-C314-0E4E-AC6D-F2164E137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5CA0A-539C-9947-A88F-695BE5009E06}"/>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6" name="Footer Placeholder 5">
            <a:extLst>
              <a:ext uri="{FF2B5EF4-FFF2-40B4-BE49-F238E27FC236}">
                <a16:creationId xmlns:a16="http://schemas.microsoft.com/office/drawing/2014/main" id="{72978047-55B5-D745-A8D2-BE8EC2843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E404C-1D0E-8243-A9C4-2B763CB973D3}"/>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190425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4600-823B-1146-B7E1-BEA59503B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89AA9-B332-F346-A2E7-F5F446862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825C73-F7CF-0445-A2E2-15D866CBB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E976C-A1CC-FF4B-A939-72EC1397E4D8}"/>
              </a:ext>
            </a:extLst>
          </p:cNvPr>
          <p:cNvSpPr>
            <a:spLocks noGrp="1"/>
          </p:cNvSpPr>
          <p:nvPr>
            <p:ph type="dt" sz="half" idx="10"/>
          </p:nvPr>
        </p:nvSpPr>
        <p:spPr/>
        <p:txBody>
          <a:bodyPr/>
          <a:lstStyle/>
          <a:p>
            <a:fld id="{E56E1D55-95DD-7647-A706-3F412276A4F2}" type="datetimeFigureOut">
              <a:rPr lang="en-US" smtClean="0"/>
              <a:t>8/18/20</a:t>
            </a:fld>
            <a:endParaRPr lang="en-US"/>
          </a:p>
        </p:txBody>
      </p:sp>
      <p:sp>
        <p:nvSpPr>
          <p:cNvPr id="6" name="Footer Placeholder 5">
            <a:extLst>
              <a:ext uri="{FF2B5EF4-FFF2-40B4-BE49-F238E27FC236}">
                <a16:creationId xmlns:a16="http://schemas.microsoft.com/office/drawing/2014/main" id="{9F71EE00-57C0-D545-86FF-938E9A847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03F57-F89A-B241-88A5-8CEE89B06F48}"/>
              </a:ext>
            </a:extLst>
          </p:cNvPr>
          <p:cNvSpPr>
            <a:spLocks noGrp="1"/>
          </p:cNvSpPr>
          <p:nvPr>
            <p:ph type="sldNum" sz="quarter" idx="12"/>
          </p:nvPr>
        </p:nvSpPr>
        <p:spPr/>
        <p:txBody>
          <a:bodyPr/>
          <a:lstStyle/>
          <a:p>
            <a:fld id="{5A147E98-38ED-BB4C-8CB6-FFC7BCD0907D}" type="slidenum">
              <a:rPr lang="en-US" smtClean="0"/>
              <a:t>‹#›</a:t>
            </a:fld>
            <a:endParaRPr lang="en-US"/>
          </a:p>
        </p:txBody>
      </p:sp>
    </p:spTree>
    <p:extLst>
      <p:ext uri="{BB962C8B-B14F-4D97-AF65-F5344CB8AC3E}">
        <p14:creationId xmlns:p14="http://schemas.microsoft.com/office/powerpoint/2010/main" val="303513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D60DB-B3CD-DC42-82C0-1C5CB5A26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A76AFD-0FA7-6848-BE61-BB1AEDB56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4D40-9674-2842-8909-94E6C3322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E1D55-95DD-7647-A706-3F412276A4F2}" type="datetimeFigureOut">
              <a:rPr lang="en-US" smtClean="0"/>
              <a:t>8/18/20</a:t>
            </a:fld>
            <a:endParaRPr lang="en-US"/>
          </a:p>
        </p:txBody>
      </p:sp>
      <p:sp>
        <p:nvSpPr>
          <p:cNvPr id="5" name="Footer Placeholder 4">
            <a:extLst>
              <a:ext uri="{FF2B5EF4-FFF2-40B4-BE49-F238E27FC236}">
                <a16:creationId xmlns:a16="http://schemas.microsoft.com/office/drawing/2014/main" id="{8EA66C19-1783-F047-97E2-A073B9C30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86708-D270-0B4B-A6C7-15B9FCA97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47E98-38ED-BB4C-8CB6-FFC7BCD0907D}" type="slidenum">
              <a:rPr lang="en-US" smtClean="0"/>
              <a:t>‹#›</a:t>
            </a:fld>
            <a:endParaRPr lang="en-US"/>
          </a:p>
        </p:txBody>
      </p:sp>
    </p:spTree>
    <p:extLst>
      <p:ext uri="{BB962C8B-B14F-4D97-AF65-F5344CB8AC3E}">
        <p14:creationId xmlns:p14="http://schemas.microsoft.com/office/powerpoint/2010/main" val="267068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02AF-1FB3-884E-A015-752D34C17497}"/>
              </a:ext>
            </a:extLst>
          </p:cNvPr>
          <p:cNvSpPr>
            <a:spLocks noGrp="1"/>
          </p:cNvSpPr>
          <p:nvPr>
            <p:ph type="ctrTitle"/>
          </p:nvPr>
        </p:nvSpPr>
        <p:spPr/>
        <p:txBody>
          <a:bodyPr>
            <a:normAutofit/>
          </a:bodyPr>
          <a:lstStyle/>
          <a:p>
            <a:r>
              <a:rPr lang="en-US" sz="2800" dirty="0">
                <a:latin typeface="Times New Roman" panose="02020603050405020304" pitchFamily="18" charset="0"/>
                <a:cs typeface="Times New Roman" panose="02020603050405020304" pitchFamily="18" charset="0"/>
              </a:rPr>
              <a:t>Weekly report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Aug 12</a:t>
            </a:r>
          </a:p>
        </p:txBody>
      </p:sp>
      <p:sp>
        <p:nvSpPr>
          <p:cNvPr id="3" name="Subtitle 2">
            <a:extLst>
              <a:ext uri="{FF2B5EF4-FFF2-40B4-BE49-F238E27FC236}">
                <a16:creationId xmlns:a16="http://schemas.microsoft.com/office/drawing/2014/main" id="{F21EE017-B000-9248-B2A0-83D66C61D1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523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641-6A44-6946-B00A-3C680EF81308}"/>
              </a:ext>
            </a:extLst>
          </p:cNvPr>
          <p:cNvSpPr>
            <a:spLocks noGrp="1"/>
          </p:cNvSpPr>
          <p:nvPr>
            <p:ph type="title"/>
          </p:nvPr>
        </p:nvSpPr>
        <p:spPr/>
        <p:txBody>
          <a:bodyPr>
            <a:normAutofit fontScale="90000"/>
          </a:bodyPr>
          <a:lstStyle/>
          <a:p>
            <a:r>
              <a:rPr lang="en-US" sz="2700" i="1" u="sng" dirty="0">
                <a:latin typeface="Times New Roman" panose="02020603050405020304" pitchFamily="18" charset="0"/>
                <a:cs typeface="Times New Roman" panose="02020603050405020304" pitchFamily="18" charset="0"/>
              </a:rPr>
              <a:t>Top 20 Keywords selected by  the algorithm (in order)</a:t>
            </a:r>
            <a:br>
              <a:rPr lang="en-US" i="1" u="sng" dirty="0">
                <a:latin typeface="Times New Roman" panose="02020603050405020304" pitchFamily="18" charset="0"/>
                <a:cs typeface="Times New Roman" panose="02020603050405020304" pitchFamily="18" charset="0"/>
              </a:rPr>
            </a:br>
            <a:r>
              <a:rPr lang="en-US" sz="1800" dirty="0">
                <a:solidFill>
                  <a:schemeClr val="accent6"/>
                </a:solidFill>
              </a:rPr>
              <a:t>(keywords selected by at least one user in green. </a:t>
            </a:r>
            <a:r>
              <a:rPr lang="en-US" sz="1800" u="sng" dirty="0">
                <a:solidFill>
                  <a:schemeClr val="accent6"/>
                </a:solidFill>
              </a:rPr>
              <a:t>underline for high confidence keywords</a:t>
            </a:r>
            <a:r>
              <a:rPr lang="en-US" sz="1800" dirty="0">
                <a:solidFill>
                  <a:schemeClr val="accent6"/>
                </a:solidFill>
              </a:rPr>
              <a:t>) </a:t>
            </a:r>
            <a:br>
              <a:rPr lang="en-US" sz="1800" dirty="0">
                <a:solidFill>
                  <a:schemeClr val="accent6"/>
                </a:solidFill>
              </a:rPr>
            </a:br>
            <a:r>
              <a:rPr lang="en-US" sz="1800" dirty="0">
                <a:solidFill>
                  <a:srgbClr val="FF0000"/>
                </a:solidFill>
              </a:rPr>
              <a:t>Total words=60</a:t>
            </a:r>
            <a:br>
              <a:rPr lang="en-US" dirty="0">
                <a:solidFill>
                  <a:srgbClr val="C00000"/>
                </a:solidFill>
              </a:rPr>
            </a:br>
            <a:r>
              <a:rPr lang="en-US" sz="2000" dirty="0">
                <a:solidFill>
                  <a:srgbClr val="FF0000"/>
                </a:solidFill>
              </a:rPr>
              <a:t>High Confidence keyword=6</a:t>
            </a:r>
            <a:br>
              <a:rPr lang="en-US" sz="2000" dirty="0">
                <a:solidFill>
                  <a:srgbClr val="FF0000"/>
                </a:solidFill>
              </a:rPr>
            </a:br>
            <a:r>
              <a:rPr lang="en-US" sz="2000" dirty="0">
                <a:solidFill>
                  <a:srgbClr val="FF0000"/>
                </a:solidFill>
              </a:rPr>
              <a:t>Total keywords selected by the User=23</a:t>
            </a:r>
            <a:endParaRPr lang="en-US" sz="2000" dirty="0"/>
          </a:p>
        </p:txBody>
      </p:sp>
      <p:graphicFrame>
        <p:nvGraphicFramePr>
          <p:cNvPr id="7" name="Content Placeholder 6">
            <a:extLst>
              <a:ext uri="{FF2B5EF4-FFF2-40B4-BE49-F238E27FC236}">
                <a16:creationId xmlns:a16="http://schemas.microsoft.com/office/drawing/2014/main" id="{B099FD25-8844-5C4D-BCC9-B4F3D69E89D3}"/>
              </a:ext>
            </a:extLst>
          </p:cNvPr>
          <p:cNvGraphicFramePr>
            <a:graphicFrameLocks noGrp="1"/>
          </p:cNvGraphicFramePr>
          <p:nvPr>
            <p:ph idx="1"/>
          </p:nvPr>
        </p:nvGraphicFramePr>
        <p:xfrm>
          <a:off x="838200" y="1848485"/>
          <a:ext cx="10515600" cy="25958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155341798"/>
                    </a:ext>
                  </a:extLst>
                </a:gridCol>
                <a:gridCol w="3505200">
                  <a:extLst>
                    <a:ext uri="{9D8B030D-6E8A-4147-A177-3AD203B41FA5}">
                      <a16:colId xmlns:a16="http://schemas.microsoft.com/office/drawing/2014/main" val="3816388403"/>
                    </a:ext>
                  </a:extLst>
                </a:gridCol>
                <a:gridCol w="3505200">
                  <a:extLst>
                    <a:ext uri="{9D8B030D-6E8A-4147-A177-3AD203B41FA5}">
                      <a16:colId xmlns:a16="http://schemas.microsoft.com/office/drawing/2014/main" val="4002652880"/>
                    </a:ext>
                  </a:extLst>
                </a:gridCol>
              </a:tblGrid>
              <a:tr h="370840">
                <a:tc>
                  <a:txBody>
                    <a:bodyPr/>
                    <a:lstStyle/>
                    <a:p>
                      <a:r>
                        <a:rPr lang="en-US" b="0" u="none" dirty="0" err="1">
                          <a:solidFill>
                            <a:schemeClr val="tx1"/>
                          </a:solidFill>
                        </a:rPr>
                        <a:t>ecf</a:t>
                      </a:r>
                      <a:r>
                        <a:rPr lang="en-US" b="0" u="none" dirty="0">
                          <a:solidFill>
                            <a:schemeClr val="tx1"/>
                          </a:solidFill>
                        </a:rPr>
                        <a:t> </a:t>
                      </a:r>
                    </a:p>
                  </a:txBody>
                  <a:tcPr/>
                </a:tc>
                <a:tc>
                  <a:txBody>
                    <a:bodyPr/>
                    <a:lstStyle/>
                    <a:p>
                      <a:r>
                        <a:rPr lang="en-US" b="0" u="none" dirty="0">
                          <a:solidFill>
                            <a:schemeClr val="accent6"/>
                          </a:solidFill>
                        </a:rPr>
                        <a:t>mosm</a:t>
                      </a:r>
                    </a:p>
                  </a:txBody>
                  <a:tcPr/>
                </a:tc>
                <a:tc>
                  <a:txBody>
                    <a:bodyPr/>
                    <a:lstStyle/>
                    <a:p>
                      <a:r>
                        <a:rPr lang="en-US" b="0" u="sng" dirty="0">
                          <a:solidFill>
                            <a:schemeClr val="accent6"/>
                          </a:solidFill>
                        </a:rPr>
                        <a:t>compartment</a:t>
                      </a:r>
                    </a:p>
                  </a:txBody>
                  <a:tcPr/>
                </a:tc>
                <a:extLst>
                  <a:ext uri="{0D108BD9-81ED-4DB2-BD59-A6C34878D82A}">
                    <a16:rowId xmlns:a16="http://schemas.microsoft.com/office/drawing/2014/main" val="3624032776"/>
                  </a:ext>
                </a:extLst>
              </a:tr>
              <a:tr h="370840">
                <a:tc>
                  <a:txBody>
                    <a:bodyPr/>
                    <a:lstStyle/>
                    <a:p>
                      <a:r>
                        <a:rPr lang="en-US" b="0" u="none" dirty="0">
                          <a:solidFill>
                            <a:schemeClr val="tx1"/>
                          </a:solidFill>
                        </a:rPr>
                        <a:t>organ</a:t>
                      </a:r>
                    </a:p>
                  </a:txBody>
                  <a:tcPr/>
                </a:tc>
                <a:tc>
                  <a:txBody>
                    <a:bodyPr/>
                    <a:lstStyle/>
                    <a:p>
                      <a:r>
                        <a:rPr lang="en-US" b="0" u="sng" dirty="0">
                          <a:solidFill>
                            <a:schemeClr val="accent6"/>
                          </a:solidFill>
                        </a:rPr>
                        <a:t>adding</a:t>
                      </a:r>
                    </a:p>
                  </a:txBody>
                  <a:tcPr/>
                </a:tc>
                <a:tc>
                  <a:txBody>
                    <a:bodyPr/>
                    <a:lstStyle/>
                    <a:p>
                      <a:r>
                        <a:rPr lang="en-US" b="0" u="none" dirty="0">
                          <a:solidFill>
                            <a:schemeClr val="tx1"/>
                          </a:solidFill>
                        </a:rPr>
                        <a:t>absorption</a:t>
                      </a:r>
                    </a:p>
                  </a:txBody>
                  <a:tcPr/>
                </a:tc>
                <a:extLst>
                  <a:ext uri="{0D108BD9-81ED-4DB2-BD59-A6C34878D82A}">
                    <a16:rowId xmlns:a16="http://schemas.microsoft.com/office/drawing/2014/main" val="111506715"/>
                  </a:ext>
                </a:extLst>
              </a:tr>
              <a:tr h="370840">
                <a:tc>
                  <a:txBody>
                    <a:bodyPr/>
                    <a:lstStyle/>
                    <a:p>
                      <a:r>
                        <a:rPr lang="en-US" b="0" u="none" dirty="0">
                          <a:solidFill>
                            <a:schemeClr val="accent6"/>
                          </a:solidFill>
                        </a:rPr>
                        <a:t>milliosmoles</a:t>
                      </a:r>
                    </a:p>
                  </a:txBody>
                  <a:tcPr/>
                </a:tc>
                <a:tc>
                  <a:txBody>
                    <a:bodyPr/>
                    <a:lstStyle/>
                    <a:p>
                      <a:r>
                        <a:rPr lang="en-US" b="0" u="none" dirty="0">
                          <a:solidFill>
                            <a:schemeClr val="accent6"/>
                          </a:solidFill>
                        </a:rPr>
                        <a:t>cell apical membrane  </a:t>
                      </a:r>
                    </a:p>
                  </a:txBody>
                  <a:tcPr/>
                </a:tc>
                <a:tc>
                  <a:txBody>
                    <a:bodyPr/>
                    <a:lstStyle/>
                    <a:p>
                      <a:r>
                        <a:rPr lang="en-US" b="0" u="none" dirty="0">
                          <a:solidFill>
                            <a:schemeClr val="accent6"/>
                          </a:solidFill>
                        </a:rPr>
                        <a:t>effect</a:t>
                      </a:r>
                    </a:p>
                  </a:txBody>
                  <a:tcPr/>
                </a:tc>
                <a:extLst>
                  <a:ext uri="{0D108BD9-81ED-4DB2-BD59-A6C34878D82A}">
                    <a16:rowId xmlns:a16="http://schemas.microsoft.com/office/drawing/2014/main" val="1919725752"/>
                  </a:ext>
                </a:extLst>
              </a:tr>
              <a:tr h="370840">
                <a:tc>
                  <a:txBody>
                    <a:bodyPr/>
                    <a:lstStyle/>
                    <a:p>
                      <a:r>
                        <a:rPr lang="en-US" b="0" u="none" dirty="0">
                          <a:solidFill>
                            <a:schemeClr val="accent6"/>
                          </a:solidFill>
                        </a:rPr>
                        <a:t>extracellular fluid intracellular </a:t>
                      </a:r>
                    </a:p>
                  </a:txBody>
                  <a:tcPr/>
                </a:tc>
                <a:tc>
                  <a:txBody>
                    <a:bodyPr/>
                    <a:lstStyle/>
                    <a:p>
                      <a:r>
                        <a:rPr lang="en-US" b="0" u="sng" dirty="0">
                          <a:solidFill>
                            <a:schemeClr val="accent6"/>
                          </a:solidFill>
                        </a:rPr>
                        <a:t>initial condition</a:t>
                      </a:r>
                    </a:p>
                  </a:txBody>
                  <a:tcPr/>
                </a:tc>
                <a:tc>
                  <a:txBody>
                    <a:bodyPr/>
                    <a:lstStyle/>
                    <a:p>
                      <a:r>
                        <a:rPr lang="en-US" b="0" u="none" dirty="0">
                          <a:solidFill>
                            <a:schemeClr val="accent6"/>
                          </a:solidFill>
                        </a:rPr>
                        <a:t>epithelial</a:t>
                      </a:r>
                    </a:p>
                  </a:txBody>
                  <a:tcPr/>
                </a:tc>
                <a:extLst>
                  <a:ext uri="{0D108BD9-81ED-4DB2-BD59-A6C34878D82A}">
                    <a16:rowId xmlns:a16="http://schemas.microsoft.com/office/drawing/2014/main" val="2723770021"/>
                  </a:ext>
                </a:extLst>
              </a:tr>
              <a:tr h="370840">
                <a:tc>
                  <a:txBody>
                    <a:bodyPr/>
                    <a:lstStyle/>
                    <a:p>
                      <a:r>
                        <a:rPr lang="en-US" b="0" u="sng" dirty="0">
                          <a:solidFill>
                            <a:schemeClr val="accent6"/>
                          </a:solidFill>
                        </a:rPr>
                        <a:t>adding pure</a:t>
                      </a:r>
                    </a:p>
                  </a:txBody>
                  <a:tcPr/>
                </a:tc>
                <a:tc>
                  <a:txBody>
                    <a:bodyPr/>
                    <a:lstStyle/>
                    <a:p>
                      <a:r>
                        <a:rPr lang="en-US" b="0" u="none" dirty="0">
                          <a:solidFill>
                            <a:schemeClr val="accent6"/>
                          </a:solidFill>
                        </a:rPr>
                        <a:t>lumen </a:t>
                      </a:r>
                      <a:r>
                        <a:rPr lang="en-US" b="0" u="none" dirty="0">
                          <a:solidFill>
                            <a:schemeClr val="tx1"/>
                          </a:solidFill>
                        </a:rPr>
                        <a:t> </a:t>
                      </a:r>
                    </a:p>
                  </a:txBody>
                  <a:tcPr/>
                </a:tc>
                <a:tc>
                  <a:txBody>
                    <a:bodyPr/>
                    <a:lstStyle/>
                    <a:p>
                      <a:r>
                        <a:rPr lang="en-US" b="0" u="none" dirty="0">
                          <a:solidFill>
                            <a:schemeClr val="accent6"/>
                          </a:solidFill>
                        </a:rPr>
                        <a:t>cells</a:t>
                      </a:r>
                    </a:p>
                  </a:txBody>
                  <a:tcPr/>
                </a:tc>
                <a:extLst>
                  <a:ext uri="{0D108BD9-81ED-4DB2-BD59-A6C34878D82A}">
                    <a16:rowId xmlns:a16="http://schemas.microsoft.com/office/drawing/2014/main" val="958109437"/>
                  </a:ext>
                </a:extLst>
              </a:tr>
              <a:tr h="370840">
                <a:tc>
                  <a:txBody>
                    <a:bodyPr/>
                    <a:lstStyle/>
                    <a:p>
                      <a:r>
                        <a:rPr lang="en-US" b="0" u="none" dirty="0">
                          <a:solidFill>
                            <a:schemeClr val="accent6"/>
                          </a:solidFill>
                        </a:rPr>
                        <a:t>moving material</a:t>
                      </a:r>
                    </a:p>
                  </a:txBody>
                  <a:tcPr/>
                </a:tc>
                <a:tc>
                  <a:txBody>
                    <a:bodyPr/>
                    <a:lstStyle/>
                    <a:p>
                      <a:r>
                        <a:rPr lang="en-US" b="0" u="none" dirty="0">
                          <a:solidFill>
                            <a:schemeClr val="tx1"/>
                          </a:solidFill>
                        </a:rPr>
                        <a:t>epithelial transport </a:t>
                      </a:r>
                    </a:p>
                  </a:txBody>
                  <a:tcPr/>
                </a:tc>
                <a:tc>
                  <a:txBody>
                    <a:bodyPr/>
                    <a:lstStyle/>
                    <a:p>
                      <a:r>
                        <a:rPr lang="en-US" b="0" u="none" dirty="0" err="1">
                          <a:solidFill>
                            <a:schemeClr val="tx1"/>
                          </a:solidFill>
                        </a:rPr>
                        <a:t>ecf</a:t>
                      </a:r>
                      <a:r>
                        <a:rPr lang="en-US" b="0" u="none" dirty="0">
                          <a:solidFill>
                            <a:schemeClr val="tx1"/>
                          </a:solidFill>
                        </a:rPr>
                        <a:t> </a:t>
                      </a:r>
                      <a:r>
                        <a:rPr lang="en-US" b="0" u="none" dirty="0" err="1">
                          <a:solidFill>
                            <a:schemeClr val="tx1"/>
                          </a:solidFill>
                        </a:rPr>
                        <a:t>icf</a:t>
                      </a:r>
                      <a:r>
                        <a:rPr lang="en-US" b="0" u="none" dirty="0">
                          <a:solidFill>
                            <a:schemeClr val="tx1"/>
                          </a:solidFill>
                        </a:rPr>
                        <a:t> </a:t>
                      </a:r>
                    </a:p>
                  </a:txBody>
                  <a:tcPr/>
                </a:tc>
                <a:extLst>
                  <a:ext uri="{0D108BD9-81ED-4DB2-BD59-A6C34878D82A}">
                    <a16:rowId xmlns:a16="http://schemas.microsoft.com/office/drawing/2014/main" val="1138470321"/>
                  </a:ext>
                </a:extLst>
              </a:tr>
              <a:tr h="370840">
                <a:tc>
                  <a:txBody>
                    <a:bodyPr/>
                    <a:lstStyle/>
                    <a:p>
                      <a:r>
                        <a:rPr lang="en-US" b="0" u="none" dirty="0">
                          <a:solidFill>
                            <a:schemeClr val="accent6"/>
                          </a:solidFill>
                        </a:rPr>
                        <a:t>membrane tight</a:t>
                      </a:r>
                    </a:p>
                  </a:txBody>
                  <a:tcPr/>
                </a:tc>
                <a:tc>
                  <a:txBody>
                    <a:bodyPr/>
                    <a:lstStyle/>
                    <a:p>
                      <a:r>
                        <a:rPr lang="en-US" b="0" u="none" dirty="0">
                          <a:solidFill>
                            <a:schemeClr val="accent6"/>
                          </a:solidFill>
                        </a:rPr>
                        <a:t>fluid </a:t>
                      </a:r>
                      <a:r>
                        <a:rPr lang="en-US" b="0" u="none" dirty="0" err="1">
                          <a:solidFill>
                            <a:schemeClr val="accent6"/>
                          </a:solidFill>
                        </a:rPr>
                        <a:t>ecf</a:t>
                      </a:r>
                      <a:r>
                        <a:rPr lang="en-US" b="0" u="none" dirty="0">
                          <a:solidFill>
                            <a:schemeClr val="accent6"/>
                          </a:solidFill>
                        </a:rPr>
                        <a:t> </a:t>
                      </a:r>
                    </a:p>
                  </a:txBody>
                  <a:tcPr/>
                </a:tc>
                <a:tc>
                  <a:txBody>
                    <a:bodyPr/>
                    <a:lstStyle/>
                    <a:p>
                      <a:endParaRPr lang="en-US" b="0" u="none" dirty="0">
                        <a:solidFill>
                          <a:schemeClr val="tx1"/>
                        </a:solidFill>
                      </a:endParaRPr>
                    </a:p>
                  </a:txBody>
                  <a:tcPr/>
                </a:tc>
                <a:extLst>
                  <a:ext uri="{0D108BD9-81ED-4DB2-BD59-A6C34878D82A}">
                    <a16:rowId xmlns:a16="http://schemas.microsoft.com/office/drawing/2014/main" val="1600789736"/>
                  </a:ext>
                </a:extLst>
              </a:tr>
            </a:tbl>
          </a:graphicData>
        </a:graphic>
      </p:graphicFrame>
      <p:graphicFrame>
        <p:nvGraphicFramePr>
          <p:cNvPr id="9" name="Table 8">
            <a:extLst>
              <a:ext uri="{FF2B5EF4-FFF2-40B4-BE49-F238E27FC236}">
                <a16:creationId xmlns:a16="http://schemas.microsoft.com/office/drawing/2014/main" id="{0F799547-A312-334B-AA33-75D4895DC8E2}"/>
              </a:ext>
            </a:extLst>
          </p:cNvPr>
          <p:cNvGraphicFramePr>
            <a:graphicFrameLocks noGrp="1"/>
          </p:cNvGraphicFramePr>
          <p:nvPr/>
        </p:nvGraphicFramePr>
        <p:xfrm>
          <a:off x="838200" y="5028776"/>
          <a:ext cx="10614660" cy="914400"/>
        </p:xfrm>
        <a:graphic>
          <a:graphicData uri="http://schemas.openxmlformats.org/drawingml/2006/table">
            <a:tbl>
              <a:tblPr firstRow="1" bandRow="1">
                <a:tableStyleId>{5940675A-B579-460E-94D1-54222C63F5DA}</a:tableStyleId>
              </a:tblPr>
              <a:tblGrid>
                <a:gridCol w="10614660">
                  <a:extLst>
                    <a:ext uri="{9D8B030D-6E8A-4147-A177-3AD203B41FA5}">
                      <a16:colId xmlns:a16="http://schemas.microsoft.com/office/drawing/2014/main" val="16652838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sng" dirty="0">
                          <a:latin typeface="Times New Roman" panose="02020603050405020304" pitchFamily="18" charset="0"/>
                          <a:cs typeface="Times New Roman" panose="02020603050405020304" pitchFamily="18" charset="0"/>
                        </a:rPr>
                        <a:t>High Confidence  Keywords NOT SELECTED by  the algorithm</a:t>
                      </a:r>
                    </a:p>
                    <a:p>
                      <a:r>
                        <a:rPr lang="en-US" dirty="0">
                          <a:solidFill>
                            <a:srgbClr val="FF0000"/>
                          </a:solidFill>
                        </a:rPr>
                        <a:t>'fluid’: 2</a:t>
                      </a:r>
                      <a:r>
                        <a:rPr lang="en-US" dirty="0"/>
                        <a:t>, </a:t>
                      </a:r>
                      <a:r>
                        <a:rPr lang="en-US" dirty="0">
                          <a:solidFill>
                            <a:srgbClr val="FF0000"/>
                          </a:solidFill>
                        </a:rPr>
                        <a:t>rights reserved’: 2(slide)</a:t>
                      </a:r>
                      <a:r>
                        <a:rPr lang="en-US" dirty="0"/>
                        <a:t>, adjacent cells': 1, substances': 1, 'uphill’: 1, moving material': 1, 'junction': 1, 'paracellular transport': 1</a:t>
                      </a:r>
                    </a:p>
                  </a:txBody>
                  <a:tcPr/>
                </a:tc>
                <a:extLst>
                  <a:ext uri="{0D108BD9-81ED-4DB2-BD59-A6C34878D82A}">
                    <a16:rowId xmlns:a16="http://schemas.microsoft.com/office/drawing/2014/main" val="1629236915"/>
                  </a:ext>
                </a:extLst>
              </a:tr>
            </a:tbl>
          </a:graphicData>
        </a:graphic>
      </p:graphicFrame>
    </p:spTree>
    <p:extLst>
      <p:ext uri="{BB962C8B-B14F-4D97-AF65-F5344CB8AC3E}">
        <p14:creationId xmlns:p14="http://schemas.microsoft.com/office/powerpoint/2010/main" val="184941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641-6A44-6946-B00A-3C680EF81308}"/>
              </a:ext>
            </a:extLst>
          </p:cNvPr>
          <p:cNvSpPr>
            <a:spLocks noGrp="1"/>
          </p:cNvSpPr>
          <p:nvPr>
            <p:ph type="title"/>
          </p:nvPr>
        </p:nvSpPr>
        <p:spPr/>
        <p:txBody>
          <a:bodyPr>
            <a:normAutofit fontScale="90000"/>
          </a:bodyPr>
          <a:lstStyle/>
          <a:p>
            <a:r>
              <a:rPr lang="en-US" sz="2700" i="1" u="sng" dirty="0">
                <a:latin typeface="Times New Roman" panose="02020603050405020304" pitchFamily="18" charset="0"/>
                <a:cs typeface="Times New Roman" panose="02020603050405020304" pitchFamily="18" charset="0"/>
              </a:rPr>
              <a:t>Top 20 Keywords selected by  the algorithm (in order)</a:t>
            </a:r>
            <a:br>
              <a:rPr lang="en-US" i="1" u="sng" dirty="0">
                <a:latin typeface="Times New Roman" panose="02020603050405020304" pitchFamily="18" charset="0"/>
                <a:cs typeface="Times New Roman" panose="02020603050405020304" pitchFamily="18" charset="0"/>
              </a:rPr>
            </a:br>
            <a:r>
              <a:rPr lang="en-US" sz="1800" dirty="0">
                <a:solidFill>
                  <a:schemeClr val="accent6"/>
                </a:solidFill>
              </a:rPr>
              <a:t>(keywords selected by at least one user in green. </a:t>
            </a:r>
            <a:r>
              <a:rPr lang="en-US" sz="1800" u="sng" dirty="0">
                <a:solidFill>
                  <a:schemeClr val="accent6"/>
                </a:solidFill>
              </a:rPr>
              <a:t>underline for high confidence keywords</a:t>
            </a:r>
            <a:r>
              <a:rPr lang="en-US" sz="1800" dirty="0">
                <a:solidFill>
                  <a:schemeClr val="accent6"/>
                </a:solidFill>
              </a:rPr>
              <a:t>) </a:t>
            </a:r>
            <a:br>
              <a:rPr lang="en-US" sz="1800" dirty="0">
                <a:solidFill>
                  <a:schemeClr val="accent6"/>
                </a:solidFill>
              </a:rPr>
            </a:br>
            <a:r>
              <a:rPr lang="en-US" sz="1800" dirty="0">
                <a:solidFill>
                  <a:srgbClr val="FF0000"/>
                </a:solidFill>
              </a:rPr>
              <a:t>Total words=51</a:t>
            </a:r>
            <a:br>
              <a:rPr lang="en-US" sz="1800" dirty="0">
                <a:solidFill>
                  <a:srgbClr val="C00000"/>
                </a:solidFill>
              </a:rPr>
            </a:br>
            <a:r>
              <a:rPr lang="en-US" sz="1800" dirty="0">
                <a:solidFill>
                  <a:srgbClr val="FF0000"/>
                </a:solidFill>
              </a:rPr>
              <a:t>High Confidence keyword=5</a:t>
            </a:r>
            <a:br>
              <a:rPr lang="en-US" sz="1800" dirty="0">
                <a:solidFill>
                  <a:srgbClr val="FF0000"/>
                </a:solidFill>
              </a:rPr>
            </a:br>
            <a:r>
              <a:rPr lang="en-US" sz="1800" dirty="0">
                <a:solidFill>
                  <a:srgbClr val="FF0000"/>
                </a:solidFill>
              </a:rPr>
              <a:t>Total keywords selected by the user=13</a:t>
            </a:r>
            <a:br>
              <a:rPr lang="en-US" dirty="0">
                <a:solidFill>
                  <a:srgbClr val="C00000"/>
                </a:solidFill>
              </a:rPr>
            </a:br>
            <a:endParaRPr lang="en-US" dirty="0"/>
          </a:p>
        </p:txBody>
      </p:sp>
      <p:graphicFrame>
        <p:nvGraphicFramePr>
          <p:cNvPr id="7" name="Content Placeholder 6">
            <a:extLst>
              <a:ext uri="{FF2B5EF4-FFF2-40B4-BE49-F238E27FC236}">
                <a16:creationId xmlns:a16="http://schemas.microsoft.com/office/drawing/2014/main" id="{B099FD25-8844-5C4D-BCC9-B4F3D69E89D3}"/>
              </a:ext>
            </a:extLst>
          </p:cNvPr>
          <p:cNvGraphicFramePr>
            <a:graphicFrameLocks noGrp="1"/>
          </p:cNvGraphicFramePr>
          <p:nvPr>
            <p:ph idx="1"/>
          </p:nvPr>
        </p:nvGraphicFramePr>
        <p:xfrm>
          <a:off x="838200" y="1848485"/>
          <a:ext cx="10515600" cy="25958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155341798"/>
                    </a:ext>
                  </a:extLst>
                </a:gridCol>
                <a:gridCol w="3505200">
                  <a:extLst>
                    <a:ext uri="{9D8B030D-6E8A-4147-A177-3AD203B41FA5}">
                      <a16:colId xmlns:a16="http://schemas.microsoft.com/office/drawing/2014/main" val="3816388403"/>
                    </a:ext>
                  </a:extLst>
                </a:gridCol>
                <a:gridCol w="3505200">
                  <a:extLst>
                    <a:ext uri="{9D8B030D-6E8A-4147-A177-3AD203B41FA5}">
                      <a16:colId xmlns:a16="http://schemas.microsoft.com/office/drawing/2014/main" val="4002652880"/>
                    </a:ext>
                  </a:extLst>
                </a:gridCol>
              </a:tblGrid>
              <a:tr h="370840">
                <a:tc>
                  <a:txBody>
                    <a:bodyPr/>
                    <a:lstStyle/>
                    <a:p>
                      <a:r>
                        <a:rPr lang="en-US" b="0" u="none" dirty="0">
                          <a:solidFill>
                            <a:schemeClr val="tx1"/>
                          </a:solidFill>
                        </a:rPr>
                        <a:t>hybrid receptor  </a:t>
                      </a:r>
                    </a:p>
                  </a:txBody>
                  <a:tcPr/>
                </a:tc>
                <a:tc>
                  <a:txBody>
                    <a:bodyPr/>
                    <a:lstStyle/>
                    <a:p>
                      <a:r>
                        <a:rPr lang="en-US" b="0" u="sng" dirty="0">
                          <a:solidFill>
                            <a:schemeClr val="accent6"/>
                          </a:solidFill>
                        </a:rPr>
                        <a:t>channel extracellular</a:t>
                      </a:r>
                    </a:p>
                  </a:txBody>
                  <a:tcPr/>
                </a:tc>
                <a:tc>
                  <a:txBody>
                    <a:bodyPr/>
                    <a:lstStyle/>
                    <a:p>
                      <a:r>
                        <a:rPr lang="en-US" b="0" u="sng" dirty="0">
                          <a:solidFill>
                            <a:schemeClr val="accent6"/>
                          </a:solidFill>
                        </a:rPr>
                        <a:t>gene transcription </a:t>
                      </a:r>
                    </a:p>
                  </a:txBody>
                  <a:tcPr/>
                </a:tc>
                <a:extLst>
                  <a:ext uri="{0D108BD9-81ED-4DB2-BD59-A6C34878D82A}">
                    <a16:rowId xmlns:a16="http://schemas.microsoft.com/office/drawing/2014/main" val="3624032776"/>
                  </a:ext>
                </a:extLst>
              </a:tr>
              <a:tr h="370840">
                <a:tc>
                  <a:txBody>
                    <a:bodyPr/>
                    <a:lstStyle/>
                    <a:p>
                      <a:r>
                        <a:rPr lang="en-US" b="0" u="none" dirty="0">
                          <a:solidFill>
                            <a:schemeClr val="tx1"/>
                          </a:solidFill>
                        </a:rPr>
                        <a:t>acetylcholine receptor</a:t>
                      </a:r>
                    </a:p>
                  </a:txBody>
                  <a:tcPr/>
                </a:tc>
                <a:tc>
                  <a:txBody>
                    <a:bodyPr/>
                    <a:lstStyle/>
                    <a:p>
                      <a:r>
                        <a:rPr lang="en-US" b="0" u="none" dirty="0">
                          <a:solidFill>
                            <a:schemeClr val="tx1"/>
                          </a:solidFill>
                        </a:rPr>
                        <a:t>ligand </a:t>
                      </a:r>
                    </a:p>
                  </a:txBody>
                  <a:tcPr/>
                </a:tc>
                <a:tc>
                  <a:txBody>
                    <a:bodyPr/>
                    <a:lstStyle/>
                    <a:p>
                      <a:r>
                        <a:rPr lang="en-US" b="0" u="none" dirty="0">
                          <a:solidFill>
                            <a:schemeClr val="accent6"/>
                          </a:solidFill>
                        </a:rPr>
                        <a:t>receptor categories</a:t>
                      </a:r>
                    </a:p>
                  </a:txBody>
                  <a:tcPr/>
                </a:tc>
                <a:extLst>
                  <a:ext uri="{0D108BD9-81ED-4DB2-BD59-A6C34878D82A}">
                    <a16:rowId xmlns:a16="http://schemas.microsoft.com/office/drawing/2014/main" val="111506715"/>
                  </a:ext>
                </a:extLst>
              </a:tr>
              <a:tr h="370840">
                <a:tc>
                  <a:txBody>
                    <a:bodyPr/>
                    <a:lstStyle/>
                    <a:p>
                      <a:r>
                        <a:rPr lang="en-US" b="0" u="none" dirty="0">
                          <a:solidFill>
                            <a:schemeClr val="tx1"/>
                          </a:solidFill>
                        </a:rPr>
                        <a:t>cytosol</a:t>
                      </a:r>
                    </a:p>
                  </a:txBody>
                  <a:tcPr/>
                </a:tc>
                <a:tc>
                  <a:txBody>
                    <a:bodyPr/>
                    <a:lstStyle/>
                    <a:p>
                      <a:r>
                        <a:rPr lang="en-US" b="0" u="none" dirty="0">
                          <a:solidFill>
                            <a:schemeClr val="accent6"/>
                          </a:solidFill>
                        </a:rPr>
                        <a:t>receptor channel  </a:t>
                      </a:r>
                    </a:p>
                  </a:txBody>
                  <a:tcPr/>
                </a:tc>
                <a:tc>
                  <a:txBody>
                    <a:bodyPr/>
                    <a:lstStyle/>
                    <a:p>
                      <a:r>
                        <a:rPr lang="en-US" b="0" u="none" dirty="0">
                          <a:solidFill>
                            <a:schemeClr val="tx1"/>
                          </a:solidFill>
                        </a:rPr>
                        <a:t>ligand activated transcription</a:t>
                      </a:r>
                    </a:p>
                  </a:txBody>
                  <a:tcPr/>
                </a:tc>
                <a:extLst>
                  <a:ext uri="{0D108BD9-81ED-4DB2-BD59-A6C34878D82A}">
                    <a16:rowId xmlns:a16="http://schemas.microsoft.com/office/drawing/2014/main" val="1919725752"/>
                  </a:ext>
                </a:extLst>
              </a:tr>
              <a:tr h="370840">
                <a:tc>
                  <a:txBody>
                    <a:bodyPr/>
                    <a:lstStyle/>
                    <a:p>
                      <a:r>
                        <a:rPr lang="en-US" b="0" u="none" dirty="0">
                          <a:solidFill>
                            <a:schemeClr val="accent6"/>
                          </a:solidFill>
                        </a:rPr>
                        <a:t>transcription </a:t>
                      </a:r>
                    </a:p>
                  </a:txBody>
                  <a:tcPr/>
                </a:tc>
                <a:tc>
                  <a:txBody>
                    <a:bodyPr/>
                    <a:lstStyle/>
                    <a:p>
                      <a:r>
                        <a:rPr lang="en-US" b="0" u="none" dirty="0">
                          <a:solidFill>
                            <a:schemeClr val="tx1"/>
                          </a:solidFill>
                        </a:rPr>
                        <a:t>activated transcription factors </a:t>
                      </a:r>
                    </a:p>
                  </a:txBody>
                  <a:tcPr/>
                </a:tc>
                <a:tc>
                  <a:txBody>
                    <a:bodyPr/>
                    <a:lstStyle/>
                    <a:p>
                      <a:r>
                        <a:rPr lang="en-US" b="0" u="none" dirty="0">
                          <a:solidFill>
                            <a:schemeClr val="accent6"/>
                          </a:solidFill>
                        </a:rPr>
                        <a:t>ion permeability </a:t>
                      </a:r>
                    </a:p>
                  </a:txBody>
                  <a:tcPr/>
                </a:tc>
                <a:extLst>
                  <a:ext uri="{0D108BD9-81ED-4DB2-BD59-A6C34878D82A}">
                    <a16:rowId xmlns:a16="http://schemas.microsoft.com/office/drawing/2014/main" val="2723770021"/>
                  </a:ext>
                </a:extLst>
              </a:tr>
              <a:tr h="370840">
                <a:tc>
                  <a:txBody>
                    <a:bodyPr/>
                    <a:lstStyle/>
                    <a:p>
                      <a:r>
                        <a:rPr lang="en-US" b="0" u="none" dirty="0">
                          <a:solidFill>
                            <a:schemeClr val="accent6"/>
                          </a:solidFill>
                        </a:rPr>
                        <a:t>initial intermediary</a:t>
                      </a:r>
                    </a:p>
                  </a:txBody>
                  <a:tcPr/>
                </a:tc>
                <a:tc>
                  <a:txBody>
                    <a:bodyPr/>
                    <a:lstStyle/>
                    <a:p>
                      <a:r>
                        <a:rPr lang="en-US" b="0" u="none" dirty="0">
                          <a:solidFill>
                            <a:schemeClr val="accent6"/>
                          </a:solidFill>
                        </a:rPr>
                        <a:t>extracellular signals  </a:t>
                      </a:r>
                    </a:p>
                  </a:txBody>
                  <a:tcPr/>
                </a:tc>
                <a:tc>
                  <a:txBody>
                    <a:bodyPr/>
                    <a:lstStyle/>
                    <a:p>
                      <a:r>
                        <a:rPr lang="en-US" b="0" u="sng" dirty="0">
                          <a:solidFill>
                            <a:schemeClr val="accent6"/>
                          </a:solidFill>
                        </a:rPr>
                        <a:t>gene expression </a:t>
                      </a:r>
                    </a:p>
                  </a:txBody>
                  <a:tcPr/>
                </a:tc>
                <a:extLst>
                  <a:ext uri="{0D108BD9-81ED-4DB2-BD59-A6C34878D82A}">
                    <a16:rowId xmlns:a16="http://schemas.microsoft.com/office/drawing/2014/main" val="958109437"/>
                  </a:ext>
                </a:extLst>
              </a:tr>
              <a:tr h="370840">
                <a:tc>
                  <a:txBody>
                    <a:bodyPr/>
                    <a:lstStyle/>
                    <a:p>
                      <a:r>
                        <a:rPr lang="en-US" b="0" u="sng" dirty="0">
                          <a:solidFill>
                            <a:schemeClr val="accent6"/>
                          </a:solidFill>
                        </a:rPr>
                        <a:t>regulated proteolysis </a:t>
                      </a:r>
                    </a:p>
                  </a:txBody>
                  <a:tcPr/>
                </a:tc>
                <a:tc>
                  <a:txBody>
                    <a:bodyPr/>
                    <a:lstStyle/>
                    <a:p>
                      <a:r>
                        <a:rPr lang="en-US" b="0" u="none" dirty="0">
                          <a:solidFill>
                            <a:schemeClr val="accent6"/>
                          </a:solidFill>
                        </a:rPr>
                        <a:t>intracellular </a:t>
                      </a:r>
                    </a:p>
                  </a:txBody>
                  <a:tcPr/>
                </a:tc>
                <a:tc>
                  <a:txBody>
                    <a:bodyPr/>
                    <a:lstStyle/>
                    <a:p>
                      <a:r>
                        <a:rPr lang="en-US" b="0" u="none" dirty="0">
                          <a:solidFill>
                            <a:schemeClr val="accent6"/>
                          </a:solidFill>
                        </a:rPr>
                        <a:t>phosphatase</a:t>
                      </a:r>
                    </a:p>
                  </a:txBody>
                  <a:tcPr/>
                </a:tc>
                <a:extLst>
                  <a:ext uri="{0D108BD9-81ED-4DB2-BD59-A6C34878D82A}">
                    <a16:rowId xmlns:a16="http://schemas.microsoft.com/office/drawing/2014/main" val="1138470321"/>
                  </a:ext>
                </a:extLst>
              </a:tr>
              <a:tr h="370840">
                <a:tc>
                  <a:txBody>
                    <a:bodyPr/>
                    <a:lstStyle/>
                    <a:p>
                      <a:r>
                        <a:rPr lang="en-US" b="0" u="none" dirty="0">
                          <a:solidFill>
                            <a:schemeClr val="tx1"/>
                          </a:solidFill>
                        </a:rPr>
                        <a:t>nucleus</a:t>
                      </a:r>
                    </a:p>
                  </a:txBody>
                  <a:tcPr/>
                </a:tc>
                <a:tc>
                  <a:txBody>
                    <a:bodyPr/>
                    <a:lstStyle/>
                    <a:p>
                      <a:r>
                        <a:rPr lang="en-US" b="0" u="sng" dirty="0">
                          <a:solidFill>
                            <a:schemeClr val="accent6"/>
                          </a:solidFill>
                        </a:rPr>
                        <a:t>cleavage</a:t>
                      </a:r>
                    </a:p>
                  </a:txBody>
                  <a:tcPr/>
                </a:tc>
                <a:tc>
                  <a:txBody>
                    <a:bodyPr/>
                    <a:lstStyle/>
                    <a:p>
                      <a:endParaRPr lang="en-US" b="0" u="none" dirty="0">
                        <a:solidFill>
                          <a:schemeClr val="tx1"/>
                        </a:solidFill>
                      </a:endParaRPr>
                    </a:p>
                  </a:txBody>
                  <a:tcPr/>
                </a:tc>
                <a:extLst>
                  <a:ext uri="{0D108BD9-81ED-4DB2-BD59-A6C34878D82A}">
                    <a16:rowId xmlns:a16="http://schemas.microsoft.com/office/drawing/2014/main" val="1600789736"/>
                  </a:ext>
                </a:extLst>
              </a:tr>
            </a:tbl>
          </a:graphicData>
        </a:graphic>
      </p:graphicFrame>
      <p:graphicFrame>
        <p:nvGraphicFramePr>
          <p:cNvPr id="9" name="Table 8">
            <a:extLst>
              <a:ext uri="{FF2B5EF4-FFF2-40B4-BE49-F238E27FC236}">
                <a16:creationId xmlns:a16="http://schemas.microsoft.com/office/drawing/2014/main" id="{0F799547-A312-334B-AA33-75D4895DC8E2}"/>
              </a:ext>
            </a:extLst>
          </p:cNvPr>
          <p:cNvGraphicFramePr>
            <a:graphicFrameLocks noGrp="1"/>
          </p:cNvGraphicFramePr>
          <p:nvPr/>
        </p:nvGraphicFramePr>
        <p:xfrm>
          <a:off x="838200" y="5028776"/>
          <a:ext cx="10614660" cy="640080"/>
        </p:xfrm>
        <a:graphic>
          <a:graphicData uri="http://schemas.openxmlformats.org/drawingml/2006/table">
            <a:tbl>
              <a:tblPr firstRow="1" bandRow="1">
                <a:tableStyleId>{5940675A-B579-460E-94D1-54222C63F5DA}</a:tableStyleId>
              </a:tblPr>
              <a:tblGrid>
                <a:gridCol w="10614660">
                  <a:extLst>
                    <a:ext uri="{9D8B030D-6E8A-4147-A177-3AD203B41FA5}">
                      <a16:colId xmlns:a16="http://schemas.microsoft.com/office/drawing/2014/main" val="16652838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sng" dirty="0">
                          <a:latin typeface="Times New Roman" panose="02020603050405020304" pitchFamily="18" charset="0"/>
                          <a:cs typeface="Times New Roman" panose="02020603050405020304" pitchFamily="18" charset="0"/>
                        </a:rPr>
                        <a:t>High Confidence  Keywords NOT SELECTED by  the algorithm</a:t>
                      </a:r>
                    </a:p>
                    <a:p>
                      <a:r>
                        <a:rPr lang="en-US" dirty="0"/>
                        <a:t>receptor die:1,activated:1</a:t>
                      </a:r>
                      <a:endParaRPr lang="en-US" dirty="0">
                        <a:solidFill>
                          <a:srgbClr val="FF0000"/>
                        </a:solidFill>
                      </a:endParaRPr>
                    </a:p>
                  </a:txBody>
                  <a:tcPr/>
                </a:tc>
                <a:extLst>
                  <a:ext uri="{0D108BD9-81ED-4DB2-BD59-A6C34878D82A}">
                    <a16:rowId xmlns:a16="http://schemas.microsoft.com/office/drawing/2014/main" val="1629236915"/>
                  </a:ext>
                </a:extLst>
              </a:tr>
            </a:tbl>
          </a:graphicData>
        </a:graphic>
      </p:graphicFrame>
    </p:spTree>
    <p:extLst>
      <p:ext uri="{BB962C8B-B14F-4D97-AF65-F5344CB8AC3E}">
        <p14:creationId xmlns:p14="http://schemas.microsoft.com/office/powerpoint/2010/main" val="97040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641-6A44-6946-B00A-3C680EF81308}"/>
              </a:ext>
            </a:extLst>
          </p:cNvPr>
          <p:cNvSpPr>
            <a:spLocks noGrp="1"/>
          </p:cNvSpPr>
          <p:nvPr>
            <p:ph type="title"/>
          </p:nvPr>
        </p:nvSpPr>
        <p:spPr/>
        <p:txBody>
          <a:bodyPr>
            <a:normAutofit fontScale="90000"/>
          </a:bodyPr>
          <a:lstStyle/>
          <a:p>
            <a:r>
              <a:rPr lang="en-US" sz="2700" i="1" u="sng" dirty="0">
                <a:latin typeface="Times New Roman" panose="02020603050405020304" pitchFamily="18" charset="0"/>
                <a:cs typeface="Times New Roman" panose="02020603050405020304" pitchFamily="18" charset="0"/>
              </a:rPr>
              <a:t>Top 20 Keywords selected by  the algorithm (in order)</a:t>
            </a:r>
            <a:br>
              <a:rPr lang="en-US" i="1" u="sng" dirty="0">
                <a:latin typeface="Times New Roman" panose="02020603050405020304" pitchFamily="18" charset="0"/>
                <a:cs typeface="Times New Roman" panose="02020603050405020304" pitchFamily="18" charset="0"/>
              </a:rPr>
            </a:br>
            <a:r>
              <a:rPr lang="en-US" sz="1800" dirty="0">
                <a:solidFill>
                  <a:schemeClr val="accent6"/>
                </a:solidFill>
              </a:rPr>
              <a:t>(keywords selected by at least one user in green. </a:t>
            </a:r>
            <a:r>
              <a:rPr lang="en-US" sz="1800" u="sng" dirty="0">
                <a:solidFill>
                  <a:schemeClr val="accent6"/>
                </a:solidFill>
              </a:rPr>
              <a:t>underline for high confidence keywords</a:t>
            </a:r>
            <a:r>
              <a:rPr lang="en-US" sz="1800" dirty="0">
                <a:solidFill>
                  <a:schemeClr val="accent6"/>
                </a:solidFill>
              </a:rPr>
              <a:t>) </a:t>
            </a:r>
            <a:br>
              <a:rPr lang="en-US" sz="1800" dirty="0">
                <a:solidFill>
                  <a:schemeClr val="accent6"/>
                </a:solidFill>
              </a:rPr>
            </a:br>
            <a:r>
              <a:rPr lang="en-US" sz="1800" dirty="0">
                <a:solidFill>
                  <a:srgbClr val="FF0000"/>
                </a:solidFill>
              </a:rPr>
              <a:t>Total words=74</a:t>
            </a:r>
            <a:br>
              <a:rPr lang="en-US" sz="1800" dirty="0">
                <a:solidFill>
                  <a:srgbClr val="C00000"/>
                </a:solidFill>
              </a:rPr>
            </a:br>
            <a:r>
              <a:rPr lang="en-US" sz="1800" dirty="0">
                <a:solidFill>
                  <a:srgbClr val="FF0000"/>
                </a:solidFill>
              </a:rPr>
              <a:t>High Confidence keyword=8</a:t>
            </a:r>
            <a:br>
              <a:rPr lang="en-US" sz="1800" dirty="0">
                <a:solidFill>
                  <a:srgbClr val="FF0000"/>
                </a:solidFill>
              </a:rPr>
            </a:br>
            <a:r>
              <a:rPr lang="en-US" sz="1800" dirty="0">
                <a:solidFill>
                  <a:srgbClr val="FF0000"/>
                </a:solidFill>
              </a:rPr>
              <a:t>Total keywords selected by </a:t>
            </a:r>
            <a:r>
              <a:rPr lang="en-US" sz="1800">
                <a:solidFill>
                  <a:srgbClr val="FF0000"/>
                </a:solidFill>
              </a:rPr>
              <a:t>the user=</a:t>
            </a:r>
            <a:r>
              <a:rPr lang="en-US" sz="1800" dirty="0">
                <a:solidFill>
                  <a:srgbClr val="FF0000"/>
                </a:solidFill>
              </a:rPr>
              <a:t>19</a:t>
            </a:r>
            <a:br>
              <a:rPr lang="en-US" dirty="0">
                <a:solidFill>
                  <a:srgbClr val="C00000"/>
                </a:solidFill>
              </a:rPr>
            </a:br>
            <a:endParaRPr lang="en-US" dirty="0"/>
          </a:p>
        </p:txBody>
      </p:sp>
      <p:graphicFrame>
        <p:nvGraphicFramePr>
          <p:cNvPr id="7" name="Content Placeholder 6">
            <a:extLst>
              <a:ext uri="{FF2B5EF4-FFF2-40B4-BE49-F238E27FC236}">
                <a16:creationId xmlns:a16="http://schemas.microsoft.com/office/drawing/2014/main" id="{B099FD25-8844-5C4D-BCC9-B4F3D69E89D3}"/>
              </a:ext>
            </a:extLst>
          </p:cNvPr>
          <p:cNvGraphicFramePr>
            <a:graphicFrameLocks noGrp="1"/>
          </p:cNvGraphicFramePr>
          <p:nvPr>
            <p:ph idx="1"/>
          </p:nvPr>
        </p:nvGraphicFramePr>
        <p:xfrm>
          <a:off x="838200" y="1848485"/>
          <a:ext cx="10515600" cy="25958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155341798"/>
                    </a:ext>
                  </a:extLst>
                </a:gridCol>
                <a:gridCol w="3505200">
                  <a:extLst>
                    <a:ext uri="{9D8B030D-6E8A-4147-A177-3AD203B41FA5}">
                      <a16:colId xmlns:a16="http://schemas.microsoft.com/office/drawing/2014/main" val="3816388403"/>
                    </a:ext>
                  </a:extLst>
                </a:gridCol>
                <a:gridCol w="3505200">
                  <a:extLst>
                    <a:ext uri="{9D8B030D-6E8A-4147-A177-3AD203B41FA5}">
                      <a16:colId xmlns:a16="http://schemas.microsoft.com/office/drawing/2014/main" val="4002652880"/>
                    </a:ext>
                  </a:extLst>
                </a:gridCol>
              </a:tblGrid>
              <a:tr h="370840">
                <a:tc>
                  <a:txBody>
                    <a:bodyPr/>
                    <a:lstStyle/>
                    <a:p>
                      <a:r>
                        <a:rPr lang="en-US" b="0" u="none" dirty="0">
                          <a:solidFill>
                            <a:schemeClr val="accent6"/>
                          </a:solidFill>
                        </a:rPr>
                        <a:t>muscle cell</a:t>
                      </a:r>
                    </a:p>
                  </a:txBody>
                  <a:tcPr/>
                </a:tc>
                <a:tc>
                  <a:txBody>
                    <a:bodyPr/>
                    <a:lstStyle/>
                    <a:p>
                      <a:r>
                        <a:rPr lang="en-US" b="0" u="none" dirty="0">
                          <a:solidFill>
                            <a:schemeClr val="tx1"/>
                          </a:solidFill>
                        </a:rPr>
                        <a:t>steps </a:t>
                      </a:r>
                    </a:p>
                  </a:txBody>
                  <a:tcPr/>
                </a:tc>
                <a:tc>
                  <a:txBody>
                    <a:bodyPr/>
                    <a:lstStyle/>
                    <a:p>
                      <a:r>
                        <a:rPr lang="en-US" b="0" u="none" dirty="0">
                          <a:solidFill>
                            <a:schemeClr val="tx1"/>
                          </a:solidFill>
                        </a:rPr>
                        <a:t>gated ion channels</a:t>
                      </a:r>
                    </a:p>
                  </a:txBody>
                  <a:tcPr/>
                </a:tc>
                <a:extLst>
                  <a:ext uri="{0D108BD9-81ED-4DB2-BD59-A6C34878D82A}">
                    <a16:rowId xmlns:a16="http://schemas.microsoft.com/office/drawing/2014/main" val="3624032776"/>
                  </a:ext>
                </a:extLst>
              </a:tr>
              <a:tr h="370840">
                <a:tc>
                  <a:txBody>
                    <a:bodyPr/>
                    <a:lstStyle/>
                    <a:p>
                      <a:r>
                        <a:rPr lang="en-US" b="0" u="none" dirty="0">
                          <a:solidFill>
                            <a:schemeClr val="tx1"/>
                          </a:solidFill>
                        </a:rPr>
                        <a:t>ligand gated ion </a:t>
                      </a:r>
                    </a:p>
                  </a:txBody>
                  <a:tcPr/>
                </a:tc>
                <a:tc>
                  <a:txBody>
                    <a:bodyPr/>
                    <a:lstStyle/>
                    <a:p>
                      <a:r>
                        <a:rPr lang="en-US" b="0" u="none" dirty="0">
                          <a:solidFill>
                            <a:schemeClr val="accent6"/>
                          </a:solidFill>
                        </a:rPr>
                        <a:t>receptor </a:t>
                      </a:r>
                    </a:p>
                  </a:txBody>
                  <a:tcPr/>
                </a:tc>
                <a:tc>
                  <a:txBody>
                    <a:bodyPr/>
                    <a:lstStyle/>
                    <a:p>
                      <a:r>
                        <a:rPr lang="en-US" b="0" u="none" dirty="0">
                          <a:solidFill>
                            <a:schemeClr val="accent6"/>
                          </a:solidFill>
                        </a:rPr>
                        <a:t>ligand </a:t>
                      </a:r>
                    </a:p>
                  </a:txBody>
                  <a:tcPr/>
                </a:tc>
                <a:extLst>
                  <a:ext uri="{0D108BD9-81ED-4DB2-BD59-A6C34878D82A}">
                    <a16:rowId xmlns:a16="http://schemas.microsoft.com/office/drawing/2014/main" val="111506715"/>
                  </a:ext>
                </a:extLst>
              </a:tr>
              <a:tr h="370840">
                <a:tc>
                  <a:txBody>
                    <a:bodyPr/>
                    <a:lstStyle/>
                    <a:p>
                      <a:r>
                        <a:rPr lang="en-US" b="0" u="sng" dirty="0">
                          <a:solidFill>
                            <a:schemeClr val="accent6"/>
                          </a:solidFill>
                        </a:rPr>
                        <a:t>effector response </a:t>
                      </a:r>
                    </a:p>
                  </a:txBody>
                  <a:tcPr/>
                </a:tc>
                <a:tc>
                  <a:txBody>
                    <a:bodyPr/>
                    <a:lstStyle/>
                    <a:p>
                      <a:r>
                        <a:rPr lang="en-US" b="0" u="none" dirty="0">
                          <a:solidFill>
                            <a:schemeClr val="accent6"/>
                          </a:solidFill>
                        </a:rPr>
                        <a:t>receptor transduction </a:t>
                      </a:r>
                    </a:p>
                  </a:txBody>
                  <a:tcPr/>
                </a:tc>
                <a:tc>
                  <a:txBody>
                    <a:bodyPr/>
                    <a:lstStyle/>
                    <a:p>
                      <a:r>
                        <a:rPr lang="en-US" b="0" u="sng" dirty="0">
                          <a:solidFill>
                            <a:schemeClr val="accent6"/>
                          </a:solidFill>
                        </a:rPr>
                        <a:t>ligand binds</a:t>
                      </a:r>
                    </a:p>
                  </a:txBody>
                  <a:tcPr/>
                </a:tc>
                <a:extLst>
                  <a:ext uri="{0D108BD9-81ED-4DB2-BD59-A6C34878D82A}">
                    <a16:rowId xmlns:a16="http://schemas.microsoft.com/office/drawing/2014/main" val="1919725752"/>
                  </a:ext>
                </a:extLst>
              </a:tr>
              <a:tr h="370840">
                <a:tc>
                  <a:txBody>
                    <a:bodyPr/>
                    <a:lstStyle/>
                    <a:p>
                      <a:r>
                        <a:rPr lang="en-US" b="0" u="none" dirty="0">
                          <a:solidFill>
                            <a:schemeClr val="accent6"/>
                          </a:solidFill>
                        </a:rPr>
                        <a:t>activates protein kinase</a:t>
                      </a:r>
                    </a:p>
                  </a:txBody>
                  <a:tcPr/>
                </a:tc>
                <a:tc>
                  <a:txBody>
                    <a:bodyPr/>
                    <a:lstStyle/>
                    <a:p>
                      <a:r>
                        <a:rPr lang="en-US" b="0" u="none" dirty="0">
                          <a:solidFill>
                            <a:schemeClr val="tx1"/>
                          </a:solidFill>
                        </a:rPr>
                        <a:t>cyclic amp</a:t>
                      </a:r>
                    </a:p>
                  </a:txBody>
                  <a:tcPr/>
                </a:tc>
                <a:tc>
                  <a:txBody>
                    <a:bodyPr/>
                    <a:lstStyle/>
                    <a:p>
                      <a:r>
                        <a:rPr lang="en-US" b="0" u="none" dirty="0">
                          <a:solidFill>
                            <a:schemeClr val="tx1"/>
                          </a:solidFill>
                        </a:rPr>
                        <a:t>protein complex </a:t>
                      </a:r>
                    </a:p>
                  </a:txBody>
                  <a:tcPr/>
                </a:tc>
                <a:extLst>
                  <a:ext uri="{0D108BD9-81ED-4DB2-BD59-A6C34878D82A}">
                    <a16:rowId xmlns:a16="http://schemas.microsoft.com/office/drawing/2014/main" val="2723770021"/>
                  </a:ext>
                </a:extLst>
              </a:tr>
              <a:tr h="370840">
                <a:tc>
                  <a:txBody>
                    <a:bodyPr/>
                    <a:lstStyle/>
                    <a:p>
                      <a:r>
                        <a:rPr lang="en-US" b="0" u="none" dirty="0">
                          <a:solidFill>
                            <a:schemeClr val="accent6"/>
                          </a:solidFill>
                        </a:rPr>
                        <a:t>electrical stimulus </a:t>
                      </a:r>
                    </a:p>
                  </a:txBody>
                  <a:tcPr/>
                </a:tc>
                <a:tc>
                  <a:txBody>
                    <a:bodyPr/>
                    <a:lstStyle/>
                    <a:p>
                      <a:r>
                        <a:rPr lang="en-US" b="0" u="none" dirty="0">
                          <a:solidFill>
                            <a:schemeClr val="accent6"/>
                          </a:solidFill>
                        </a:rPr>
                        <a:t>local membrane depolarization</a:t>
                      </a:r>
                    </a:p>
                  </a:txBody>
                  <a:tcPr/>
                </a:tc>
                <a:tc>
                  <a:txBody>
                    <a:bodyPr/>
                    <a:lstStyle/>
                    <a:p>
                      <a:r>
                        <a:rPr lang="en-US" b="0" u="none" dirty="0">
                          <a:solidFill>
                            <a:schemeClr val="accent6"/>
                          </a:solidFill>
                        </a:rPr>
                        <a:t>extracellular vestibule </a:t>
                      </a:r>
                    </a:p>
                  </a:txBody>
                  <a:tcPr/>
                </a:tc>
                <a:extLst>
                  <a:ext uri="{0D108BD9-81ED-4DB2-BD59-A6C34878D82A}">
                    <a16:rowId xmlns:a16="http://schemas.microsoft.com/office/drawing/2014/main" val="958109437"/>
                  </a:ext>
                </a:extLst>
              </a:tr>
              <a:tr h="370840">
                <a:tc>
                  <a:txBody>
                    <a:bodyPr/>
                    <a:lstStyle/>
                    <a:p>
                      <a:r>
                        <a:rPr lang="en-US" b="0" u="none" dirty="0">
                          <a:solidFill>
                            <a:schemeClr val="tx1"/>
                          </a:solidFill>
                        </a:rPr>
                        <a:t>vestibule</a:t>
                      </a:r>
                    </a:p>
                  </a:txBody>
                  <a:tcPr/>
                </a:tc>
                <a:tc>
                  <a:txBody>
                    <a:bodyPr/>
                    <a:lstStyle/>
                    <a:p>
                      <a:r>
                        <a:rPr lang="en-US" b="0" u="none" dirty="0">
                          <a:solidFill>
                            <a:schemeClr val="accent6"/>
                          </a:solidFill>
                        </a:rPr>
                        <a:t>signaling recognition</a:t>
                      </a:r>
                    </a:p>
                  </a:txBody>
                  <a:tcPr/>
                </a:tc>
                <a:tc>
                  <a:txBody>
                    <a:bodyPr/>
                    <a:lstStyle/>
                    <a:p>
                      <a:r>
                        <a:rPr lang="en-US" b="0" u="sng" dirty="0">
                          <a:solidFill>
                            <a:schemeClr val="accent6"/>
                          </a:solidFill>
                        </a:rPr>
                        <a:t>transmitted</a:t>
                      </a:r>
                    </a:p>
                  </a:txBody>
                  <a:tcPr/>
                </a:tc>
                <a:extLst>
                  <a:ext uri="{0D108BD9-81ED-4DB2-BD59-A6C34878D82A}">
                    <a16:rowId xmlns:a16="http://schemas.microsoft.com/office/drawing/2014/main" val="1138470321"/>
                  </a:ext>
                </a:extLst>
              </a:tr>
              <a:tr h="370840">
                <a:tc>
                  <a:txBody>
                    <a:bodyPr/>
                    <a:lstStyle/>
                    <a:p>
                      <a:r>
                        <a:rPr lang="en-US" b="0" u="none" dirty="0">
                          <a:solidFill>
                            <a:schemeClr val="accent6"/>
                          </a:solidFill>
                        </a:rPr>
                        <a:t>catalytic domain</a:t>
                      </a:r>
                    </a:p>
                  </a:txBody>
                  <a:tcPr/>
                </a:tc>
                <a:tc>
                  <a:txBody>
                    <a:bodyPr/>
                    <a:lstStyle/>
                    <a:p>
                      <a:r>
                        <a:rPr lang="en-US" b="0" u="none" dirty="0">
                          <a:solidFill>
                            <a:schemeClr val="tx1"/>
                          </a:solidFill>
                        </a:rPr>
                        <a:t>feedback mechanisms </a:t>
                      </a:r>
                    </a:p>
                  </a:txBody>
                  <a:tcPr/>
                </a:tc>
                <a:tc>
                  <a:txBody>
                    <a:bodyPr/>
                    <a:lstStyle/>
                    <a:p>
                      <a:endParaRPr lang="en-US" b="0" u="none" dirty="0">
                        <a:solidFill>
                          <a:schemeClr val="tx1"/>
                        </a:solidFill>
                      </a:endParaRPr>
                    </a:p>
                  </a:txBody>
                  <a:tcPr/>
                </a:tc>
                <a:extLst>
                  <a:ext uri="{0D108BD9-81ED-4DB2-BD59-A6C34878D82A}">
                    <a16:rowId xmlns:a16="http://schemas.microsoft.com/office/drawing/2014/main" val="1600789736"/>
                  </a:ext>
                </a:extLst>
              </a:tr>
            </a:tbl>
          </a:graphicData>
        </a:graphic>
      </p:graphicFrame>
      <p:graphicFrame>
        <p:nvGraphicFramePr>
          <p:cNvPr id="9" name="Table 8">
            <a:extLst>
              <a:ext uri="{FF2B5EF4-FFF2-40B4-BE49-F238E27FC236}">
                <a16:creationId xmlns:a16="http://schemas.microsoft.com/office/drawing/2014/main" id="{0F799547-A312-334B-AA33-75D4895DC8E2}"/>
              </a:ext>
            </a:extLst>
          </p:cNvPr>
          <p:cNvGraphicFramePr>
            <a:graphicFrameLocks noGrp="1"/>
          </p:cNvGraphicFramePr>
          <p:nvPr/>
        </p:nvGraphicFramePr>
        <p:xfrm>
          <a:off x="838200" y="4602162"/>
          <a:ext cx="10614660" cy="2286000"/>
        </p:xfrm>
        <a:graphic>
          <a:graphicData uri="http://schemas.openxmlformats.org/drawingml/2006/table">
            <a:tbl>
              <a:tblPr firstRow="1" bandRow="1">
                <a:tableStyleId>{5940675A-B579-460E-94D1-54222C63F5DA}</a:tableStyleId>
              </a:tblPr>
              <a:tblGrid>
                <a:gridCol w="10614660">
                  <a:extLst>
                    <a:ext uri="{9D8B030D-6E8A-4147-A177-3AD203B41FA5}">
                      <a16:colId xmlns:a16="http://schemas.microsoft.com/office/drawing/2014/main" val="1665283866"/>
                    </a:ext>
                  </a:extLst>
                </a:gridCol>
              </a:tblGrid>
              <a:tr h="1611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sng" dirty="0">
                          <a:latin typeface="Times New Roman" panose="02020603050405020304" pitchFamily="18" charset="0"/>
                          <a:cs typeface="Times New Roman" panose="02020603050405020304" pitchFamily="18" charset="0"/>
                        </a:rPr>
                        <a:t>High Confidence  Keywords NOT SELECTED by  the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'transduced’: 2, extracellular message:2, stimulatory protein:2, generation’: 2, terminal axon': 2, 'complex inhibitory': 2, 'activity termination': 1, 'intracellular message': 1,  'pathway': 1, 'location': 1, 'collective change': 1, 'modulation change': 1, 'adenylyl cyclase': 1, 'cell nerve': 1, 'extracellular space': 1, 'protein kinase cyclic': 1, 'shape': 1, 'activation’: 1, 'cell activating’: 1, transmitter’: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endParaRPr lang="en-US" sz="1800" kern="1200" dirty="0">
                        <a:solidFill>
                          <a:schemeClr val="tx1"/>
                        </a:solidFill>
                        <a:effectLst/>
                        <a:latin typeface="+mn-lt"/>
                        <a:ea typeface="+mn-ea"/>
                        <a:cs typeface="+mn-cs"/>
                      </a:endParaRPr>
                    </a:p>
                  </a:txBody>
                  <a:tcPr/>
                </a:tc>
                <a:extLst>
                  <a:ext uri="{0D108BD9-81ED-4DB2-BD59-A6C34878D82A}">
                    <a16:rowId xmlns:a16="http://schemas.microsoft.com/office/drawing/2014/main" val="1629236915"/>
                  </a:ext>
                </a:extLst>
              </a:tr>
            </a:tbl>
          </a:graphicData>
        </a:graphic>
      </p:graphicFrame>
    </p:spTree>
    <p:extLst>
      <p:ext uri="{BB962C8B-B14F-4D97-AF65-F5344CB8AC3E}">
        <p14:creationId xmlns:p14="http://schemas.microsoft.com/office/powerpoint/2010/main" val="271928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0475-D5C9-CE48-8C93-0EFA7FD4740C}"/>
              </a:ext>
            </a:extLst>
          </p:cNvPr>
          <p:cNvSpPr>
            <a:spLocks noGrp="1"/>
          </p:cNvSpPr>
          <p:nvPr>
            <p:ph type="title"/>
          </p:nvPr>
        </p:nvSpPr>
        <p:spPr/>
        <p:txBody>
          <a:bodyPr/>
          <a:lstStyle/>
          <a:p>
            <a:pPr algn="ctr"/>
            <a:r>
              <a:rPr lang="en-US" dirty="0"/>
              <a:t>Action Items</a:t>
            </a:r>
          </a:p>
        </p:txBody>
      </p:sp>
      <p:sp>
        <p:nvSpPr>
          <p:cNvPr id="3" name="Content Placeholder 2">
            <a:extLst>
              <a:ext uri="{FF2B5EF4-FFF2-40B4-BE49-F238E27FC236}">
                <a16:creationId xmlns:a16="http://schemas.microsoft.com/office/drawing/2014/main" id="{A6D742EB-17CD-2C43-973D-80B07337133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All the videos which had three or more raters belonged to computer science domain and result was pretty good.  Only three or four segments missed one keyword from ground truth out of </a:t>
            </a:r>
            <a:r>
              <a:rPr lang="en-US" sz="1800" b="1" dirty="0">
                <a:latin typeface="Times New Roman" panose="02020603050405020304" pitchFamily="18" charset="0"/>
                <a:cs typeface="Times New Roman" panose="02020603050405020304" pitchFamily="18" charset="0"/>
              </a:rPr>
              <a:t>17 segments</a:t>
            </a:r>
            <a:r>
              <a:rPr lang="en-US" sz="1800" dirty="0">
                <a:latin typeface="Times New Roman" panose="02020603050405020304" pitchFamily="18" charset="0"/>
                <a:cs typeface="Times New Roman" panose="02020603050405020304" pitchFamily="18" charset="0"/>
              </a:rPr>
              <a:t>. Range of words in a segment</a:t>
            </a:r>
            <a:r>
              <a:rPr lang="en-US" sz="1800" b="1" dirty="0">
                <a:latin typeface="Times New Roman" panose="02020603050405020304" pitchFamily="18" charset="0"/>
                <a:cs typeface="Times New Roman" panose="02020603050405020304" pitchFamily="18" charset="0"/>
              </a:rPr>
              <a:t>(12-138)</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All non-computer science domain video has either 2 or 1 rater. There is 80 segments that is rated by 2 raters. In total I have looked into </a:t>
            </a:r>
            <a:r>
              <a:rPr lang="en-US" sz="1800" b="1" dirty="0">
                <a:latin typeface="Times New Roman" panose="02020603050405020304" pitchFamily="18" charset="0"/>
                <a:cs typeface="Times New Roman" panose="02020603050405020304" pitchFamily="18" charset="0"/>
              </a:rPr>
              <a:t>30 segments </a:t>
            </a:r>
            <a:r>
              <a:rPr lang="en-US" sz="1800" dirty="0">
                <a:latin typeface="Times New Roman" panose="02020603050405020304" pitchFamily="18" charset="0"/>
                <a:cs typeface="Times New Roman" panose="02020603050405020304" pitchFamily="18" charset="0"/>
              </a:rPr>
              <a:t>manually out of 80.</a:t>
            </a:r>
          </a:p>
          <a:p>
            <a:r>
              <a:rPr lang="en-US" sz="1800" dirty="0">
                <a:latin typeface="Times New Roman" panose="02020603050405020304" pitchFamily="18" charset="0"/>
                <a:cs typeface="Times New Roman" panose="02020603050405020304" pitchFamily="18" charset="0"/>
              </a:rPr>
              <a:t>As it is not possible to manually correct all the OCR errors so there was no manual correction of OCR errors.</a:t>
            </a:r>
          </a:p>
          <a:p>
            <a:r>
              <a:rPr lang="en-US" sz="1800" dirty="0">
                <a:latin typeface="Times New Roman" panose="02020603050405020304" pitchFamily="18" charset="0"/>
                <a:cs typeface="Times New Roman" panose="02020603050405020304" pitchFamily="18" charset="0"/>
              </a:rPr>
              <a:t>Discussion on Inverse segment Frequency can be tweaked.</a:t>
            </a:r>
          </a:p>
        </p:txBody>
      </p:sp>
    </p:spTree>
    <p:extLst>
      <p:ext uri="{BB962C8B-B14F-4D97-AF65-F5344CB8AC3E}">
        <p14:creationId xmlns:p14="http://schemas.microsoft.com/office/powerpoint/2010/main" val="33983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04E4-01BD-004B-ACFA-F4BA448E4947}"/>
              </a:ext>
            </a:extLst>
          </p:cNvPr>
          <p:cNvSpPr>
            <a:spLocks noGrp="1"/>
          </p:cNvSpPr>
          <p:nvPr>
            <p:ph type="title"/>
          </p:nvPr>
        </p:nvSpPr>
        <p:spPr/>
        <p:txBody>
          <a:bodyPr/>
          <a:lstStyle/>
          <a:p>
            <a:pPr algn="ctr"/>
            <a:r>
              <a:rPr lang="en-US" dirty="0"/>
              <a:t>Observations</a:t>
            </a:r>
          </a:p>
        </p:txBody>
      </p:sp>
      <p:sp>
        <p:nvSpPr>
          <p:cNvPr id="3" name="Content Placeholder 2">
            <a:extLst>
              <a:ext uri="{FF2B5EF4-FFF2-40B4-BE49-F238E27FC236}">
                <a16:creationId xmlns:a16="http://schemas.microsoft.com/office/drawing/2014/main" id="{6584254D-6A58-9246-AD2D-0CA334442523}"/>
              </a:ext>
            </a:extLst>
          </p:cNvPr>
          <p:cNvSpPr>
            <a:spLocks noGrp="1"/>
          </p:cNvSpPr>
          <p:nvPr>
            <p:ph idx="1"/>
          </p:nvPr>
        </p:nvSpPr>
        <p:spPr/>
        <p:txBody>
          <a:bodyPr>
            <a:normAutofit fontScale="92500"/>
          </a:bodyPr>
          <a:lstStyle/>
          <a:p>
            <a:r>
              <a:rPr lang="en-US" sz="2100" dirty="0">
                <a:latin typeface="Times New Roman" panose="02020603050405020304" pitchFamily="18" charset="0"/>
                <a:cs typeface="Times New Roman" panose="02020603050405020304" pitchFamily="18" charset="0"/>
              </a:rPr>
              <a:t>'catalytic receptors’: 1 ---catalytic receptor’ is not a valid bi-gram whereas ‘catalytic receptors’ is.</a:t>
            </a:r>
          </a:p>
          <a:p>
            <a:r>
              <a:rPr lang="en-US" sz="2100" dirty="0">
                <a:latin typeface="Times New Roman" panose="02020603050405020304" pitchFamily="18" charset="0"/>
                <a:cs typeface="Times New Roman" panose="02020603050405020304" pitchFamily="18" charset="0"/>
              </a:rPr>
              <a:t>cytoplasm enzymes(not a valid bi-gram), 'vol response’: (not a valid bi-gram)</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 phagocytic:1(changed after </a:t>
            </a:r>
            <a:r>
              <a:rPr lang="en-US" sz="2100" dirty="0" err="1">
                <a:latin typeface="Times New Roman" panose="02020603050405020304" pitchFamily="18" charset="0"/>
                <a:cs typeface="Times New Roman" panose="02020603050405020304" pitchFamily="18" charset="0"/>
              </a:rPr>
              <a:t>ocr</a:t>
            </a:r>
            <a:r>
              <a:rPr lang="en-US" sz="2100" dirty="0">
                <a:latin typeface="Times New Roman" panose="02020603050405020304" pitchFamily="18" charset="0"/>
                <a:cs typeface="Times New Roman" panose="02020603050405020304" pitchFamily="18" charset="0"/>
              </a:rPr>
              <a:t> error correction), phagocytic white blood': 1(changed after </a:t>
            </a:r>
            <a:r>
              <a:rPr lang="en-US" sz="2100" dirty="0" err="1">
                <a:latin typeface="Times New Roman" panose="02020603050405020304" pitchFamily="18" charset="0"/>
                <a:cs typeface="Times New Roman" panose="02020603050405020304" pitchFamily="18" charset="0"/>
              </a:rPr>
              <a:t>ocr</a:t>
            </a:r>
            <a:r>
              <a:rPr lang="en-US" sz="2100" dirty="0">
                <a:latin typeface="Times New Roman" panose="02020603050405020304" pitchFamily="18" charset="0"/>
                <a:cs typeface="Times New Roman" panose="02020603050405020304" pitchFamily="18" charset="0"/>
              </a:rPr>
              <a:t> error correction), 'enzymes’: 1</a:t>
            </a:r>
          </a:p>
          <a:p>
            <a:r>
              <a:rPr lang="en-US" sz="2100" dirty="0">
                <a:latin typeface="Times New Roman" panose="02020603050405020304" pitchFamily="18" charset="0"/>
                <a:cs typeface="Times New Roman" panose="02020603050405020304" pitchFamily="18" charset="0"/>
              </a:rPr>
              <a:t>Keyword miss because of singular plural(s), contains</a:t>
            </a:r>
          </a:p>
          <a:p>
            <a:r>
              <a:rPr lang="en-US" sz="2100" dirty="0">
                <a:latin typeface="Times New Roman" panose="02020603050405020304" pitchFamily="18" charset="0"/>
                <a:cs typeface="Times New Roman" panose="02020603050405020304" pitchFamily="18" charset="0"/>
              </a:rPr>
              <a:t>'mechanism of action’: 1(stop word)</a:t>
            </a:r>
          </a:p>
          <a:p>
            <a:r>
              <a:rPr lang="en-US" sz="2100" dirty="0">
                <a:latin typeface="Times New Roman" panose="02020603050405020304" pitchFamily="18" charset="0"/>
                <a:cs typeface="Times New Roman" panose="02020603050405020304" pitchFamily="18" charset="0"/>
              </a:rPr>
              <a:t>extracellular ligand binding domain:1-(</a:t>
            </a:r>
            <a:r>
              <a:rPr lang="en-US" sz="2100" dirty="0" err="1">
                <a:latin typeface="Times New Roman" panose="02020603050405020304" pitchFamily="18" charset="0"/>
                <a:cs typeface="Times New Roman" panose="02020603050405020304" pitchFamily="18" charset="0"/>
              </a:rPr>
              <a:t>ngram</a:t>
            </a:r>
            <a:r>
              <a:rPr lang="en-US" sz="2100" dirty="0">
                <a:latin typeface="Times New Roman" panose="02020603050405020304" pitchFamily="18" charset="0"/>
                <a:cs typeface="Times New Roman" panose="02020603050405020304" pitchFamily="18" charset="0"/>
              </a:rPr>
              <a:t>) </a:t>
            </a:r>
          </a:p>
          <a:p>
            <a:r>
              <a:rPr lang="en-US" sz="2100" dirty="0">
                <a:latin typeface="Times New Roman" panose="02020603050405020304" pitchFamily="18" charset="0"/>
                <a:cs typeface="Times New Roman" panose="02020603050405020304" pitchFamily="18" charset="0"/>
              </a:rPr>
              <a:t>When user selects ‘Indirect pathways’, why not ‘direct pathways’</a:t>
            </a:r>
          </a:p>
          <a:p>
            <a:r>
              <a:rPr lang="en-US" sz="2100" dirty="0">
                <a:latin typeface="Times New Roman" panose="02020603050405020304" pitchFamily="18" charset="0"/>
                <a:cs typeface="Times New Roman" panose="02020603050405020304" pitchFamily="18" charset="0"/>
              </a:rPr>
              <a:t>A word has occurred only once, another word has occurred many times that word get less score</a:t>
            </a:r>
          </a:p>
          <a:p>
            <a:r>
              <a:rPr lang="en-US" sz="2100" dirty="0">
                <a:latin typeface="Times New Roman" panose="02020603050405020304" pitchFamily="18" charset="0"/>
                <a:cs typeface="Times New Roman" panose="02020603050405020304" pitchFamily="18" charset="0"/>
              </a:rPr>
              <a:t>Unigram miss because of higher order n-grams</a:t>
            </a:r>
          </a:p>
          <a:p>
            <a:endParaRPr lang="en-US" sz="2100"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940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166C-635C-C54A-A9CC-CA3231969BFC}"/>
              </a:ext>
            </a:extLst>
          </p:cNvPr>
          <p:cNvSpPr>
            <a:spLocks noGrp="1"/>
          </p:cNvSpPr>
          <p:nvPr>
            <p:ph type="title"/>
          </p:nvPr>
        </p:nvSpPr>
        <p:spPr/>
        <p:txBody>
          <a:bodyPr/>
          <a:lstStyle/>
          <a:p>
            <a:pPr algn="ctr"/>
            <a:r>
              <a:rPr lang="en-US" dirty="0"/>
              <a:t>Observations</a:t>
            </a:r>
          </a:p>
        </p:txBody>
      </p:sp>
      <p:sp>
        <p:nvSpPr>
          <p:cNvPr id="3" name="Content Placeholder 2">
            <a:extLst>
              <a:ext uri="{FF2B5EF4-FFF2-40B4-BE49-F238E27FC236}">
                <a16:creationId xmlns:a16="http://schemas.microsoft.com/office/drawing/2014/main" id="{EC3A08CA-AB05-3B41-8074-6C89BEE380F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When there are words like ‘hormone mechanism’ , ‘hormone action’ ,’thyroid hormone’ and ‘hormone’ is not selected….</a:t>
            </a:r>
          </a:p>
          <a:p>
            <a:r>
              <a:rPr lang="en-US" sz="2400" dirty="0">
                <a:latin typeface="Times New Roman" panose="02020603050405020304" pitchFamily="18" charset="0"/>
                <a:cs typeface="Times New Roman" panose="02020603050405020304" pitchFamily="18" charset="0"/>
              </a:rPr>
              <a:t>'posterior pituitary’: 1, posterior pituitary hormone can we consider</a:t>
            </a:r>
          </a:p>
          <a:p>
            <a:endParaRPr lang="en-US" dirty="0"/>
          </a:p>
        </p:txBody>
      </p:sp>
    </p:spTree>
    <p:extLst>
      <p:ext uri="{BB962C8B-B14F-4D97-AF65-F5344CB8AC3E}">
        <p14:creationId xmlns:p14="http://schemas.microsoft.com/office/powerpoint/2010/main" val="33132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3E0E-296D-42CB-B911-2A6735D656E2}"/>
              </a:ext>
            </a:extLst>
          </p:cNvPr>
          <p:cNvSpPr>
            <a:spLocks noGrp="1"/>
          </p:cNvSpPr>
          <p:nvPr>
            <p:ph type="title"/>
          </p:nvPr>
        </p:nvSpPr>
        <p:spPr>
          <a:xfrm>
            <a:off x="584200" y="182245"/>
            <a:ext cx="10515600" cy="1325563"/>
          </a:xfrm>
        </p:spPr>
        <p:txBody>
          <a:bodyPr/>
          <a:lstStyle/>
          <a:p>
            <a:r>
              <a:rPr lang="en-US" dirty="0"/>
              <a:t>Term Frequency</a:t>
            </a:r>
          </a:p>
        </p:txBody>
      </p:sp>
      <p:sp>
        <p:nvSpPr>
          <p:cNvPr id="3" name="Content Placeholder 2">
            <a:extLst>
              <a:ext uri="{FF2B5EF4-FFF2-40B4-BE49-F238E27FC236}">
                <a16:creationId xmlns:a16="http://schemas.microsoft.com/office/drawing/2014/main" id="{EEF1C9DF-C860-4B9D-A7ED-12CF890D000E}"/>
              </a:ext>
            </a:extLst>
          </p:cNvPr>
          <p:cNvSpPr>
            <a:spLocks noGrp="1"/>
          </p:cNvSpPr>
          <p:nvPr>
            <p:ph idx="1"/>
          </p:nvPr>
        </p:nvSpPr>
        <p:spPr>
          <a:xfrm>
            <a:off x="678180" y="1419227"/>
            <a:ext cx="10515600" cy="4351338"/>
          </a:xfrm>
        </p:spPr>
        <p:txBody>
          <a:bodyPr/>
          <a:lstStyle/>
          <a:p>
            <a:r>
              <a:rPr lang="en-US" dirty="0"/>
              <a:t>Term Frequency - no. of times an n-gram has occurred in a segment</a:t>
            </a:r>
          </a:p>
          <a:p>
            <a:endParaRPr lang="en-US" dirty="0"/>
          </a:p>
          <a:p>
            <a:endParaRPr lang="en-US" dirty="0"/>
          </a:p>
        </p:txBody>
      </p:sp>
      <p:graphicFrame>
        <p:nvGraphicFramePr>
          <p:cNvPr id="6" name="Table 5">
            <a:extLst>
              <a:ext uri="{FF2B5EF4-FFF2-40B4-BE49-F238E27FC236}">
                <a16:creationId xmlns:a16="http://schemas.microsoft.com/office/drawing/2014/main" id="{6EEE63A7-5895-4E8E-AD0E-24526848F500}"/>
              </a:ext>
            </a:extLst>
          </p:cNvPr>
          <p:cNvGraphicFramePr>
            <a:graphicFrameLocks noGrp="1"/>
          </p:cNvGraphicFramePr>
          <p:nvPr/>
        </p:nvGraphicFramePr>
        <p:xfrm>
          <a:off x="680720" y="2383577"/>
          <a:ext cx="4696333" cy="3055196"/>
        </p:xfrm>
        <a:graphic>
          <a:graphicData uri="http://schemas.openxmlformats.org/drawingml/2006/table">
            <a:tbl>
              <a:tblPr firstRow="1" bandRow="1">
                <a:tableStyleId>{69CF1AB2-1976-4502-BF36-3FF5EA218861}</a:tableStyleId>
              </a:tblPr>
              <a:tblGrid>
                <a:gridCol w="3273933">
                  <a:extLst>
                    <a:ext uri="{9D8B030D-6E8A-4147-A177-3AD203B41FA5}">
                      <a16:colId xmlns:a16="http://schemas.microsoft.com/office/drawing/2014/main" val="3802237594"/>
                    </a:ext>
                  </a:extLst>
                </a:gridCol>
                <a:gridCol w="1422400">
                  <a:extLst>
                    <a:ext uri="{9D8B030D-6E8A-4147-A177-3AD203B41FA5}">
                      <a16:colId xmlns:a16="http://schemas.microsoft.com/office/drawing/2014/main" val="2631836161"/>
                    </a:ext>
                  </a:extLst>
                </a:gridCol>
              </a:tblGrid>
              <a:tr h="763799">
                <a:tc>
                  <a:txBody>
                    <a:bodyPr/>
                    <a:lstStyle/>
                    <a:p>
                      <a:pPr algn="ctr"/>
                      <a:r>
                        <a:rPr lang="en-US" dirty="0"/>
                        <a:t>N-gram</a:t>
                      </a:r>
                    </a:p>
                  </a:txBody>
                  <a:tcPr/>
                </a:tc>
                <a:tc>
                  <a:txBody>
                    <a:bodyPr/>
                    <a:lstStyle/>
                    <a:p>
                      <a:pPr algn="ctr"/>
                      <a:r>
                        <a:rPr lang="en-US" dirty="0"/>
                        <a:t>Count</a:t>
                      </a:r>
                    </a:p>
                  </a:txBody>
                  <a:tcPr/>
                </a:tc>
                <a:extLst>
                  <a:ext uri="{0D108BD9-81ED-4DB2-BD59-A6C34878D82A}">
                    <a16:rowId xmlns:a16="http://schemas.microsoft.com/office/drawing/2014/main" val="217009453"/>
                  </a:ext>
                </a:extLst>
              </a:tr>
              <a:tr h="763799">
                <a:tc>
                  <a:txBody>
                    <a:bodyPr/>
                    <a:lstStyle/>
                    <a:p>
                      <a:r>
                        <a:rPr lang="en-US" dirty="0"/>
                        <a:t>software development practices </a:t>
                      </a:r>
                    </a:p>
                  </a:txBody>
                  <a:tcPr/>
                </a:tc>
                <a:tc>
                  <a:txBody>
                    <a:bodyPr/>
                    <a:lstStyle/>
                    <a:p>
                      <a:r>
                        <a:rPr lang="en-US" dirty="0"/>
                        <a:t>5</a:t>
                      </a:r>
                    </a:p>
                  </a:txBody>
                  <a:tcPr/>
                </a:tc>
                <a:extLst>
                  <a:ext uri="{0D108BD9-81ED-4DB2-BD59-A6C34878D82A}">
                    <a16:rowId xmlns:a16="http://schemas.microsoft.com/office/drawing/2014/main" val="3209946873"/>
                  </a:ext>
                </a:extLst>
              </a:tr>
              <a:tr h="763799">
                <a:tc>
                  <a:txBody>
                    <a:bodyPr/>
                    <a:lstStyle/>
                    <a:p>
                      <a:r>
                        <a:rPr lang="en-US" dirty="0"/>
                        <a:t>software development </a:t>
                      </a:r>
                    </a:p>
                  </a:txBody>
                  <a:tcPr/>
                </a:tc>
                <a:tc>
                  <a:txBody>
                    <a:bodyPr/>
                    <a:lstStyle/>
                    <a:p>
                      <a:r>
                        <a:rPr lang="en-US" dirty="0"/>
                        <a:t>7</a:t>
                      </a:r>
                    </a:p>
                  </a:txBody>
                  <a:tcPr/>
                </a:tc>
                <a:extLst>
                  <a:ext uri="{0D108BD9-81ED-4DB2-BD59-A6C34878D82A}">
                    <a16:rowId xmlns:a16="http://schemas.microsoft.com/office/drawing/2014/main" val="3968127177"/>
                  </a:ext>
                </a:extLst>
              </a:tr>
              <a:tr h="763799">
                <a:tc>
                  <a:txBody>
                    <a:bodyPr/>
                    <a:lstStyle/>
                    <a:p>
                      <a:r>
                        <a:rPr lang="en-US" dirty="0"/>
                        <a:t>development</a:t>
                      </a:r>
                    </a:p>
                  </a:txBody>
                  <a:tcPr/>
                </a:tc>
                <a:tc>
                  <a:txBody>
                    <a:bodyPr/>
                    <a:lstStyle/>
                    <a:p>
                      <a:r>
                        <a:rPr lang="en-US" dirty="0"/>
                        <a:t>10</a:t>
                      </a:r>
                    </a:p>
                  </a:txBody>
                  <a:tcPr/>
                </a:tc>
                <a:extLst>
                  <a:ext uri="{0D108BD9-81ED-4DB2-BD59-A6C34878D82A}">
                    <a16:rowId xmlns:a16="http://schemas.microsoft.com/office/drawing/2014/main" val="3748711012"/>
                  </a:ext>
                </a:extLst>
              </a:tr>
            </a:tbl>
          </a:graphicData>
        </a:graphic>
      </p:graphicFrame>
      <p:graphicFrame>
        <p:nvGraphicFramePr>
          <p:cNvPr id="7" name="Table 6">
            <a:extLst>
              <a:ext uri="{FF2B5EF4-FFF2-40B4-BE49-F238E27FC236}">
                <a16:creationId xmlns:a16="http://schemas.microsoft.com/office/drawing/2014/main" id="{A1BAD679-4E9C-47A2-961E-BB27EB2FC1BF}"/>
              </a:ext>
            </a:extLst>
          </p:cNvPr>
          <p:cNvGraphicFramePr>
            <a:graphicFrameLocks noGrp="1"/>
          </p:cNvGraphicFramePr>
          <p:nvPr/>
        </p:nvGraphicFramePr>
        <p:xfrm>
          <a:off x="6494907" y="2383577"/>
          <a:ext cx="4696333" cy="3055196"/>
        </p:xfrm>
        <a:graphic>
          <a:graphicData uri="http://schemas.openxmlformats.org/drawingml/2006/table">
            <a:tbl>
              <a:tblPr firstRow="1" bandRow="1">
                <a:tableStyleId>{69CF1AB2-1976-4502-BF36-3FF5EA218861}</a:tableStyleId>
              </a:tblPr>
              <a:tblGrid>
                <a:gridCol w="3273933">
                  <a:extLst>
                    <a:ext uri="{9D8B030D-6E8A-4147-A177-3AD203B41FA5}">
                      <a16:colId xmlns:a16="http://schemas.microsoft.com/office/drawing/2014/main" val="3802237594"/>
                    </a:ext>
                  </a:extLst>
                </a:gridCol>
                <a:gridCol w="1422400">
                  <a:extLst>
                    <a:ext uri="{9D8B030D-6E8A-4147-A177-3AD203B41FA5}">
                      <a16:colId xmlns:a16="http://schemas.microsoft.com/office/drawing/2014/main" val="2631836161"/>
                    </a:ext>
                  </a:extLst>
                </a:gridCol>
              </a:tblGrid>
              <a:tr h="763799">
                <a:tc>
                  <a:txBody>
                    <a:bodyPr/>
                    <a:lstStyle/>
                    <a:p>
                      <a:pPr algn="ctr"/>
                      <a:r>
                        <a:rPr lang="en-US" dirty="0"/>
                        <a:t>N-gram</a:t>
                      </a:r>
                    </a:p>
                  </a:txBody>
                  <a:tcPr/>
                </a:tc>
                <a:tc>
                  <a:txBody>
                    <a:bodyPr/>
                    <a:lstStyle/>
                    <a:p>
                      <a:pPr algn="ctr"/>
                      <a:r>
                        <a:rPr lang="en-US" dirty="0"/>
                        <a:t>Count</a:t>
                      </a:r>
                    </a:p>
                  </a:txBody>
                  <a:tcPr/>
                </a:tc>
                <a:extLst>
                  <a:ext uri="{0D108BD9-81ED-4DB2-BD59-A6C34878D82A}">
                    <a16:rowId xmlns:a16="http://schemas.microsoft.com/office/drawing/2014/main" val="217009453"/>
                  </a:ext>
                </a:extLst>
              </a:tr>
              <a:tr h="763799">
                <a:tc>
                  <a:txBody>
                    <a:bodyPr/>
                    <a:lstStyle/>
                    <a:p>
                      <a:r>
                        <a:rPr lang="en-US" dirty="0"/>
                        <a:t>software development practices </a:t>
                      </a:r>
                    </a:p>
                  </a:txBody>
                  <a:tcPr/>
                </a:tc>
                <a:tc>
                  <a:txBody>
                    <a:bodyPr/>
                    <a:lstStyle/>
                    <a:p>
                      <a:r>
                        <a:rPr lang="en-US" dirty="0"/>
                        <a:t>5</a:t>
                      </a:r>
                    </a:p>
                  </a:txBody>
                  <a:tcPr/>
                </a:tc>
                <a:extLst>
                  <a:ext uri="{0D108BD9-81ED-4DB2-BD59-A6C34878D82A}">
                    <a16:rowId xmlns:a16="http://schemas.microsoft.com/office/drawing/2014/main" val="3209946873"/>
                  </a:ext>
                </a:extLst>
              </a:tr>
              <a:tr h="763799">
                <a:tc>
                  <a:txBody>
                    <a:bodyPr/>
                    <a:lstStyle/>
                    <a:p>
                      <a:r>
                        <a:rPr lang="en-US" dirty="0"/>
                        <a:t>software development </a:t>
                      </a:r>
                    </a:p>
                  </a:txBody>
                  <a:tcPr/>
                </a:tc>
                <a:tc>
                  <a:txBody>
                    <a:bodyPr/>
                    <a:lstStyle/>
                    <a:p>
                      <a:r>
                        <a:rPr lang="en-US" dirty="0"/>
                        <a:t>2</a:t>
                      </a:r>
                    </a:p>
                  </a:txBody>
                  <a:tcPr/>
                </a:tc>
                <a:extLst>
                  <a:ext uri="{0D108BD9-81ED-4DB2-BD59-A6C34878D82A}">
                    <a16:rowId xmlns:a16="http://schemas.microsoft.com/office/drawing/2014/main" val="3968127177"/>
                  </a:ext>
                </a:extLst>
              </a:tr>
              <a:tr h="763799">
                <a:tc>
                  <a:txBody>
                    <a:bodyPr/>
                    <a:lstStyle/>
                    <a:p>
                      <a:r>
                        <a:rPr lang="en-US" dirty="0"/>
                        <a:t>development</a:t>
                      </a:r>
                    </a:p>
                  </a:txBody>
                  <a:tcPr/>
                </a:tc>
                <a:tc>
                  <a:txBody>
                    <a:bodyPr/>
                    <a:lstStyle/>
                    <a:p>
                      <a:r>
                        <a:rPr lang="en-US" dirty="0"/>
                        <a:t>3</a:t>
                      </a:r>
                    </a:p>
                  </a:txBody>
                  <a:tcPr/>
                </a:tc>
                <a:extLst>
                  <a:ext uri="{0D108BD9-81ED-4DB2-BD59-A6C34878D82A}">
                    <a16:rowId xmlns:a16="http://schemas.microsoft.com/office/drawing/2014/main" val="3748711012"/>
                  </a:ext>
                </a:extLst>
              </a:tr>
            </a:tbl>
          </a:graphicData>
        </a:graphic>
      </p:graphicFrame>
      <p:sp>
        <p:nvSpPr>
          <p:cNvPr id="8" name="TextBox 7">
            <a:extLst>
              <a:ext uri="{FF2B5EF4-FFF2-40B4-BE49-F238E27FC236}">
                <a16:creationId xmlns:a16="http://schemas.microsoft.com/office/drawing/2014/main" id="{1F30FD8E-34AE-4302-9977-55FD8A3C77A9}"/>
              </a:ext>
            </a:extLst>
          </p:cNvPr>
          <p:cNvSpPr txBox="1"/>
          <p:nvPr/>
        </p:nvSpPr>
        <p:spPr>
          <a:xfrm>
            <a:off x="2174240" y="5751795"/>
            <a:ext cx="2987040" cy="369332"/>
          </a:xfrm>
          <a:prstGeom prst="rect">
            <a:avLst/>
          </a:prstGeom>
          <a:noFill/>
        </p:spPr>
        <p:txBody>
          <a:bodyPr wrap="square" rtlCol="0">
            <a:spAutoFit/>
          </a:bodyPr>
          <a:lstStyle/>
          <a:p>
            <a:r>
              <a:rPr lang="en-US" dirty="0"/>
              <a:t>Original Weights</a:t>
            </a:r>
          </a:p>
        </p:txBody>
      </p:sp>
      <p:sp>
        <p:nvSpPr>
          <p:cNvPr id="9" name="TextBox 8">
            <a:extLst>
              <a:ext uri="{FF2B5EF4-FFF2-40B4-BE49-F238E27FC236}">
                <a16:creationId xmlns:a16="http://schemas.microsoft.com/office/drawing/2014/main" id="{42EB1E71-F225-49D0-9070-2FB631AF2F1B}"/>
              </a:ext>
            </a:extLst>
          </p:cNvPr>
          <p:cNvSpPr txBox="1"/>
          <p:nvPr/>
        </p:nvSpPr>
        <p:spPr>
          <a:xfrm>
            <a:off x="7782560" y="5770565"/>
            <a:ext cx="2987040" cy="369332"/>
          </a:xfrm>
          <a:prstGeom prst="rect">
            <a:avLst/>
          </a:prstGeom>
          <a:noFill/>
        </p:spPr>
        <p:txBody>
          <a:bodyPr wrap="square" rtlCol="0">
            <a:spAutoFit/>
          </a:bodyPr>
          <a:lstStyle/>
          <a:p>
            <a:r>
              <a:rPr lang="en-US" dirty="0"/>
              <a:t>Updated Weights</a:t>
            </a:r>
          </a:p>
        </p:txBody>
      </p:sp>
      <p:sp>
        <p:nvSpPr>
          <p:cNvPr id="5" name="Slide Number Placeholder 4">
            <a:extLst>
              <a:ext uri="{FF2B5EF4-FFF2-40B4-BE49-F238E27FC236}">
                <a16:creationId xmlns:a16="http://schemas.microsoft.com/office/drawing/2014/main" id="{2CDCE2B5-A25B-433B-BD63-0BB1407A2499}"/>
              </a:ext>
            </a:extLst>
          </p:cNvPr>
          <p:cNvSpPr>
            <a:spLocks noGrp="1"/>
          </p:cNvSpPr>
          <p:nvPr>
            <p:ph type="sldNum" sz="quarter" idx="12"/>
          </p:nvPr>
        </p:nvSpPr>
        <p:spPr/>
        <p:txBody>
          <a:bodyPr/>
          <a:lstStyle/>
          <a:p>
            <a:fld id="{727E4B77-D77E-4F31-84AA-D24661EC668E}" type="slidenum">
              <a:rPr lang="en-US" smtClean="0"/>
              <a:t>5</a:t>
            </a:fld>
            <a:endParaRPr lang="en-US"/>
          </a:p>
        </p:txBody>
      </p:sp>
    </p:spTree>
    <p:extLst>
      <p:ext uri="{BB962C8B-B14F-4D97-AF65-F5344CB8AC3E}">
        <p14:creationId xmlns:p14="http://schemas.microsoft.com/office/powerpoint/2010/main" val="239964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3E0E-296D-42CB-B911-2A6735D656E2}"/>
              </a:ext>
            </a:extLst>
          </p:cNvPr>
          <p:cNvSpPr>
            <a:spLocks noGrp="1"/>
          </p:cNvSpPr>
          <p:nvPr>
            <p:ph type="title"/>
          </p:nvPr>
        </p:nvSpPr>
        <p:spPr>
          <a:xfrm>
            <a:off x="584200" y="182245"/>
            <a:ext cx="10515600" cy="1325563"/>
          </a:xfrm>
        </p:spPr>
        <p:txBody>
          <a:bodyPr/>
          <a:lstStyle/>
          <a:p>
            <a:r>
              <a:rPr lang="en-US" dirty="0"/>
              <a:t>Term Frequency</a:t>
            </a:r>
          </a:p>
        </p:txBody>
      </p:sp>
      <p:sp>
        <p:nvSpPr>
          <p:cNvPr id="3" name="Content Placeholder 2">
            <a:extLst>
              <a:ext uri="{FF2B5EF4-FFF2-40B4-BE49-F238E27FC236}">
                <a16:creationId xmlns:a16="http://schemas.microsoft.com/office/drawing/2014/main" id="{EEF1C9DF-C860-4B9D-A7ED-12CF890D000E}"/>
              </a:ext>
            </a:extLst>
          </p:cNvPr>
          <p:cNvSpPr>
            <a:spLocks noGrp="1"/>
          </p:cNvSpPr>
          <p:nvPr>
            <p:ph idx="1"/>
          </p:nvPr>
        </p:nvSpPr>
        <p:spPr>
          <a:xfrm>
            <a:off x="678180" y="1419227"/>
            <a:ext cx="10515600" cy="4351338"/>
          </a:xfrm>
        </p:spPr>
        <p:txBody>
          <a:bodyPr/>
          <a:lstStyle/>
          <a:p>
            <a:r>
              <a:rPr lang="en-US" dirty="0"/>
              <a:t>Term Frequency - no. of times an n-gram has occurred in a segment</a:t>
            </a:r>
          </a:p>
          <a:p>
            <a:endParaRPr lang="en-US" dirty="0"/>
          </a:p>
          <a:p>
            <a:endParaRPr lang="en-US" dirty="0"/>
          </a:p>
        </p:txBody>
      </p:sp>
      <p:graphicFrame>
        <p:nvGraphicFramePr>
          <p:cNvPr id="6" name="Table 5">
            <a:extLst>
              <a:ext uri="{FF2B5EF4-FFF2-40B4-BE49-F238E27FC236}">
                <a16:creationId xmlns:a16="http://schemas.microsoft.com/office/drawing/2014/main" id="{6EEE63A7-5895-4E8E-AD0E-24526848F500}"/>
              </a:ext>
            </a:extLst>
          </p:cNvPr>
          <p:cNvGraphicFramePr>
            <a:graphicFrameLocks noGrp="1"/>
          </p:cNvGraphicFramePr>
          <p:nvPr>
            <p:extLst>
              <p:ext uri="{D42A27DB-BD31-4B8C-83A1-F6EECF244321}">
                <p14:modId xmlns:p14="http://schemas.microsoft.com/office/powerpoint/2010/main" val="4107569961"/>
              </p:ext>
            </p:extLst>
          </p:nvPr>
        </p:nvGraphicFramePr>
        <p:xfrm>
          <a:off x="680720" y="2383577"/>
          <a:ext cx="4696333" cy="3055196"/>
        </p:xfrm>
        <a:graphic>
          <a:graphicData uri="http://schemas.openxmlformats.org/drawingml/2006/table">
            <a:tbl>
              <a:tblPr firstRow="1" bandRow="1">
                <a:tableStyleId>{69CF1AB2-1976-4502-BF36-3FF5EA218861}</a:tableStyleId>
              </a:tblPr>
              <a:tblGrid>
                <a:gridCol w="3273933">
                  <a:extLst>
                    <a:ext uri="{9D8B030D-6E8A-4147-A177-3AD203B41FA5}">
                      <a16:colId xmlns:a16="http://schemas.microsoft.com/office/drawing/2014/main" val="3802237594"/>
                    </a:ext>
                  </a:extLst>
                </a:gridCol>
                <a:gridCol w="1422400">
                  <a:extLst>
                    <a:ext uri="{9D8B030D-6E8A-4147-A177-3AD203B41FA5}">
                      <a16:colId xmlns:a16="http://schemas.microsoft.com/office/drawing/2014/main" val="2631836161"/>
                    </a:ext>
                  </a:extLst>
                </a:gridCol>
              </a:tblGrid>
              <a:tr h="763799">
                <a:tc>
                  <a:txBody>
                    <a:bodyPr/>
                    <a:lstStyle/>
                    <a:p>
                      <a:pPr algn="ctr"/>
                      <a:r>
                        <a:rPr lang="en-US" dirty="0"/>
                        <a:t>N-gram</a:t>
                      </a:r>
                    </a:p>
                  </a:txBody>
                  <a:tcPr/>
                </a:tc>
                <a:tc>
                  <a:txBody>
                    <a:bodyPr/>
                    <a:lstStyle/>
                    <a:p>
                      <a:pPr algn="ctr"/>
                      <a:r>
                        <a:rPr lang="en-US" dirty="0"/>
                        <a:t>Count</a:t>
                      </a:r>
                    </a:p>
                  </a:txBody>
                  <a:tcPr/>
                </a:tc>
                <a:extLst>
                  <a:ext uri="{0D108BD9-81ED-4DB2-BD59-A6C34878D82A}">
                    <a16:rowId xmlns:a16="http://schemas.microsoft.com/office/drawing/2014/main" val="217009453"/>
                  </a:ext>
                </a:extLst>
              </a:tr>
              <a:tr h="763799">
                <a:tc>
                  <a:txBody>
                    <a:bodyPr/>
                    <a:lstStyle/>
                    <a:p>
                      <a:r>
                        <a:rPr lang="en-US" dirty="0"/>
                        <a:t>software development practices </a:t>
                      </a:r>
                    </a:p>
                  </a:txBody>
                  <a:tcPr/>
                </a:tc>
                <a:tc>
                  <a:txBody>
                    <a:bodyPr/>
                    <a:lstStyle/>
                    <a:p>
                      <a:r>
                        <a:rPr lang="en-US" dirty="0"/>
                        <a:t>5</a:t>
                      </a:r>
                    </a:p>
                  </a:txBody>
                  <a:tcPr/>
                </a:tc>
                <a:extLst>
                  <a:ext uri="{0D108BD9-81ED-4DB2-BD59-A6C34878D82A}">
                    <a16:rowId xmlns:a16="http://schemas.microsoft.com/office/drawing/2014/main" val="3209946873"/>
                  </a:ext>
                </a:extLst>
              </a:tr>
              <a:tr h="763799">
                <a:tc>
                  <a:txBody>
                    <a:bodyPr/>
                    <a:lstStyle/>
                    <a:p>
                      <a:r>
                        <a:rPr lang="en-US" dirty="0"/>
                        <a:t>software development </a:t>
                      </a:r>
                    </a:p>
                  </a:txBody>
                  <a:tcPr/>
                </a:tc>
                <a:tc>
                  <a:txBody>
                    <a:bodyPr/>
                    <a:lstStyle/>
                    <a:p>
                      <a:r>
                        <a:rPr lang="en-US" dirty="0"/>
                        <a:t>6</a:t>
                      </a:r>
                    </a:p>
                  </a:txBody>
                  <a:tcPr/>
                </a:tc>
                <a:extLst>
                  <a:ext uri="{0D108BD9-81ED-4DB2-BD59-A6C34878D82A}">
                    <a16:rowId xmlns:a16="http://schemas.microsoft.com/office/drawing/2014/main" val="3968127177"/>
                  </a:ext>
                </a:extLst>
              </a:tr>
              <a:tr h="763799">
                <a:tc>
                  <a:txBody>
                    <a:bodyPr/>
                    <a:lstStyle/>
                    <a:p>
                      <a:r>
                        <a:rPr lang="en-US" dirty="0"/>
                        <a:t>development</a:t>
                      </a:r>
                    </a:p>
                  </a:txBody>
                  <a:tcPr/>
                </a:tc>
                <a:tc>
                  <a:txBody>
                    <a:bodyPr/>
                    <a:lstStyle/>
                    <a:p>
                      <a:r>
                        <a:rPr lang="en-US" dirty="0"/>
                        <a:t>6</a:t>
                      </a:r>
                    </a:p>
                  </a:txBody>
                  <a:tcPr/>
                </a:tc>
                <a:extLst>
                  <a:ext uri="{0D108BD9-81ED-4DB2-BD59-A6C34878D82A}">
                    <a16:rowId xmlns:a16="http://schemas.microsoft.com/office/drawing/2014/main" val="3748711012"/>
                  </a:ext>
                </a:extLst>
              </a:tr>
            </a:tbl>
          </a:graphicData>
        </a:graphic>
      </p:graphicFrame>
      <p:graphicFrame>
        <p:nvGraphicFramePr>
          <p:cNvPr id="7" name="Table 6">
            <a:extLst>
              <a:ext uri="{FF2B5EF4-FFF2-40B4-BE49-F238E27FC236}">
                <a16:creationId xmlns:a16="http://schemas.microsoft.com/office/drawing/2014/main" id="{A1BAD679-4E9C-47A2-961E-BB27EB2FC1BF}"/>
              </a:ext>
            </a:extLst>
          </p:cNvPr>
          <p:cNvGraphicFramePr>
            <a:graphicFrameLocks noGrp="1"/>
          </p:cNvGraphicFramePr>
          <p:nvPr>
            <p:extLst>
              <p:ext uri="{D42A27DB-BD31-4B8C-83A1-F6EECF244321}">
                <p14:modId xmlns:p14="http://schemas.microsoft.com/office/powerpoint/2010/main" val="2783387001"/>
              </p:ext>
            </p:extLst>
          </p:nvPr>
        </p:nvGraphicFramePr>
        <p:xfrm>
          <a:off x="6494907" y="2383577"/>
          <a:ext cx="4696333" cy="3055196"/>
        </p:xfrm>
        <a:graphic>
          <a:graphicData uri="http://schemas.openxmlformats.org/drawingml/2006/table">
            <a:tbl>
              <a:tblPr firstRow="1" bandRow="1">
                <a:tableStyleId>{69CF1AB2-1976-4502-BF36-3FF5EA218861}</a:tableStyleId>
              </a:tblPr>
              <a:tblGrid>
                <a:gridCol w="3273933">
                  <a:extLst>
                    <a:ext uri="{9D8B030D-6E8A-4147-A177-3AD203B41FA5}">
                      <a16:colId xmlns:a16="http://schemas.microsoft.com/office/drawing/2014/main" val="3802237594"/>
                    </a:ext>
                  </a:extLst>
                </a:gridCol>
                <a:gridCol w="1422400">
                  <a:extLst>
                    <a:ext uri="{9D8B030D-6E8A-4147-A177-3AD203B41FA5}">
                      <a16:colId xmlns:a16="http://schemas.microsoft.com/office/drawing/2014/main" val="2631836161"/>
                    </a:ext>
                  </a:extLst>
                </a:gridCol>
              </a:tblGrid>
              <a:tr h="763799">
                <a:tc>
                  <a:txBody>
                    <a:bodyPr/>
                    <a:lstStyle/>
                    <a:p>
                      <a:pPr algn="ctr"/>
                      <a:r>
                        <a:rPr lang="en-US" dirty="0"/>
                        <a:t>N-gram</a:t>
                      </a:r>
                    </a:p>
                  </a:txBody>
                  <a:tcPr/>
                </a:tc>
                <a:tc>
                  <a:txBody>
                    <a:bodyPr/>
                    <a:lstStyle/>
                    <a:p>
                      <a:pPr algn="ctr"/>
                      <a:r>
                        <a:rPr lang="en-US" dirty="0"/>
                        <a:t>Count</a:t>
                      </a:r>
                    </a:p>
                  </a:txBody>
                  <a:tcPr/>
                </a:tc>
                <a:extLst>
                  <a:ext uri="{0D108BD9-81ED-4DB2-BD59-A6C34878D82A}">
                    <a16:rowId xmlns:a16="http://schemas.microsoft.com/office/drawing/2014/main" val="217009453"/>
                  </a:ext>
                </a:extLst>
              </a:tr>
              <a:tr h="763799">
                <a:tc>
                  <a:txBody>
                    <a:bodyPr/>
                    <a:lstStyle/>
                    <a:p>
                      <a:r>
                        <a:rPr lang="en-US" dirty="0"/>
                        <a:t>software development practices </a:t>
                      </a:r>
                    </a:p>
                  </a:txBody>
                  <a:tcPr/>
                </a:tc>
                <a:tc>
                  <a:txBody>
                    <a:bodyPr/>
                    <a:lstStyle/>
                    <a:p>
                      <a:r>
                        <a:rPr lang="en-US" dirty="0"/>
                        <a:t>5</a:t>
                      </a:r>
                    </a:p>
                  </a:txBody>
                  <a:tcPr/>
                </a:tc>
                <a:extLst>
                  <a:ext uri="{0D108BD9-81ED-4DB2-BD59-A6C34878D82A}">
                    <a16:rowId xmlns:a16="http://schemas.microsoft.com/office/drawing/2014/main" val="3209946873"/>
                  </a:ext>
                </a:extLst>
              </a:tr>
              <a:tr h="763799">
                <a:tc>
                  <a:txBody>
                    <a:bodyPr/>
                    <a:lstStyle/>
                    <a:p>
                      <a:r>
                        <a:rPr lang="en-US" dirty="0"/>
                        <a:t>software development </a:t>
                      </a:r>
                    </a:p>
                  </a:txBody>
                  <a:tcPr/>
                </a:tc>
                <a:tc>
                  <a:txBody>
                    <a:bodyPr/>
                    <a:lstStyle/>
                    <a:p>
                      <a:r>
                        <a:rPr lang="en-US" dirty="0"/>
                        <a:t>1</a:t>
                      </a:r>
                    </a:p>
                  </a:txBody>
                  <a:tcPr/>
                </a:tc>
                <a:extLst>
                  <a:ext uri="{0D108BD9-81ED-4DB2-BD59-A6C34878D82A}">
                    <a16:rowId xmlns:a16="http://schemas.microsoft.com/office/drawing/2014/main" val="3968127177"/>
                  </a:ext>
                </a:extLst>
              </a:tr>
              <a:tr h="763799">
                <a:tc>
                  <a:txBody>
                    <a:bodyPr/>
                    <a:lstStyle/>
                    <a:p>
                      <a:r>
                        <a:rPr lang="en-US" dirty="0"/>
                        <a:t>development</a:t>
                      </a:r>
                    </a:p>
                  </a:txBody>
                  <a:tcPr/>
                </a:tc>
                <a:tc>
                  <a:txBody>
                    <a:bodyPr/>
                    <a:lstStyle/>
                    <a:p>
                      <a:r>
                        <a:rPr lang="en-US" dirty="0"/>
                        <a:t>0</a:t>
                      </a:r>
                    </a:p>
                  </a:txBody>
                  <a:tcPr/>
                </a:tc>
                <a:extLst>
                  <a:ext uri="{0D108BD9-81ED-4DB2-BD59-A6C34878D82A}">
                    <a16:rowId xmlns:a16="http://schemas.microsoft.com/office/drawing/2014/main" val="3748711012"/>
                  </a:ext>
                </a:extLst>
              </a:tr>
            </a:tbl>
          </a:graphicData>
        </a:graphic>
      </p:graphicFrame>
      <p:sp>
        <p:nvSpPr>
          <p:cNvPr id="8" name="TextBox 7">
            <a:extLst>
              <a:ext uri="{FF2B5EF4-FFF2-40B4-BE49-F238E27FC236}">
                <a16:creationId xmlns:a16="http://schemas.microsoft.com/office/drawing/2014/main" id="{1F30FD8E-34AE-4302-9977-55FD8A3C77A9}"/>
              </a:ext>
            </a:extLst>
          </p:cNvPr>
          <p:cNvSpPr txBox="1"/>
          <p:nvPr/>
        </p:nvSpPr>
        <p:spPr>
          <a:xfrm>
            <a:off x="2174240" y="5751795"/>
            <a:ext cx="2987040" cy="369332"/>
          </a:xfrm>
          <a:prstGeom prst="rect">
            <a:avLst/>
          </a:prstGeom>
          <a:noFill/>
        </p:spPr>
        <p:txBody>
          <a:bodyPr wrap="square" rtlCol="0">
            <a:spAutoFit/>
          </a:bodyPr>
          <a:lstStyle/>
          <a:p>
            <a:r>
              <a:rPr lang="en-US" dirty="0"/>
              <a:t>Original Weights</a:t>
            </a:r>
          </a:p>
        </p:txBody>
      </p:sp>
      <p:sp>
        <p:nvSpPr>
          <p:cNvPr id="9" name="TextBox 8">
            <a:extLst>
              <a:ext uri="{FF2B5EF4-FFF2-40B4-BE49-F238E27FC236}">
                <a16:creationId xmlns:a16="http://schemas.microsoft.com/office/drawing/2014/main" id="{42EB1E71-F225-49D0-9070-2FB631AF2F1B}"/>
              </a:ext>
            </a:extLst>
          </p:cNvPr>
          <p:cNvSpPr txBox="1"/>
          <p:nvPr/>
        </p:nvSpPr>
        <p:spPr>
          <a:xfrm>
            <a:off x="7782560" y="5770565"/>
            <a:ext cx="2987040" cy="369332"/>
          </a:xfrm>
          <a:prstGeom prst="rect">
            <a:avLst/>
          </a:prstGeom>
          <a:noFill/>
        </p:spPr>
        <p:txBody>
          <a:bodyPr wrap="square" rtlCol="0">
            <a:spAutoFit/>
          </a:bodyPr>
          <a:lstStyle/>
          <a:p>
            <a:r>
              <a:rPr lang="en-US" dirty="0"/>
              <a:t>Updated Weights</a:t>
            </a:r>
          </a:p>
        </p:txBody>
      </p:sp>
      <p:sp>
        <p:nvSpPr>
          <p:cNvPr id="5" name="Slide Number Placeholder 4">
            <a:extLst>
              <a:ext uri="{FF2B5EF4-FFF2-40B4-BE49-F238E27FC236}">
                <a16:creationId xmlns:a16="http://schemas.microsoft.com/office/drawing/2014/main" id="{2CDCE2B5-A25B-433B-BD63-0BB1407A2499}"/>
              </a:ext>
            </a:extLst>
          </p:cNvPr>
          <p:cNvSpPr>
            <a:spLocks noGrp="1"/>
          </p:cNvSpPr>
          <p:nvPr>
            <p:ph type="sldNum" sz="quarter" idx="12"/>
          </p:nvPr>
        </p:nvSpPr>
        <p:spPr/>
        <p:txBody>
          <a:bodyPr/>
          <a:lstStyle/>
          <a:p>
            <a:fld id="{727E4B77-D77E-4F31-84AA-D24661EC668E}" type="slidenum">
              <a:rPr lang="en-US" smtClean="0"/>
              <a:t>6</a:t>
            </a:fld>
            <a:endParaRPr lang="en-US"/>
          </a:p>
        </p:txBody>
      </p:sp>
    </p:spTree>
    <p:extLst>
      <p:ext uri="{BB962C8B-B14F-4D97-AF65-F5344CB8AC3E}">
        <p14:creationId xmlns:p14="http://schemas.microsoft.com/office/powerpoint/2010/main" val="320114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E480-9EC8-884E-B851-257DDBE360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D1811C-E6C9-8348-8107-F807D243D0F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 have shown some segments </a:t>
            </a:r>
          </a:p>
          <a:p>
            <a:pPr lvl="1"/>
            <a:r>
              <a:rPr lang="en-US" sz="2000" dirty="0">
                <a:latin typeface="Times New Roman" panose="02020603050405020304" pitchFamily="18" charset="0"/>
                <a:cs typeface="Times New Roman" panose="02020603050405020304" pitchFamily="18" charset="0"/>
              </a:rPr>
              <a:t>Rated by 2 raters</a:t>
            </a:r>
          </a:p>
          <a:p>
            <a:pPr lvl="1"/>
            <a:r>
              <a:rPr lang="en-US" sz="2000" dirty="0">
                <a:latin typeface="Times New Roman" panose="02020603050405020304" pitchFamily="18" charset="0"/>
                <a:cs typeface="Times New Roman" panose="02020603050405020304" pitchFamily="18" charset="0"/>
              </a:rPr>
              <a:t>Total no. of words above 50</a:t>
            </a:r>
          </a:p>
          <a:p>
            <a:pPr lvl="1"/>
            <a:r>
              <a:rPr lang="en-US" sz="2000" dirty="0">
                <a:latin typeface="Times New Roman" panose="02020603050405020304" pitchFamily="18" charset="0"/>
                <a:cs typeface="Times New Roman" panose="02020603050405020304" pitchFamily="18" charset="0"/>
              </a:rPr>
              <a:t>High confidence keywords 4 or more</a:t>
            </a:r>
          </a:p>
        </p:txBody>
      </p:sp>
    </p:spTree>
    <p:extLst>
      <p:ext uri="{BB962C8B-B14F-4D97-AF65-F5344CB8AC3E}">
        <p14:creationId xmlns:p14="http://schemas.microsoft.com/office/powerpoint/2010/main" val="100685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641-6A44-6946-B00A-3C680EF81308}"/>
              </a:ext>
            </a:extLst>
          </p:cNvPr>
          <p:cNvSpPr>
            <a:spLocks noGrp="1"/>
          </p:cNvSpPr>
          <p:nvPr>
            <p:ph type="title"/>
          </p:nvPr>
        </p:nvSpPr>
        <p:spPr/>
        <p:txBody>
          <a:bodyPr>
            <a:normAutofit fontScale="90000"/>
          </a:bodyPr>
          <a:lstStyle/>
          <a:p>
            <a:r>
              <a:rPr lang="en-US" sz="2700" i="1" u="sng" dirty="0">
                <a:latin typeface="Times New Roman" panose="02020603050405020304" pitchFamily="18" charset="0"/>
                <a:cs typeface="Times New Roman" panose="02020603050405020304" pitchFamily="18" charset="0"/>
              </a:rPr>
              <a:t>Top 20 Keywords selected by  the algorithm (in order)</a:t>
            </a:r>
            <a:br>
              <a:rPr lang="en-US" i="1" u="sng" dirty="0">
                <a:latin typeface="Times New Roman" panose="02020603050405020304" pitchFamily="18" charset="0"/>
                <a:cs typeface="Times New Roman" panose="02020603050405020304" pitchFamily="18" charset="0"/>
              </a:rPr>
            </a:br>
            <a:r>
              <a:rPr lang="en-US" sz="1800" dirty="0">
                <a:solidFill>
                  <a:schemeClr val="accent6"/>
                </a:solidFill>
              </a:rPr>
              <a:t>(keywords selected by at least one user in green. </a:t>
            </a:r>
            <a:r>
              <a:rPr lang="en-US" sz="1800" u="sng" dirty="0">
                <a:solidFill>
                  <a:schemeClr val="accent6"/>
                </a:solidFill>
              </a:rPr>
              <a:t>underline for high confidence keywords</a:t>
            </a:r>
            <a:r>
              <a:rPr lang="en-US" sz="1800" dirty="0">
                <a:solidFill>
                  <a:schemeClr val="accent6"/>
                </a:solidFill>
              </a:rPr>
              <a:t>) </a:t>
            </a:r>
            <a:br>
              <a:rPr lang="en-US" sz="1800" dirty="0">
                <a:solidFill>
                  <a:schemeClr val="accent6"/>
                </a:solidFill>
              </a:rPr>
            </a:br>
            <a:r>
              <a:rPr lang="en-US" sz="1800" dirty="0">
                <a:solidFill>
                  <a:srgbClr val="FF0000"/>
                </a:solidFill>
              </a:rPr>
              <a:t>Total words=57</a:t>
            </a:r>
            <a:br>
              <a:rPr lang="en-US" dirty="0">
                <a:solidFill>
                  <a:srgbClr val="C00000"/>
                </a:solidFill>
              </a:rPr>
            </a:br>
            <a:r>
              <a:rPr lang="en-US" sz="1800" dirty="0">
                <a:solidFill>
                  <a:srgbClr val="FF0000"/>
                </a:solidFill>
              </a:rPr>
              <a:t>High Confidence keyword=4</a:t>
            </a:r>
            <a:br>
              <a:rPr lang="en-US" sz="1800" dirty="0">
                <a:solidFill>
                  <a:srgbClr val="FF0000"/>
                </a:solidFill>
              </a:rPr>
            </a:br>
            <a:r>
              <a:rPr lang="en-US" sz="1800" dirty="0">
                <a:solidFill>
                  <a:srgbClr val="FF0000"/>
                </a:solidFill>
              </a:rPr>
              <a:t>Total keywords selected by the user=14</a:t>
            </a:r>
            <a:endParaRPr lang="en-US" sz="1800" dirty="0"/>
          </a:p>
        </p:txBody>
      </p:sp>
      <p:graphicFrame>
        <p:nvGraphicFramePr>
          <p:cNvPr id="7" name="Content Placeholder 6">
            <a:extLst>
              <a:ext uri="{FF2B5EF4-FFF2-40B4-BE49-F238E27FC236}">
                <a16:creationId xmlns:a16="http://schemas.microsoft.com/office/drawing/2014/main" id="{B099FD25-8844-5C4D-BCC9-B4F3D69E89D3}"/>
              </a:ext>
            </a:extLst>
          </p:cNvPr>
          <p:cNvGraphicFramePr>
            <a:graphicFrameLocks noGrp="1"/>
          </p:cNvGraphicFramePr>
          <p:nvPr>
            <p:ph idx="1"/>
          </p:nvPr>
        </p:nvGraphicFramePr>
        <p:xfrm>
          <a:off x="838200" y="1848485"/>
          <a:ext cx="10515600" cy="25958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155341798"/>
                    </a:ext>
                  </a:extLst>
                </a:gridCol>
                <a:gridCol w="3505200">
                  <a:extLst>
                    <a:ext uri="{9D8B030D-6E8A-4147-A177-3AD203B41FA5}">
                      <a16:colId xmlns:a16="http://schemas.microsoft.com/office/drawing/2014/main" val="3816388403"/>
                    </a:ext>
                  </a:extLst>
                </a:gridCol>
                <a:gridCol w="3505200">
                  <a:extLst>
                    <a:ext uri="{9D8B030D-6E8A-4147-A177-3AD203B41FA5}">
                      <a16:colId xmlns:a16="http://schemas.microsoft.com/office/drawing/2014/main" val="4002652880"/>
                    </a:ext>
                  </a:extLst>
                </a:gridCol>
              </a:tblGrid>
              <a:tr h="370840">
                <a:tc>
                  <a:txBody>
                    <a:bodyPr/>
                    <a:lstStyle/>
                    <a:p>
                      <a:r>
                        <a:rPr lang="en-US" b="0" u="none" dirty="0">
                          <a:solidFill>
                            <a:schemeClr val="accent6"/>
                          </a:solidFill>
                        </a:rPr>
                        <a:t>solution</a:t>
                      </a:r>
                    </a:p>
                  </a:txBody>
                  <a:tcPr/>
                </a:tc>
                <a:tc>
                  <a:txBody>
                    <a:bodyPr/>
                    <a:lstStyle/>
                    <a:p>
                      <a:r>
                        <a:rPr lang="en-US" b="0" u="sng" dirty="0">
                          <a:solidFill>
                            <a:schemeClr val="accent6"/>
                          </a:solidFill>
                        </a:rPr>
                        <a:t>osmosis</a:t>
                      </a:r>
                    </a:p>
                  </a:txBody>
                  <a:tcPr/>
                </a:tc>
                <a:tc>
                  <a:txBody>
                    <a:bodyPr/>
                    <a:lstStyle/>
                    <a:p>
                      <a:r>
                        <a:rPr lang="en-US" b="0" u="none" dirty="0">
                          <a:solidFill>
                            <a:schemeClr val="accent6"/>
                          </a:solidFill>
                        </a:rPr>
                        <a:t>water concentration</a:t>
                      </a:r>
                    </a:p>
                  </a:txBody>
                  <a:tcPr/>
                </a:tc>
                <a:extLst>
                  <a:ext uri="{0D108BD9-81ED-4DB2-BD59-A6C34878D82A}">
                    <a16:rowId xmlns:a16="http://schemas.microsoft.com/office/drawing/2014/main" val="3624032776"/>
                  </a:ext>
                </a:extLst>
              </a:tr>
              <a:tr h="370840">
                <a:tc>
                  <a:txBody>
                    <a:bodyPr/>
                    <a:lstStyle/>
                    <a:p>
                      <a:r>
                        <a:rPr lang="en-US" b="0" u="sng" dirty="0">
                          <a:solidFill>
                            <a:schemeClr val="accent6"/>
                          </a:solidFill>
                        </a:rPr>
                        <a:t>solute concentration</a:t>
                      </a:r>
                    </a:p>
                  </a:txBody>
                  <a:tcPr/>
                </a:tc>
                <a:tc>
                  <a:txBody>
                    <a:bodyPr/>
                    <a:lstStyle/>
                    <a:p>
                      <a:r>
                        <a:rPr lang="en-US" b="0" u="none" dirty="0">
                          <a:solidFill>
                            <a:schemeClr val="accent6"/>
                          </a:solidFill>
                        </a:rPr>
                        <a:t>membrane</a:t>
                      </a:r>
                    </a:p>
                  </a:txBody>
                  <a:tcPr/>
                </a:tc>
                <a:tc>
                  <a:txBody>
                    <a:bodyPr/>
                    <a:lstStyle/>
                    <a:p>
                      <a:r>
                        <a:rPr lang="en-US" b="0" u="none" dirty="0">
                          <a:solidFill>
                            <a:schemeClr val="tx1"/>
                          </a:solidFill>
                        </a:rPr>
                        <a:t>maintaining water balance </a:t>
                      </a:r>
                    </a:p>
                  </a:txBody>
                  <a:tcPr/>
                </a:tc>
                <a:extLst>
                  <a:ext uri="{0D108BD9-81ED-4DB2-BD59-A6C34878D82A}">
                    <a16:rowId xmlns:a16="http://schemas.microsoft.com/office/drawing/2014/main" val="111506715"/>
                  </a:ext>
                </a:extLst>
              </a:tr>
              <a:tr h="370840">
                <a:tc>
                  <a:txBody>
                    <a:bodyPr/>
                    <a:lstStyle/>
                    <a:p>
                      <a:r>
                        <a:rPr lang="en-US" b="0" u="none" dirty="0">
                          <a:solidFill>
                            <a:schemeClr val="tx1"/>
                          </a:solidFill>
                        </a:rPr>
                        <a:t>equilibrium</a:t>
                      </a:r>
                    </a:p>
                  </a:txBody>
                  <a:tcPr/>
                </a:tc>
                <a:tc>
                  <a:txBody>
                    <a:bodyPr/>
                    <a:lstStyle/>
                    <a:p>
                      <a:r>
                        <a:rPr lang="en-US" b="0" u="none" dirty="0">
                          <a:solidFill>
                            <a:schemeClr val="accent6"/>
                          </a:solidFill>
                        </a:rPr>
                        <a:t>solution dependent </a:t>
                      </a:r>
                    </a:p>
                  </a:txBody>
                  <a:tcPr/>
                </a:tc>
                <a:tc>
                  <a:txBody>
                    <a:bodyPr/>
                    <a:lstStyle/>
                    <a:p>
                      <a:r>
                        <a:rPr lang="en-US" b="0" u="none" dirty="0">
                          <a:solidFill>
                            <a:schemeClr val="accent6"/>
                          </a:solidFill>
                        </a:rPr>
                        <a:t>hydrostatic pressure </a:t>
                      </a:r>
                    </a:p>
                  </a:txBody>
                  <a:tcPr/>
                </a:tc>
                <a:extLst>
                  <a:ext uri="{0D108BD9-81ED-4DB2-BD59-A6C34878D82A}">
                    <a16:rowId xmlns:a16="http://schemas.microsoft.com/office/drawing/2014/main" val="1919725752"/>
                  </a:ext>
                </a:extLst>
              </a:tr>
              <a:tr h="370840">
                <a:tc>
                  <a:txBody>
                    <a:bodyPr/>
                    <a:lstStyle/>
                    <a:p>
                      <a:r>
                        <a:rPr lang="en-US" b="0" u="none" dirty="0">
                          <a:solidFill>
                            <a:schemeClr val="tx1"/>
                          </a:solidFill>
                        </a:rPr>
                        <a:t>membrane dependent</a:t>
                      </a:r>
                    </a:p>
                  </a:txBody>
                  <a:tcPr/>
                </a:tc>
                <a:tc>
                  <a:txBody>
                    <a:bodyPr/>
                    <a:lstStyle/>
                    <a:p>
                      <a:r>
                        <a:rPr lang="en-US" b="0" u="none" dirty="0">
                          <a:solidFill>
                            <a:schemeClr val="tx1"/>
                          </a:solidFill>
                        </a:rPr>
                        <a:t>permeable</a:t>
                      </a:r>
                    </a:p>
                  </a:txBody>
                  <a:tcPr/>
                </a:tc>
                <a:tc>
                  <a:txBody>
                    <a:bodyPr/>
                    <a:lstStyle/>
                    <a:p>
                      <a:r>
                        <a:rPr lang="en-US" b="0" u="none" dirty="0">
                          <a:solidFill>
                            <a:schemeClr val="accent6"/>
                          </a:solidFill>
                        </a:rPr>
                        <a:t>diffuse</a:t>
                      </a:r>
                    </a:p>
                  </a:txBody>
                  <a:tcPr/>
                </a:tc>
                <a:extLst>
                  <a:ext uri="{0D108BD9-81ED-4DB2-BD59-A6C34878D82A}">
                    <a16:rowId xmlns:a16="http://schemas.microsoft.com/office/drawing/2014/main" val="2723770021"/>
                  </a:ext>
                </a:extLst>
              </a:tr>
              <a:tr h="370840">
                <a:tc>
                  <a:txBody>
                    <a:bodyPr/>
                    <a:lstStyle/>
                    <a:p>
                      <a:r>
                        <a:rPr lang="en-US" b="0" u="none" dirty="0">
                          <a:solidFill>
                            <a:schemeClr val="accent6"/>
                          </a:solidFill>
                        </a:rPr>
                        <a:t>cell</a:t>
                      </a:r>
                    </a:p>
                  </a:txBody>
                  <a:tcPr/>
                </a:tc>
                <a:tc>
                  <a:txBody>
                    <a:bodyPr/>
                    <a:lstStyle/>
                    <a:p>
                      <a:r>
                        <a:rPr lang="en-US" b="0" u="none" dirty="0">
                          <a:solidFill>
                            <a:schemeClr val="accent6"/>
                          </a:solidFill>
                        </a:rPr>
                        <a:t>particles  </a:t>
                      </a:r>
                    </a:p>
                  </a:txBody>
                  <a:tcPr/>
                </a:tc>
                <a:tc>
                  <a:txBody>
                    <a:bodyPr/>
                    <a:lstStyle/>
                    <a:p>
                      <a:r>
                        <a:rPr lang="en-US" b="0" u="none" dirty="0">
                          <a:solidFill>
                            <a:schemeClr val="accent6"/>
                          </a:solidFill>
                        </a:rPr>
                        <a:t>net diffusion </a:t>
                      </a:r>
                    </a:p>
                  </a:txBody>
                  <a:tcPr/>
                </a:tc>
                <a:extLst>
                  <a:ext uri="{0D108BD9-81ED-4DB2-BD59-A6C34878D82A}">
                    <a16:rowId xmlns:a16="http://schemas.microsoft.com/office/drawing/2014/main" val="958109437"/>
                  </a:ext>
                </a:extLst>
              </a:tr>
              <a:tr h="370840">
                <a:tc>
                  <a:txBody>
                    <a:bodyPr/>
                    <a:lstStyle/>
                    <a:p>
                      <a:r>
                        <a:rPr lang="en-US" b="0" u="none" dirty="0">
                          <a:solidFill>
                            <a:schemeClr val="tx1"/>
                          </a:solidFill>
                        </a:rPr>
                        <a:t>pump</a:t>
                      </a:r>
                    </a:p>
                  </a:txBody>
                  <a:tcPr/>
                </a:tc>
                <a:tc>
                  <a:txBody>
                    <a:bodyPr/>
                    <a:lstStyle/>
                    <a:p>
                      <a:r>
                        <a:rPr lang="en-US" b="0" u="sng" dirty="0">
                          <a:solidFill>
                            <a:schemeClr val="accent6"/>
                          </a:solidFill>
                        </a:rPr>
                        <a:t>osmolarity</a:t>
                      </a:r>
                    </a:p>
                  </a:txBody>
                  <a:tcPr/>
                </a:tc>
                <a:tc>
                  <a:txBody>
                    <a:bodyPr/>
                    <a:lstStyle/>
                    <a:p>
                      <a:r>
                        <a:rPr lang="en-US" b="0" u="none" dirty="0">
                          <a:solidFill>
                            <a:schemeClr val="tx1"/>
                          </a:solidFill>
                        </a:rPr>
                        <a:t>role</a:t>
                      </a:r>
                    </a:p>
                  </a:txBody>
                  <a:tcPr/>
                </a:tc>
                <a:extLst>
                  <a:ext uri="{0D108BD9-81ED-4DB2-BD59-A6C34878D82A}">
                    <a16:rowId xmlns:a16="http://schemas.microsoft.com/office/drawing/2014/main" val="1138470321"/>
                  </a:ext>
                </a:extLst>
              </a:tr>
              <a:tr h="370840">
                <a:tc>
                  <a:txBody>
                    <a:bodyPr/>
                    <a:lstStyle/>
                    <a:p>
                      <a:r>
                        <a:rPr lang="en-US" b="0" u="none" dirty="0">
                          <a:solidFill>
                            <a:schemeClr val="tx1"/>
                          </a:solidFill>
                        </a:rPr>
                        <a:t>flow </a:t>
                      </a:r>
                    </a:p>
                  </a:txBody>
                  <a:tcPr/>
                </a:tc>
                <a:tc>
                  <a:txBody>
                    <a:bodyPr/>
                    <a:lstStyle/>
                    <a:p>
                      <a:r>
                        <a:rPr lang="en-US" b="0" u="sng" dirty="0">
                          <a:solidFill>
                            <a:schemeClr val="accent6"/>
                          </a:solidFill>
                        </a:rPr>
                        <a:t>osmolality</a:t>
                      </a:r>
                    </a:p>
                  </a:txBody>
                  <a:tcPr/>
                </a:tc>
                <a:tc>
                  <a:txBody>
                    <a:bodyPr/>
                    <a:lstStyle/>
                    <a:p>
                      <a:endParaRPr lang="en-US" b="0" u="none" dirty="0">
                        <a:solidFill>
                          <a:schemeClr val="tx1"/>
                        </a:solidFill>
                      </a:endParaRPr>
                    </a:p>
                  </a:txBody>
                  <a:tcPr/>
                </a:tc>
                <a:extLst>
                  <a:ext uri="{0D108BD9-81ED-4DB2-BD59-A6C34878D82A}">
                    <a16:rowId xmlns:a16="http://schemas.microsoft.com/office/drawing/2014/main" val="1600789736"/>
                  </a:ext>
                </a:extLst>
              </a:tr>
            </a:tbl>
          </a:graphicData>
        </a:graphic>
      </p:graphicFrame>
      <p:graphicFrame>
        <p:nvGraphicFramePr>
          <p:cNvPr id="9" name="Table 8">
            <a:extLst>
              <a:ext uri="{FF2B5EF4-FFF2-40B4-BE49-F238E27FC236}">
                <a16:creationId xmlns:a16="http://schemas.microsoft.com/office/drawing/2014/main" id="{0F799547-A312-334B-AA33-75D4895DC8E2}"/>
              </a:ext>
            </a:extLst>
          </p:cNvPr>
          <p:cNvGraphicFramePr>
            <a:graphicFrameLocks noGrp="1"/>
          </p:cNvGraphicFramePr>
          <p:nvPr>
            <p:extLst>
              <p:ext uri="{D42A27DB-BD31-4B8C-83A1-F6EECF244321}">
                <p14:modId xmlns:p14="http://schemas.microsoft.com/office/powerpoint/2010/main" val="1904092861"/>
              </p:ext>
            </p:extLst>
          </p:nvPr>
        </p:nvGraphicFramePr>
        <p:xfrm>
          <a:off x="838200" y="5028776"/>
          <a:ext cx="10614660" cy="640080"/>
        </p:xfrm>
        <a:graphic>
          <a:graphicData uri="http://schemas.openxmlformats.org/drawingml/2006/table">
            <a:tbl>
              <a:tblPr firstRow="1" bandRow="1">
                <a:tableStyleId>{5940675A-B579-460E-94D1-54222C63F5DA}</a:tableStyleId>
              </a:tblPr>
              <a:tblGrid>
                <a:gridCol w="10614660">
                  <a:extLst>
                    <a:ext uri="{9D8B030D-6E8A-4147-A177-3AD203B41FA5}">
                      <a16:colId xmlns:a16="http://schemas.microsoft.com/office/drawing/2014/main" val="16652838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sng" dirty="0">
                          <a:latin typeface="Times New Roman" panose="02020603050405020304" pitchFamily="18" charset="0"/>
                          <a:cs typeface="Times New Roman" panose="02020603050405020304" pitchFamily="18" charset="0"/>
                        </a:rPr>
                        <a:t>High Confidence  Keywords NOT SELECTED by  the algorithm</a:t>
                      </a:r>
                    </a:p>
                    <a:p>
                      <a:r>
                        <a:rPr lang="en-US" dirty="0"/>
                        <a:t>gradients: 1(s)</a:t>
                      </a:r>
                    </a:p>
                  </a:txBody>
                  <a:tcPr/>
                </a:tc>
                <a:extLst>
                  <a:ext uri="{0D108BD9-81ED-4DB2-BD59-A6C34878D82A}">
                    <a16:rowId xmlns:a16="http://schemas.microsoft.com/office/drawing/2014/main" val="1629236915"/>
                  </a:ext>
                </a:extLst>
              </a:tr>
            </a:tbl>
          </a:graphicData>
        </a:graphic>
      </p:graphicFrame>
    </p:spTree>
    <p:extLst>
      <p:ext uri="{BB962C8B-B14F-4D97-AF65-F5344CB8AC3E}">
        <p14:creationId xmlns:p14="http://schemas.microsoft.com/office/powerpoint/2010/main" val="63237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C641-6A44-6946-B00A-3C680EF81308}"/>
              </a:ext>
            </a:extLst>
          </p:cNvPr>
          <p:cNvSpPr>
            <a:spLocks noGrp="1"/>
          </p:cNvSpPr>
          <p:nvPr>
            <p:ph type="title"/>
          </p:nvPr>
        </p:nvSpPr>
        <p:spPr/>
        <p:txBody>
          <a:bodyPr>
            <a:normAutofit fontScale="90000"/>
          </a:bodyPr>
          <a:lstStyle/>
          <a:p>
            <a:r>
              <a:rPr lang="en-US" sz="2700" i="1" u="sng" dirty="0">
                <a:latin typeface="Times New Roman" panose="02020603050405020304" pitchFamily="18" charset="0"/>
                <a:cs typeface="Times New Roman" panose="02020603050405020304" pitchFamily="18" charset="0"/>
              </a:rPr>
              <a:t>Top 20 Keywords selected by  the algorithm (in order)</a:t>
            </a:r>
            <a:br>
              <a:rPr lang="en-US" i="1" u="sng" dirty="0">
                <a:latin typeface="Times New Roman" panose="02020603050405020304" pitchFamily="18" charset="0"/>
                <a:cs typeface="Times New Roman" panose="02020603050405020304" pitchFamily="18" charset="0"/>
              </a:rPr>
            </a:br>
            <a:r>
              <a:rPr lang="en-US" sz="1800" dirty="0">
                <a:solidFill>
                  <a:schemeClr val="accent6"/>
                </a:solidFill>
              </a:rPr>
              <a:t>(keywords selected by at least one user in green. </a:t>
            </a:r>
            <a:r>
              <a:rPr lang="en-US" sz="1800" u="sng" dirty="0">
                <a:solidFill>
                  <a:schemeClr val="accent6"/>
                </a:solidFill>
              </a:rPr>
              <a:t>underline for high confidence keywords</a:t>
            </a:r>
            <a:r>
              <a:rPr lang="en-US" sz="1800" dirty="0">
                <a:solidFill>
                  <a:schemeClr val="accent6"/>
                </a:solidFill>
              </a:rPr>
              <a:t>)</a:t>
            </a:r>
            <a:br>
              <a:rPr lang="en-US" sz="1800" dirty="0">
                <a:solidFill>
                  <a:schemeClr val="accent6"/>
                </a:solidFill>
              </a:rPr>
            </a:br>
            <a:r>
              <a:rPr lang="en-US" sz="1800" dirty="0">
                <a:solidFill>
                  <a:srgbClr val="FF0000"/>
                </a:solidFill>
              </a:rPr>
              <a:t>Total words=41</a:t>
            </a:r>
            <a:br>
              <a:rPr lang="en-US" dirty="0">
                <a:solidFill>
                  <a:srgbClr val="C00000"/>
                </a:solidFill>
              </a:rPr>
            </a:br>
            <a:r>
              <a:rPr lang="en-US" sz="1800" dirty="0">
                <a:solidFill>
                  <a:srgbClr val="FF0000"/>
                </a:solidFill>
              </a:rPr>
              <a:t>High Confidence keyword=4</a:t>
            </a:r>
            <a:br>
              <a:rPr lang="en-US" sz="1800" dirty="0">
                <a:solidFill>
                  <a:srgbClr val="FF0000"/>
                </a:solidFill>
              </a:rPr>
            </a:br>
            <a:r>
              <a:rPr lang="en-US" sz="1800" dirty="0">
                <a:solidFill>
                  <a:srgbClr val="FF0000"/>
                </a:solidFill>
              </a:rPr>
              <a:t>Total keywords selected by the User=8</a:t>
            </a:r>
            <a:endParaRPr lang="en-US" sz="1800" dirty="0"/>
          </a:p>
        </p:txBody>
      </p:sp>
      <p:graphicFrame>
        <p:nvGraphicFramePr>
          <p:cNvPr id="7" name="Content Placeholder 6">
            <a:extLst>
              <a:ext uri="{FF2B5EF4-FFF2-40B4-BE49-F238E27FC236}">
                <a16:creationId xmlns:a16="http://schemas.microsoft.com/office/drawing/2014/main" id="{B099FD25-8844-5C4D-BCC9-B4F3D69E89D3}"/>
              </a:ext>
            </a:extLst>
          </p:cNvPr>
          <p:cNvGraphicFramePr>
            <a:graphicFrameLocks noGrp="1"/>
          </p:cNvGraphicFramePr>
          <p:nvPr>
            <p:ph idx="1"/>
          </p:nvPr>
        </p:nvGraphicFramePr>
        <p:xfrm>
          <a:off x="838200" y="1848485"/>
          <a:ext cx="10515600" cy="25958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155341798"/>
                    </a:ext>
                  </a:extLst>
                </a:gridCol>
                <a:gridCol w="3505200">
                  <a:extLst>
                    <a:ext uri="{9D8B030D-6E8A-4147-A177-3AD203B41FA5}">
                      <a16:colId xmlns:a16="http://schemas.microsoft.com/office/drawing/2014/main" val="3816388403"/>
                    </a:ext>
                  </a:extLst>
                </a:gridCol>
                <a:gridCol w="3505200">
                  <a:extLst>
                    <a:ext uri="{9D8B030D-6E8A-4147-A177-3AD203B41FA5}">
                      <a16:colId xmlns:a16="http://schemas.microsoft.com/office/drawing/2014/main" val="4002652880"/>
                    </a:ext>
                  </a:extLst>
                </a:gridCol>
              </a:tblGrid>
              <a:tr h="370840">
                <a:tc>
                  <a:txBody>
                    <a:bodyPr/>
                    <a:lstStyle/>
                    <a:p>
                      <a:r>
                        <a:rPr lang="en-US" b="0" u="none" dirty="0">
                          <a:solidFill>
                            <a:schemeClr val="accent6"/>
                          </a:solidFill>
                        </a:rPr>
                        <a:t>cell</a:t>
                      </a:r>
                    </a:p>
                  </a:txBody>
                  <a:tcPr/>
                </a:tc>
                <a:tc>
                  <a:txBody>
                    <a:bodyPr/>
                    <a:lstStyle/>
                    <a:p>
                      <a:r>
                        <a:rPr lang="en-US" b="0" u="none" dirty="0">
                          <a:solidFill>
                            <a:schemeClr val="tx1"/>
                          </a:solidFill>
                        </a:rPr>
                        <a:t>vol</a:t>
                      </a:r>
                    </a:p>
                  </a:txBody>
                  <a:tcPr/>
                </a:tc>
                <a:tc>
                  <a:txBody>
                    <a:bodyPr/>
                    <a:lstStyle/>
                    <a:p>
                      <a:r>
                        <a:rPr lang="en-US" b="0" u="none" dirty="0">
                          <a:solidFill>
                            <a:schemeClr val="tx1"/>
                          </a:solidFill>
                        </a:rPr>
                        <a:t>water </a:t>
                      </a:r>
                    </a:p>
                  </a:txBody>
                  <a:tcPr/>
                </a:tc>
                <a:extLst>
                  <a:ext uri="{0D108BD9-81ED-4DB2-BD59-A6C34878D82A}">
                    <a16:rowId xmlns:a16="http://schemas.microsoft.com/office/drawing/2014/main" val="3624032776"/>
                  </a:ext>
                </a:extLst>
              </a:tr>
              <a:tr h="370840">
                <a:tc>
                  <a:txBody>
                    <a:bodyPr/>
                    <a:lstStyle/>
                    <a:p>
                      <a:r>
                        <a:rPr lang="en-US" b="0" u="none" dirty="0">
                          <a:solidFill>
                            <a:schemeClr val="tx1"/>
                          </a:solidFill>
                        </a:rPr>
                        <a:t>urea</a:t>
                      </a:r>
                    </a:p>
                  </a:txBody>
                  <a:tcPr/>
                </a:tc>
                <a:tc>
                  <a:txBody>
                    <a:bodyPr/>
                    <a:lstStyle/>
                    <a:p>
                      <a:r>
                        <a:rPr lang="en-US" b="0" u="none" dirty="0" err="1">
                          <a:solidFill>
                            <a:schemeClr val="tx1"/>
                          </a:solidFill>
                        </a:rPr>
                        <a:t>osm</a:t>
                      </a:r>
                      <a:endParaRPr lang="en-US" b="0" u="none" dirty="0">
                        <a:solidFill>
                          <a:schemeClr val="tx1"/>
                        </a:solidFill>
                      </a:endParaRPr>
                    </a:p>
                  </a:txBody>
                  <a:tcPr/>
                </a:tc>
                <a:tc>
                  <a:txBody>
                    <a:bodyPr/>
                    <a:lstStyle/>
                    <a:p>
                      <a:r>
                        <a:rPr lang="en-US" b="0" u="none" dirty="0">
                          <a:solidFill>
                            <a:schemeClr val="accent6"/>
                          </a:solidFill>
                        </a:rPr>
                        <a:t>cell swelling</a:t>
                      </a:r>
                    </a:p>
                  </a:txBody>
                  <a:tcPr/>
                </a:tc>
                <a:extLst>
                  <a:ext uri="{0D108BD9-81ED-4DB2-BD59-A6C34878D82A}">
                    <a16:rowId xmlns:a16="http://schemas.microsoft.com/office/drawing/2014/main" val="111506715"/>
                  </a:ext>
                </a:extLst>
              </a:tr>
              <a:tr h="370840">
                <a:tc>
                  <a:txBody>
                    <a:bodyPr/>
                    <a:lstStyle/>
                    <a:p>
                      <a:r>
                        <a:rPr lang="en-US" b="0" u="none" dirty="0">
                          <a:solidFill>
                            <a:schemeClr val="accent6"/>
                          </a:solidFill>
                        </a:rPr>
                        <a:t>osmosis water</a:t>
                      </a:r>
                    </a:p>
                  </a:txBody>
                  <a:tcPr/>
                </a:tc>
                <a:tc>
                  <a:txBody>
                    <a:bodyPr/>
                    <a:lstStyle/>
                    <a:p>
                      <a:r>
                        <a:rPr lang="en-US" b="0" u="none" dirty="0">
                          <a:solidFill>
                            <a:schemeClr val="tx1"/>
                          </a:solidFill>
                        </a:rPr>
                        <a:t>response </a:t>
                      </a:r>
                    </a:p>
                  </a:txBody>
                  <a:tcPr/>
                </a:tc>
                <a:tc>
                  <a:txBody>
                    <a:bodyPr/>
                    <a:lstStyle/>
                    <a:p>
                      <a:r>
                        <a:rPr lang="en-US" b="0" u="none" dirty="0">
                          <a:solidFill>
                            <a:schemeClr val="tx1"/>
                          </a:solidFill>
                        </a:rPr>
                        <a:t>extracellular</a:t>
                      </a:r>
                    </a:p>
                  </a:txBody>
                  <a:tcPr/>
                </a:tc>
                <a:extLst>
                  <a:ext uri="{0D108BD9-81ED-4DB2-BD59-A6C34878D82A}">
                    <a16:rowId xmlns:a16="http://schemas.microsoft.com/office/drawing/2014/main" val="1919725752"/>
                  </a:ext>
                </a:extLst>
              </a:tr>
              <a:tr h="370840">
                <a:tc>
                  <a:txBody>
                    <a:bodyPr/>
                    <a:lstStyle/>
                    <a:p>
                      <a:r>
                        <a:rPr lang="en-US" b="0" u="none" dirty="0">
                          <a:solidFill>
                            <a:schemeClr val="tx1"/>
                          </a:solidFill>
                        </a:rPr>
                        <a:t>control cell</a:t>
                      </a:r>
                    </a:p>
                  </a:txBody>
                  <a:tcPr/>
                </a:tc>
                <a:tc>
                  <a:txBody>
                    <a:bodyPr/>
                    <a:lstStyle/>
                    <a:p>
                      <a:r>
                        <a:rPr lang="en-US" b="0" u="none" dirty="0">
                          <a:solidFill>
                            <a:schemeClr val="tx1"/>
                          </a:solidFill>
                        </a:rPr>
                        <a:t>membrane extracellular </a:t>
                      </a:r>
                    </a:p>
                  </a:txBody>
                  <a:tcPr/>
                </a:tc>
                <a:tc>
                  <a:txBody>
                    <a:bodyPr/>
                    <a:lstStyle/>
                    <a:p>
                      <a:r>
                        <a:rPr lang="en-US" b="0" u="sng" dirty="0">
                          <a:solidFill>
                            <a:schemeClr val="accent6"/>
                          </a:solidFill>
                        </a:rPr>
                        <a:t>cell shrinking </a:t>
                      </a:r>
                    </a:p>
                  </a:txBody>
                  <a:tcPr/>
                </a:tc>
                <a:extLst>
                  <a:ext uri="{0D108BD9-81ED-4DB2-BD59-A6C34878D82A}">
                    <a16:rowId xmlns:a16="http://schemas.microsoft.com/office/drawing/2014/main" val="2723770021"/>
                  </a:ext>
                </a:extLst>
              </a:tr>
              <a:tr h="370840">
                <a:tc>
                  <a:txBody>
                    <a:bodyPr/>
                    <a:lstStyle/>
                    <a:p>
                      <a:r>
                        <a:rPr lang="en-US" b="0" u="sng" dirty="0">
                          <a:solidFill>
                            <a:schemeClr val="accent6"/>
                          </a:solidFill>
                        </a:rPr>
                        <a:t>swelling response </a:t>
                      </a:r>
                    </a:p>
                  </a:txBody>
                  <a:tcPr/>
                </a:tc>
                <a:tc>
                  <a:txBody>
                    <a:bodyPr/>
                    <a:lstStyle/>
                    <a:p>
                      <a:r>
                        <a:rPr lang="en-US" b="0" u="none" dirty="0">
                          <a:solidFill>
                            <a:schemeClr val="tx1"/>
                          </a:solidFill>
                        </a:rPr>
                        <a:t>normal  </a:t>
                      </a:r>
                    </a:p>
                  </a:txBody>
                  <a:tcPr/>
                </a:tc>
                <a:tc>
                  <a:txBody>
                    <a:bodyPr/>
                    <a:lstStyle/>
                    <a:p>
                      <a:r>
                        <a:rPr lang="en-US" b="0" u="none" dirty="0">
                          <a:solidFill>
                            <a:schemeClr val="tx1"/>
                          </a:solidFill>
                        </a:rPr>
                        <a:t>lumen </a:t>
                      </a:r>
                    </a:p>
                  </a:txBody>
                  <a:tcPr/>
                </a:tc>
                <a:extLst>
                  <a:ext uri="{0D108BD9-81ED-4DB2-BD59-A6C34878D82A}">
                    <a16:rowId xmlns:a16="http://schemas.microsoft.com/office/drawing/2014/main" val="958109437"/>
                  </a:ext>
                </a:extLst>
              </a:tr>
              <a:tr h="370840">
                <a:tc>
                  <a:txBody>
                    <a:bodyPr/>
                    <a:lstStyle/>
                    <a:p>
                      <a:r>
                        <a:rPr lang="en-US" b="0" u="none" dirty="0">
                          <a:solidFill>
                            <a:schemeClr val="accent6"/>
                          </a:solidFill>
                        </a:rPr>
                        <a:t>ions enter </a:t>
                      </a:r>
                    </a:p>
                  </a:txBody>
                  <a:tcPr/>
                </a:tc>
                <a:tc>
                  <a:txBody>
                    <a:bodyPr/>
                    <a:lstStyle/>
                    <a:p>
                      <a:r>
                        <a:rPr lang="en-US" b="0" u="none" dirty="0">
                          <a:solidFill>
                            <a:schemeClr val="tx1"/>
                          </a:solidFill>
                        </a:rPr>
                        <a:t>ions leave</a:t>
                      </a:r>
                    </a:p>
                  </a:txBody>
                  <a:tcPr/>
                </a:tc>
                <a:tc>
                  <a:txBody>
                    <a:bodyPr/>
                    <a:lstStyle/>
                    <a:p>
                      <a:r>
                        <a:rPr lang="en-US" b="0" u="none" dirty="0" err="1">
                          <a:solidFill>
                            <a:schemeClr val="tx1"/>
                          </a:solidFill>
                        </a:rPr>
                        <a:t>voi</a:t>
                      </a:r>
                      <a:r>
                        <a:rPr lang="en-US" b="0" u="none" dirty="0">
                          <a:solidFill>
                            <a:schemeClr val="tx1"/>
                          </a:solidFill>
                        </a:rPr>
                        <a:t> </a:t>
                      </a:r>
                    </a:p>
                  </a:txBody>
                  <a:tcPr/>
                </a:tc>
                <a:extLst>
                  <a:ext uri="{0D108BD9-81ED-4DB2-BD59-A6C34878D82A}">
                    <a16:rowId xmlns:a16="http://schemas.microsoft.com/office/drawing/2014/main" val="1138470321"/>
                  </a:ext>
                </a:extLst>
              </a:tr>
              <a:tr h="370840">
                <a:tc>
                  <a:txBody>
                    <a:bodyPr/>
                    <a:lstStyle/>
                    <a:p>
                      <a:r>
                        <a:rPr lang="en-US" b="0" u="none" dirty="0">
                          <a:solidFill>
                            <a:schemeClr val="tx1"/>
                          </a:solidFill>
                        </a:rPr>
                        <a:t>increase </a:t>
                      </a:r>
                    </a:p>
                  </a:txBody>
                  <a:tcPr/>
                </a:tc>
                <a:tc>
                  <a:txBody>
                    <a:bodyPr/>
                    <a:lstStyle/>
                    <a:p>
                      <a:r>
                        <a:rPr lang="en-US" b="0" u="none" dirty="0">
                          <a:solidFill>
                            <a:schemeClr val="tx1"/>
                          </a:solidFill>
                        </a:rPr>
                        <a:t>shrinks</a:t>
                      </a:r>
                    </a:p>
                  </a:txBody>
                  <a:tcPr/>
                </a:tc>
                <a:tc>
                  <a:txBody>
                    <a:bodyPr/>
                    <a:lstStyle/>
                    <a:p>
                      <a:endParaRPr lang="en-US" b="0" u="none" dirty="0">
                        <a:solidFill>
                          <a:schemeClr val="tx1"/>
                        </a:solidFill>
                      </a:endParaRPr>
                    </a:p>
                  </a:txBody>
                  <a:tcPr/>
                </a:tc>
                <a:extLst>
                  <a:ext uri="{0D108BD9-81ED-4DB2-BD59-A6C34878D82A}">
                    <a16:rowId xmlns:a16="http://schemas.microsoft.com/office/drawing/2014/main" val="1600789736"/>
                  </a:ext>
                </a:extLst>
              </a:tr>
            </a:tbl>
          </a:graphicData>
        </a:graphic>
      </p:graphicFrame>
      <p:graphicFrame>
        <p:nvGraphicFramePr>
          <p:cNvPr id="9" name="Table 8">
            <a:extLst>
              <a:ext uri="{FF2B5EF4-FFF2-40B4-BE49-F238E27FC236}">
                <a16:creationId xmlns:a16="http://schemas.microsoft.com/office/drawing/2014/main" id="{0F799547-A312-334B-AA33-75D4895DC8E2}"/>
              </a:ext>
            </a:extLst>
          </p:cNvPr>
          <p:cNvGraphicFramePr>
            <a:graphicFrameLocks noGrp="1"/>
          </p:cNvGraphicFramePr>
          <p:nvPr/>
        </p:nvGraphicFramePr>
        <p:xfrm>
          <a:off x="838200" y="5028776"/>
          <a:ext cx="10614660" cy="640080"/>
        </p:xfrm>
        <a:graphic>
          <a:graphicData uri="http://schemas.openxmlformats.org/drawingml/2006/table">
            <a:tbl>
              <a:tblPr firstRow="1" bandRow="1">
                <a:tableStyleId>{5940675A-B579-460E-94D1-54222C63F5DA}</a:tableStyleId>
              </a:tblPr>
              <a:tblGrid>
                <a:gridCol w="10614660">
                  <a:extLst>
                    <a:ext uri="{9D8B030D-6E8A-4147-A177-3AD203B41FA5}">
                      <a16:colId xmlns:a16="http://schemas.microsoft.com/office/drawing/2014/main" val="166528386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u="sng" dirty="0">
                          <a:latin typeface="Times New Roman" panose="02020603050405020304" pitchFamily="18" charset="0"/>
                          <a:cs typeface="Times New Roman" panose="02020603050405020304" pitchFamily="18" charset="0"/>
                        </a:rPr>
                        <a:t>High Confidence  Keywords NOT SELECTED by  the algorithm</a:t>
                      </a:r>
                    </a:p>
                    <a:p>
                      <a:r>
                        <a:rPr lang="en-US" dirty="0"/>
                        <a:t>'water cell': 2, </a:t>
                      </a:r>
                      <a:r>
                        <a:rPr lang="en-US" dirty="0">
                          <a:solidFill>
                            <a:srgbClr val="FF0000"/>
                          </a:solidFill>
                        </a:rPr>
                        <a:t>'vol response’: 2(not a valid bi-gram)</a:t>
                      </a:r>
                    </a:p>
                  </a:txBody>
                  <a:tcPr/>
                </a:tc>
                <a:extLst>
                  <a:ext uri="{0D108BD9-81ED-4DB2-BD59-A6C34878D82A}">
                    <a16:rowId xmlns:a16="http://schemas.microsoft.com/office/drawing/2014/main" val="1629236915"/>
                  </a:ext>
                </a:extLst>
              </a:tr>
            </a:tbl>
          </a:graphicData>
        </a:graphic>
      </p:graphicFrame>
    </p:spTree>
    <p:extLst>
      <p:ext uri="{BB962C8B-B14F-4D97-AF65-F5344CB8AC3E}">
        <p14:creationId xmlns:p14="http://schemas.microsoft.com/office/powerpoint/2010/main" val="57885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4869</TotalTime>
  <Words>1003</Words>
  <Application>Microsoft Macintosh PowerPoint</Application>
  <PresentationFormat>Widescreen</PresentationFormat>
  <Paragraphs>184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Weekly report Aug 12</vt:lpstr>
      <vt:lpstr>Action Items</vt:lpstr>
      <vt:lpstr>Observations</vt:lpstr>
      <vt:lpstr>Observations</vt:lpstr>
      <vt:lpstr>Term Frequency</vt:lpstr>
      <vt:lpstr>Term Frequency</vt:lpstr>
      <vt:lpstr>PowerPoint Presentation</vt:lpstr>
      <vt:lpstr>Top 20 Keywords selected by  the algorithm (in order) (keywords selected by at least one user in green. underline for high confidence keywords)  Total words=57 High Confidence keyword=4 Total keywords selected by the user=14</vt:lpstr>
      <vt:lpstr>Top 20 Keywords selected by  the algorithm (in order) (keywords selected by at least one user in green. underline for high confidence keywords) Total words=41 High Confidence keyword=4 Total keywords selected by the User=8</vt:lpstr>
      <vt:lpstr>Top 20 Keywords selected by  the algorithm (in order) (keywords selected by at least one user in green. underline for high confidence keywords)  Total words=60 High Confidence keyword=6 Total keywords selected by the User=23</vt:lpstr>
      <vt:lpstr>Top 20 Keywords selected by  the algorithm (in order) (keywords selected by at least one user in green. underline for high confidence keywords)  Total words=51 High Confidence keyword=5 Total keywords selected by the user=13 </vt:lpstr>
      <vt:lpstr>Top 20 Keywords selected by  the algorithm (in order) (keywords selected by at least one user in green. underline for high confidence keywords)  Total words=74 High Confidence keyword=8 Total keywords selected by the user=19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Naz Chowdhury</dc:creator>
  <cp:lastModifiedBy>Farah Naz Chowdhury</cp:lastModifiedBy>
  <cp:revision>24</cp:revision>
  <dcterms:created xsi:type="dcterms:W3CDTF">2020-08-10T17:13:19Z</dcterms:created>
  <dcterms:modified xsi:type="dcterms:W3CDTF">2020-08-19T04:54:33Z</dcterms:modified>
</cp:coreProperties>
</file>