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431" r:id="rId4"/>
    <p:sldId id="336" r:id="rId5"/>
    <p:sldId id="372" r:id="rId6"/>
    <p:sldId id="340" r:id="rId7"/>
    <p:sldId id="373" r:id="rId8"/>
    <p:sldId id="344" r:id="rId9"/>
    <p:sldId id="374" r:id="rId10"/>
    <p:sldId id="348" r:id="rId11"/>
    <p:sldId id="376" r:id="rId12"/>
    <p:sldId id="352" r:id="rId13"/>
    <p:sldId id="375" r:id="rId14"/>
    <p:sldId id="356" r:id="rId15"/>
    <p:sldId id="359" r:id="rId16"/>
    <p:sldId id="360" r:id="rId17"/>
    <p:sldId id="387" r:id="rId18"/>
    <p:sldId id="364" r:id="rId19"/>
    <p:sldId id="432" r:id="rId20"/>
    <p:sldId id="368" r:id="rId21"/>
    <p:sldId id="389" r:id="rId22"/>
    <p:sldId id="390" r:id="rId23"/>
    <p:sldId id="392" r:id="rId24"/>
    <p:sldId id="391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1" r:id="rId33"/>
    <p:sldId id="400" r:id="rId34"/>
    <p:sldId id="402" r:id="rId35"/>
    <p:sldId id="417" r:id="rId36"/>
    <p:sldId id="403" r:id="rId37"/>
    <p:sldId id="418" r:id="rId38"/>
    <p:sldId id="404" r:id="rId39"/>
    <p:sldId id="419" r:id="rId40"/>
    <p:sldId id="405" r:id="rId41"/>
    <p:sldId id="420" r:id="rId42"/>
    <p:sldId id="406" r:id="rId43"/>
    <p:sldId id="421" r:id="rId44"/>
    <p:sldId id="407" r:id="rId45"/>
    <p:sldId id="422" r:id="rId46"/>
    <p:sldId id="408" r:id="rId47"/>
    <p:sldId id="423" r:id="rId48"/>
    <p:sldId id="409" r:id="rId49"/>
    <p:sldId id="424" r:id="rId50"/>
    <p:sldId id="410" r:id="rId51"/>
    <p:sldId id="425" r:id="rId52"/>
    <p:sldId id="411" r:id="rId53"/>
    <p:sldId id="426" r:id="rId54"/>
    <p:sldId id="412" r:id="rId55"/>
    <p:sldId id="428" r:id="rId56"/>
    <p:sldId id="413" r:id="rId57"/>
    <p:sldId id="427" r:id="rId58"/>
    <p:sldId id="414" r:id="rId59"/>
    <p:sldId id="42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919-C090-804C-BD61-F4BA41916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451BC-318C-B64B-AF0E-94AF4D12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3873-9993-F444-B5C0-C2432EE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03A9-FC4F-7642-AC55-489F22E7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A8DB-EF40-9144-BAA7-AE5C69EF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7CD2-98D2-754E-97A2-D3817C8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242A-9967-FC46-BCB1-75C571ED2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5434-6CA9-0F43-96BE-BC0C9DD2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E5AE-4ACE-8D41-9738-80D0DD90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655D-15B8-434C-8A07-56755922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50D44-46C2-F94E-B359-18B26F90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98BD2-BEAD-FC4A-8FAC-453B3D4F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3DDD-C4AE-FF40-BEA3-943E3D59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2ED9-3DF7-0D4A-A1E3-3802A9A1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3024-7D5B-4447-9A93-DF495E6B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D39A-825E-3B4B-B01F-841DE6E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82F2-7452-2A4C-9214-67C08757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D867-1D93-E645-AE03-4D67B62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D46F-5B6A-3B4D-91DE-3568DFA7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6702-65FB-494F-94DB-98D122A5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622E-0B21-1C4C-AC9D-723F2B3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0E5D9-CC4F-2D46-9AD5-0C993844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A792-9345-C54F-9BAB-1CEA1D3A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DE04-45E6-4643-8960-0CF967FE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7DC3-AA10-3640-9AAE-A41B25D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7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9777-95D2-DA40-BD54-C44E4E46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5B2E-8AC2-D843-A27B-BDF291A3D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49B1-AC86-544E-8FA0-6EA3B86B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7867-D269-0248-966E-A6A4FA29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3A81-6CA2-5B41-B402-09A606AC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BB2F-63EF-FD40-8C23-A688B75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F975-16A2-CB4D-9A8A-14F93BF7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D789-E109-094A-A4B7-3FF89D0A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6453-1CF7-F648-85EB-6F80BB29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4E237-CAF7-1A49-B6C3-D659ABA71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05EA-DEDA-0C49-9BA4-9185E578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FE3F7-3C06-3E47-9C9C-EF06A97C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ACEA9-44B7-0046-9B54-D08DB8CA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E3CE4-68D0-7143-910B-D290E90E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8DC-4B1F-D44C-91B5-B6139FD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2FD4E-FC19-4D48-A558-0CE775BF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5D-8DB1-284F-9E27-233462DB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3E733-6BB1-784F-B71D-DBA2B2C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F6598-A130-C544-B2CD-BD5C87AB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6747F-8209-CC42-862E-6B9EB04A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2FA2B-A689-1148-9C4E-9DB83ED9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F0D-BBEA-214F-82BE-18E55970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0B2A-5508-3D48-9007-F9841D69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8C4B6-1046-5840-8231-43F740AA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658C-BAE7-9A48-99B4-7649703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8999-3DF7-9D48-BA12-3C6AD84A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A596-D749-2943-BFB4-C74940B8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0137-F99E-284E-93D4-22D78CBC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743B-1CF5-0440-A974-42144FEB1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6231-1CCB-8B4C-9E27-AEA4E97B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2D0C-9064-794A-939B-F258412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10EF4-A823-AA46-B677-4D8B2E9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55BCB-D7AE-1446-A99A-C0EE014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5B240-6CB2-FA41-94B4-86E67881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84B6-59AD-A747-80EA-6F5B7427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EDFB-0979-CB4A-AE3C-8DCD5AD9E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3EE0-6B04-A84C-AD8B-62B63A8ECA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9D1F-49D8-AB49-851F-684B37AA3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F90C-E42D-C64A-A491-7599027DD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99D4-E2C7-8A4F-8739-556F48A9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F8EE-CA4F-B249-A6C3-268DF906E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with 2 raters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CD1B5-A50D-1147-8EED-073F6266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5</a:t>
            </a:r>
          </a:p>
        </p:txBody>
      </p:sp>
    </p:spTree>
    <p:extLst>
      <p:ext uri="{BB962C8B-B14F-4D97-AF65-F5344CB8AC3E}">
        <p14:creationId xmlns:p14="http://schemas.microsoft.com/office/powerpoint/2010/main" val="251201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words=88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=10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28308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steroid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unbound hormone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steroid hormone action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corticosteroid binding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protein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binding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hormones synthesis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protein hormones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constant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mechanism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specific steroids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lipophilic 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plasma 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</a:t>
                      </a:r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mrna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transcription factors results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albumin binding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cholesterol undergoes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cholesterol molecule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54216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{'steroid hormones': 2, 'hormones steroid': 1, 'hormone': 1, 'action': 1,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'mechanism of action’: 1(stop word)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'transport’: 1</a:t>
                      </a:r>
                      <a:r>
                        <a:rPr lang="en-US" dirty="0"/>
                        <a:t>, 'synthesized':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4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6</a:t>
            </a:r>
          </a:p>
        </p:txBody>
      </p:sp>
    </p:spTree>
    <p:extLst>
      <p:ext uri="{BB962C8B-B14F-4D97-AF65-F5344CB8AC3E}">
        <p14:creationId xmlns:p14="http://schemas.microsoft.com/office/powerpoint/2010/main" val="12311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words=76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=12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398082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tyrosine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catecholamines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thyroid hormone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single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compare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tryptophan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hormone 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endocrine gland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activate gene transcription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amino acid tyrosine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mechanism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parent amino acid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 anterior pituitary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single endocrine gland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anterior pituitary produces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pancreas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mine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response complexity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9524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{'messengers': 1, 'dopamine': 1, 'steroid hormones': 1, 'catecholamines act': 1, 'melatonin': 1, 'amine': 1, 'hormone':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4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7</a:t>
            </a:r>
          </a:p>
        </p:txBody>
      </p:sp>
    </p:spTree>
    <p:extLst>
      <p:ext uri="{BB962C8B-B14F-4D97-AF65-F5344CB8AC3E}">
        <p14:creationId xmlns:p14="http://schemas.microsoft.com/office/powerpoint/2010/main" val="258932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words=31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=5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351280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endocrine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insulin glucagon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adrenal medulla hormone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 insulin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single target cell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cells progesterone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makes testosterone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produces sperm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neurotransmitter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endocrine function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perform endocrine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anterior 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exclusively endocrine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sympathetic postganglionic fibers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uterine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chemical messenger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delivery note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influenced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4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8</a:t>
            </a:r>
          </a:p>
        </p:txBody>
      </p:sp>
    </p:spTree>
    <p:extLst>
      <p:ext uri="{BB962C8B-B14F-4D97-AF65-F5344CB8AC3E}">
        <p14:creationId xmlns:p14="http://schemas.microsoft.com/office/powerpoint/2010/main" val="71199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words=38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keyword=0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=5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3796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glucagon glucose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reproductive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blood 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fsh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steroids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thyroid hormone promotes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synergism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antagonism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progesterone decreases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pregnancy inhibits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pregnancy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normal reproductive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hormones receptors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combined effects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individual effects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5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9</a:t>
            </a:r>
          </a:p>
        </p:txBody>
      </p:sp>
    </p:spTree>
    <p:extLst>
      <p:ext uri="{BB962C8B-B14F-4D97-AF65-F5344CB8AC3E}">
        <p14:creationId xmlns:p14="http://schemas.microsoft.com/office/powerpoint/2010/main" val="239648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words=74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keyword=0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=12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766600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posterior pituitary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vasopressin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oxytocin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hypothalamus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anterior pituitary </a:t>
                      </a:r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fsh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neuron cell bodies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anterior pituitary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 bodies 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axon terminals located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somatic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hypothalamus anterior pituitary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synthesize vasopressin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response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pituitary gland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specific endocrine gland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neurosecretory 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neurons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4981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{'releasing': 1, 'regulate secretion': 1, 'paraventricular nuclei':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</a:t>
            </a:r>
          </a:p>
        </p:txBody>
      </p:sp>
    </p:spTree>
    <p:extLst>
      <p:ext uri="{BB962C8B-B14F-4D97-AF65-F5344CB8AC3E}">
        <p14:creationId xmlns:p14="http://schemas.microsoft.com/office/powerpoint/2010/main" val="5550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10</a:t>
            </a:r>
          </a:p>
        </p:txBody>
      </p:sp>
    </p:spTree>
    <p:extLst>
      <p:ext uri="{BB962C8B-B14F-4D97-AF65-F5344CB8AC3E}">
        <p14:creationId xmlns:p14="http://schemas.microsoft.com/office/powerpoint/2010/main" val="334150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words=101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keyword=0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=12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38541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anterior pituitary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regulates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rgbClr val="FF0000"/>
                          </a:solidFill>
                        </a:rPr>
                        <a:t>posterior pituitary hormone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growth metabolism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adrenal cortex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regulates hormone 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pituitary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regulates hormone production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acth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anterior pituitary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fsh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somatostatin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pituitary anterior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master gland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control growth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5978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{'inhibiting hormones': 1,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'posterior pituitary': 1</a:t>
                      </a:r>
                      <a:r>
                        <a:rPr lang="en-US" dirty="0"/>
                        <a:t>, 'hypothalamus posterior pituitary': 1, '</a:t>
                      </a:r>
                      <a:r>
                        <a:rPr lang="en-US" dirty="0" err="1"/>
                        <a:t>prl</a:t>
                      </a:r>
                      <a:r>
                        <a:rPr lang="en-US" dirty="0"/>
                        <a:t>’: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7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CBF0-52F7-FC4E-A90F-A416073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CADA-8B6B-1C47-9BDD-4FF64C22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words=21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=5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0429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feedback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feedback loops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loop negative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ant pit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suppress hormone secretion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suppress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hypothalamic 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feeds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simple feedback loop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tropic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regulatory hormone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endocrine 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feedback hormone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hypothalamus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earlier steps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pathway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loop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metabolite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hierarchical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2774-3683-014D-9219-412E2F1B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C1AC-B192-9645-AC09-9E69EAF1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8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words=18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=9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4853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plasma 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separating charges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requires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insulator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electrically neutral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electricity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charge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energy separated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opposite charges attract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charges repel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human body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charge opposite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charged move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charges requires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051E-FDE0-F94A-92A3-15EEA242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5A81-C942-2241-B397-FCE1B08F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words=45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=3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77838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membrane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resting membrane potential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responsible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extracellular fluid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concentration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key 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constant membrane potential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plasma 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unequal distribution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selective movement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cellular proteins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anionic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relative 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electrical gradient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charge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ion extracellular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8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1F0-26C7-B343-A637-70B97BDF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08B-E81A-9F46-9BA5-706B93AB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4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words=42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=6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1111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concentration gradient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resting membrane potential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membrane potential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pump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artificial cell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leak channel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resting potential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negative membrane potential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resting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equilibrium potential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leaks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charge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opposed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93368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electrical gradient, electrically neutral , impermeable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words=73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User=7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784942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phospholipase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signaling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calmodulin protein kinase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growth hormone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plasma membrane cytosol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form dimers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catalytic receptors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enzyme region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arachidonic acid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activates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anp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tyrosine phosphatases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regions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arachidonic acid metabolites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serine threonine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region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84864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'indirect pathways':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5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21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words=29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=6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45013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plasma membrane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drive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membrane resting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potential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concurrent effects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potentials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experimental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nernst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tendency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equilibrium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living cells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permeability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significantly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potential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omv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6461"/>
              </p:ext>
            </p:extLst>
          </p:nvPr>
        </p:nvGraphicFramePr>
        <p:xfrm>
          <a:off x="838200" y="5028776"/>
          <a:ext cx="106146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 determined:1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words=37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=10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25034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carrier vesicles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pathways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secretory pathway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secretory vesicle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organelles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regulatory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continuously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</a:t>
                      </a:r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golgi</a:t>
                      </a:r>
                      <a:endParaRPr lang="en-US" b="0" u="non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vesicles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vesicle </a:t>
                      </a:r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golgi</a:t>
                      </a:r>
                      <a:endParaRPr lang="en-US" b="0" u="non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constitutive secretory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regulated secretory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responsible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transferring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soluble proteins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secreted proteins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sort molecules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unregulated fashion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signaling methods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1480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membrane proteins:1 (inverse segment 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1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40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words=89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=13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97318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endocytosis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snare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vesicles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mediated endocytosis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exocytosis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energy dependent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fusion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clathrin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vesicular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macromolecules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snaps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transports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pinocytosis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form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capillary epithelium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ligand interaction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5874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receptor: 1(inverse segment 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2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5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words=65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=15</a:t>
            </a:r>
            <a:endParaRPr lang="en-US" sz="1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6619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cell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lysosome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vesicle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phagocytosis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phagocyte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endosome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bacterium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cytoskeleton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white blood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budding vesicle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golgi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budding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cytoskeleton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phagosome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bound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4082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'bound vesicle': 1, 'process': 2,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cytoplasm enzymes(not a valid bi-gram</a:t>
                      </a:r>
                      <a:r>
                        <a:rPr lang="en-US" dirty="0"/>
                        <a:t>), pinches’: 1,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phagocytic:1(changed after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ocr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error correction), phagocytic white blood': 1(changed after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ocr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error correction)</a:t>
                      </a:r>
                      <a:r>
                        <a:rPr lang="en-US" dirty="0"/>
                        <a:t>, 'enzymes':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0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0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words=57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keyword=4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=14</a:t>
            </a:r>
            <a:endParaRPr lang="en-US" sz="1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15774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osmosis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water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solute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maintaining water balance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equilibrium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solution dependent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hydrostatic pressure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permeable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diffuse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particles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net diffusion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osmolarity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osmolality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69073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gradients: 1(s)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5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2</a:t>
            </a:r>
          </a:p>
        </p:txBody>
      </p:sp>
    </p:spTree>
    <p:extLst>
      <p:ext uri="{BB962C8B-B14F-4D97-AF65-F5344CB8AC3E}">
        <p14:creationId xmlns:p14="http://schemas.microsoft.com/office/powerpoint/2010/main" val="3757347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4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words=41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keyword=4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=8</a:t>
            </a:r>
            <a:endParaRPr lang="en-US" sz="1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235312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water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urea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osm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 swelling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osmosis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extracellular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control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extracellular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cell shrinking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swelling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normal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lumen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ions enter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ions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voi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increase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shrinks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1931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'water cell': 2,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'vol response’: 2(not a valid bi-gram)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2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3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words=31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High Confidence keyword=6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Total keywords selected by the User =11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258189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isotonic saline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tonicity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aka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adding isotonic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effective osmolality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commonly caused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hypertonic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hypotonic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shifts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alterations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osmolal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hyperosmolar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hypoosmolar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97151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initial condition :1, extracellular fluid intracellular:2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96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20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words=60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High Confidence keyword=6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Total keywords selected by the User =23</a:t>
            </a:r>
            <a:endParaRPr lang="en-US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47151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mosm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compartment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absorption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milliosmoles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 apical membrane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extracellular fluid intracellular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initial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epithelial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adding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lumen 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moving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epithelial transport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icf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tight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fluid </a:t>
                      </a:r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ecf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12941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'fluid’: 2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rights reserved’: 2(slide)</a:t>
                      </a:r>
                      <a:r>
                        <a:rPr lang="en-US" dirty="0"/>
                        <a:t>, adjacent cells': 1, substances': 1, 'uphill’: 1, moving material': 1, 'junction': 1, 'paracellular transport':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97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12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words=13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keyword=4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=11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6032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epithelial solute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glucose absorption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solute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absorption 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villi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pimped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epl</a:t>
                      </a:r>
                      <a:endParaRPr lang="en-US" b="0" u="non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rjn</a:t>
                      </a:r>
                      <a:endParaRPr lang="en-US" b="0" u="non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rotri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64498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epithelial: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47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1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words=20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keyword=6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=12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37058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communication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cel</a:t>
                      </a:r>
                      <a:endParaRPr lang="en-US" b="0" u="non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physiological communication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membrane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chemical molecules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gap junctions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dependent signaling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local signaling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ecf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basic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longdistance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ito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cell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communication electrical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communication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cells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potential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molecules secreted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signaling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contact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7356"/>
              </p:ext>
            </p:extLst>
          </p:nvPr>
        </p:nvGraphicFramePr>
        <p:xfrm>
          <a:off x="838200" y="5028776"/>
          <a:ext cx="10614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0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words=106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keyword=2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=7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242144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ligand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receptor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glucocorticoid hormone receptor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plasma membrane carrier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glucocorticoid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activation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tyrosine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space plasma 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tyrosine kinase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lipid soluble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domain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transcription factor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nucleus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catalytic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signal transduction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transcription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glucocorticoid response 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glucocorticoid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hormone diffusion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bound nucleus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73454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'phosphorylation': 1, 'protein': 1, 'binding': 1, 'nuclear receptors’: 2,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'catalytic receptors’: 1 ---catalytic receptor’ is not a valid bi-gram whereas ‘catalytic receptors’ 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91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43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words=38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keyword=3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=11</a:t>
            </a:r>
            <a:endParaRPr lang="en-US" sz="1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08106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signaling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membrane spanning proteins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surface molecules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cell adhesion molecules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recognition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proteins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err="1">
                          <a:solidFill>
                            <a:schemeClr val="accent6"/>
                          </a:solidFill>
                        </a:rPr>
                        <a:t>juxtacrine</a:t>
                      </a:r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 signaling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membrane bound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dependent signaling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cytoplasmic bridge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cells formed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molecules including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chemical messages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passed freely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connected cells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contact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roughly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14173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 err="1"/>
                        <a:t>atp</a:t>
                      </a:r>
                      <a:r>
                        <a:rPr lang="en-US" dirty="0"/>
                        <a:t> amino:1, molecules:1, bound cell surface:1,membrane:1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85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1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words=42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keyword=3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=19</a:t>
            </a:r>
            <a:endParaRPr lang="en-US" sz="1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60999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distance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cell releases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chemical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distance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signaling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hormone vary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blood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local regulators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local signaling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signaling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distance signaling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releases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molecules diffuse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interstitial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limited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affect nearby cells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4829"/>
              </p:ext>
            </p:extLst>
          </p:nvPr>
        </p:nvGraphicFramePr>
        <p:xfrm>
          <a:off x="838200" y="5028776"/>
          <a:ext cx="106146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cell secreted:2(21 no keyword), autocrine signaling: 1(23 no keyword), cells signal:1, paracrine signaling:1,</a:t>
                      </a:r>
                    </a:p>
                    <a:p>
                      <a:r>
                        <a:rPr lang="en-US" dirty="0"/>
                        <a:t>target receptors 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30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70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words=51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keyword=4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=13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04672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hybrid receptor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channel extracellular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gene transcription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acetylcholine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ligand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receptor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cytosol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receptor channel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ligand activated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transcription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activated transcription 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ion permeability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initial intermediary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extracellular signals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gene expression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regulated proteolysis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intracellular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phosphatase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nucleus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cleavage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74765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/>
                        <a:t>receptor die:1,activated:1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235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words=74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keyword=8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=19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600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muscle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steps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gated ion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ligand gated 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receptor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ligand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effector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receptor transduction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ligand binds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activates protein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cyclic 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protein complex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electrical stimulus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local membrane depolarization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extracellular vestibule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vestibule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signaling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transmitted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catalytic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feedback mechanisms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74520"/>
              </p:ext>
            </p:extLst>
          </p:nvPr>
        </p:nvGraphicFramePr>
        <p:xfrm>
          <a:off x="838200" y="4602162"/>
          <a:ext cx="1061466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1611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'transduced’: 2, extracellular message:2, stimulatory protein:2, generation’: 2, terminal axon': 2, 'complex inhibitory': 2, 'activity termination': 1, 'intracellular message': 1,  'pathway': 1, 'location': 1, 'collective change': 1, 'modulation change': 1, 'adenylyl cyclase': 1, 'cell nerve': 1, 'extracellular space': 1, 'protein kinase cyclic': 1, 'shape': 1, 'activation’: 1, 'cell activating’: 1, transmitter’: 1,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66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16A-7EF6-C141-B44B-97B25732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24E9-C544-3745-9DF5-9FFBE35C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4884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0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words=20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keyword=3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=13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08030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protein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protein coupled receptors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gpcrs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domain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extracellular ligand binding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ligand binding domain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domain intracellular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gdp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gtp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activity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binding subunit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stabilizes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transmembrane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gtpase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accent6"/>
                          </a:solidFill>
                        </a:rPr>
                        <a:t>gpcr</a:t>
                      </a:r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  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proteinbinding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rotri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gtp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binding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ete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iix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pag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47540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extracellular ligand binding domain:1-(</a:t>
                      </a:r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ngram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), receptors:1-(need to check)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60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Segment 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words=59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=4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055517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secretion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tissue derived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cytokines secretion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special 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external environment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epithelium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hormones chemical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classified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hormonal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molecules secreted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multiple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distant target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low concentrations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blurred due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individual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immune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concentrations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ectohormones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57935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Classifications 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D4EF-3601-7E47-91A3-F0D8988D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0006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4894</a:t>
            </a: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4</a:t>
            </a:r>
          </a:p>
        </p:txBody>
      </p:sp>
    </p:spTree>
    <p:extLst>
      <p:ext uri="{BB962C8B-B14F-4D97-AF65-F5344CB8AC3E}">
        <p14:creationId xmlns:p14="http://schemas.microsoft.com/office/powerpoint/2010/main" val="258418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641-6A44-6946-B00A-3C680E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Keywords selected by  the algorithm (in order)</a:t>
            </a:r>
            <a:b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</a:rPr>
              <a:t>(keywords selected by at least one user in green. </a:t>
            </a:r>
            <a:r>
              <a:rPr lang="en-US" sz="1800" u="sng" dirty="0">
                <a:solidFill>
                  <a:schemeClr val="accent6"/>
                </a:solidFill>
              </a:rPr>
              <a:t>underline for high confidence keywords</a:t>
            </a:r>
            <a:r>
              <a:rPr lang="en-US" sz="1800" dirty="0">
                <a:solidFill>
                  <a:schemeClr val="accent6"/>
                </a:solidFill>
              </a:rPr>
              <a:t>) 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words=77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High Confidence keyword=1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Total keywords selected by the User =5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9FD25-8844-5C4D-BCC9-B4F3D69E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226372"/>
              </p:ext>
            </p:extLst>
          </p:nvPr>
        </p:nvGraphicFramePr>
        <p:xfrm>
          <a:off x="838200" y="184848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553417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638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265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hormone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form hormone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cell surface receptor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bud oil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accent6"/>
                          </a:solidFill>
                        </a:rPr>
                        <a:t>peptide hormone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acth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peptide fragments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transport peptide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mechanism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inactive 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lipophilic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exocytosis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>
                          <a:solidFill>
                            <a:schemeClr val="tx1"/>
                          </a:solidFill>
                        </a:rPr>
                        <a:t>rib 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mono acid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hepatic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chap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prn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accent6"/>
                          </a:solidFill>
                        </a:rPr>
                        <a:t>synthesis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water soluble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9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99547-A312-334B-AA33-75D4895D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3072"/>
              </p:ext>
            </p:extLst>
          </p:nvPr>
        </p:nvGraphicFramePr>
        <p:xfrm>
          <a:off x="838200" y="5028776"/>
          <a:ext cx="106146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4660">
                  <a:extLst>
                    <a:ext uri="{9D8B030D-6E8A-4147-A177-3AD203B41FA5}">
                      <a16:colId xmlns:a16="http://schemas.microsoft.com/office/drawing/2014/main" val="16652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Confidence  Keywords NOT SELECTED by  the algorithm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peptide’: 1,</a:t>
                      </a:r>
                      <a:r>
                        <a:rPr lang="en-US" dirty="0"/>
                        <a:t>release: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1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3222</Words>
  <Application>Microsoft Macintosh PowerPoint</Application>
  <PresentationFormat>Widescreen</PresentationFormat>
  <Paragraphs>737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Times New Roman</vt:lpstr>
      <vt:lpstr>Office Theme</vt:lpstr>
      <vt:lpstr>Segments with 2 raters</vt:lpstr>
      <vt:lpstr>PowerPoint Presentation</vt:lpstr>
      <vt:lpstr>Top 20 Keywords selected by  the algorithm (in order) (keywords selected by at least one user in green. underline for high confidence keywords)  Total words=73 High Confidence keyword=1 Total keywords selected by the User=7</vt:lpstr>
      <vt:lpstr>PowerPoint Presentation</vt:lpstr>
      <vt:lpstr>Top 20 Keywords selected by  the algorithm (in order) (keywords selected by at least one user in green. underline for high confidence keywords)  Total words=106 High Confidence keyword=2 Total keywords selected by the User =7</vt:lpstr>
      <vt:lpstr>PowerPoint Presentation</vt:lpstr>
      <vt:lpstr>Top 20 Keywords selected by  the algorithm (in order) (keywords selected by at least one user in green. underline for high confidence keywords)  Total words=59 High Confidence keyword=1 Total keywords selected by the User =4 </vt:lpstr>
      <vt:lpstr>PowerPoint Presentation</vt:lpstr>
      <vt:lpstr>Top 20 Keywords selected by  the algorithm (in order) (keywords selected by at least one user in green. underline for high confidence keywords)  Total words=77 High Confidence keyword=1 Total keywords selected by the User =5 </vt:lpstr>
      <vt:lpstr>PowerPoint Presentation</vt:lpstr>
      <vt:lpstr>Top 20 Keywords selected by  the algorithm (in order) (keywords selected by at least one user in green. underline for high confidence keywords)  Total words=88 High Confidence keyword=1 Total keywords selected by the User =10 </vt:lpstr>
      <vt:lpstr>PowerPoint Presentation</vt:lpstr>
      <vt:lpstr>Top 20 Keywords selected by  the algorithm (in order) (keywords selected by at least one user in green. underline for high confidence keywords)  Total words=76 High Confidence keyword=1 Total keywords selected by the User =12 </vt:lpstr>
      <vt:lpstr>PowerPoint Presentation</vt:lpstr>
      <vt:lpstr>Top 20 Keywords selected by  the algorithm (in order) (keywords selected by at least one user in green. underline for high confidence keywords)  Total words=31 High Confidence keyword=2 Total keywords selected by the User =5 </vt:lpstr>
      <vt:lpstr>PowerPoint Presentation</vt:lpstr>
      <vt:lpstr>Top 20 Keywords selected by  the algorithm (in order) (keywords selected by at least one user in green. underline for high confidence keywords)  Total words=38 High Confidence keyword=0 Total keywords selected by the User =5 </vt:lpstr>
      <vt:lpstr>PowerPoint Presentation</vt:lpstr>
      <vt:lpstr>Top 20 Keywords selected by  the algorithm (in order) (keywords selected by at least one user in green. underline for high confidence keywords)  Total words=74 High Confidence keyword=0 Total keywords selected by the User =12 </vt:lpstr>
      <vt:lpstr>PowerPoint Presentation</vt:lpstr>
      <vt:lpstr>Top 20 Keywords selected by  the algorithm (in order) (keywords selected by at least one user in green. underline for high confidence keywords)  Total words=101 High Confidence keyword=0 Total keywords selected by the User =12 </vt:lpstr>
      <vt:lpstr>PowerPoint Presentation</vt:lpstr>
      <vt:lpstr>Top 20 Keywords selected by  the algorithm (in order) ((keywords selected by at least one user in green. underline for high confidence keywords)  Total words=21 High Confidence keyword=1 Total keywords selected by the User =5 </vt:lpstr>
      <vt:lpstr>PowerPoint Presentation</vt:lpstr>
      <vt:lpstr>Top 20 Keywords selected by  the algorithm (in order) (keywords selected by at least one user in green. underline for high confidence keywords)  Total words=18 High Confidence keyword=1 Total keywords selected by the User =9 </vt:lpstr>
      <vt:lpstr>PowerPoint Presentation</vt:lpstr>
      <vt:lpstr>Top 20 Keywords selected by  the algorithm (in order) (keywords selected by at least one user in green. underline for high confidence keywords)  Total words=45 High Confidence keyword=2 Total keywords selected by the User =3 </vt:lpstr>
      <vt:lpstr>PowerPoint Presentation</vt:lpstr>
      <vt:lpstr>Top 20 Keywords selected by  the algorithm (in order) (keywords selected by at least one user in green. underline for high confidence keywords)  Total words=42 High Confidence keyword=1 Total keywords selected by the User =6 </vt:lpstr>
      <vt:lpstr>PowerPoint Presentation</vt:lpstr>
      <vt:lpstr>Top 20 Keywords selected by  the algorithm (in order) (keywords selected by at least one user in green. underline for high confidence keywords)  Total words=29 High Confidence keyword=2 Total keywords selected by the User =6 </vt:lpstr>
      <vt:lpstr>PowerPoint Presentation</vt:lpstr>
      <vt:lpstr>Top 20 Keywords selected by  the algorithm (in order) (keywords selected by at least one user in green. underline for high confidence keywords)  Total words=37 High Confidence keyword=1 Total keywords selected by the User =10</vt:lpstr>
      <vt:lpstr>PowerPoint Presentation</vt:lpstr>
      <vt:lpstr>Top 20 Keywords selected by  the algorithm (in order) (keywords selected by at least one user in green. underline for high confidence keywords)  Total words=89 High Confidence keyword=2 Total keywords selected by the User =13 </vt:lpstr>
      <vt:lpstr>PowerPoint Presentation</vt:lpstr>
      <vt:lpstr>Top 20 Keywords selected by  the algorithm (in order) (keywords selected by at least one user in green. underline for high confidence keywords)  Total words=65 High Confidence keyword=2 Total keywords selected by the User =15</vt:lpstr>
      <vt:lpstr>PowerPoint Presentation</vt:lpstr>
      <vt:lpstr>Top 20 Keywords selected by  the algorithm (in order) (keywords selected by at least one user in green. underline for high confidence keywords)  Total words=57 High Confidence keyword=4 Total keywords selected by the User =14</vt:lpstr>
      <vt:lpstr>PowerPoint Presentation</vt:lpstr>
      <vt:lpstr>Top 20 Keywords selected by  the algorithm (in order) (keywords selected by at least one user in green. underline for high confidence keywords) Total words=41 High Confidence keyword=4 Total keywords selected by the User =8</vt:lpstr>
      <vt:lpstr>PowerPoint Presentation</vt:lpstr>
      <vt:lpstr>Top 20 Keywords selected by  the algorithm (in order) (keywords selected by at least one user in green. underline for high confidence keywords)  Total words=31 High Confidence keyword=6 Total keywords selected by the User =11 </vt:lpstr>
      <vt:lpstr>PowerPoint Presentation</vt:lpstr>
      <vt:lpstr>Top 20 Keywords selected by  the algorithm (in order) (keywords selected by at least one user in green. underline for high confidence keywords)  Total words=60 High Confidence keyword=6 Total keywords selected by the User =23</vt:lpstr>
      <vt:lpstr>PowerPoint Presentation</vt:lpstr>
      <vt:lpstr>Top 20 Keywords selected by  the algorithm (in order) (keywords selected by at least one user in green. underline for high confidence keywords)  Total words=13 High Confidence keyword=4 Total keywords selected by the User =11 </vt:lpstr>
      <vt:lpstr>PowerPoint Presentation</vt:lpstr>
      <vt:lpstr>Top 20 Keywords selected by  the algorithm (in order) (keywords selected by at least one user in green. underline for high confidence keywords)  Total words=20 High Confidence keyword=6 Total keywords selected by the User =12 </vt:lpstr>
      <vt:lpstr>PowerPoint Presentation</vt:lpstr>
      <vt:lpstr>Top 20 Keywords selected by  the algorithm (in order) (keywords selected by at least one user in green. underline for high confidence keywords)  Total words=38 High Confidence keyword=3 Total keywords selected by the User =11</vt:lpstr>
      <vt:lpstr>PowerPoint Presentation</vt:lpstr>
      <vt:lpstr>Top 20 Keywords selected by  the algorithm (in order) (keywords selected by at least one user in green. underline for high confidence keywords)  Total words=42 High Confidence keyword=3 Total keywords selected by the User =19</vt:lpstr>
      <vt:lpstr>PowerPoint Presentation</vt:lpstr>
      <vt:lpstr>Top 20 Keywords selected by  the algorithm (in order) (keywords selected by at least one user in green. underline for high confidence keywords)  Total words=51 High Confidence keyword=4 Total keywords selected by the User =13 </vt:lpstr>
      <vt:lpstr>PowerPoint Presentation</vt:lpstr>
      <vt:lpstr>Top 20 Keywords selected by  the algorithm (in order) (keywords selected by at least one user in green. underline for high confidence keywords)  Total words=74 High Confidence keyword=8 Total keywords selected by the User =19 </vt:lpstr>
      <vt:lpstr>PowerPoint Presentation</vt:lpstr>
      <vt:lpstr>Top 20 Keywords selected by  the algorithm (in order) (keywords selected by at least one user in green. underline for high confidence keywords)  Total words=20 High Confidence keyword=3 Total keywords selected by the User =13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Naz Chowdhury</dc:creator>
  <cp:lastModifiedBy>Farah Naz Chowdhury</cp:lastModifiedBy>
  <cp:revision>86</cp:revision>
  <dcterms:created xsi:type="dcterms:W3CDTF">2020-08-05T03:25:33Z</dcterms:created>
  <dcterms:modified xsi:type="dcterms:W3CDTF">2020-08-19T04:46:05Z</dcterms:modified>
</cp:coreProperties>
</file>