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0" r:id="rId2"/>
    <p:sldId id="271" r:id="rId3"/>
    <p:sldId id="257" r:id="rId4"/>
    <p:sldId id="291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2" r:id="rId15"/>
    <p:sldId id="290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E4ED4-57DF-42B3-BF13-38095A5B6F98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497F4-ED11-42B5-8DE8-BBD502930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68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497F4-ED11-42B5-8DE8-BBD502930B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918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K K Birla Goa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K K Birla Goa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K K Birla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Goa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3886200"/>
            <a:ext cx="6934200" cy="1752600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Multibrowser Support for Oracle Financial Services Analytical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Definition of units </a:t>
            </a:r>
            <a:endParaRPr lang="en-US" dirty="0" smtClean="0"/>
          </a:p>
          <a:p>
            <a:r>
              <a:rPr lang="en-US" dirty="0" smtClean="0"/>
              <a:t>Previously the default unit for specifying size was </a:t>
            </a:r>
            <a:r>
              <a:rPr lang="en-US" dirty="0" err="1" smtClean="0"/>
              <a:t>px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it is necessary to specify the unit of the size.</a:t>
            </a:r>
          </a:p>
          <a:p>
            <a:r>
              <a:rPr lang="en-US" dirty="0" smtClean="0"/>
              <a:t>It can be </a:t>
            </a:r>
            <a:r>
              <a:rPr lang="en-US" dirty="0" err="1" smtClean="0"/>
              <a:t>px</a:t>
            </a:r>
            <a:r>
              <a:rPr lang="en-US" dirty="0" smtClean="0"/>
              <a:t> or %.</a:t>
            </a:r>
          </a:p>
          <a:p>
            <a:r>
              <a:rPr lang="en-US" dirty="0" smtClean="0"/>
              <a:t>Quirks Mode: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img</a:t>
            </a:r>
            <a:r>
              <a:rPr lang="en-IN" dirty="0" smtClean="0"/>
              <a:t> </a:t>
            </a:r>
            <a:r>
              <a:rPr lang="en-IN" dirty="0" err="1" smtClean="0"/>
              <a:t>src</a:t>
            </a:r>
            <a:r>
              <a:rPr lang="en-IN" dirty="0" smtClean="0"/>
              <a:t>=”images/add.gif” alt=”add” title=”add” width=”20” height=”20</a:t>
            </a:r>
            <a:r>
              <a:rPr lang="en-IN" dirty="0" smtClean="0"/>
              <a:t>”/&gt;</a:t>
            </a:r>
          </a:p>
          <a:p>
            <a:r>
              <a:rPr lang="en-IN" dirty="0" smtClean="0"/>
              <a:t>Standards Mode:</a:t>
            </a:r>
          </a:p>
          <a:p>
            <a:r>
              <a:rPr lang="en-IN" dirty="0" smtClean="0"/>
              <a:t>&lt;</a:t>
            </a:r>
            <a:r>
              <a:rPr lang="en-IN" dirty="0" err="1" smtClean="0"/>
              <a:t>img</a:t>
            </a:r>
            <a:r>
              <a:rPr lang="en-IN" dirty="0" smtClean="0"/>
              <a:t> </a:t>
            </a:r>
            <a:r>
              <a:rPr lang="en-IN" dirty="0" err="1" smtClean="0"/>
              <a:t>src</a:t>
            </a:r>
            <a:r>
              <a:rPr lang="en-IN" dirty="0" smtClean="0"/>
              <a:t>=”images/add.gif” alt=”add” title=”add” width=”20px” height=”20px”/&gt;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Display:block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 is noticed that if the “</a:t>
            </a:r>
            <a:r>
              <a:rPr lang="en-IN" dirty="0" err="1" smtClean="0"/>
              <a:t>display:block</a:t>
            </a:r>
            <a:r>
              <a:rPr lang="en-IN" dirty="0" smtClean="0"/>
              <a:t>” attribute is applied, the elements gets converted to a Block Element.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To avoid this, instead of using .display = ‘block’ it should be made either as, .display = ‘’ or .display = ‘inline-block’.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Quirks Mode: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Obj.style.display</a:t>
            </a:r>
            <a:r>
              <a:rPr lang="en-IN" dirty="0" smtClean="0"/>
              <a:t> = “block”; //converts the element to a block element</a:t>
            </a:r>
            <a:endParaRPr lang="en-US" dirty="0" smtClean="0"/>
          </a:p>
          <a:p>
            <a:r>
              <a:rPr lang="en-US" dirty="0" smtClean="0"/>
              <a:t>Standards  Mode: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Obj.style.display</a:t>
            </a:r>
            <a:r>
              <a:rPr lang="en-IN" dirty="0" smtClean="0"/>
              <a:t> = “inline-block”;</a:t>
            </a:r>
            <a:endParaRPr lang="en-US" dirty="0" smtClean="0"/>
          </a:p>
          <a:p>
            <a:r>
              <a:rPr lang="en-US" dirty="0" smtClean="0"/>
              <a:t>			Or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Obj.style.display</a:t>
            </a:r>
            <a:r>
              <a:rPr lang="en-IN" dirty="0" smtClean="0"/>
              <a:t> = “”;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window.showModalDialog</a:t>
            </a:r>
            <a:endParaRPr lang="en-US" dirty="0" smtClean="0"/>
          </a:p>
          <a:p>
            <a:r>
              <a:rPr lang="en-IN" dirty="0" err="1" smtClean="0"/>
              <a:t>window.showModalDialog</a:t>
            </a:r>
            <a:r>
              <a:rPr lang="en-IN" dirty="0" smtClean="0"/>
              <a:t> is not supported in Chrome from the recent update of Chrome 37 </a:t>
            </a:r>
            <a:endParaRPr lang="en-US" dirty="0" smtClean="0"/>
          </a:p>
          <a:p>
            <a:r>
              <a:rPr lang="en-IN" dirty="0" smtClean="0"/>
              <a:t>Quirks Mode</a:t>
            </a:r>
            <a:endParaRPr lang="en-US" dirty="0" smtClean="0"/>
          </a:p>
          <a:p>
            <a:r>
              <a:rPr lang="en-IN" dirty="0" smtClean="0"/>
              <a:t>	</a:t>
            </a:r>
            <a:r>
              <a:rPr lang="en-IN" dirty="0" err="1" smtClean="0"/>
              <a:t>window.showModalDialog</a:t>
            </a:r>
            <a:r>
              <a:rPr lang="en-IN" dirty="0" smtClean="0"/>
              <a:t>('</a:t>
            </a:r>
            <a:r>
              <a:rPr lang="en-IN" dirty="0" err="1" smtClean="0"/>
              <a:t>url</a:t>
            </a:r>
            <a:r>
              <a:rPr lang="en-IN" dirty="0" smtClean="0"/>
              <a:t>', 'Title', 'win properties');</a:t>
            </a:r>
            <a:endParaRPr lang="en-US" dirty="0" smtClean="0"/>
          </a:p>
          <a:p>
            <a:r>
              <a:rPr lang="en-IN" dirty="0" smtClean="0"/>
              <a:t>	</a:t>
            </a:r>
            <a:r>
              <a:rPr lang="en-IN" dirty="0" err="1" smtClean="0"/>
              <a:t>window.showModelessDialog</a:t>
            </a:r>
            <a:r>
              <a:rPr lang="en-IN" dirty="0" smtClean="0"/>
              <a:t>('</a:t>
            </a:r>
            <a:r>
              <a:rPr lang="en-IN" dirty="0" err="1" smtClean="0"/>
              <a:t>url</a:t>
            </a:r>
            <a:r>
              <a:rPr lang="en-IN" dirty="0" smtClean="0"/>
              <a:t>', 'Title', 'win properties');</a:t>
            </a:r>
            <a:endParaRPr lang="en-US" dirty="0" smtClean="0"/>
          </a:p>
          <a:p>
            <a:r>
              <a:rPr lang="en-IN" dirty="0" smtClean="0"/>
              <a:t>Standards  Mode:</a:t>
            </a:r>
            <a:endParaRPr lang="en-US" dirty="0" smtClean="0"/>
          </a:p>
          <a:p>
            <a:r>
              <a:rPr lang="en-IN" dirty="0" smtClean="0"/>
              <a:t>     </a:t>
            </a:r>
            <a:r>
              <a:rPr lang="en-IN" dirty="0" err="1" smtClean="0"/>
              <a:t>window.open</a:t>
            </a:r>
            <a:r>
              <a:rPr lang="en-IN" dirty="0" smtClean="0"/>
              <a:t>('</a:t>
            </a:r>
            <a:r>
              <a:rPr lang="en-IN" dirty="0" err="1" smtClean="0"/>
              <a:t>url</a:t>
            </a:r>
            <a:r>
              <a:rPr lang="en-IN" dirty="0" smtClean="0"/>
              <a:t>', 'Title', 'win properties')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parent.frames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parent.frames</a:t>
            </a:r>
            <a:r>
              <a:rPr lang="en-US" dirty="0" smtClean="0"/>
              <a:t> without referring to the window object results in undefined error.</a:t>
            </a:r>
          </a:p>
          <a:p>
            <a:endParaRPr lang="en-US" dirty="0" smtClean="0"/>
          </a:p>
          <a:p>
            <a:r>
              <a:rPr lang="en-US" dirty="0" smtClean="0"/>
              <a:t>Quirks </a:t>
            </a:r>
            <a:r>
              <a:rPr lang="en-US" dirty="0" smtClean="0"/>
              <a:t>Mode</a:t>
            </a:r>
          </a:p>
          <a:p>
            <a:r>
              <a:rPr lang="en-US" dirty="0" err="1" smtClean="0"/>
              <a:t>parent.frames</a:t>
            </a:r>
            <a:r>
              <a:rPr lang="en-US" dirty="0" smtClean="0"/>
              <a:t>["fr1"].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cField</a:t>
            </a:r>
            <a:r>
              <a:rPr lang="en-US" dirty="0" smtClean="0"/>
              <a:t> ");</a:t>
            </a:r>
          </a:p>
          <a:p>
            <a:endParaRPr lang="en-US" dirty="0" smtClean="0"/>
          </a:p>
          <a:p>
            <a:r>
              <a:rPr lang="en-US" dirty="0" smtClean="0"/>
              <a:t>Standards  </a:t>
            </a:r>
            <a:r>
              <a:rPr lang="en-US" dirty="0" smtClean="0"/>
              <a:t>Mode:</a:t>
            </a:r>
          </a:p>
          <a:p>
            <a:r>
              <a:rPr lang="en-US" dirty="0" err="1" smtClean="0"/>
              <a:t>window.parent.frames</a:t>
            </a:r>
            <a:r>
              <a:rPr lang="en-US" dirty="0" smtClean="0"/>
              <a:t>["fr1"].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cField</a:t>
            </a:r>
            <a:r>
              <a:rPr lang="en-US" dirty="0" smtClean="0"/>
              <a:t>");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Process Modeling Framework Integration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PMF is a workflow design module that </a:t>
            </a:r>
            <a:r>
              <a:rPr lang="en-US" dirty="0" smtClean="0"/>
              <a:t>facilitates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	</a:t>
            </a:r>
            <a:r>
              <a:rPr lang="en-US" dirty="0" smtClean="0"/>
              <a:t>built-in </a:t>
            </a:r>
            <a:r>
              <a:rPr lang="en-US" dirty="0" smtClean="0"/>
              <a:t>tooling for orchestration of human and automatic workflow interfaces as well as various OFSAA Processes.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	</a:t>
            </a:r>
            <a:r>
              <a:rPr lang="en-US" dirty="0" smtClean="0"/>
              <a:t>enables </a:t>
            </a:r>
            <a:r>
              <a:rPr lang="en-US" dirty="0" smtClean="0"/>
              <a:t>process developers to create process-based applications.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	</a:t>
            </a:r>
            <a:r>
              <a:rPr lang="en-US" dirty="0" smtClean="0"/>
              <a:t>enables </a:t>
            </a:r>
            <a:r>
              <a:rPr lang="en-US" dirty="0" smtClean="0"/>
              <a:t>process analysts and developers to model business processes.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Process Modeling Framework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</a:t>
            </a:r>
            <a:r>
              <a:rPr lang="en-US" b="1" dirty="0" smtClean="0"/>
              <a:t>monito</a:t>
            </a:r>
            <a:r>
              <a:rPr lang="en-US" dirty="0" smtClean="0"/>
              <a:t>r and </a:t>
            </a:r>
            <a:r>
              <a:rPr lang="en-US" b="1" dirty="0" smtClean="0"/>
              <a:t>automate</a:t>
            </a:r>
            <a:r>
              <a:rPr lang="en-US" dirty="0" smtClean="0"/>
              <a:t> the process of </a:t>
            </a:r>
            <a:r>
              <a:rPr lang="en-US" b="1" dirty="0" smtClean="0"/>
              <a:t>Model Deployment</a:t>
            </a:r>
            <a:r>
              <a:rPr lang="en-US" dirty="0" smtClean="0"/>
              <a:t> we </a:t>
            </a:r>
            <a:r>
              <a:rPr lang="en-US" dirty="0" smtClean="0"/>
              <a:t>integrate </a:t>
            </a:r>
            <a:r>
              <a:rPr lang="en-US" dirty="0" smtClean="0"/>
              <a:t>the Process </a:t>
            </a:r>
            <a:r>
              <a:rPr lang="en-US" dirty="0" smtClean="0"/>
              <a:t>Modeling </a:t>
            </a:r>
            <a:r>
              <a:rPr lang="en-US" dirty="0" smtClean="0"/>
              <a:t>Framework to our model deployment procedure.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228600"/>
            <a:ext cx="6324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Integration of Process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Modeling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Framework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users, model </a:t>
            </a:r>
            <a:r>
              <a:rPr lang="en-US" dirty="0" smtClean="0"/>
              <a:t>users and </a:t>
            </a:r>
            <a:r>
              <a:rPr lang="en-US" dirty="0" smtClean="0"/>
              <a:t>model administrators. </a:t>
            </a:r>
          </a:p>
          <a:p>
            <a:r>
              <a:rPr lang="en-US" b="1" dirty="0" smtClean="0"/>
              <a:t>Model </a:t>
            </a:r>
            <a:r>
              <a:rPr lang="en-US" b="1" dirty="0" smtClean="0"/>
              <a:t>Users </a:t>
            </a:r>
            <a:r>
              <a:rPr lang="en-US" dirty="0" smtClean="0"/>
              <a:t>can </a:t>
            </a:r>
            <a:r>
              <a:rPr lang="en-US" dirty="0" smtClean="0"/>
              <a:t>create and test models but cannot deploy them. In order to deploy the model they can request deployment, which can only be authorized by a model administrator.</a:t>
            </a:r>
          </a:p>
          <a:p>
            <a:r>
              <a:rPr lang="en-US" b="1" dirty="0" smtClean="0"/>
              <a:t>Model Administrators</a:t>
            </a:r>
            <a:r>
              <a:rPr lang="en-US" dirty="0" smtClean="0"/>
              <a:t> can Approve or Reject the deployment of a model.</a:t>
            </a:r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228600"/>
            <a:ext cx="6324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Integration of Process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Modeling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Framework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Integration of PMF: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an analytical model </a:t>
            </a:r>
            <a:r>
              <a:rPr lang="en-US" dirty="0" smtClean="0"/>
              <a:t>created by a user was to be deployed, the user would have to request for deployment and manually ask a model authorizer to allow the deployment of the model.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 smtClean="0"/>
              <a:t>was no method to go check </a:t>
            </a:r>
            <a:r>
              <a:rPr lang="en-US" dirty="0" smtClean="0"/>
              <a:t>the progress </a:t>
            </a:r>
            <a:r>
              <a:rPr lang="en-US" dirty="0" smtClean="0"/>
              <a:t>of the request other than to check the model directly from the model screen.</a:t>
            </a:r>
          </a:p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228600"/>
            <a:ext cx="6324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Integration of Process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Modeling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Framework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828800"/>
            <a:ext cx="7010400" cy="2285999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447800" y="4648200"/>
            <a:ext cx="6629400" cy="1196182"/>
          </a:xfrm>
        </p:spPr>
        <p:txBody>
          <a:bodyPr>
            <a:normAutofit/>
          </a:bodyPr>
          <a:lstStyle/>
          <a:p>
            <a:r>
              <a:rPr lang="en-IN" dirty="0" smtClean="0"/>
              <a:t>	1. The Modellers </a:t>
            </a:r>
            <a:r>
              <a:rPr lang="en-IN" dirty="0" smtClean="0"/>
              <a:t>create the model and request to </a:t>
            </a:r>
            <a:r>
              <a:rPr lang="en-IN" dirty="0" smtClean="0"/>
              <a:t>deploy.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28600"/>
            <a:ext cx="6324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 Deployment Process with PMF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Provides facility for users to create Analytical Models of Data and use them for prediction and analysis.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Contribution: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Design of the User Interface for the framework.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Integration of new features like PMF.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Coding API associated with the features.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304800"/>
            <a:ext cx="6324600" cy="1143000"/>
          </a:xfrm>
        </p:spPr>
        <p:txBody>
          <a:bodyPr/>
          <a:lstStyle/>
          <a:p>
            <a:r>
              <a:rPr lang="en-US" dirty="0" smtClean="0"/>
              <a:t>Enterprise Modeling Framework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447800" y="4876800"/>
            <a:ext cx="6629400" cy="967582"/>
          </a:xfrm>
        </p:spPr>
        <p:txBody>
          <a:bodyPr>
            <a:normAutofit/>
          </a:bodyPr>
          <a:lstStyle/>
          <a:p>
            <a:pPr lvl="1"/>
            <a:r>
              <a:rPr lang="en-IN" dirty="0" smtClean="0"/>
              <a:t>	2. </a:t>
            </a:r>
            <a:r>
              <a:rPr lang="en-US" dirty="0" smtClean="0"/>
              <a:t>The progress of the Model Deployment can be viewed with the process monitor.</a:t>
            </a:r>
            <a:endParaRPr lang="en-US" sz="10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28600"/>
            <a:ext cx="6324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 Deployment Process with PMF</a:t>
            </a:r>
          </a:p>
          <a:p>
            <a:endParaRPr lang="en-US" dirty="0"/>
          </a:p>
        </p:txBody>
      </p:sp>
      <p:pic>
        <p:nvPicPr>
          <p:cNvPr id="5" name="Picture 4" descr="1 Only Reques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600200"/>
            <a:ext cx="5731510" cy="32302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19200" y="4419600"/>
            <a:ext cx="6858000" cy="1143000"/>
          </a:xfrm>
        </p:spPr>
        <p:txBody>
          <a:bodyPr/>
          <a:lstStyle/>
          <a:p>
            <a:r>
              <a:rPr lang="en-US" dirty="0" smtClean="0"/>
              <a:t>3. Model Administrator will receive a notification in their Inbox.</a:t>
            </a:r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28600"/>
            <a:ext cx="6324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 Deployment Process with PMF</a:t>
            </a:r>
          </a:p>
          <a:p>
            <a:endParaRPr lang="en-US" dirty="0"/>
          </a:p>
        </p:txBody>
      </p:sp>
      <p:pic>
        <p:nvPicPr>
          <p:cNvPr id="6" name="Content Placeholder 5" descr="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800735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19200" y="4876800"/>
            <a:ext cx="6858000" cy="990600"/>
          </a:xfrm>
        </p:spPr>
        <p:txBody>
          <a:bodyPr/>
          <a:lstStyle/>
          <a:p>
            <a:r>
              <a:rPr lang="en-US" dirty="0" smtClean="0"/>
              <a:t>	4. The administrator would then approve or reject the model.</a:t>
            </a:r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28600"/>
            <a:ext cx="6324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 Deployment Process with PMF</a:t>
            </a:r>
          </a:p>
          <a:p>
            <a:endParaRPr lang="en-US" dirty="0"/>
          </a:p>
        </p:txBody>
      </p:sp>
      <p:pic>
        <p:nvPicPr>
          <p:cNvPr id="6" name="Content Placeholder 5" descr="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209800"/>
            <a:ext cx="7315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66800" y="4876800"/>
            <a:ext cx="7086600" cy="990600"/>
          </a:xfrm>
        </p:spPr>
        <p:txBody>
          <a:bodyPr/>
          <a:lstStyle/>
          <a:p>
            <a:r>
              <a:rPr lang="en-US" dirty="0" smtClean="0"/>
              <a:t>		5. The state of the model when approved.</a:t>
            </a:r>
            <a:endParaRPr lang="en-US" dirty="0"/>
          </a:p>
        </p:txBody>
      </p:sp>
      <p:pic>
        <p:nvPicPr>
          <p:cNvPr id="5" name="Content Placeholder 4" descr="2 Request Then Authorized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676400"/>
            <a:ext cx="5105400" cy="2804629"/>
          </a:xfrm>
          <a:prstGeom prst="rect">
            <a:avLst/>
          </a:prstGeom>
        </p:spPr>
      </p:pic>
      <p:sp>
        <p:nvSpPr>
          <p:cNvPr id="6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28600"/>
            <a:ext cx="6324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 Deployment Process with PMF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19200" y="4953000"/>
            <a:ext cx="6629400" cy="990600"/>
          </a:xfrm>
        </p:spPr>
        <p:txBody>
          <a:bodyPr/>
          <a:lstStyle/>
          <a:p>
            <a:r>
              <a:rPr lang="en-US" dirty="0" smtClean="0"/>
              <a:t>		6. </a:t>
            </a:r>
            <a:r>
              <a:rPr lang="en-US" dirty="0" smtClean="0"/>
              <a:t>The state of the model when </a:t>
            </a:r>
            <a:r>
              <a:rPr lang="en-US" dirty="0" smtClean="0"/>
              <a:t>rejected.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28600"/>
            <a:ext cx="6324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 Deployment Process with PMF</a:t>
            </a:r>
          </a:p>
          <a:p>
            <a:endParaRPr lang="en-US" dirty="0"/>
          </a:p>
        </p:txBody>
      </p:sp>
      <p:pic>
        <p:nvPicPr>
          <p:cNvPr id="6" name="Content Placeholder 5" descr="3 Request Then Rejected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6477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81000" y="4724400"/>
            <a:ext cx="7772400" cy="762000"/>
          </a:xfrm>
        </p:spPr>
        <p:txBody>
          <a:bodyPr/>
          <a:lstStyle/>
          <a:p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5" name="Content Placeholder 4" descr="6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905000"/>
            <a:ext cx="7772400" cy="2514600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1219200" y="4953000"/>
            <a:ext cx="6629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7. The Model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Users will receive a notification regarding the state of the model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28600"/>
            <a:ext cx="6324600" cy="11430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Model Deployment Process with PMF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6 Going Back To Request After Rejected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524000"/>
            <a:ext cx="5731510" cy="3187234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1219200" y="4953000"/>
            <a:ext cx="6629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8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The Model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Deployment State if the model is requested for deployment again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381000" y="228600"/>
            <a:ext cx="63246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Model </a:t>
            </a:r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Deployment </a:t>
            </a:r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Process with </a:t>
            </a:r>
            <a:r>
              <a:rPr lang="en-US" sz="36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PMF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 Going Back To Request After Rejected And Authoriz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524000"/>
            <a:ext cx="5731510" cy="3202940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1219200" y="4953000"/>
            <a:ext cx="6629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9. The Model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Deployment State if the model is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approved for 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381000" y="228600"/>
            <a:ext cx="63246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  Model </a:t>
            </a:r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Deployment </a:t>
            </a:r>
            <a:r>
              <a:rPr lang="en-US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Process with </a:t>
            </a:r>
            <a:r>
              <a:rPr lang="en-US" sz="3600" b="1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PMF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1000" y="0"/>
            <a:ext cx="6324600" cy="1143000"/>
          </a:xfrm>
        </p:spPr>
        <p:txBody>
          <a:bodyPr/>
          <a:lstStyle/>
          <a:p>
            <a:r>
              <a:rPr lang="en-US" dirty="0" smtClean="0"/>
              <a:t>The Integration Process</a:t>
            </a:r>
            <a:endParaRPr lang="en-US" dirty="0"/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533400" y="1447800"/>
            <a:ext cx="7391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381000" y="1752600"/>
            <a:ext cx="83820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integration process took 1 week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noProof="0" dirty="0" smtClean="0">
                <a:latin typeface="Arial" pitchFamily="34" charset="0"/>
                <a:cs typeface="Arial" pitchFamily="34" charset="0"/>
              </a:rPr>
              <a:t>The Process Modeling Framework is maintained by the PMF Team.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noProof="0" dirty="0" smtClean="0">
                <a:latin typeface="Arial" pitchFamily="34" charset="0"/>
                <a:cs typeface="Arial" pitchFamily="34" charset="0"/>
              </a:rPr>
              <a:t>In order to introduce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the PMF into the model deployment process we needed to create a Model Deployment Process in the Process Modeler Screen.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In order to introduce the PMF into the model deployment process we needed to create a Model Deployment Process in the Process Modeler Screen.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Once the process is created we add the different tasks associated with the different states.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Request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Approved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Rejected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Integration Process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28600" y="4876800"/>
            <a:ext cx="8458200" cy="1600200"/>
          </a:xfrm>
        </p:spPr>
        <p:txBody>
          <a:bodyPr/>
          <a:lstStyle/>
          <a:p>
            <a:pPr algn="ctr"/>
            <a:r>
              <a:rPr lang="en-US" dirty="0" smtClean="0"/>
              <a:t>HTML5 and Multi Browser Enabling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We add Data Fields associated with the process which we pass to the API.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add transitions between the states so that we can move between states.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order to determine the transitions, the parameters passed during API call are used to determine the rules for transition.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These rules are then saved as Expressions Rules and each transition is allocated a rule.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304800"/>
            <a:ext cx="6324600" cy="1143000"/>
          </a:xfrm>
        </p:spPr>
        <p:txBody>
          <a:bodyPr/>
          <a:lstStyle/>
          <a:p>
            <a:r>
              <a:rPr lang="en-US" dirty="0" smtClean="0"/>
              <a:t>The Integration Process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 order to notify the concerned users we need to set up a notification in the tasks.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Notifications are then addressed to User Groups,</a:t>
            </a:r>
          </a:p>
          <a:p>
            <a:r>
              <a:rPr lang="en-US" dirty="0" smtClean="0"/>
              <a:t>	</a:t>
            </a:r>
            <a:r>
              <a:rPr lang="en-US" dirty="0" smtClean="0"/>
              <a:t>	Request Task: Model User Group.</a:t>
            </a:r>
          </a:p>
          <a:p>
            <a:r>
              <a:rPr lang="en-US" dirty="0" smtClean="0"/>
              <a:t>	</a:t>
            </a:r>
            <a:r>
              <a:rPr lang="en-US" dirty="0" smtClean="0"/>
              <a:t>	Approved Task: </a:t>
            </a:r>
            <a:r>
              <a:rPr lang="en-US" dirty="0" smtClean="0"/>
              <a:t>Model </a:t>
            </a:r>
            <a:r>
              <a:rPr lang="en-US" dirty="0" smtClean="0"/>
              <a:t>Admin Group.</a:t>
            </a:r>
          </a:p>
          <a:p>
            <a:r>
              <a:rPr lang="en-US" dirty="0" smtClean="0"/>
              <a:t>	</a:t>
            </a:r>
            <a:r>
              <a:rPr lang="en-US" dirty="0" smtClean="0"/>
              <a:t>	Rejected Task: </a:t>
            </a:r>
            <a:r>
              <a:rPr lang="en-US" dirty="0" smtClean="0"/>
              <a:t>Model User Group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Notifications are then received by the User Groups in the inbox.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Integration Process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	As </a:t>
            </a:r>
            <a:r>
              <a:rPr lang="en-IN" dirty="0" smtClean="0"/>
              <a:t>the project is still in progress a lot of the components of the project are yet to be </a:t>
            </a:r>
            <a:r>
              <a:rPr lang="en-IN" dirty="0" smtClean="0"/>
              <a:t>implemented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	</a:t>
            </a:r>
            <a:r>
              <a:rPr lang="en-IN" dirty="0" smtClean="0"/>
              <a:t>Using Oracle </a:t>
            </a:r>
            <a:r>
              <a:rPr lang="en-IN" dirty="0" smtClean="0"/>
              <a:t>Jet and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	Up taking ALTA </a:t>
            </a:r>
            <a:r>
              <a:rPr lang="en-IN" dirty="0" smtClean="0"/>
              <a:t>theme, </a:t>
            </a:r>
            <a:endParaRPr lang="en-IN" dirty="0" smtClean="0"/>
          </a:p>
          <a:p>
            <a:r>
              <a:rPr lang="en-IN" dirty="0" smtClean="0"/>
              <a:t>	</a:t>
            </a:r>
            <a:r>
              <a:rPr lang="en-IN" dirty="0" smtClean="0"/>
              <a:t>which </a:t>
            </a:r>
            <a:r>
              <a:rPr lang="en-IN" dirty="0" smtClean="0"/>
              <a:t>will be implemented in the coming weeks.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Upcoming Tasks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	Since </a:t>
            </a:r>
            <a:r>
              <a:rPr lang="en-IN" dirty="0" smtClean="0"/>
              <a:t>OFSAA is a large scale software, rigorous testing will be a part of the development process. The code committed so far has been tested and works with the rest of the product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HTML5 </a:t>
            </a:r>
            <a:r>
              <a:rPr lang="en-US" dirty="0" smtClean="0"/>
              <a:t>is a markup language used for structuring and presenting content on the World Wide Web. It is the fifth and current version of the HTML standard.</a:t>
            </a:r>
          </a:p>
          <a:p>
            <a:r>
              <a:rPr lang="en-US" dirty="0" smtClean="0"/>
              <a:t>	It </a:t>
            </a:r>
            <a:r>
              <a:rPr lang="en-US" dirty="0" smtClean="0"/>
              <a:t>was published in October 2014 by the World Wide Web Consortium (W3C</a:t>
            </a:r>
            <a:r>
              <a:rPr lang="en-US" dirty="0" smtClean="0"/>
              <a:t>) </a:t>
            </a:r>
            <a:r>
              <a:rPr lang="en-US" dirty="0" smtClean="0"/>
              <a:t>to improve the language with support for the latest multimedia, while keeping it both easily readable by humans and consistently understood by computers and devices such as web browsers, parsers, etc.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 need to update to HTML5 arises from the following reasons.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Many tags do not behave the same as before as browsers are being updated to support HTML5.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Certain tags like </a:t>
            </a:r>
            <a:r>
              <a:rPr lang="en-IN" dirty="0"/>
              <a:t>&lt;center</a:t>
            </a:r>
            <a:r>
              <a:rPr lang="en-IN" dirty="0" smtClean="0"/>
              <a:t>&gt; have been replaced by </a:t>
            </a:r>
            <a:r>
              <a:rPr lang="en-IN" dirty="0" err="1" smtClean="0"/>
              <a:t>css</a:t>
            </a:r>
            <a:r>
              <a:rPr lang="en-IN" dirty="0" smtClean="0"/>
              <a:t> modifiers like text-align.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HTML5 </a:t>
            </a:r>
            <a:r>
              <a:rPr lang="en-IN" dirty="0"/>
              <a:t>headings like &lt;header&gt;, &lt;footer&gt;, &lt;</a:t>
            </a:r>
            <a:r>
              <a:rPr lang="en-IN" dirty="0" err="1"/>
              <a:t>nav</a:t>
            </a:r>
            <a:r>
              <a:rPr lang="en-IN" dirty="0"/>
              <a:t>&gt;, &lt;section&gt;, &lt;aside</a:t>
            </a:r>
            <a:r>
              <a:rPr lang="en-IN" dirty="0" smtClean="0"/>
              <a:t>&gt; make the code more accessible.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Need for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 rendering modes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Quirks mode (the older rendering mode)</a:t>
            </a:r>
            <a:endParaRPr lang="en-IN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Standards Mode (the newer standards which imposes stricter rules)  </a:t>
            </a:r>
            <a:endParaRPr lang="en-IN" dirty="0"/>
          </a:p>
          <a:p>
            <a:r>
              <a:rPr lang="en-IN" dirty="0"/>
              <a:t> </a:t>
            </a:r>
          </a:p>
          <a:p>
            <a:r>
              <a:rPr lang="en-IN" dirty="0"/>
              <a:t>IE or any Browser cannot render both of the above modes. Only one mode can be adopted for a page.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Rendering Modes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2771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DOCTYPE Declaration</a:t>
            </a:r>
            <a:endParaRPr lang="en-US" dirty="0" smtClean="0"/>
          </a:p>
          <a:p>
            <a:r>
              <a:rPr lang="en-IN" dirty="0" smtClean="0"/>
              <a:t>This directs the browser to render the page in standards mode.</a:t>
            </a:r>
            <a:endParaRPr lang="en-US" dirty="0" smtClean="0"/>
          </a:p>
          <a:p>
            <a:r>
              <a:rPr lang="en-IN" i="1" dirty="0" smtClean="0"/>
              <a:t>&lt;!DOCTYPE html&gt;</a:t>
            </a:r>
            <a:r>
              <a:rPr lang="en-IN" dirty="0" smtClean="0"/>
              <a:t> goes at the top of every </a:t>
            </a:r>
            <a:r>
              <a:rPr lang="en-IN" b="1" dirty="0" smtClean="0"/>
              <a:t>HTML5</a:t>
            </a:r>
            <a:r>
              <a:rPr lang="en-IN" dirty="0" smtClean="0"/>
              <a:t> page.</a:t>
            </a:r>
            <a:endParaRPr lang="en-US" dirty="0" smtClean="0"/>
          </a:p>
          <a:p>
            <a:r>
              <a:rPr lang="en-IN" dirty="0" smtClean="0"/>
              <a:t>In addition, in order to enforce Standards Mode in IE, the following &lt;meta&gt; Tag is added.</a:t>
            </a:r>
          </a:p>
          <a:p>
            <a:r>
              <a:rPr lang="en-IN" i="1" dirty="0" smtClean="0"/>
              <a:t>&lt;meta http-equiv="X-UA-Compatible" content="IE=edge"&gt;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HTML5 Updates Implemented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4366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Case Sensitive ID </a:t>
            </a:r>
            <a:endParaRPr lang="en-US" dirty="0" smtClean="0"/>
          </a:p>
          <a:p>
            <a:r>
              <a:rPr lang="en-US" dirty="0" smtClean="0"/>
              <a:t>Id and other attributes are now Case Sensitive.</a:t>
            </a:r>
          </a:p>
          <a:p>
            <a:r>
              <a:rPr lang="en-US" dirty="0" smtClean="0"/>
              <a:t>Previously the following would work.</a:t>
            </a:r>
          </a:p>
          <a:p>
            <a:r>
              <a:rPr lang="en-US" dirty="0" smtClean="0"/>
              <a:t>&lt;label for=“example”&gt;&lt;/label&gt;</a:t>
            </a:r>
          </a:p>
          <a:p>
            <a:r>
              <a:rPr lang="en-US" dirty="0" smtClean="0"/>
              <a:t>&lt;input type=“text” id=“Example”&gt;</a:t>
            </a:r>
          </a:p>
          <a:p>
            <a:r>
              <a:rPr lang="en-US" dirty="0" smtClean="0"/>
              <a:t>Now it must match the case for the label to match the input box.</a:t>
            </a:r>
          </a:p>
          <a:p>
            <a:r>
              <a:rPr lang="en-US" dirty="0" smtClean="0"/>
              <a:t>&lt;label for</a:t>
            </a:r>
            <a:r>
              <a:rPr lang="en-US" dirty="0" smtClean="0"/>
              <a:t>=“Example</a:t>
            </a:r>
            <a:r>
              <a:rPr lang="en-US" dirty="0" smtClean="0"/>
              <a:t>”&gt;&lt;/label&gt;</a:t>
            </a:r>
          </a:p>
          <a:p>
            <a:r>
              <a:rPr lang="en-US" dirty="0" smtClean="0"/>
              <a:t>&lt;input type=“text” id=“Example”&gt;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Alt and Title</a:t>
            </a:r>
          </a:p>
          <a:p>
            <a:r>
              <a:rPr lang="en-IN" dirty="0" smtClean="0"/>
              <a:t>The </a:t>
            </a:r>
            <a:r>
              <a:rPr lang="en-IN" dirty="0" smtClean="0"/>
              <a:t>“alt” attribute no longer displays the image tooltip in browser with IE Standards mode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however needed by screen readers, hence title is added with the tag.</a:t>
            </a:r>
          </a:p>
          <a:p>
            <a:r>
              <a:rPr lang="en-US" dirty="0" smtClean="0"/>
              <a:t>Quirks Mode:</a:t>
            </a:r>
          </a:p>
          <a:p>
            <a:r>
              <a:rPr lang="en-IN" dirty="0" smtClean="0"/>
              <a:t>	&lt;</a:t>
            </a:r>
            <a:r>
              <a:rPr lang="en-IN" dirty="0" err="1" smtClean="0"/>
              <a:t>img</a:t>
            </a:r>
            <a:r>
              <a:rPr lang="en-IN" dirty="0" smtClean="0"/>
              <a:t> alt=”tooltip string” /&gt; </a:t>
            </a:r>
            <a:endParaRPr lang="en-US" dirty="0" smtClean="0"/>
          </a:p>
          <a:p>
            <a:r>
              <a:rPr lang="en-US" dirty="0" smtClean="0"/>
              <a:t> Standards  Mode:</a:t>
            </a:r>
          </a:p>
          <a:p>
            <a:r>
              <a:rPr lang="en-IN" dirty="0" smtClean="0"/>
              <a:t>	&lt;</a:t>
            </a:r>
            <a:r>
              <a:rPr lang="en-IN" dirty="0" err="1" smtClean="0"/>
              <a:t>img</a:t>
            </a:r>
            <a:r>
              <a:rPr lang="en-IN" dirty="0" smtClean="0"/>
              <a:t> alt=”tooltip string” title=” tooltip string”  /&gt;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Words>955</Words>
  <Application>Microsoft Office PowerPoint</Application>
  <PresentationFormat>On-screen Show (4:3)</PresentationFormat>
  <Paragraphs>145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Multibrowser Support for Oracle Financial Services Analytical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Vibhor Joshi</cp:lastModifiedBy>
  <cp:revision>214</cp:revision>
  <dcterms:created xsi:type="dcterms:W3CDTF">2011-09-14T09:42:05Z</dcterms:created>
  <dcterms:modified xsi:type="dcterms:W3CDTF">2016-09-28T06:39:21Z</dcterms:modified>
</cp:coreProperties>
</file>