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0" r:id="rId2"/>
    <p:sldId id="271" r:id="rId3"/>
    <p:sldId id="257" r:id="rId4"/>
    <p:sldId id="291" r:id="rId5"/>
    <p:sldId id="261" r:id="rId6"/>
    <p:sldId id="262" r:id="rId7"/>
    <p:sldId id="263" r:id="rId8"/>
    <p:sldId id="264" r:id="rId9"/>
    <p:sldId id="265" r:id="rId10"/>
    <p:sldId id="266" r:id="rId11"/>
    <p:sldId id="267" r:id="rId12"/>
    <p:sldId id="268" r:id="rId13"/>
    <p:sldId id="269" r:id="rId14"/>
    <p:sldId id="292" r:id="rId15"/>
    <p:sldId id="290"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7E4ED4-57DF-42B3-BF13-38095A5B6F98}" type="datetimeFigureOut">
              <a:rPr lang="en-US" smtClean="0"/>
              <a:pPr/>
              <a:t>9/28/2016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A497F4-ED11-42B5-8DE8-BBD502930B2D}" type="slidenum">
              <a:rPr lang="en-US" smtClean="0"/>
              <a:pPr/>
              <a:t>‹#›</a:t>
            </a:fld>
            <a:endParaRPr lang="en-US"/>
          </a:p>
        </p:txBody>
      </p:sp>
    </p:spTree>
    <p:extLst>
      <p:ext uri="{BB962C8B-B14F-4D97-AF65-F5344CB8AC3E}">
        <p14:creationId xmlns:p14="http://schemas.microsoft.com/office/powerpoint/2010/main" xmlns="" val="194168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A497F4-ED11-42B5-8DE8-BBD502930B2D}" type="slidenum">
              <a:rPr lang="en-US" smtClean="0"/>
              <a:pPr/>
              <a:t>1</a:t>
            </a:fld>
            <a:endParaRPr lang="en-US"/>
          </a:p>
        </p:txBody>
      </p:sp>
    </p:spTree>
    <p:extLst>
      <p:ext uri="{BB962C8B-B14F-4D97-AF65-F5344CB8AC3E}">
        <p14:creationId xmlns:p14="http://schemas.microsoft.com/office/powerpoint/2010/main" xmlns="" val="3909187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K K Birla Goa</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2" name="TextBox 3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K K Birla Goa 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K K Birla Goa</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K K Birla Goa</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TextBox 2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752600" y="3886200"/>
            <a:ext cx="6934200" cy="1752600"/>
          </a:xfrm>
        </p:spPr>
        <p:txBody>
          <a:bodyPr/>
          <a:lstStyle/>
          <a:p>
            <a:pPr algn="ctr"/>
            <a:r>
              <a:rPr lang="en-IN" dirty="0">
                <a:latin typeface="Calibri" panose="020F0502020204030204" pitchFamily="34" charset="0"/>
                <a:ea typeface="Calibri" panose="020F0502020204030204" pitchFamily="34" charset="0"/>
                <a:cs typeface="Times New Roman" panose="02020603050405020304" pitchFamily="18" charset="0"/>
              </a:rPr>
              <a:t>Multibrowser Support for Oracle Financial Services Analytical Applications</a:t>
            </a:r>
            <a:endParaRPr lang="en-US" dirty="0"/>
          </a:p>
        </p:txBody>
      </p:sp>
    </p:spTree>
    <p:extLst>
      <p:ext uri="{BB962C8B-B14F-4D97-AF65-F5344CB8AC3E}">
        <p14:creationId xmlns:p14="http://schemas.microsoft.com/office/powerpoint/2010/main" xmlns=""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t>Definition of units </a:t>
            </a:r>
            <a:endParaRPr lang="en-US" dirty="0" smtClean="0"/>
          </a:p>
          <a:p>
            <a:r>
              <a:rPr lang="en-US" dirty="0" smtClean="0"/>
              <a:t>Previously the default unit for specifying size was </a:t>
            </a:r>
            <a:r>
              <a:rPr lang="en-US" dirty="0" err="1" smtClean="0"/>
              <a:t>px</a:t>
            </a:r>
            <a:r>
              <a:rPr lang="en-US" dirty="0" smtClean="0"/>
              <a:t>.</a:t>
            </a:r>
          </a:p>
          <a:p>
            <a:r>
              <a:rPr lang="en-US" dirty="0" smtClean="0"/>
              <a:t>Now it is necessary to specify the unit of the size.</a:t>
            </a:r>
          </a:p>
          <a:p>
            <a:r>
              <a:rPr lang="en-US" dirty="0" smtClean="0"/>
              <a:t>It can be </a:t>
            </a:r>
            <a:r>
              <a:rPr lang="en-US" dirty="0" err="1" smtClean="0"/>
              <a:t>px</a:t>
            </a:r>
            <a:r>
              <a:rPr lang="en-US" dirty="0" smtClean="0"/>
              <a:t> or %.</a:t>
            </a:r>
          </a:p>
          <a:p>
            <a:r>
              <a:rPr lang="en-US" dirty="0" smtClean="0"/>
              <a:t>Quirks Mode:</a:t>
            </a:r>
          </a:p>
          <a:p>
            <a:r>
              <a:rPr lang="en-IN" dirty="0" smtClean="0"/>
              <a:t>&lt;</a:t>
            </a:r>
            <a:r>
              <a:rPr lang="en-IN" dirty="0" err="1" smtClean="0"/>
              <a:t>img</a:t>
            </a:r>
            <a:r>
              <a:rPr lang="en-IN" dirty="0" smtClean="0"/>
              <a:t> </a:t>
            </a:r>
            <a:r>
              <a:rPr lang="en-IN" dirty="0" err="1" smtClean="0"/>
              <a:t>src</a:t>
            </a:r>
            <a:r>
              <a:rPr lang="en-IN" dirty="0" smtClean="0"/>
              <a:t>=”images/add.gif” alt=”add” title=”add” width=”20” height=”20”/&gt;</a:t>
            </a:r>
          </a:p>
          <a:p>
            <a:r>
              <a:rPr lang="en-IN" dirty="0" smtClean="0"/>
              <a:t>Standards Mode:</a:t>
            </a:r>
          </a:p>
          <a:p>
            <a:r>
              <a:rPr lang="en-IN" dirty="0" smtClean="0"/>
              <a:t>&lt;</a:t>
            </a:r>
            <a:r>
              <a:rPr lang="en-IN" dirty="0" err="1" smtClean="0"/>
              <a:t>img</a:t>
            </a:r>
            <a:r>
              <a:rPr lang="en-IN" dirty="0" smtClean="0"/>
              <a:t> </a:t>
            </a:r>
            <a:r>
              <a:rPr lang="en-IN" dirty="0" err="1" smtClean="0"/>
              <a:t>src</a:t>
            </a:r>
            <a:r>
              <a:rPr lang="en-IN" dirty="0" smtClean="0"/>
              <a:t>=”images/add.gif” alt=”add” title=”add” width=”20px” height=”20px”/&gt; </a:t>
            </a:r>
            <a:endParaRPr lang="en-US" dirty="0" smtClean="0"/>
          </a:p>
          <a:p>
            <a:endParaRPr lang="en-US" dirty="0"/>
          </a:p>
        </p:txBody>
      </p:sp>
      <p:sp>
        <p:nvSpPr>
          <p:cNvPr id="3" name="Content Placeholder 2"/>
          <p:cNvSpPr>
            <a:spLocks noGrp="1"/>
          </p:cNvSpPr>
          <p:nvPr>
            <p:ph sz="quarter" idx="10"/>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err="1" smtClean="0"/>
              <a:t>Display:block</a:t>
            </a:r>
            <a:endParaRPr lang="en-US" b="1" dirty="0" smtClean="0"/>
          </a:p>
          <a:p>
            <a:pPr>
              <a:buFont typeface="Arial" pitchFamily="34" charset="0"/>
              <a:buChar char="•"/>
            </a:pPr>
            <a:r>
              <a:rPr lang="en-IN" dirty="0" smtClean="0"/>
              <a:t>It is noticed that if the “</a:t>
            </a:r>
            <a:r>
              <a:rPr lang="en-IN" dirty="0" err="1" smtClean="0"/>
              <a:t>display:block</a:t>
            </a:r>
            <a:r>
              <a:rPr lang="en-IN" dirty="0" smtClean="0"/>
              <a:t>” attribute is applied, the elements gets converted to a Block Element. </a:t>
            </a:r>
            <a:endParaRPr lang="en-US" dirty="0" smtClean="0"/>
          </a:p>
          <a:p>
            <a:pPr>
              <a:buFont typeface="Arial" pitchFamily="34" charset="0"/>
              <a:buChar char="•"/>
            </a:pPr>
            <a:endParaRPr lang="en-US" dirty="0" smtClean="0"/>
          </a:p>
          <a:p>
            <a:pPr>
              <a:buFont typeface="Arial" pitchFamily="34" charset="0"/>
              <a:buChar char="•"/>
            </a:pPr>
            <a:r>
              <a:rPr lang="en-IN" dirty="0" smtClean="0"/>
              <a:t>To avoid this, instead of using .display = ‘block’ it should be made either as, .display = ‘’ or .display = ‘inline-block’.</a:t>
            </a:r>
            <a:endParaRPr lang="en-US" dirty="0" smtClean="0"/>
          </a:p>
          <a:p>
            <a:r>
              <a:rPr lang="en-US" dirty="0" smtClean="0"/>
              <a:t> </a:t>
            </a:r>
          </a:p>
          <a:p>
            <a:r>
              <a:rPr lang="en-US" dirty="0" smtClean="0"/>
              <a:t>Quirks Mode:</a:t>
            </a:r>
          </a:p>
          <a:p>
            <a:r>
              <a:rPr lang="en-IN" dirty="0" smtClean="0"/>
              <a:t>	</a:t>
            </a:r>
            <a:r>
              <a:rPr lang="en-IN" dirty="0" err="1" smtClean="0"/>
              <a:t>Obj.style.display</a:t>
            </a:r>
            <a:r>
              <a:rPr lang="en-IN" dirty="0" smtClean="0"/>
              <a:t> = “block”; //converts the element to a block element</a:t>
            </a:r>
            <a:endParaRPr lang="en-US" dirty="0" smtClean="0"/>
          </a:p>
          <a:p>
            <a:r>
              <a:rPr lang="en-US" dirty="0" smtClean="0"/>
              <a:t>Standards  Mode:</a:t>
            </a:r>
          </a:p>
          <a:p>
            <a:r>
              <a:rPr lang="en-IN" dirty="0" smtClean="0"/>
              <a:t>	</a:t>
            </a:r>
            <a:r>
              <a:rPr lang="en-IN" dirty="0" err="1" smtClean="0"/>
              <a:t>Obj.style.display</a:t>
            </a:r>
            <a:r>
              <a:rPr lang="en-IN" dirty="0" smtClean="0"/>
              <a:t> = “inline-block”;</a:t>
            </a:r>
            <a:endParaRPr lang="en-US" dirty="0" smtClean="0"/>
          </a:p>
          <a:p>
            <a:r>
              <a:rPr lang="en-US" dirty="0" smtClean="0"/>
              <a:t>			Or</a:t>
            </a:r>
          </a:p>
          <a:p>
            <a:r>
              <a:rPr lang="en-IN" dirty="0" smtClean="0"/>
              <a:t>   </a:t>
            </a:r>
            <a:r>
              <a:rPr lang="en-IN" dirty="0" err="1" smtClean="0"/>
              <a:t>Obj.style.display</a:t>
            </a:r>
            <a:r>
              <a:rPr lang="en-IN" dirty="0" smtClean="0"/>
              <a:t> = “”;</a:t>
            </a:r>
            <a:endParaRPr lang="en-US" dirty="0" smtClean="0"/>
          </a:p>
          <a:p>
            <a:endParaRPr lang="en-US" b="1" dirty="0"/>
          </a:p>
        </p:txBody>
      </p:sp>
      <p:sp>
        <p:nvSpPr>
          <p:cNvPr id="3" name="Content Placeholder 2"/>
          <p:cNvSpPr>
            <a:spLocks noGrp="1"/>
          </p:cNvSpPr>
          <p:nvPr>
            <p:ph sz="quarter" idx="10"/>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smtClean="0"/>
              <a:t>window.showModalDialog</a:t>
            </a:r>
            <a:endParaRPr lang="en-US" dirty="0" smtClean="0"/>
          </a:p>
          <a:p>
            <a:r>
              <a:rPr lang="en-IN" dirty="0" err="1" smtClean="0"/>
              <a:t>window.showModalDialog</a:t>
            </a:r>
            <a:r>
              <a:rPr lang="en-IN" dirty="0" smtClean="0"/>
              <a:t> is not supported in Chrome from the recent update of Chrome 37 </a:t>
            </a:r>
            <a:endParaRPr lang="en-US" dirty="0" smtClean="0"/>
          </a:p>
          <a:p>
            <a:r>
              <a:rPr lang="en-IN" dirty="0" smtClean="0"/>
              <a:t>Quirks Mode</a:t>
            </a:r>
            <a:endParaRPr lang="en-US" dirty="0" smtClean="0"/>
          </a:p>
          <a:p>
            <a:r>
              <a:rPr lang="en-IN" dirty="0" smtClean="0"/>
              <a:t>	</a:t>
            </a:r>
            <a:r>
              <a:rPr lang="en-IN" dirty="0" err="1" smtClean="0"/>
              <a:t>window.showModalDialog</a:t>
            </a:r>
            <a:r>
              <a:rPr lang="en-IN" dirty="0" smtClean="0"/>
              <a:t>('</a:t>
            </a:r>
            <a:r>
              <a:rPr lang="en-IN" dirty="0" err="1" smtClean="0"/>
              <a:t>url</a:t>
            </a:r>
            <a:r>
              <a:rPr lang="en-IN" dirty="0" smtClean="0"/>
              <a:t>', 'Title', 'win properties');</a:t>
            </a:r>
            <a:endParaRPr lang="en-US" dirty="0" smtClean="0"/>
          </a:p>
          <a:p>
            <a:r>
              <a:rPr lang="en-IN" dirty="0" smtClean="0"/>
              <a:t>	</a:t>
            </a:r>
            <a:r>
              <a:rPr lang="en-IN" dirty="0" err="1" smtClean="0"/>
              <a:t>window.showModelessDialog</a:t>
            </a:r>
            <a:r>
              <a:rPr lang="en-IN" dirty="0" smtClean="0"/>
              <a:t>('</a:t>
            </a:r>
            <a:r>
              <a:rPr lang="en-IN" dirty="0" err="1" smtClean="0"/>
              <a:t>url</a:t>
            </a:r>
            <a:r>
              <a:rPr lang="en-IN" dirty="0" smtClean="0"/>
              <a:t>', 'Title', 'win properties');</a:t>
            </a:r>
            <a:endParaRPr lang="en-US" dirty="0" smtClean="0"/>
          </a:p>
          <a:p>
            <a:r>
              <a:rPr lang="en-IN" dirty="0" smtClean="0"/>
              <a:t>Standards  Mode:</a:t>
            </a:r>
            <a:endParaRPr lang="en-US" dirty="0" smtClean="0"/>
          </a:p>
          <a:p>
            <a:r>
              <a:rPr lang="en-IN" dirty="0" smtClean="0"/>
              <a:t>     </a:t>
            </a:r>
            <a:r>
              <a:rPr lang="en-IN" dirty="0" err="1" smtClean="0"/>
              <a:t>window.open</a:t>
            </a:r>
            <a:r>
              <a:rPr lang="en-IN" dirty="0" smtClean="0"/>
              <a:t>('</a:t>
            </a:r>
            <a:r>
              <a:rPr lang="en-IN" dirty="0" err="1" smtClean="0"/>
              <a:t>url</a:t>
            </a:r>
            <a:r>
              <a:rPr lang="en-IN" dirty="0" smtClean="0"/>
              <a:t>', 'Title', 'win properties') </a:t>
            </a:r>
            <a:endParaRPr lang="en-US" dirty="0" smtClean="0"/>
          </a:p>
          <a:p>
            <a:endParaRPr lang="en-US" dirty="0"/>
          </a:p>
        </p:txBody>
      </p:sp>
      <p:sp>
        <p:nvSpPr>
          <p:cNvPr id="3" name="Content Placeholder 2"/>
          <p:cNvSpPr>
            <a:spLocks noGrp="1"/>
          </p:cNvSpPr>
          <p:nvPr>
            <p:ph sz="quarter" idx="10"/>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smtClean="0"/>
              <a:t>parent.frames</a:t>
            </a:r>
            <a:endParaRPr lang="en-US" dirty="0" smtClean="0"/>
          </a:p>
          <a:p>
            <a:r>
              <a:rPr lang="en-US" dirty="0" smtClean="0"/>
              <a:t>Using </a:t>
            </a:r>
            <a:r>
              <a:rPr lang="en-US" dirty="0" err="1" smtClean="0"/>
              <a:t>parent.frames</a:t>
            </a:r>
            <a:r>
              <a:rPr lang="en-US" dirty="0" smtClean="0"/>
              <a:t> without referring to the window object results in undefined error.</a:t>
            </a:r>
          </a:p>
          <a:p>
            <a:endParaRPr lang="en-US" dirty="0" smtClean="0"/>
          </a:p>
          <a:p>
            <a:r>
              <a:rPr lang="en-US" dirty="0" smtClean="0"/>
              <a:t>Quirks Mode</a:t>
            </a:r>
          </a:p>
          <a:p>
            <a:r>
              <a:rPr lang="en-US" dirty="0" err="1" smtClean="0"/>
              <a:t>parent.frames</a:t>
            </a:r>
            <a:r>
              <a:rPr lang="en-US" dirty="0" smtClean="0"/>
              <a:t>["fr1"].</a:t>
            </a:r>
            <a:r>
              <a:rPr lang="en-US" dirty="0" err="1" smtClean="0"/>
              <a:t>document.getElementById</a:t>
            </a:r>
            <a:r>
              <a:rPr lang="en-US" dirty="0" smtClean="0"/>
              <a:t>("</a:t>
            </a:r>
            <a:r>
              <a:rPr lang="en-US" dirty="0" err="1" smtClean="0"/>
              <a:t>cField</a:t>
            </a:r>
            <a:r>
              <a:rPr lang="en-US" dirty="0" smtClean="0"/>
              <a:t> ");</a:t>
            </a:r>
          </a:p>
          <a:p>
            <a:endParaRPr lang="en-US" dirty="0" smtClean="0"/>
          </a:p>
          <a:p>
            <a:r>
              <a:rPr lang="en-US" dirty="0" smtClean="0"/>
              <a:t>Standards  Mode:</a:t>
            </a:r>
          </a:p>
          <a:p>
            <a:r>
              <a:rPr lang="en-US" dirty="0" err="1" smtClean="0"/>
              <a:t>window.parent.frames</a:t>
            </a:r>
            <a:r>
              <a:rPr lang="en-US" dirty="0" smtClean="0"/>
              <a:t>["fr1"].</a:t>
            </a:r>
            <a:r>
              <a:rPr lang="en-US" dirty="0" err="1" smtClean="0"/>
              <a:t>document.getElementById</a:t>
            </a:r>
            <a:r>
              <a:rPr lang="en-US" dirty="0" smtClean="0"/>
              <a:t>("</a:t>
            </a:r>
            <a:r>
              <a:rPr lang="en-US" dirty="0" err="1" smtClean="0"/>
              <a:t>cField</a:t>
            </a:r>
            <a:r>
              <a:rPr lang="en-US" dirty="0" smtClean="0"/>
              <a:t>");</a:t>
            </a:r>
          </a:p>
          <a:p>
            <a:endParaRPr lang="en-US" dirty="0"/>
          </a:p>
        </p:txBody>
      </p:sp>
      <p:sp>
        <p:nvSpPr>
          <p:cNvPr id="3" name="Content Placeholder 2"/>
          <p:cNvSpPr>
            <a:spLocks noGrp="1"/>
          </p:cNvSpPr>
          <p:nvPr>
            <p:ph sz="quarter" idx="10"/>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Process Modeling Framework Integration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PMF is a workflow design module that</a:t>
            </a:r>
          </a:p>
          <a:p>
            <a:pPr>
              <a:buFont typeface="Arial" pitchFamily="34" charset="0"/>
              <a:buChar char="•"/>
            </a:pPr>
            <a:r>
              <a:rPr lang="en-US" dirty="0" smtClean="0"/>
              <a:t>facilitates built-in tooling for orchestration of human and automatic workflow interfaces as well as various OFSAA Processes. </a:t>
            </a:r>
          </a:p>
          <a:p>
            <a:pPr>
              <a:buFont typeface="Arial" pitchFamily="34" charset="0"/>
              <a:buChar char="•"/>
            </a:pPr>
            <a:r>
              <a:rPr lang="en-US" dirty="0" smtClean="0"/>
              <a:t>enables process developers to create process-based applications. </a:t>
            </a:r>
          </a:p>
          <a:p>
            <a:pPr>
              <a:buFont typeface="Arial" pitchFamily="34" charset="0"/>
              <a:buChar char="•"/>
            </a:pPr>
            <a:r>
              <a:rPr lang="en-US" dirty="0" smtClean="0"/>
              <a:t>enables process analysts and developers to model business processes.</a:t>
            </a:r>
            <a:endParaRPr lang="en-US" dirty="0"/>
          </a:p>
        </p:txBody>
      </p:sp>
      <p:sp>
        <p:nvSpPr>
          <p:cNvPr id="3" name="Content Placeholder 2"/>
          <p:cNvSpPr>
            <a:spLocks noGrp="1"/>
          </p:cNvSpPr>
          <p:nvPr>
            <p:ph sz="quarter" idx="10"/>
          </p:nvPr>
        </p:nvSpPr>
        <p:spPr/>
        <p:txBody>
          <a:bodyPr/>
          <a:lstStyle/>
          <a:p>
            <a:r>
              <a:rPr lang="en-US" dirty="0" smtClean="0"/>
              <a:t>Process Modeling Framework</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order to </a:t>
            </a:r>
            <a:r>
              <a:rPr lang="en-US" b="1" dirty="0" smtClean="0"/>
              <a:t>monito</a:t>
            </a:r>
            <a:r>
              <a:rPr lang="en-US" dirty="0" smtClean="0"/>
              <a:t>r and </a:t>
            </a:r>
            <a:r>
              <a:rPr lang="en-US" b="1" dirty="0" smtClean="0"/>
              <a:t>automate</a:t>
            </a:r>
            <a:r>
              <a:rPr lang="en-US" dirty="0" smtClean="0"/>
              <a:t> the process of </a:t>
            </a:r>
            <a:r>
              <a:rPr lang="en-US" b="1" dirty="0" smtClean="0"/>
              <a:t>Model Deployment</a:t>
            </a:r>
            <a:r>
              <a:rPr lang="en-US" dirty="0" smtClean="0"/>
              <a:t> we integrate the Process Modeling Framework to our model deployment procedure.</a:t>
            </a:r>
            <a:endParaRPr lang="en-US" dirty="0"/>
          </a:p>
        </p:txBody>
      </p:sp>
      <p:sp>
        <p:nvSpPr>
          <p:cNvPr id="3" name="Content Placeholder 2"/>
          <p:cNvSpPr>
            <a:spLocks noGrp="1"/>
          </p:cNvSpPr>
          <p:nvPr>
            <p:ph sz="quarter" idx="10"/>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Integration of Process Modeling Framework</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two types of users, model users and model administrators. </a:t>
            </a:r>
          </a:p>
          <a:p>
            <a:r>
              <a:rPr lang="en-US" b="1" dirty="0" smtClean="0"/>
              <a:t>Model Users </a:t>
            </a:r>
            <a:r>
              <a:rPr lang="en-US" dirty="0" smtClean="0"/>
              <a:t>can create and test models but cannot deploy them. In order to deploy the model they can request deployment, which can only be authorized by a model administrator.</a:t>
            </a:r>
          </a:p>
          <a:p>
            <a:r>
              <a:rPr lang="en-US" b="1" dirty="0" smtClean="0"/>
              <a:t>Model Administrators</a:t>
            </a:r>
            <a:r>
              <a:rPr lang="en-US" dirty="0" smtClean="0"/>
              <a:t> can Approve or Reject the deployment of a model.</a:t>
            </a:r>
          </a:p>
          <a:p>
            <a:endParaRPr lang="en-US" dirty="0"/>
          </a:p>
        </p:txBody>
      </p:sp>
      <p:sp>
        <p:nvSpPr>
          <p:cNvPr id="6" name="Content Placeholder 2"/>
          <p:cNvSpPr>
            <a:spLocks noGrp="1"/>
          </p:cNvSpPr>
          <p:nvPr>
            <p:ph sz="quarter" idx="10"/>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Integration of Process Modeling Framework</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Need for Integration of PMF:</a:t>
            </a:r>
          </a:p>
          <a:p>
            <a:pPr>
              <a:buFont typeface="Arial" pitchFamily="34" charset="0"/>
              <a:buChar char="•"/>
            </a:pPr>
            <a:r>
              <a:rPr lang="en-US" dirty="0" smtClean="0"/>
              <a:t>If an analytical model created by a user was to be deployed, the user would have to request for deployment and manually ask a model authorizer to allow the deployment of the model. </a:t>
            </a:r>
          </a:p>
          <a:p>
            <a:pPr>
              <a:buFont typeface="Arial" pitchFamily="34" charset="0"/>
              <a:buChar char="•"/>
            </a:pPr>
            <a:r>
              <a:rPr lang="en-US" dirty="0" smtClean="0"/>
              <a:t>There was no method to go check the progress of the request other than to check the model directly from the model screen.</a:t>
            </a:r>
          </a:p>
          <a:p>
            <a:endParaRPr lang="en-US" dirty="0"/>
          </a:p>
        </p:txBody>
      </p:sp>
      <p:sp>
        <p:nvSpPr>
          <p:cNvPr id="4" name="Content Placeholder 2"/>
          <p:cNvSpPr>
            <a:spLocks noGrp="1"/>
          </p:cNvSpPr>
          <p:nvPr>
            <p:ph sz="quarter" idx="10"/>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Integration of Process Modeling Framework</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2.PNG"/>
          <p:cNvPicPr>
            <a:picLocks noGrp="1" noChangeAspect="1"/>
          </p:cNvPicPr>
          <p:nvPr>
            <p:ph idx="1"/>
          </p:nvPr>
        </p:nvPicPr>
        <p:blipFill>
          <a:blip r:embed="rId2" cstate="print"/>
          <a:stretch>
            <a:fillRect/>
          </a:stretch>
        </p:blipFill>
        <p:spPr>
          <a:xfrm>
            <a:off x="990600" y="1828800"/>
            <a:ext cx="7010400" cy="2285999"/>
          </a:xfrm>
        </p:spPr>
      </p:pic>
      <p:sp>
        <p:nvSpPr>
          <p:cNvPr id="3" name="Content Placeholder 2"/>
          <p:cNvSpPr>
            <a:spLocks noGrp="1"/>
          </p:cNvSpPr>
          <p:nvPr>
            <p:ph type="body" sz="half" idx="2"/>
          </p:nvPr>
        </p:nvSpPr>
        <p:spPr>
          <a:xfrm>
            <a:off x="1447800" y="4648200"/>
            <a:ext cx="6629400" cy="1196182"/>
          </a:xfrm>
        </p:spPr>
        <p:txBody>
          <a:bodyPr>
            <a:normAutofit/>
          </a:bodyPr>
          <a:lstStyle/>
          <a:p>
            <a:r>
              <a:rPr lang="en-IN" dirty="0" smtClean="0"/>
              <a:t>	1. The Modellers create the model and request to deploy.</a:t>
            </a:r>
            <a:endParaRPr lang="en-US" dirty="0"/>
          </a:p>
        </p:txBody>
      </p:sp>
      <p:sp>
        <p:nvSpPr>
          <p:cNvPr id="10" name="Content Placeholder 9"/>
          <p:cNvSpPr>
            <a:spLocks noGrp="1"/>
          </p:cNvSpPr>
          <p:nvPr>
            <p:ph sz="quarter" idx="13"/>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Model Deployment Process with PMF</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    Provides facility for users to create Analytical Models of Data and use them for prediction and analysis.</a:t>
            </a:r>
          </a:p>
          <a:p>
            <a:endParaRPr lang="en-US" dirty="0" smtClean="0"/>
          </a:p>
          <a:p>
            <a:r>
              <a:rPr lang="en-US" dirty="0" smtClean="0"/>
              <a:t>	Contribution:</a:t>
            </a:r>
          </a:p>
          <a:p>
            <a:pPr>
              <a:buFont typeface="Arial" pitchFamily="34" charset="0"/>
              <a:buChar char="•"/>
            </a:pPr>
            <a:r>
              <a:rPr lang="en-US" dirty="0" smtClean="0"/>
              <a:t>Design of the User Interface for the framework.</a:t>
            </a:r>
          </a:p>
          <a:p>
            <a:pPr>
              <a:buFont typeface="Arial" pitchFamily="34" charset="0"/>
              <a:buChar char="•"/>
            </a:pPr>
            <a:r>
              <a:rPr lang="en-US" dirty="0" smtClean="0"/>
              <a:t>Integration of new features like PMF.</a:t>
            </a:r>
          </a:p>
          <a:p>
            <a:pPr>
              <a:buFont typeface="Arial" pitchFamily="34" charset="0"/>
              <a:buChar char="•"/>
            </a:pPr>
            <a:r>
              <a:rPr lang="en-US" dirty="0" smtClean="0"/>
              <a:t>Coding API associated with the features.</a:t>
            </a:r>
            <a:endParaRPr lang="en-US" dirty="0"/>
          </a:p>
        </p:txBody>
      </p:sp>
      <p:sp>
        <p:nvSpPr>
          <p:cNvPr id="5" name="Content Placeholder 4"/>
          <p:cNvSpPr>
            <a:spLocks noGrp="1"/>
          </p:cNvSpPr>
          <p:nvPr>
            <p:ph sz="quarter" idx="10"/>
          </p:nvPr>
        </p:nvSpPr>
        <p:spPr>
          <a:xfrm>
            <a:off x="457200" y="304800"/>
            <a:ext cx="6324600" cy="1143000"/>
          </a:xfrm>
        </p:spPr>
        <p:txBody>
          <a:bodyPr/>
          <a:lstStyle/>
          <a:p>
            <a:r>
              <a:rPr lang="en-US" dirty="0" smtClean="0"/>
              <a:t>Enterprise Modeling Framework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447800" y="4876800"/>
            <a:ext cx="6629400" cy="967582"/>
          </a:xfrm>
        </p:spPr>
        <p:txBody>
          <a:bodyPr>
            <a:normAutofit/>
          </a:bodyPr>
          <a:lstStyle/>
          <a:p>
            <a:pPr lvl="1"/>
            <a:r>
              <a:rPr lang="en-IN" dirty="0" smtClean="0"/>
              <a:t>2. </a:t>
            </a:r>
            <a:r>
              <a:rPr lang="en-US" dirty="0" smtClean="0"/>
              <a:t>The progress of the Model Deployment can be viewed with the process monitor.</a:t>
            </a:r>
            <a:endParaRPr lang="en-US" sz="1000" dirty="0"/>
          </a:p>
        </p:txBody>
      </p:sp>
      <p:sp>
        <p:nvSpPr>
          <p:cNvPr id="10" name="Content Placeholder 9"/>
          <p:cNvSpPr>
            <a:spLocks noGrp="1"/>
          </p:cNvSpPr>
          <p:nvPr>
            <p:ph sz="quarter" idx="13"/>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Model Deployment Process with PMF</a:t>
            </a:r>
          </a:p>
          <a:p>
            <a:endParaRPr lang="en-US" dirty="0"/>
          </a:p>
        </p:txBody>
      </p:sp>
      <p:pic>
        <p:nvPicPr>
          <p:cNvPr id="5" name="Picture 4" descr="1 Only Request.png"/>
          <p:cNvPicPr/>
          <p:nvPr/>
        </p:nvPicPr>
        <p:blipFill>
          <a:blip r:embed="rId2" cstate="print"/>
          <a:stretch>
            <a:fillRect/>
          </a:stretch>
        </p:blipFill>
        <p:spPr>
          <a:xfrm>
            <a:off x="1447800" y="1600200"/>
            <a:ext cx="5731510" cy="32302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19200" y="4419600"/>
            <a:ext cx="6858000" cy="1143000"/>
          </a:xfrm>
        </p:spPr>
        <p:txBody>
          <a:bodyPr/>
          <a:lstStyle/>
          <a:p>
            <a:r>
              <a:rPr lang="en-US" dirty="0" smtClean="0"/>
              <a:t>3. Model Administrator will receive a notification in their Inbox.</a:t>
            </a:r>
            <a:endParaRPr lang="en-US" dirty="0"/>
          </a:p>
        </p:txBody>
      </p:sp>
      <p:sp>
        <p:nvSpPr>
          <p:cNvPr id="5" name="Content Placeholder 9"/>
          <p:cNvSpPr>
            <a:spLocks noGrp="1"/>
          </p:cNvSpPr>
          <p:nvPr>
            <p:ph sz="quarter" idx="13"/>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Model Deployment Process with PMF</a:t>
            </a:r>
          </a:p>
          <a:p>
            <a:endParaRPr lang="en-US" dirty="0"/>
          </a:p>
        </p:txBody>
      </p:sp>
      <p:pic>
        <p:nvPicPr>
          <p:cNvPr id="6" name="Content Placeholder 5" descr="3.PNG"/>
          <p:cNvPicPr>
            <a:picLocks noGrp="1"/>
          </p:cNvPicPr>
          <p:nvPr>
            <p:ph idx="1"/>
          </p:nvPr>
        </p:nvPicPr>
        <p:blipFill>
          <a:blip r:embed="rId2" cstate="print"/>
          <a:stretch>
            <a:fillRect/>
          </a:stretch>
        </p:blipFill>
        <p:spPr>
          <a:xfrm>
            <a:off x="685800" y="1600200"/>
            <a:ext cx="8007350" cy="2514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19200" y="4876800"/>
            <a:ext cx="6858000" cy="990600"/>
          </a:xfrm>
        </p:spPr>
        <p:txBody>
          <a:bodyPr/>
          <a:lstStyle/>
          <a:p>
            <a:r>
              <a:rPr lang="en-US" dirty="0" smtClean="0"/>
              <a:t>	4. The administrator would then approve or reject the model.</a:t>
            </a:r>
            <a:endParaRPr lang="en-US" dirty="0"/>
          </a:p>
        </p:txBody>
      </p:sp>
      <p:sp>
        <p:nvSpPr>
          <p:cNvPr id="5" name="Content Placeholder 9"/>
          <p:cNvSpPr>
            <a:spLocks noGrp="1"/>
          </p:cNvSpPr>
          <p:nvPr>
            <p:ph sz="quarter" idx="13"/>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Model Deployment Process with PMF</a:t>
            </a:r>
          </a:p>
          <a:p>
            <a:endParaRPr lang="en-US" dirty="0"/>
          </a:p>
        </p:txBody>
      </p:sp>
      <p:pic>
        <p:nvPicPr>
          <p:cNvPr id="6" name="Content Placeholder 5" descr="5.PNG"/>
          <p:cNvPicPr>
            <a:picLocks noGrp="1"/>
          </p:cNvPicPr>
          <p:nvPr>
            <p:ph idx="1"/>
          </p:nvPr>
        </p:nvPicPr>
        <p:blipFill>
          <a:blip r:embed="rId2" cstate="print"/>
          <a:stretch>
            <a:fillRect/>
          </a:stretch>
        </p:blipFill>
        <p:spPr>
          <a:xfrm>
            <a:off x="838200" y="2209800"/>
            <a:ext cx="7315200" cy="1828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066800" y="4876800"/>
            <a:ext cx="7086600" cy="990600"/>
          </a:xfrm>
        </p:spPr>
        <p:txBody>
          <a:bodyPr/>
          <a:lstStyle/>
          <a:p>
            <a:r>
              <a:rPr lang="en-US" dirty="0" smtClean="0"/>
              <a:t>		5. The state of the model when approved.</a:t>
            </a:r>
            <a:endParaRPr lang="en-US" dirty="0"/>
          </a:p>
        </p:txBody>
      </p:sp>
      <p:pic>
        <p:nvPicPr>
          <p:cNvPr id="5" name="Content Placeholder 4" descr="2 Request Then Authorized.png"/>
          <p:cNvPicPr>
            <a:picLocks noGrp="1"/>
          </p:cNvPicPr>
          <p:nvPr>
            <p:ph idx="1"/>
          </p:nvPr>
        </p:nvPicPr>
        <p:blipFill>
          <a:blip r:embed="rId2" cstate="print"/>
          <a:stretch>
            <a:fillRect/>
          </a:stretch>
        </p:blipFill>
        <p:spPr>
          <a:xfrm>
            <a:off x="1905000" y="1676400"/>
            <a:ext cx="5105400" cy="2804629"/>
          </a:xfrm>
          <a:prstGeom prst="rect">
            <a:avLst/>
          </a:prstGeom>
        </p:spPr>
      </p:pic>
      <p:sp>
        <p:nvSpPr>
          <p:cNvPr id="6" name="Content Placeholder 9"/>
          <p:cNvSpPr>
            <a:spLocks noGrp="1"/>
          </p:cNvSpPr>
          <p:nvPr>
            <p:ph sz="quarter" idx="13"/>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Model Deployment Process with PMF</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19200" y="4953000"/>
            <a:ext cx="6629400" cy="990600"/>
          </a:xfrm>
        </p:spPr>
        <p:txBody>
          <a:bodyPr/>
          <a:lstStyle/>
          <a:p>
            <a:r>
              <a:rPr lang="en-US" dirty="0" smtClean="0"/>
              <a:t>		6. The state of the model when rejected.</a:t>
            </a:r>
          </a:p>
          <a:p>
            <a:endParaRPr lang="en-US" dirty="0"/>
          </a:p>
        </p:txBody>
      </p:sp>
      <p:sp>
        <p:nvSpPr>
          <p:cNvPr id="5" name="Content Placeholder 9"/>
          <p:cNvSpPr>
            <a:spLocks noGrp="1"/>
          </p:cNvSpPr>
          <p:nvPr>
            <p:ph sz="quarter" idx="13"/>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Model Deployment Process with PMF</a:t>
            </a:r>
          </a:p>
          <a:p>
            <a:endParaRPr lang="en-US" dirty="0"/>
          </a:p>
        </p:txBody>
      </p:sp>
      <p:pic>
        <p:nvPicPr>
          <p:cNvPr id="6" name="Content Placeholder 5" descr="3 Request Then Rejected.png"/>
          <p:cNvPicPr>
            <a:picLocks noGrp="1"/>
          </p:cNvPicPr>
          <p:nvPr>
            <p:ph idx="1"/>
          </p:nvPr>
        </p:nvPicPr>
        <p:blipFill>
          <a:blip r:embed="rId2" cstate="print"/>
          <a:stretch>
            <a:fillRect/>
          </a:stretch>
        </p:blipFill>
        <p:spPr>
          <a:xfrm>
            <a:off x="1295400" y="1524000"/>
            <a:ext cx="6477000" cy="304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81000" y="4724400"/>
            <a:ext cx="7772400" cy="762000"/>
          </a:xfrm>
        </p:spPr>
        <p:txBody>
          <a:bodyPr/>
          <a:lstStyle/>
          <a:p>
            <a:r>
              <a:rPr lang="en-US" dirty="0" smtClean="0"/>
              <a:t>		</a:t>
            </a:r>
            <a:endParaRPr lang="en-US" dirty="0"/>
          </a:p>
        </p:txBody>
      </p:sp>
      <p:pic>
        <p:nvPicPr>
          <p:cNvPr id="5" name="Content Placeholder 4" descr="6.PNG"/>
          <p:cNvPicPr>
            <a:picLocks noGrp="1"/>
          </p:cNvPicPr>
          <p:nvPr>
            <p:ph idx="1"/>
          </p:nvPr>
        </p:nvPicPr>
        <p:blipFill>
          <a:blip r:embed="rId2" cstate="print"/>
          <a:stretch>
            <a:fillRect/>
          </a:stretch>
        </p:blipFill>
        <p:spPr>
          <a:xfrm>
            <a:off x="381000" y="1905000"/>
            <a:ext cx="7772400" cy="2514600"/>
          </a:xfrm>
          <a:prstGeom prst="rect">
            <a:avLst/>
          </a:prstGeom>
        </p:spPr>
      </p:pic>
      <p:sp>
        <p:nvSpPr>
          <p:cNvPr id="6" name="Text Placeholder 2"/>
          <p:cNvSpPr txBox="1">
            <a:spLocks/>
          </p:cNvSpPr>
          <p:nvPr/>
        </p:nvSpPr>
        <p:spPr>
          <a:xfrm>
            <a:off x="1219200" y="4953000"/>
            <a:ext cx="6629400" cy="990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7. The Model</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Users will receive a notification regarding the state of the model</a:t>
            </a: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Content Placeholder 9"/>
          <p:cNvSpPr>
            <a:spLocks noGrp="1"/>
          </p:cNvSpPr>
          <p:nvPr>
            <p:ph sz="quarter" idx="13"/>
          </p:nvPr>
        </p:nvSpPr>
        <p:spPr>
          <a:xfrm>
            <a:off x="381000" y="228600"/>
            <a:ext cx="6324600" cy="1143000"/>
          </a:xfrm>
        </p:spPr>
        <p:txBody>
          <a:bodyPr/>
          <a:lstStyle/>
          <a:p>
            <a:r>
              <a:rPr lang="en-US" dirty="0" smtClean="0">
                <a:effectLst>
                  <a:outerShdw blurRad="50800" dist="38100" algn="tr" rotWithShape="0">
                    <a:prstClr val="black">
                      <a:alpha val="40000"/>
                    </a:prstClr>
                  </a:outerShdw>
                </a:effectLst>
              </a:rPr>
              <a:t>Model Deployment Process with PMF</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6 Going Back To Request After Rejected.png"/>
          <p:cNvPicPr/>
          <p:nvPr/>
        </p:nvPicPr>
        <p:blipFill>
          <a:blip r:embed="rId2" cstate="print"/>
          <a:stretch>
            <a:fillRect/>
          </a:stretch>
        </p:blipFill>
        <p:spPr>
          <a:xfrm>
            <a:off x="1371600" y="1524000"/>
            <a:ext cx="5731510" cy="3187234"/>
          </a:xfrm>
          <a:prstGeom prst="rect">
            <a:avLst/>
          </a:prstGeom>
        </p:spPr>
      </p:pic>
      <p:sp>
        <p:nvSpPr>
          <p:cNvPr id="8" name="Text Placeholder 2"/>
          <p:cNvSpPr txBox="1">
            <a:spLocks/>
          </p:cNvSpPr>
          <p:nvPr/>
        </p:nvSpPr>
        <p:spPr>
          <a:xfrm>
            <a:off x="1219200" y="4953000"/>
            <a:ext cx="6629400" cy="990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latin typeface="Arial" pitchFamily="34" charset="0"/>
                <a:cs typeface="Arial" pitchFamily="34" charset="0"/>
              </a:rPr>
              <a:t>8</a:t>
            </a: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The Model</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Deployment State if the model is requested for deployment again</a:t>
            </a: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Content Placeholder 9"/>
          <p:cNvSpPr>
            <a:spLocks noGrp="1"/>
          </p:cNvSpPr>
          <p:nvPr>
            <p:ph sz="quarter" idx="4294967295"/>
          </p:nvPr>
        </p:nvSpPr>
        <p:spPr>
          <a:xfrm>
            <a:off x="381000" y="228600"/>
            <a:ext cx="6324600" cy="1143000"/>
          </a:xfrm>
          <a:prstGeom prst="rect">
            <a:avLst/>
          </a:prstGeom>
        </p:spPr>
        <p:txBody>
          <a:bodyPr/>
          <a:lstStyle/>
          <a:p>
            <a:pPr>
              <a:buNone/>
            </a:pPr>
            <a:r>
              <a:rPr lang="en-US" b="1" dirty="0" smtClean="0">
                <a:effectLst>
                  <a:outerShdw blurRad="50800" dist="38100" algn="tr" rotWithShape="0">
                    <a:prstClr val="black">
                      <a:alpha val="40000"/>
                    </a:prstClr>
                  </a:outerShdw>
                </a:effectLst>
              </a:rPr>
              <a:t>   Model Deployment Process with </a:t>
            </a:r>
            <a:r>
              <a:rPr lang="en-US" sz="3600" b="1" dirty="0" smtClean="0">
                <a:effectLst>
                  <a:outerShdw blurRad="50800" dist="38100" algn="tr" rotWithShape="0">
                    <a:prstClr val="black">
                      <a:alpha val="40000"/>
                    </a:prstClr>
                  </a:outerShdw>
                </a:effectLst>
              </a:rPr>
              <a:t>PMF</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Going Back To Request After Rejected And Authorize.png"/>
          <p:cNvPicPr/>
          <p:nvPr/>
        </p:nvPicPr>
        <p:blipFill>
          <a:blip r:embed="rId2" cstate="print"/>
          <a:stretch>
            <a:fillRect/>
          </a:stretch>
        </p:blipFill>
        <p:spPr>
          <a:xfrm>
            <a:off x="1447800" y="1524000"/>
            <a:ext cx="5731510" cy="3202940"/>
          </a:xfrm>
          <a:prstGeom prst="rect">
            <a:avLst/>
          </a:prstGeom>
        </p:spPr>
      </p:pic>
      <p:sp>
        <p:nvSpPr>
          <p:cNvPr id="5" name="Text Placeholder 2"/>
          <p:cNvSpPr txBox="1">
            <a:spLocks/>
          </p:cNvSpPr>
          <p:nvPr/>
        </p:nvSpPr>
        <p:spPr>
          <a:xfrm>
            <a:off x="1219200" y="4953000"/>
            <a:ext cx="6629400" cy="990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9. The Model</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Deployment State if the model is </a:t>
            </a:r>
            <a:r>
              <a:rPr lang="en-US" sz="1400" dirty="0" smtClean="0">
                <a:latin typeface="Arial" pitchFamily="34" charset="0"/>
                <a:cs typeface="Arial" pitchFamily="34" charset="0"/>
              </a:rPr>
              <a:t>approved for </a:t>
            </a:r>
            <a:r>
              <a:rPr kumimoji="0" lang="en-US" sz="1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deployment</a:t>
            </a:r>
            <a:r>
              <a:rPr kumimoji="0" lang="en-US"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Content Placeholder 9"/>
          <p:cNvSpPr>
            <a:spLocks noGrp="1"/>
          </p:cNvSpPr>
          <p:nvPr>
            <p:ph sz="quarter" idx="4294967295"/>
          </p:nvPr>
        </p:nvSpPr>
        <p:spPr>
          <a:xfrm>
            <a:off x="381000" y="228600"/>
            <a:ext cx="6324600" cy="1143000"/>
          </a:xfrm>
          <a:prstGeom prst="rect">
            <a:avLst/>
          </a:prstGeom>
        </p:spPr>
        <p:txBody>
          <a:bodyPr/>
          <a:lstStyle/>
          <a:p>
            <a:pPr>
              <a:buNone/>
            </a:pPr>
            <a:r>
              <a:rPr lang="en-US" b="1" dirty="0" smtClean="0">
                <a:effectLst>
                  <a:outerShdw blurRad="50800" dist="38100" algn="tr" rotWithShape="0">
                    <a:prstClr val="black">
                      <a:alpha val="40000"/>
                    </a:prstClr>
                  </a:outerShdw>
                </a:effectLst>
              </a:rPr>
              <a:t>   Model Deployment Process with </a:t>
            </a:r>
            <a:r>
              <a:rPr lang="en-US" sz="3600" b="1" dirty="0" smtClean="0">
                <a:effectLst>
                  <a:outerShdw blurRad="50800" dist="38100" algn="tr" rotWithShape="0">
                    <a:prstClr val="black">
                      <a:alpha val="40000"/>
                    </a:prstClr>
                  </a:outerShdw>
                </a:effectLst>
              </a:rPr>
              <a:t>PMF</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0"/>
            <a:ext cx="6324600" cy="1143000"/>
          </a:xfrm>
        </p:spPr>
        <p:txBody>
          <a:bodyPr/>
          <a:lstStyle/>
          <a:p>
            <a:r>
              <a:rPr lang="en-US" dirty="0" smtClean="0"/>
              <a:t>The Integration Process</a:t>
            </a:r>
            <a:endParaRPr lang="en-US" dirty="0"/>
          </a:p>
        </p:txBody>
      </p:sp>
      <p:sp>
        <p:nvSpPr>
          <p:cNvPr id="4" name="Content Placeholder 9"/>
          <p:cNvSpPr txBox="1">
            <a:spLocks/>
          </p:cNvSpPr>
          <p:nvPr/>
        </p:nvSpPr>
        <p:spPr>
          <a:xfrm>
            <a:off x="533400" y="1447800"/>
            <a:ext cx="73914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Content Placeholder 9"/>
          <p:cNvSpPr txBox="1">
            <a:spLocks/>
          </p:cNvSpPr>
          <p:nvPr/>
        </p:nvSpPr>
        <p:spPr>
          <a:xfrm>
            <a:off x="381000" y="1752600"/>
            <a:ext cx="8382000" cy="441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The</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integration process took 1 week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noProof="0" dirty="0" smtClean="0">
                <a:latin typeface="Arial" pitchFamily="34" charset="0"/>
                <a:cs typeface="Arial" pitchFamily="34" charset="0"/>
              </a:rPr>
              <a:t>The Process Modeling Framework is maintained by the PMF Team.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noProof="0" dirty="0" smtClean="0">
                <a:latin typeface="Arial" pitchFamily="34" charset="0"/>
                <a:cs typeface="Arial" pitchFamily="34" charset="0"/>
              </a:rPr>
              <a:t>In order to introduce</a:t>
            </a:r>
            <a:r>
              <a:rPr lang="en-US" sz="2800" dirty="0" smtClean="0">
                <a:latin typeface="Arial" pitchFamily="34" charset="0"/>
                <a:cs typeface="Arial" pitchFamily="34" charset="0"/>
              </a:rPr>
              <a:t> the PMF into the model deployment process we needed to create a Model Deployment Process in the Process Modeler Screen.</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Font typeface="Arial" pitchFamily="34" charset="0"/>
              <a:buChar char="•"/>
            </a:pPr>
            <a:r>
              <a:rPr lang="en-US" dirty="0" smtClean="0"/>
              <a:t>In order to introduce the PMF into the model deployment process we needed to create a Model Deployment Process in the Process Modeler Screen.</a:t>
            </a:r>
          </a:p>
          <a:p>
            <a:pPr>
              <a:buFont typeface="Arial" pitchFamily="34" charset="0"/>
              <a:buChar char="•"/>
            </a:pPr>
            <a:r>
              <a:rPr lang="en-US" dirty="0" smtClean="0"/>
              <a:t>Once the process is created we add the different tasks associated with the different states.</a:t>
            </a:r>
          </a:p>
          <a:p>
            <a:pPr lvl="1">
              <a:buFont typeface="Arial" pitchFamily="34" charset="0"/>
              <a:buChar char="•"/>
            </a:pPr>
            <a:r>
              <a:rPr lang="en-US" sz="1800" dirty="0" smtClean="0"/>
              <a:t>Request</a:t>
            </a:r>
          </a:p>
          <a:p>
            <a:pPr lvl="1">
              <a:buFont typeface="Arial" pitchFamily="34" charset="0"/>
              <a:buChar char="•"/>
            </a:pPr>
            <a:r>
              <a:rPr lang="en-US" sz="1800" dirty="0" smtClean="0"/>
              <a:t>Approved</a:t>
            </a:r>
          </a:p>
          <a:p>
            <a:pPr lvl="1">
              <a:buFont typeface="Arial" pitchFamily="34" charset="0"/>
              <a:buChar char="•"/>
            </a:pPr>
            <a:r>
              <a:rPr lang="en-US" sz="1800" dirty="0" smtClean="0"/>
              <a:t>Rejected</a:t>
            </a:r>
          </a:p>
        </p:txBody>
      </p:sp>
      <p:sp>
        <p:nvSpPr>
          <p:cNvPr id="4" name="Content Placeholder 3"/>
          <p:cNvSpPr>
            <a:spLocks noGrp="1"/>
          </p:cNvSpPr>
          <p:nvPr>
            <p:ph sz="quarter" idx="10"/>
          </p:nvPr>
        </p:nvSpPr>
        <p:spPr/>
        <p:txBody>
          <a:bodyPr/>
          <a:lstStyle/>
          <a:p>
            <a:r>
              <a:rPr lang="en-US" dirty="0" smtClean="0"/>
              <a:t>The Integration Process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28600" y="4876800"/>
            <a:ext cx="8458200" cy="1600200"/>
          </a:xfrm>
        </p:spPr>
        <p:txBody>
          <a:bodyPr/>
          <a:lstStyle/>
          <a:p>
            <a:pPr algn="ctr"/>
            <a:r>
              <a:rPr lang="en-US" dirty="0" smtClean="0"/>
              <a:t>HTML5 and Multi Browser Enabling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We add Data Fields associated with the process which we pass to the API.</a:t>
            </a:r>
          </a:p>
          <a:p>
            <a:pPr>
              <a:buFont typeface="Arial" pitchFamily="34" charset="0"/>
              <a:buChar char="•"/>
            </a:pPr>
            <a:r>
              <a:rPr lang="en-US" dirty="0" smtClean="0"/>
              <a:t>We add transitions between the states so that we can move between states.</a:t>
            </a:r>
          </a:p>
          <a:p>
            <a:pPr>
              <a:buFont typeface="Arial" pitchFamily="34" charset="0"/>
              <a:buChar char="•"/>
            </a:pPr>
            <a:r>
              <a:rPr lang="en-US" dirty="0" smtClean="0"/>
              <a:t>In order to determine the transitions, the parameters passed during API call are used to determine the rules for transition.</a:t>
            </a:r>
          </a:p>
          <a:p>
            <a:pPr>
              <a:buFont typeface="Arial" pitchFamily="34" charset="0"/>
              <a:buChar char="•"/>
            </a:pPr>
            <a:r>
              <a:rPr lang="en-US" dirty="0" smtClean="0"/>
              <a:t>These rules are then saved as Expressions Rules and each transition is allocated a rule.</a:t>
            </a:r>
          </a:p>
          <a:p>
            <a:pPr>
              <a:buFont typeface="Arial" pitchFamily="34" charset="0"/>
              <a:buChar char="•"/>
            </a:pPr>
            <a:endParaRPr lang="en-US" dirty="0"/>
          </a:p>
        </p:txBody>
      </p:sp>
      <p:sp>
        <p:nvSpPr>
          <p:cNvPr id="3" name="Content Placeholder 2"/>
          <p:cNvSpPr>
            <a:spLocks noGrp="1"/>
          </p:cNvSpPr>
          <p:nvPr>
            <p:ph sz="quarter" idx="10"/>
          </p:nvPr>
        </p:nvSpPr>
        <p:spPr>
          <a:xfrm>
            <a:off x="152400" y="304800"/>
            <a:ext cx="6324600" cy="1143000"/>
          </a:xfrm>
        </p:spPr>
        <p:txBody>
          <a:bodyPr/>
          <a:lstStyle/>
          <a:p>
            <a:r>
              <a:rPr lang="en-US" dirty="0" smtClean="0"/>
              <a:t>The Integration Process</a:t>
            </a:r>
          </a:p>
          <a:p>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In order to notify the concerned users we need to set up a notification in the tasks.</a:t>
            </a:r>
          </a:p>
          <a:p>
            <a:pPr>
              <a:buFont typeface="Arial" pitchFamily="34" charset="0"/>
              <a:buChar char="•"/>
            </a:pPr>
            <a:r>
              <a:rPr lang="en-US" dirty="0" smtClean="0"/>
              <a:t>Notifications are then addressed to User Groups,</a:t>
            </a:r>
          </a:p>
          <a:p>
            <a:r>
              <a:rPr lang="en-US" dirty="0" smtClean="0"/>
              <a:t>		Request Task: </a:t>
            </a:r>
            <a:r>
              <a:rPr lang="en-US" dirty="0" smtClean="0"/>
              <a:t>Model Admin Group.</a:t>
            </a:r>
            <a:endParaRPr lang="en-US" dirty="0" smtClean="0"/>
          </a:p>
          <a:p>
            <a:r>
              <a:rPr lang="en-US" dirty="0" smtClean="0"/>
              <a:t>		Approved </a:t>
            </a:r>
            <a:r>
              <a:rPr lang="en-US" smtClean="0"/>
              <a:t>Task</a:t>
            </a:r>
            <a:r>
              <a:rPr lang="en-US" smtClean="0"/>
              <a:t>: </a:t>
            </a:r>
            <a:r>
              <a:rPr lang="en-US" dirty="0" smtClean="0"/>
              <a:t>Model </a:t>
            </a:r>
            <a:r>
              <a:rPr lang="en-US" smtClean="0"/>
              <a:t>User </a:t>
            </a:r>
            <a:r>
              <a:rPr lang="en-US" smtClean="0"/>
              <a:t>Group.</a:t>
            </a:r>
            <a:endParaRPr lang="en-US" dirty="0" smtClean="0"/>
          </a:p>
          <a:p>
            <a:r>
              <a:rPr lang="en-US" dirty="0" smtClean="0"/>
              <a:t>		Rejected Task: Model User Group.</a:t>
            </a:r>
          </a:p>
          <a:p>
            <a:pPr>
              <a:buFont typeface="Arial" pitchFamily="34" charset="0"/>
              <a:buChar char="•"/>
            </a:pPr>
            <a:r>
              <a:rPr lang="en-US" dirty="0" smtClean="0"/>
              <a:t>Notifications are then received by the User Groups in the inbox.</a:t>
            </a:r>
            <a:endParaRPr lang="en-US" dirty="0"/>
          </a:p>
        </p:txBody>
      </p:sp>
      <p:sp>
        <p:nvSpPr>
          <p:cNvPr id="3" name="Content Placeholder 2"/>
          <p:cNvSpPr>
            <a:spLocks noGrp="1"/>
          </p:cNvSpPr>
          <p:nvPr>
            <p:ph sz="quarter" idx="10"/>
          </p:nvPr>
        </p:nvSpPr>
        <p:spPr/>
        <p:txBody>
          <a:bodyPr/>
          <a:lstStyle/>
          <a:p>
            <a:r>
              <a:rPr lang="en-US" dirty="0" smtClean="0"/>
              <a:t>The Integration Process</a:t>
            </a:r>
          </a:p>
          <a:p>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As the project is still in progress a lot of the components of the project are yet to be implemented</a:t>
            </a:r>
          </a:p>
          <a:p>
            <a:pPr>
              <a:buFont typeface="Arial" pitchFamily="34" charset="0"/>
              <a:buChar char="•"/>
            </a:pPr>
            <a:r>
              <a:rPr lang="en-IN" dirty="0" smtClean="0"/>
              <a:t>	Using Oracle Jet and </a:t>
            </a:r>
          </a:p>
          <a:p>
            <a:pPr>
              <a:buFont typeface="Arial" pitchFamily="34" charset="0"/>
              <a:buChar char="•"/>
            </a:pPr>
            <a:r>
              <a:rPr lang="en-IN" dirty="0" smtClean="0"/>
              <a:t>	Up taking ALTA theme, </a:t>
            </a:r>
          </a:p>
          <a:p>
            <a:r>
              <a:rPr lang="en-IN" dirty="0" smtClean="0"/>
              <a:t>	which will be implemented in the coming weeks.</a:t>
            </a:r>
            <a:endParaRPr lang="en-US" dirty="0"/>
          </a:p>
        </p:txBody>
      </p:sp>
      <p:sp>
        <p:nvSpPr>
          <p:cNvPr id="3" name="Content Placeholder 2"/>
          <p:cNvSpPr>
            <a:spLocks noGrp="1"/>
          </p:cNvSpPr>
          <p:nvPr>
            <p:ph sz="quarter" idx="10"/>
          </p:nvPr>
        </p:nvSpPr>
        <p:spPr/>
        <p:txBody>
          <a:bodyPr/>
          <a:lstStyle/>
          <a:p>
            <a:r>
              <a:rPr lang="en-US" dirty="0" smtClean="0"/>
              <a:t>Upcoming Tasks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Since OFSAA is a large scale software, rigorous testing will be a part of the development process. The code committed so far has been tested and works with the rest of the product.</a:t>
            </a:r>
          </a:p>
          <a:p>
            <a:endParaRPr lang="en-IN" dirty="0" smtClean="0"/>
          </a:p>
          <a:p>
            <a:r>
              <a:rPr lang="en-US" dirty="0" smtClean="0"/>
              <a:t>    </a:t>
            </a:r>
            <a:endParaRPr lang="en-US" dirty="0"/>
          </a:p>
        </p:txBody>
      </p:sp>
      <p:sp>
        <p:nvSpPr>
          <p:cNvPr id="3" name="Content Placeholder 2"/>
          <p:cNvSpPr>
            <a:spLocks noGrp="1"/>
          </p:cNvSpPr>
          <p:nvPr>
            <p:ph sz="quarter" idx="10"/>
          </p:nvPr>
        </p:nvSpPr>
        <p:spPr/>
        <p:txBody>
          <a:bodyPr/>
          <a:lstStyle/>
          <a:p>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HTML5 is a markup language used for structuring and presenting content on the World Wide Web. It is the fifth and current version of the HTML standard.</a:t>
            </a:r>
          </a:p>
          <a:p>
            <a:r>
              <a:rPr lang="en-US" dirty="0" smtClean="0"/>
              <a:t>	It was published in October 2014 by the World Wide Web Consortium (W3C) to improve the language with support for the latest multimedia, while keeping it both easily readable by humans and consistently understood by computers and devices such as web browsers, parsers, etc. </a:t>
            </a:r>
          </a:p>
          <a:p>
            <a:endParaRPr lang="en-US" dirty="0"/>
          </a:p>
        </p:txBody>
      </p:sp>
      <p:sp>
        <p:nvSpPr>
          <p:cNvPr id="4" name="Content Placeholder 3"/>
          <p:cNvSpPr>
            <a:spLocks noGrp="1"/>
          </p:cNvSpPr>
          <p:nvPr>
            <p:ph sz="quarter" idx="10"/>
          </p:nvPr>
        </p:nvSpPr>
        <p:spPr/>
        <p:txBody>
          <a:bodyPr/>
          <a:lstStyle/>
          <a:p>
            <a:r>
              <a:rPr lang="en-US" dirty="0" smtClean="0"/>
              <a:t>HTML5</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dirty="0" smtClean="0"/>
              <a:t>The need to update to HTML5 arises from the following reasons.</a:t>
            </a:r>
          </a:p>
          <a:p>
            <a:pPr marL="457200" indent="-457200">
              <a:buFont typeface="+mj-lt"/>
              <a:buAutoNum type="arabicPeriod"/>
            </a:pPr>
            <a:r>
              <a:rPr lang="en-US" dirty="0" smtClean="0"/>
              <a:t>Many tags do not behave the same as before as browsers are being updated to support HTML5.</a:t>
            </a:r>
          </a:p>
          <a:p>
            <a:pPr marL="457200" indent="-457200">
              <a:buFont typeface="+mj-lt"/>
              <a:buAutoNum type="arabicPeriod"/>
            </a:pPr>
            <a:r>
              <a:rPr lang="en-US" dirty="0" smtClean="0"/>
              <a:t>Certain tags like </a:t>
            </a:r>
            <a:r>
              <a:rPr lang="en-IN" dirty="0"/>
              <a:t>&lt;center</a:t>
            </a:r>
            <a:r>
              <a:rPr lang="en-IN" dirty="0" smtClean="0"/>
              <a:t>&gt; have been replaced by </a:t>
            </a:r>
            <a:r>
              <a:rPr lang="en-IN" dirty="0" err="1" smtClean="0"/>
              <a:t>css</a:t>
            </a:r>
            <a:r>
              <a:rPr lang="en-IN" dirty="0" smtClean="0"/>
              <a:t> modifiers like text-align.</a:t>
            </a:r>
          </a:p>
          <a:p>
            <a:pPr marL="457200" indent="-457200">
              <a:buFont typeface="+mj-lt"/>
              <a:buAutoNum type="arabicPeriod"/>
            </a:pPr>
            <a:r>
              <a:rPr lang="en-IN" dirty="0" smtClean="0"/>
              <a:t>HTML5 </a:t>
            </a:r>
            <a:r>
              <a:rPr lang="en-IN" dirty="0"/>
              <a:t>headings like &lt;header&gt;, &lt;footer&gt;, &lt;</a:t>
            </a:r>
            <a:r>
              <a:rPr lang="en-IN" dirty="0" err="1"/>
              <a:t>nav</a:t>
            </a:r>
            <a:r>
              <a:rPr lang="en-IN" dirty="0"/>
              <a:t>&gt;, &lt;section&gt;, &lt;aside</a:t>
            </a:r>
            <a:r>
              <a:rPr lang="en-IN" dirty="0" smtClean="0"/>
              <a:t>&gt; make the code more accessible.</a:t>
            </a:r>
            <a:endParaRPr lang="en-US" dirty="0" smtClean="0"/>
          </a:p>
          <a:p>
            <a:pPr>
              <a:buFont typeface="Arial" panose="020B0604020202020204" pitchFamily="34" charset="0"/>
              <a:buChar char="•"/>
            </a:pPr>
            <a:endParaRPr lang="en-US" dirty="0"/>
          </a:p>
        </p:txBody>
      </p:sp>
      <p:sp>
        <p:nvSpPr>
          <p:cNvPr id="4" name="Content Placeholder 3"/>
          <p:cNvSpPr>
            <a:spLocks noGrp="1"/>
          </p:cNvSpPr>
          <p:nvPr>
            <p:ph sz="quarter" idx="10"/>
          </p:nvPr>
        </p:nvSpPr>
        <p:spPr/>
        <p:txBody>
          <a:bodyPr>
            <a:normAutofit/>
          </a:bodyPr>
          <a:lstStyle/>
          <a:p>
            <a:pPr algn="ctr"/>
            <a:r>
              <a:rPr lang="en-US" dirty="0" smtClean="0"/>
              <a:t>Need for Update</a:t>
            </a:r>
            <a:endParaRPr lang="en-US" dirty="0"/>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2 rendering modes</a:t>
            </a:r>
          </a:p>
          <a:p>
            <a:pPr marL="457200" lvl="0" indent="-457200">
              <a:buFont typeface="+mj-lt"/>
              <a:buAutoNum type="arabicPeriod"/>
            </a:pPr>
            <a:r>
              <a:rPr lang="en-US" dirty="0"/>
              <a:t>Quirks mode (the older rendering mode)</a:t>
            </a:r>
            <a:endParaRPr lang="en-IN" dirty="0"/>
          </a:p>
          <a:p>
            <a:pPr marL="457200" lvl="0" indent="-457200">
              <a:buFont typeface="+mj-lt"/>
              <a:buAutoNum type="arabicPeriod"/>
            </a:pPr>
            <a:r>
              <a:rPr lang="en-US" dirty="0"/>
              <a:t>Standards Mode (the newer standards which imposes stricter rules)  </a:t>
            </a:r>
            <a:endParaRPr lang="en-IN" dirty="0"/>
          </a:p>
          <a:p>
            <a:r>
              <a:rPr lang="en-IN" dirty="0"/>
              <a:t> </a:t>
            </a:r>
          </a:p>
          <a:p>
            <a:r>
              <a:rPr lang="en-IN" dirty="0"/>
              <a:t>IE or any Browser cannot render both of the above modes. Only one mode can be adopted for a page.</a:t>
            </a:r>
          </a:p>
        </p:txBody>
      </p:sp>
      <p:sp>
        <p:nvSpPr>
          <p:cNvPr id="3" name="Content Placeholder 2"/>
          <p:cNvSpPr>
            <a:spLocks noGrp="1"/>
          </p:cNvSpPr>
          <p:nvPr>
            <p:ph sz="quarter" idx="10"/>
          </p:nvPr>
        </p:nvSpPr>
        <p:spPr/>
        <p:txBody>
          <a:bodyPr/>
          <a:lstStyle/>
          <a:p>
            <a:r>
              <a:rPr lang="en-IN" dirty="0" smtClean="0"/>
              <a:t>Rendering Modes</a:t>
            </a:r>
            <a:endParaRPr lang="en-IN" dirty="0"/>
          </a:p>
        </p:txBody>
      </p:sp>
    </p:spTree>
    <p:extLst>
      <p:ext uri="{BB962C8B-B14F-4D97-AF65-F5344CB8AC3E}">
        <p14:creationId xmlns:p14="http://schemas.microsoft.com/office/powerpoint/2010/main" xmlns="" val="212771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t>DOCTYPE Declaration</a:t>
            </a:r>
            <a:endParaRPr lang="en-US" dirty="0" smtClean="0"/>
          </a:p>
          <a:p>
            <a:r>
              <a:rPr lang="en-IN" dirty="0" smtClean="0"/>
              <a:t>This directs the browser to render the page in standards mode.</a:t>
            </a:r>
            <a:endParaRPr lang="en-US" dirty="0" smtClean="0"/>
          </a:p>
          <a:p>
            <a:r>
              <a:rPr lang="en-IN" i="1" dirty="0" smtClean="0"/>
              <a:t>&lt;!DOCTYPE html&gt;</a:t>
            </a:r>
            <a:r>
              <a:rPr lang="en-IN" dirty="0" smtClean="0"/>
              <a:t> goes at the top of every </a:t>
            </a:r>
            <a:r>
              <a:rPr lang="en-IN" b="1" dirty="0" smtClean="0"/>
              <a:t>HTML5</a:t>
            </a:r>
            <a:r>
              <a:rPr lang="en-IN" dirty="0" smtClean="0"/>
              <a:t> page.</a:t>
            </a:r>
            <a:endParaRPr lang="en-US" dirty="0" smtClean="0"/>
          </a:p>
          <a:p>
            <a:r>
              <a:rPr lang="en-IN" dirty="0" smtClean="0"/>
              <a:t>In addition, in order to enforce Standards Mode in IE, the following &lt;meta&gt; Tag is added.</a:t>
            </a:r>
          </a:p>
          <a:p>
            <a:r>
              <a:rPr lang="en-IN" i="1" dirty="0" smtClean="0"/>
              <a:t>&lt;meta http-equiv="X-UA-Compatible" content="IE=edge"&gt;</a:t>
            </a:r>
            <a:endParaRPr lang="en-US" dirty="0" smtClean="0"/>
          </a:p>
          <a:p>
            <a:endParaRPr lang="en-IN" dirty="0"/>
          </a:p>
        </p:txBody>
      </p:sp>
      <p:sp>
        <p:nvSpPr>
          <p:cNvPr id="3" name="Content Placeholder 2"/>
          <p:cNvSpPr>
            <a:spLocks noGrp="1"/>
          </p:cNvSpPr>
          <p:nvPr>
            <p:ph sz="quarter" idx="10"/>
          </p:nvPr>
        </p:nvSpPr>
        <p:spPr/>
        <p:txBody>
          <a:bodyPr/>
          <a:lstStyle/>
          <a:p>
            <a:r>
              <a:rPr lang="en-IN" dirty="0" smtClean="0"/>
              <a:t>HTML5 Updates Implemented</a:t>
            </a:r>
            <a:endParaRPr lang="en-IN" dirty="0"/>
          </a:p>
        </p:txBody>
      </p:sp>
    </p:spTree>
    <p:extLst>
      <p:ext uri="{BB962C8B-B14F-4D97-AF65-F5344CB8AC3E}">
        <p14:creationId xmlns:p14="http://schemas.microsoft.com/office/powerpoint/2010/main" xmlns="" val="224366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Case Sensitive ID </a:t>
            </a:r>
            <a:endParaRPr lang="en-US" dirty="0" smtClean="0"/>
          </a:p>
          <a:p>
            <a:r>
              <a:rPr lang="en-US" dirty="0" smtClean="0"/>
              <a:t>Id and other attributes are now Case Sensitive.</a:t>
            </a:r>
          </a:p>
          <a:p>
            <a:r>
              <a:rPr lang="en-US" dirty="0" smtClean="0"/>
              <a:t>Previously the following would work.</a:t>
            </a:r>
          </a:p>
          <a:p>
            <a:r>
              <a:rPr lang="en-US" dirty="0" smtClean="0"/>
              <a:t>&lt;label for=“example”&gt;&lt;/label&gt;</a:t>
            </a:r>
          </a:p>
          <a:p>
            <a:r>
              <a:rPr lang="en-US" dirty="0" smtClean="0"/>
              <a:t>&lt;input type=“text” id=“Example”&gt;</a:t>
            </a:r>
          </a:p>
          <a:p>
            <a:r>
              <a:rPr lang="en-US" dirty="0" smtClean="0"/>
              <a:t>Now it must match the case for the label to match the input box.</a:t>
            </a:r>
          </a:p>
          <a:p>
            <a:r>
              <a:rPr lang="en-US" dirty="0" smtClean="0"/>
              <a:t>&lt;label for=“Example”&gt;&lt;/label&gt;</a:t>
            </a:r>
          </a:p>
          <a:p>
            <a:r>
              <a:rPr lang="en-US" dirty="0" smtClean="0"/>
              <a:t>&lt;input type=“text” id=“Example”&gt;</a:t>
            </a:r>
          </a:p>
          <a:p>
            <a:endParaRPr lang="en-US" dirty="0"/>
          </a:p>
        </p:txBody>
      </p:sp>
      <p:sp>
        <p:nvSpPr>
          <p:cNvPr id="3" name="Content Placeholder 2"/>
          <p:cNvSpPr>
            <a:spLocks noGrp="1"/>
          </p:cNvSpPr>
          <p:nvPr>
            <p:ph sz="quarter" idx="10"/>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Alt and Title</a:t>
            </a:r>
          </a:p>
          <a:p>
            <a:r>
              <a:rPr lang="en-IN" dirty="0" smtClean="0"/>
              <a:t>The “alt” attribute no longer displays the image tooltip in browser with IE Standards mode.</a:t>
            </a:r>
          </a:p>
          <a:p>
            <a:r>
              <a:rPr lang="en-IN" dirty="0" smtClean="0"/>
              <a:t>It is however needed by screen readers, hence title is added with the tag.</a:t>
            </a:r>
          </a:p>
          <a:p>
            <a:r>
              <a:rPr lang="en-US" dirty="0" smtClean="0"/>
              <a:t>Quirks Mode:</a:t>
            </a:r>
          </a:p>
          <a:p>
            <a:r>
              <a:rPr lang="en-IN" dirty="0" smtClean="0"/>
              <a:t>	&lt;</a:t>
            </a:r>
            <a:r>
              <a:rPr lang="en-IN" dirty="0" err="1" smtClean="0"/>
              <a:t>img</a:t>
            </a:r>
            <a:r>
              <a:rPr lang="en-IN" dirty="0" smtClean="0"/>
              <a:t> alt=”tooltip string” /&gt; </a:t>
            </a:r>
            <a:endParaRPr lang="en-US" dirty="0" smtClean="0"/>
          </a:p>
          <a:p>
            <a:r>
              <a:rPr lang="en-US" dirty="0" smtClean="0"/>
              <a:t> Standards  Mode:</a:t>
            </a:r>
          </a:p>
          <a:p>
            <a:r>
              <a:rPr lang="en-IN" dirty="0" smtClean="0"/>
              <a:t>	&lt;</a:t>
            </a:r>
            <a:r>
              <a:rPr lang="en-IN" dirty="0" err="1" smtClean="0"/>
              <a:t>img</a:t>
            </a:r>
            <a:r>
              <a:rPr lang="en-IN" dirty="0" smtClean="0"/>
              <a:t> alt=”tooltip string” title=” tooltip string”  /&gt;</a:t>
            </a:r>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1537</TotalTime>
  <Words>971</Words>
  <Application>Microsoft Office PowerPoint</Application>
  <PresentationFormat>On-screen Show (4:3)</PresentationFormat>
  <Paragraphs>145</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Multibrowser Support for Oracle Financial Services Analytical Applications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Vibhor Joshi</cp:lastModifiedBy>
  <cp:revision>217</cp:revision>
  <dcterms:created xsi:type="dcterms:W3CDTF">2011-09-14T09:42:05Z</dcterms:created>
  <dcterms:modified xsi:type="dcterms:W3CDTF">2016-09-28T08:57:16Z</dcterms:modified>
</cp:coreProperties>
</file>