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99313" cy="1018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32B2E-AF7B-49EB-A97C-5A96FBC83131}" v="1" dt="2023-02-16T21:02:38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5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oni, Stefano" userId="c6a0b827-0823-4cdd-9f2f-b443de65f065" providerId="ADAL" clId="{6A032B2E-AF7B-49EB-A97C-5A96FBC83131}"/>
    <pc:docChg chg="modSld">
      <pc:chgData name="Veroni, Stefano" userId="c6a0b827-0823-4cdd-9f2f-b443de65f065" providerId="ADAL" clId="{6A032B2E-AF7B-49EB-A97C-5A96FBC83131}" dt="2023-02-16T21:02:51.943" v="89" actId="20577"/>
      <pc:docMkLst>
        <pc:docMk/>
      </pc:docMkLst>
      <pc:sldChg chg="addSp modSp mod">
        <pc:chgData name="Veroni, Stefano" userId="c6a0b827-0823-4cdd-9f2f-b443de65f065" providerId="ADAL" clId="{6A032B2E-AF7B-49EB-A97C-5A96FBC83131}" dt="2023-02-16T21:02:51.943" v="89" actId="20577"/>
        <pc:sldMkLst>
          <pc:docMk/>
          <pc:sldMk cId="2250297410" sldId="256"/>
        </pc:sldMkLst>
        <pc:spChg chg="mod">
          <ac:chgData name="Veroni, Stefano" userId="c6a0b827-0823-4cdd-9f2f-b443de65f065" providerId="ADAL" clId="{6A032B2E-AF7B-49EB-A97C-5A96FBC83131}" dt="2023-02-16T21:02:22.673" v="54" actId="20577"/>
          <ac:spMkLst>
            <pc:docMk/>
            <pc:sldMk cId="2250297410" sldId="256"/>
            <ac:spMk id="105" creationId="{46692A12-94D0-37EB-2BF2-4806110197F1}"/>
          </ac:spMkLst>
        </pc:spChg>
        <pc:spChg chg="mod">
          <ac:chgData name="Veroni, Stefano" userId="c6a0b827-0823-4cdd-9f2f-b443de65f065" providerId="ADAL" clId="{6A032B2E-AF7B-49EB-A97C-5A96FBC83131}" dt="2023-02-16T21:02:42.663" v="57" actId="1076"/>
          <ac:spMkLst>
            <pc:docMk/>
            <pc:sldMk cId="2250297410" sldId="256"/>
            <ac:spMk id="107" creationId="{D553C9E5-584D-FF48-3E5C-058F18DDF6FF}"/>
          </ac:spMkLst>
        </pc:spChg>
        <pc:spChg chg="add mod">
          <ac:chgData name="Veroni, Stefano" userId="c6a0b827-0823-4cdd-9f2f-b443de65f065" providerId="ADAL" clId="{6A032B2E-AF7B-49EB-A97C-5A96FBC83131}" dt="2023-02-16T21:02:51.943" v="89" actId="20577"/>
          <ac:spMkLst>
            <pc:docMk/>
            <pc:sldMk cId="2250297410" sldId="256"/>
            <ac:spMk id="111" creationId="{B902313A-A0BC-E55B-03CB-C510B598EB6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08:03.1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6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995 756 24575,'-4'-7'0,"-1"0"0,0 0 0,0 0 0,-1 0 0,1 1 0,-1 0 0,-1 0 0,1 0 0,-1 1 0,-8-5 0,-13-7 0,-38-16 0,43 22 0,-177-99 0,165 87 0,1-1 0,1-2 0,-43-44 0,-205-196 0,252 243-682,-54-33-1,48 34-6143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8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0 751 24575,'66'1'0,"75"-2"0,-120-1 0,-1-1 0,1 0 0,-1-1 0,34-13 0,-22 5 0,-2-1 0,0-1 0,47-32 0,118-71 0,-83 53 0,-81 48 0,0-1 0,-1-2 0,0-1 0,-2-1 0,43-41 0,-26 11-455,-3-2 0,71-115 0,-97 140-6371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1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3057 2955 24575,'-83'2'0,"43"0"0,-1-1 0,0-3 0,-61-9 0,84 6 0,1-1 0,0 0 0,1-1 0,-1-1 0,1 0 0,-24-18 0,-86-74 0,107 84 0,-169-146 0,171 148 0,-1 1 0,-1 0 0,0 2 0,-1 0 0,0 2 0,-22-9 0,-41-19 0,57 23 0,1 0 0,0-2 0,-32-26 0,49 35 0,1 0 0,0 0 0,0-1 0,1 0 0,0 0 0,0-1 0,1 1 0,0-1 0,1 0 0,0-1 0,0 1 0,1-1 0,-3-17 0,0-24 0,2 0 0,2 1 0,7-64 0,-2-42 0,-51-272 0,40 381 0,-64-304 0,67 334 0,0 0 0,-2 0 0,0 1 0,-1 0 0,0 0 0,-1 1 0,-1 0 0,-1 1 0,0 0 0,0 1 0,-20-18 0,3 4 0,18 16 0,-1 0 0,-1 0 0,0 1 0,0 1 0,-1 0 0,-22-12 0,-80-25 0,-150-38 0,67 23 0,138 37 0,0-3 0,2-2 0,-68-47 0,-44-23 0,164 96 0,-27-13 0,1-2 0,1-1 0,-32-25 0,41 26 0,-2 1 0,0 1 0,0 1 0,-36-16 0,54 28-195,-1 0 0,1 0 0,0-1 0,0 0 0,1 0 0,-11-9 0,0-6-6631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03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967 2371 24575,'-9'-1'0,"1"0"0,-1 0 0,1-1 0,0 0 0,0 0 0,0-1 0,0 0 0,0-1 0,-8-4 0,-8-7 0,-29-22 0,19 9 0,3-2 0,0-1 0,2-2 0,-33-47 0,38 49 0,-1-5 0,-34-65 0,12 18 0,42 75 0,-25-43 0,-2 2 0,-2 2 0,-2 1 0,-50-50 0,-102-85 0,184 176 0,-1 1 0,1-1 0,0 1 0,1-1 0,-1-1 0,1 1 0,0 0 0,0-1 0,0 1 0,1-1 0,0 0 0,0 0 0,1 0 0,-1 0 0,1 0 0,0-12 0,2 11 0,-1 1 0,2-1 0,-1 0 0,1 1 0,0-1 0,0 1 0,1-1 0,-1 1 0,1 0 0,1 0 0,-1 1 0,1-1 0,0 1 0,1-1 0,6-6 0,27-22 0,0 2 0,75-49 0,-55 42 0,-23 12 0,-2-2 0,0-1 0,-2-1 0,-2-2 0,-1-1 0,-1-1 0,43-78 0,-55 88 0,1 1 0,1 0 0,0 1 0,2 1 0,1 0 0,1 2 0,0 0 0,2 2 0,0 0 0,50-28 0,-46 30 0,-2-1 0,0-1 0,-1-2 0,-1 0 0,24-27 0,-32 32 0,-6 7 0,0 0 0,22-13 0,-20 15 0,-1-2 0,1 0 0,9-9 0,122-106-1365,-116 104-5461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11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1 738 24575,'7'-1'0,"1"1"0,-1-2 0,0 1 0,1-1 0,-1 0 0,0-1 0,0 1 0,11-7 0,50-34 0,6-5 0,155-75 0,-184 99 0,-1-2 0,63-49 0,-50 33 0,-2 10 0,-45 27 0,0 0 0,0-1 0,-1 0 0,0 0 0,0-1 0,-1 0 0,1 0 0,8-11 0,8-12 0,-19 24 0,0 0 0,-1-1 0,1 0 0,-1 0 0,-1 0 0,8-16 0,-7 7-273,-1 0 0,0 0 0,-1 0 0,1-29 0,-2 11-6553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13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0 770 24575,'3'-2'0,"1"1"0,-1 0 0,0-1 0,1 1 0,-1-1 0,0 0 0,0 0 0,0 0 0,-1-1 0,1 1 0,3-5 0,6-3 0,48-37 0,1 4 0,80-43 0,-125 76 0,0-2 0,0 1 0,26-29 0,-28 27 0,129-101 0,-92 77 0,-29 20 0,156-128 0,-127 104 0,-36 30 0,27-26 0,-29 25-455,0-1 0,19-12 0,-4 6-6371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2:42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08:03.9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4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5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06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41.3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49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1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6T20:21:52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66138"/>
            <a:ext cx="6119416" cy="3544370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347193"/>
            <a:ext cx="5399485" cy="245796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4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691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42025"/>
            <a:ext cx="1552352" cy="86276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42025"/>
            <a:ext cx="4567064" cy="86276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1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40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38093"/>
            <a:ext cx="6209407" cy="423486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813018"/>
            <a:ext cx="6209407" cy="2227014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710124"/>
            <a:ext cx="3059708" cy="6459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710124"/>
            <a:ext cx="3059708" cy="64595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65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42027"/>
            <a:ext cx="6209407" cy="19677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95671"/>
            <a:ext cx="3045646" cy="122309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718761"/>
            <a:ext cx="3045646" cy="546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95671"/>
            <a:ext cx="3060646" cy="122309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718761"/>
            <a:ext cx="3060646" cy="546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4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77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53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8709"/>
            <a:ext cx="2321966" cy="237548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65825"/>
            <a:ext cx="3644652" cy="723485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54192"/>
            <a:ext cx="2321966" cy="565826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1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8709"/>
            <a:ext cx="2321966" cy="2375482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65825"/>
            <a:ext cx="3644652" cy="723485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54192"/>
            <a:ext cx="2321966" cy="5658267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775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42027"/>
            <a:ext cx="6209407" cy="1967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710124"/>
            <a:ext cx="6209407" cy="645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435945"/>
            <a:ext cx="1619845" cy="542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92A8D-0B99-4C13-9985-4FD00B14622D}" type="datetimeFigureOut">
              <a:rPr lang="en-GB" smtClean="0"/>
              <a:t>16/02/2023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435945"/>
            <a:ext cx="2429768" cy="542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435945"/>
            <a:ext cx="1619845" cy="5420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609E-A520-4CA2-8AE0-9E3F1B12BA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35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10.xml"/><Relationship Id="rId18" Type="http://schemas.openxmlformats.org/officeDocument/2006/relationships/customXml" Target="../ink/ink13.xml"/><Relationship Id="rId26" Type="http://schemas.openxmlformats.org/officeDocument/2006/relationships/customXml" Target="../ink/ink17.xml"/><Relationship Id="rId3" Type="http://schemas.openxmlformats.org/officeDocument/2006/relationships/image" Target="../media/image1.png"/><Relationship Id="rId21" Type="http://schemas.openxmlformats.org/officeDocument/2006/relationships/image" Target="../media/image6.png"/><Relationship Id="rId7" Type="http://schemas.openxmlformats.org/officeDocument/2006/relationships/customXml" Target="../ink/ink4.xml"/><Relationship Id="rId12" Type="http://schemas.openxmlformats.org/officeDocument/2006/relationships/customXml" Target="../ink/ink9.xml"/><Relationship Id="rId17" Type="http://schemas.openxmlformats.org/officeDocument/2006/relationships/image" Target="../media/image4.png"/><Relationship Id="rId25" Type="http://schemas.openxmlformats.org/officeDocument/2006/relationships/image" Target="../media/image8.png"/><Relationship Id="rId2" Type="http://schemas.openxmlformats.org/officeDocument/2006/relationships/customXml" Target="../ink/ink1.xml"/><Relationship Id="rId16" Type="http://schemas.openxmlformats.org/officeDocument/2006/relationships/customXml" Target="../ink/ink12.xml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customXml" Target="../ink/ink8.xml"/><Relationship Id="rId24" Type="http://schemas.openxmlformats.org/officeDocument/2006/relationships/customXml" Target="../ink/ink16.xml"/><Relationship Id="rId5" Type="http://schemas.openxmlformats.org/officeDocument/2006/relationships/customXml" Target="../ink/ink3.xml"/><Relationship Id="rId15" Type="http://schemas.openxmlformats.org/officeDocument/2006/relationships/image" Target="../media/image3.png"/><Relationship Id="rId23" Type="http://schemas.openxmlformats.org/officeDocument/2006/relationships/image" Target="../media/image7.png"/><Relationship Id="rId10" Type="http://schemas.openxmlformats.org/officeDocument/2006/relationships/customXml" Target="../ink/ink7.xml"/><Relationship Id="rId19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customXml" Target="../ink/ink6.xml"/><Relationship Id="rId14" Type="http://schemas.openxmlformats.org/officeDocument/2006/relationships/customXml" Target="../ink/ink11.xml"/><Relationship Id="rId22" Type="http://schemas.openxmlformats.org/officeDocument/2006/relationships/customXml" Target="../ink/ink15.xml"/><Relationship Id="rId27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E99926-D61B-CE6E-661D-E05652881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948" y="732363"/>
            <a:ext cx="6119416" cy="485391"/>
          </a:xfrm>
        </p:spPr>
        <p:txBody>
          <a:bodyPr>
            <a:noAutofit/>
          </a:bodyPr>
          <a:lstStyle/>
          <a:p>
            <a:r>
              <a:rPr lang="en-GB" sz="3200" dirty="0"/>
              <a:t>Black Hole in a Discrete </a:t>
            </a:r>
            <a:r>
              <a:rPr lang="en-GB" sz="3200" dirty="0" err="1"/>
              <a:t>Scwharzt</a:t>
            </a:r>
            <a:r>
              <a:rPr lang="en-GB" sz="3200" dirty="0"/>
              <a:t> …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363CAB31-3B82-3EDC-74F8-553D3F425A5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45766" cy="732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Imperial</a:t>
            </a:r>
          </a:p>
          <a:p>
            <a:r>
              <a:rPr lang="en-GB" sz="2000" dirty="0"/>
              <a:t> Logo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46E9196D-D196-308F-EEE4-93CEAB07ACA8}"/>
              </a:ext>
            </a:extLst>
          </p:cNvPr>
          <p:cNvSpPr txBox="1">
            <a:spLocks/>
          </p:cNvSpPr>
          <p:nvPr/>
        </p:nvSpPr>
        <p:spPr>
          <a:xfrm>
            <a:off x="3509503" y="18211"/>
            <a:ext cx="3689810" cy="4853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71990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2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1400" dirty="0"/>
              <a:t>Vid </a:t>
            </a:r>
            <a:r>
              <a:rPr lang="en-GB" sz="1400" dirty="0" err="1"/>
              <a:t>Homsak</a:t>
            </a:r>
            <a:r>
              <a:rPr lang="en-GB" sz="1400" dirty="0"/>
              <a:t>, Stefano Veroni</a:t>
            </a:r>
          </a:p>
          <a:p>
            <a:pPr algn="r"/>
            <a:r>
              <a:rPr lang="en-GB" sz="1400" dirty="0"/>
              <a:t>Supervisor: Fay </a:t>
            </a:r>
            <a:r>
              <a:rPr lang="en-GB" sz="1400" dirty="0" err="1"/>
              <a:t>Dowker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979732-9751-492D-7EB4-E44538E6C683}"/>
              </a:ext>
            </a:extLst>
          </p:cNvPr>
          <p:cNvSpPr txBox="1"/>
          <p:nvPr/>
        </p:nvSpPr>
        <p:spPr>
          <a:xfrm>
            <a:off x="98447" y="9290111"/>
            <a:ext cx="1416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References</a:t>
            </a:r>
          </a:p>
          <a:p>
            <a:r>
              <a:rPr lang="en-GB" sz="1200" dirty="0"/>
              <a:t>1 </a:t>
            </a:r>
          </a:p>
          <a:p>
            <a:r>
              <a:rPr lang="en-GB" sz="1200" dirty="0"/>
              <a:t>2</a:t>
            </a:r>
          </a:p>
          <a:p>
            <a:r>
              <a:rPr lang="en-GB" sz="1200" dirty="0"/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0295F-9EA7-686D-5D29-A1FD9A63BB44}"/>
              </a:ext>
            </a:extLst>
          </p:cNvPr>
          <p:cNvSpPr txBox="1"/>
          <p:nvPr/>
        </p:nvSpPr>
        <p:spPr>
          <a:xfrm>
            <a:off x="1724805" y="9448275"/>
            <a:ext cx="141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4</a:t>
            </a:r>
          </a:p>
          <a:p>
            <a:r>
              <a:rPr lang="en-GB" sz="1200" dirty="0"/>
              <a:t>5</a:t>
            </a:r>
          </a:p>
          <a:p>
            <a:r>
              <a:rPr lang="en-GB" sz="1200" dirty="0"/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30778-DC66-999E-1D98-39992ED22460}"/>
              </a:ext>
            </a:extLst>
          </p:cNvPr>
          <p:cNvSpPr txBox="1"/>
          <p:nvPr/>
        </p:nvSpPr>
        <p:spPr>
          <a:xfrm>
            <a:off x="5782859" y="9294135"/>
            <a:ext cx="1416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Code available at</a:t>
            </a:r>
          </a:p>
          <a:p>
            <a:r>
              <a:rPr lang="en-GB" sz="1200" dirty="0"/>
              <a:t>https//etc</a:t>
            </a:r>
          </a:p>
          <a:p>
            <a:r>
              <a:rPr lang="en-GB" sz="1200" dirty="0"/>
              <a:t>QR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A2DAA-BA29-9F0A-4CA7-5C05C491889A}"/>
              </a:ext>
            </a:extLst>
          </p:cNvPr>
          <p:cNvSpPr txBox="1"/>
          <p:nvPr/>
        </p:nvSpPr>
        <p:spPr>
          <a:xfrm>
            <a:off x="2435744" y="1466036"/>
            <a:ext cx="2641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Relativity  </a:t>
            </a:r>
            <a:r>
              <a:rPr lang="en-GB" sz="2000" dirty="0"/>
              <a:t>VS</a:t>
            </a:r>
            <a:r>
              <a:rPr lang="en-GB" dirty="0"/>
              <a:t>  Quantum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C5A48-D351-8264-F6FF-83C503E84B9B}"/>
              </a:ext>
            </a:extLst>
          </p:cNvPr>
          <p:cNvSpPr txBox="1"/>
          <p:nvPr/>
        </p:nvSpPr>
        <p:spPr>
          <a:xfrm>
            <a:off x="398794" y="1510245"/>
            <a:ext cx="1533788" cy="38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Singularities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8D1623-85A2-7A03-712C-BEA72BFD8C55}"/>
              </a:ext>
            </a:extLst>
          </p:cNvPr>
          <p:cNvSpPr txBox="1"/>
          <p:nvPr/>
        </p:nvSpPr>
        <p:spPr>
          <a:xfrm>
            <a:off x="5378666" y="1466035"/>
            <a:ext cx="1533788" cy="38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Infinities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873812-BA27-C7F7-6534-05345C6C895B}"/>
                  </a:ext>
                </a:extLst>
              </p14:cNvPr>
              <p14:cNvContentPartPr/>
              <p14:nvPr/>
            </p14:nvContentPartPr>
            <p14:xfrm>
              <a:off x="3616193" y="1664404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873812-BA27-C7F7-6534-05345C6C89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1873" y="1660084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5123225-0942-DF15-EA67-36D04B651F1D}"/>
                  </a:ext>
                </a:extLst>
              </p14:cNvPr>
              <p14:cNvContentPartPr/>
              <p14:nvPr/>
            </p14:nvContentPartPr>
            <p14:xfrm>
              <a:off x="3711953" y="1692124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5123225-0942-DF15-EA67-36D04B651F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07633" y="1687804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9A67280B-6A3D-3725-C4D6-A98BEACA5E04}"/>
              </a:ext>
            </a:extLst>
          </p:cNvPr>
          <p:cNvSpPr txBox="1"/>
          <p:nvPr/>
        </p:nvSpPr>
        <p:spPr>
          <a:xfrm>
            <a:off x="4265030" y="1773734"/>
            <a:ext cx="10181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Non-commutative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A937C0-E75A-517D-B28A-D9AF2B5D2D15}"/>
              </a:ext>
            </a:extLst>
          </p:cNvPr>
          <p:cNvSpPr txBox="1"/>
          <p:nvPr/>
        </p:nvSpPr>
        <p:spPr>
          <a:xfrm>
            <a:off x="2323848" y="1248127"/>
            <a:ext cx="10185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Dynamic </a:t>
            </a:r>
            <a:r>
              <a:rPr lang="en-GB" sz="800" dirty="0" err="1"/>
              <a:t>Backgrund</a:t>
            </a:r>
            <a:endParaRPr lang="en-GB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6A11DA-D962-ED18-19F5-952E96244349}"/>
              </a:ext>
            </a:extLst>
          </p:cNvPr>
          <p:cNvSpPr txBox="1"/>
          <p:nvPr/>
        </p:nvSpPr>
        <p:spPr>
          <a:xfrm>
            <a:off x="2156859" y="1753977"/>
            <a:ext cx="65457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Non-linear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5452F1-4FBC-EFC2-3C37-FD4193DDA15D}"/>
              </a:ext>
            </a:extLst>
          </p:cNvPr>
          <p:cNvSpPr txBox="1"/>
          <p:nvPr/>
        </p:nvSpPr>
        <p:spPr>
          <a:xfrm>
            <a:off x="2029597" y="1488815"/>
            <a:ext cx="5522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Local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F7F700-01B0-6350-2F4D-627552A9D746}"/>
              </a:ext>
            </a:extLst>
          </p:cNvPr>
          <p:cNvSpPr txBox="1"/>
          <p:nvPr/>
        </p:nvSpPr>
        <p:spPr>
          <a:xfrm>
            <a:off x="2778295" y="1829794"/>
            <a:ext cx="8208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deterministic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3F206A-C191-91D4-58E5-56DF392BD776}"/>
              </a:ext>
            </a:extLst>
          </p:cNvPr>
          <p:cNvSpPr txBox="1"/>
          <p:nvPr/>
        </p:nvSpPr>
        <p:spPr>
          <a:xfrm>
            <a:off x="3622000" y="1829794"/>
            <a:ext cx="8208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probabilistic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A0DC821-9BBD-0B73-CE91-C4BC3FD1106A}"/>
              </a:ext>
            </a:extLst>
          </p:cNvPr>
          <p:cNvSpPr txBox="1"/>
          <p:nvPr/>
        </p:nvSpPr>
        <p:spPr>
          <a:xfrm>
            <a:off x="3711953" y="1294801"/>
            <a:ext cx="98387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fixed background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492DE3-3000-57A6-A49F-8633164D2866}"/>
              </a:ext>
            </a:extLst>
          </p:cNvPr>
          <p:cNvSpPr txBox="1"/>
          <p:nvPr/>
        </p:nvSpPr>
        <p:spPr>
          <a:xfrm>
            <a:off x="4618583" y="1393260"/>
            <a:ext cx="5660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Linear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046D86-F341-EAD6-4677-DBB716611222}"/>
              </a:ext>
            </a:extLst>
          </p:cNvPr>
          <p:cNvCxnSpPr>
            <a:cxnSpLocks/>
          </p:cNvCxnSpPr>
          <p:nvPr/>
        </p:nvCxnSpPr>
        <p:spPr>
          <a:xfrm>
            <a:off x="1165688" y="2031240"/>
            <a:ext cx="0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E02DAC-E2E2-511E-9F14-ED8469B03E7C}"/>
              </a:ext>
            </a:extLst>
          </p:cNvPr>
          <p:cNvCxnSpPr>
            <a:cxnSpLocks/>
          </p:cNvCxnSpPr>
          <p:nvPr/>
        </p:nvCxnSpPr>
        <p:spPr>
          <a:xfrm>
            <a:off x="2433032" y="2019866"/>
            <a:ext cx="0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D60A31D-E247-2B8D-A4A8-EBA586DDD38C}"/>
              </a:ext>
            </a:extLst>
          </p:cNvPr>
          <p:cNvCxnSpPr>
            <a:cxnSpLocks/>
          </p:cNvCxnSpPr>
          <p:nvPr/>
        </p:nvCxnSpPr>
        <p:spPr>
          <a:xfrm>
            <a:off x="3599192" y="2017591"/>
            <a:ext cx="0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B81453-EC10-48D9-BA36-5297EC1B6782}"/>
              </a:ext>
            </a:extLst>
          </p:cNvPr>
          <p:cNvCxnSpPr>
            <a:cxnSpLocks/>
          </p:cNvCxnSpPr>
          <p:nvPr/>
        </p:nvCxnSpPr>
        <p:spPr>
          <a:xfrm>
            <a:off x="5075770" y="2026689"/>
            <a:ext cx="0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985D51-AF97-45DF-6B11-F6B0F48AAD7D}"/>
              </a:ext>
            </a:extLst>
          </p:cNvPr>
          <p:cNvCxnSpPr>
            <a:cxnSpLocks/>
          </p:cNvCxnSpPr>
          <p:nvPr/>
        </p:nvCxnSpPr>
        <p:spPr>
          <a:xfrm>
            <a:off x="5967425" y="2003945"/>
            <a:ext cx="0" cy="27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913A5F-9E2C-ECCD-234C-71AC18C8D446}"/>
              </a:ext>
            </a:extLst>
          </p:cNvPr>
          <p:cNvSpPr txBox="1"/>
          <p:nvPr/>
        </p:nvSpPr>
        <p:spPr>
          <a:xfrm>
            <a:off x="1569732" y="2379907"/>
            <a:ext cx="43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Causal Sets Approach to Quantum Gravity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F9E852-A3BB-446D-C92A-9461B314AAD1}"/>
              </a:ext>
            </a:extLst>
          </p:cNvPr>
          <p:cNvSpPr/>
          <p:nvPr/>
        </p:nvSpPr>
        <p:spPr>
          <a:xfrm>
            <a:off x="98447" y="1196343"/>
            <a:ext cx="6930141" cy="8488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3CD390-2219-1E42-C7A0-E71B960F1C8F}"/>
              </a:ext>
            </a:extLst>
          </p:cNvPr>
          <p:cNvSpPr/>
          <p:nvPr/>
        </p:nvSpPr>
        <p:spPr>
          <a:xfrm>
            <a:off x="98447" y="2371765"/>
            <a:ext cx="6930148" cy="178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38D5BE-DC47-4798-05E0-6CC4BC4382AF}"/>
              </a:ext>
            </a:extLst>
          </p:cNvPr>
          <p:cNvSpPr txBox="1"/>
          <p:nvPr/>
        </p:nvSpPr>
        <p:spPr>
          <a:xfrm>
            <a:off x="81685" y="2674805"/>
            <a:ext cx="19479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HKMM theorem </a:t>
            </a:r>
            <a:r>
              <a:rPr lang="en-GB" sz="1000" dirty="0" err="1"/>
              <a:t>bla</a:t>
            </a:r>
            <a:r>
              <a:rPr lang="en-GB" sz="1000" dirty="0"/>
              <a:t> </a:t>
            </a:r>
            <a:r>
              <a:rPr lang="en-GB" sz="1000" dirty="0" err="1"/>
              <a:t>bla</a:t>
            </a:r>
            <a:r>
              <a:rPr lang="en-GB" sz="1000" dirty="0"/>
              <a:t> </a:t>
            </a:r>
            <a:r>
              <a:rPr lang="en-GB" sz="1000" dirty="0" err="1"/>
              <a:t>bla</a:t>
            </a:r>
            <a:endParaRPr lang="en-GB" sz="1000" dirty="0"/>
          </a:p>
          <a:p>
            <a:r>
              <a:rPr lang="en-GB" sz="1000" dirty="0"/>
              <a:t>GEOMETRY = ORDER + NUMBER</a:t>
            </a:r>
          </a:p>
          <a:p>
            <a:endParaRPr lang="en-GB" sz="1000" dirty="0"/>
          </a:p>
          <a:p>
            <a:r>
              <a:rPr lang="en-GB" sz="1000" dirty="0"/>
              <a:t>Spacetime is a discrete partially ordered set of points x \</a:t>
            </a:r>
            <a:r>
              <a:rPr lang="en-GB" sz="1000" dirty="0" err="1"/>
              <a:t>prec</a:t>
            </a:r>
            <a:r>
              <a:rPr lang="en-GB" sz="1000" dirty="0"/>
              <a:t> y, satisfying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Transitivity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Acyclicity</a:t>
            </a:r>
          </a:p>
          <a:p>
            <a:pPr marL="171450" indent="-171450">
              <a:buFontTx/>
              <a:buChar char="-"/>
            </a:pPr>
            <a:r>
              <a:rPr lang="en-GB" sz="1000" dirty="0"/>
              <a:t>Local finiteness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6102663-B652-ECFE-168E-7CC83F6AB5F4}"/>
                  </a:ext>
                </a:extLst>
              </p14:cNvPr>
              <p14:cNvContentPartPr/>
              <p14:nvPr/>
            </p14:nvContentPartPr>
            <p14:xfrm>
              <a:off x="2931056" y="3952969"/>
              <a:ext cx="360" cy="36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6102663-B652-ECFE-168E-7CC83F6AB5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13056" y="39349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642234C-734A-3DC7-69A5-1E9D3E831D92}"/>
                  </a:ext>
                </a:extLst>
              </p14:cNvPr>
              <p14:cNvContentPartPr/>
              <p14:nvPr/>
            </p14:nvContentPartPr>
            <p14:xfrm>
              <a:off x="2514176" y="3670729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642234C-734A-3DC7-69A5-1E9D3E831D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96536" y="365308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9082690-B501-01CC-D856-0C51A00645E8}"/>
                  </a:ext>
                </a:extLst>
              </p14:cNvPr>
              <p14:cNvContentPartPr/>
              <p14:nvPr/>
            </p14:nvContentPartPr>
            <p14:xfrm>
              <a:off x="3307616" y="3684049"/>
              <a:ext cx="3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9082690-B501-01CC-D856-0C51A00645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89976" y="36664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9F64A6C-B3EE-35BD-E606-CDC76CD5CDFD}"/>
                  </a:ext>
                </a:extLst>
              </p14:cNvPr>
              <p14:cNvContentPartPr/>
              <p14:nvPr/>
            </p14:nvContentPartPr>
            <p14:xfrm>
              <a:off x="3226976" y="3146209"/>
              <a:ext cx="360" cy="36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9F64A6C-B3EE-35BD-E606-CDC76CD5CDF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209336" y="312820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5D365A2-3996-49FE-27CC-1025C2BBB0D2}"/>
                  </a:ext>
                </a:extLst>
              </p14:cNvPr>
              <p14:cNvContentPartPr/>
              <p14:nvPr/>
            </p14:nvContentPartPr>
            <p14:xfrm>
              <a:off x="2191616" y="3320809"/>
              <a:ext cx="360" cy="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5D365A2-3996-49FE-27CC-1025C2BBB0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73616" y="33031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513B268-921A-5A41-4FE1-987ED4375852}"/>
                  </a:ext>
                </a:extLst>
              </p14:cNvPr>
              <p14:cNvContentPartPr/>
              <p14:nvPr/>
            </p14:nvContentPartPr>
            <p14:xfrm>
              <a:off x="2675456" y="2836609"/>
              <a:ext cx="36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513B268-921A-5A41-4FE1-987ED437585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7816" y="28189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10A6DCA-5559-B6F3-3463-85A772292B83}"/>
                  </a:ext>
                </a:extLst>
              </p14:cNvPr>
              <p14:cNvContentPartPr/>
              <p14:nvPr/>
            </p14:nvContentPartPr>
            <p14:xfrm>
              <a:off x="3737816" y="3898969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10A6DCA-5559-B6F3-3463-85A772292B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19816" y="38809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CB67CF9-0AE5-54BF-1BDD-5501863FF96B}"/>
                  </a:ext>
                </a:extLst>
              </p14:cNvPr>
              <p14:cNvContentPartPr/>
              <p14:nvPr/>
            </p14:nvContentPartPr>
            <p14:xfrm>
              <a:off x="2783096" y="3401449"/>
              <a:ext cx="360" cy="3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CB67CF9-0AE5-54BF-1BDD-5501863FF96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5096" y="338380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75AF3CF-FB24-981D-1DCA-DB21BECEFC5B}"/>
              </a:ext>
            </a:extLst>
          </p:cNvPr>
          <p:cNvGrpSpPr/>
          <p:nvPr/>
        </p:nvGrpSpPr>
        <p:grpSpPr>
          <a:xfrm>
            <a:off x="2153096" y="2803489"/>
            <a:ext cx="1585080" cy="1136880"/>
            <a:chOff x="2153096" y="2803489"/>
            <a:chExt cx="1585080" cy="11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8BE867D-321D-C9D7-CD47-2662CFEE9967}"/>
                    </a:ext>
                  </a:extLst>
                </p14:cNvPr>
                <p14:cNvContentPartPr/>
                <p14:nvPr/>
              </p14:nvContentPartPr>
              <p14:xfrm>
                <a:off x="2518856" y="3654169"/>
                <a:ext cx="358560" cy="2725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8BE867D-321D-C9D7-CD47-2662CFEE9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0216" y="3645529"/>
                  <a:ext cx="376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4D4EDF6-4514-32DA-927B-CEFAEF94B211}"/>
                    </a:ext>
                  </a:extLst>
                </p14:cNvPr>
                <p14:cNvContentPartPr/>
                <p14:nvPr/>
              </p14:nvContentPartPr>
              <p14:xfrm>
                <a:off x="2904416" y="3669289"/>
                <a:ext cx="452520" cy="271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4D4EDF6-4514-32DA-927B-CEFAEF94B2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5416" y="3660649"/>
                  <a:ext cx="4701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3C1B446-E271-21E5-5643-DC8E24D3BC50}"/>
                    </a:ext>
                  </a:extLst>
                </p14:cNvPr>
                <p14:cNvContentPartPr/>
                <p14:nvPr/>
              </p14:nvContentPartPr>
              <p14:xfrm>
                <a:off x="2637296" y="2808529"/>
                <a:ext cx="1100880" cy="10656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3C1B446-E271-21E5-5643-DC8E24D3BC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28296" y="2799889"/>
                  <a:ext cx="1118520" cy="10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D27E878-70F4-89FB-F9D5-D61B3A7CE82D}"/>
                    </a:ext>
                  </a:extLst>
                </p14:cNvPr>
                <p14:cNvContentPartPr/>
                <p14:nvPr/>
              </p14:nvContentPartPr>
              <p14:xfrm>
                <a:off x="2153096" y="2803489"/>
                <a:ext cx="469080" cy="8539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D27E878-70F4-89FB-F9D5-D61B3A7CE8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44096" y="2794849"/>
                  <a:ext cx="486720" cy="87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E67B7AB-38B9-7A55-6584-5CBA82FAD165}"/>
                    </a:ext>
                  </a:extLst>
                </p14:cNvPr>
                <p14:cNvContentPartPr/>
                <p14:nvPr/>
              </p14:nvContentPartPr>
              <p14:xfrm>
                <a:off x="2500856" y="3378049"/>
                <a:ext cx="337680" cy="266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E67B7AB-38B9-7A55-6584-5CBA82FAD16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92216" y="3369049"/>
                  <a:ext cx="355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A0352C1-E6E3-0061-3799-B459925FEFD4}"/>
                    </a:ext>
                  </a:extLst>
                </p14:cNvPr>
                <p14:cNvContentPartPr/>
                <p14:nvPr/>
              </p14:nvContentPartPr>
              <p14:xfrm>
                <a:off x="2837096" y="3111289"/>
                <a:ext cx="362160" cy="277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A0352C1-E6E3-0061-3799-B459925FEF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28096" y="3102289"/>
                  <a:ext cx="379800" cy="29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E112432-9FD5-2575-3DF5-A11501FC06E0}"/>
                  </a:ext>
                </a:extLst>
              </p14:cNvPr>
              <p14:cNvContentPartPr/>
              <p14:nvPr/>
            </p14:nvContentPartPr>
            <p14:xfrm>
              <a:off x="1350817" y="3561964"/>
              <a:ext cx="360" cy="36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E112432-9FD5-2575-3DF5-A11501FC06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42177" y="355296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84C30DBF-6BEE-40F8-4786-32C31BFDE045}"/>
              </a:ext>
            </a:extLst>
          </p:cNvPr>
          <p:cNvSpPr txBox="1"/>
          <p:nvPr/>
        </p:nvSpPr>
        <p:spPr>
          <a:xfrm>
            <a:off x="4048216" y="2724091"/>
            <a:ext cx="2980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How to study it? Poisson Sprinkling</a:t>
            </a:r>
          </a:p>
          <a:p>
            <a:endParaRPr lang="en-GB" sz="900" dirty="0"/>
          </a:p>
          <a:p>
            <a:pPr marL="228600" indent="-228600">
              <a:buAutoNum type="arabicPeriod"/>
            </a:pPr>
            <a:r>
              <a:rPr lang="en-GB" sz="900" dirty="0"/>
              <a:t>Pick density \rho and spacetime region of volume V</a:t>
            </a:r>
          </a:p>
          <a:p>
            <a:pPr marL="228600" indent="-228600">
              <a:buAutoNum type="arabicPeriod"/>
            </a:pPr>
            <a:r>
              <a:rPr lang="en-GB" sz="900" dirty="0"/>
              <a:t>Distribute N = </a:t>
            </a:r>
            <a:r>
              <a:rPr lang="en-GB" sz="900" dirty="0" err="1"/>
              <a:t>Poiss</a:t>
            </a:r>
            <a:r>
              <a:rPr lang="en-GB" sz="900" dirty="0"/>
              <a:t>(\</a:t>
            </a:r>
            <a:r>
              <a:rPr lang="en-GB" sz="900" dirty="0" err="1"/>
              <a:t>rhoV</a:t>
            </a:r>
            <a:r>
              <a:rPr lang="en-GB" sz="900" dirty="0"/>
              <a:t>) points uniformly, weighted by volume element \sqrt(g_\mu\nu).</a:t>
            </a:r>
          </a:p>
          <a:p>
            <a:pPr marL="228600" indent="-228600">
              <a:buAutoNum type="arabicPeriod"/>
            </a:pPr>
            <a:r>
              <a:rPr lang="en-GB" sz="900" dirty="0"/>
              <a:t>Connect them according to causal rules of </a:t>
            </a:r>
            <a:r>
              <a:rPr lang="en-GB" sz="900" dirty="0" err="1"/>
              <a:t>spacwtime</a:t>
            </a:r>
            <a:endParaRPr lang="en-GB" sz="900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1765EA-92E2-3EE9-1516-850796C0E0AE}"/>
              </a:ext>
            </a:extLst>
          </p:cNvPr>
          <p:cNvSpPr/>
          <p:nvPr/>
        </p:nvSpPr>
        <p:spPr>
          <a:xfrm>
            <a:off x="98447" y="4334493"/>
            <a:ext cx="6930148" cy="178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7EA911A-ADD6-471F-2DCC-CEEDFD3C903C}"/>
              </a:ext>
            </a:extLst>
          </p:cNvPr>
          <p:cNvSpPr txBox="1"/>
          <p:nvPr/>
        </p:nvSpPr>
        <p:spPr>
          <a:xfrm>
            <a:off x="1551193" y="4362513"/>
            <a:ext cx="43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Black Holes are the perfect testing arena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CC8BBA-6EB5-BEB2-EC82-D812B71B7F6C}"/>
              </a:ext>
            </a:extLst>
          </p:cNvPr>
          <p:cNvSpPr txBox="1"/>
          <p:nvPr/>
        </p:nvSpPr>
        <p:spPr>
          <a:xfrm>
            <a:off x="86255" y="4691681"/>
            <a:ext cx="24279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Black Holes arise from General Relativity, and combined with quantum </a:t>
            </a:r>
            <a:r>
              <a:rPr lang="en-GB" sz="1000" dirty="0" err="1"/>
              <a:t>bla</a:t>
            </a:r>
            <a:r>
              <a:rPr lang="en-GB" sz="1000" dirty="0"/>
              <a:t> </a:t>
            </a:r>
            <a:r>
              <a:rPr lang="en-GB" sz="1000" dirty="0" err="1"/>
              <a:t>bla</a:t>
            </a:r>
            <a:r>
              <a:rPr lang="en-GB" sz="1000" dirty="0"/>
              <a:t> </a:t>
            </a:r>
            <a:r>
              <a:rPr lang="en-GB" sz="1000" dirty="0" err="1"/>
              <a:t>bla</a:t>
            </a:r>
            <a:r>
              <a:rPr lang="en-GB" sz="1000" dirty="0"/>
              <a:t> gives rise to thermodynamics of the Black Hole:</a:t>
            </a:r>
          </a:p>
          <a:p>
            <a:pPr marL="285750" indent="-285750">
              <a:buAutoNum type="romanUcPeriod"/>
            </a:pPr>
            <a:r>
              <a:rPr lang="en-GB" sz="1000" dirty="0" err="1"/>
              <a:t>Bla</a:t>
            </a:r>
            <a:r>
              <a:rPr lang="en-GB" sz="1000" dirty="0"/>
              <a:t> </a:t>
            </a:r>
            <a:r>
              <a:rPr lang="en-GB" sz="1000" dirty="0" err="1"/>
              <a:t>bla</a:t>
            </a:r>
            <a:r>
              <a:rPr lang="en-GB" sz="1000" dirty="0"/>
              <a:t> </a:t>
            </a:r>
            <a:r>
              <a:rPr lang="en-GB" sz="1000" dirty="0" err="1"/>
              <a:t>bla</a:t>
            </a:r>
            <a:endParaRPr lang="en-GB" sz="1000" dirty="0"/>
          </a:p>
          <a:p>
            <a:pPr marL="285750" indent="-285750">
              <a:buAutoNum type="romanUcPeriod"/>
            </a:pPr>
            <a:r>
              <a:rPr lang="en-GB" sz="1000" dirty="0"/>
              <a:t>Entropy din </a:t>
            </a:r>
            <a:r>
              <a:rPr lang="en-GB" sz="1000" dirty="0" err="1"/>
              <a:t>din</a:t>
            </a:r>
            <a:endParaRPr lang="en-GB" sz="1000" dirty="0"/>
          </a:p>
          <a:p>
            <a:pPr marL="285750" indent="-285750">
              <a:buAutoNum type="romanUcPeriod"/>
            </a:pPr>
            <a:r>
              <a:rPr lang="en-GB" sz="1000" dirty="0" err="1"/>
              <a:t>boh</a:t>
            </a:r>
            <a:endParaRPr lang="en-GB" sz="1000" dirty="0"/>
          </a:p>
          <a:p>
            <a:pPr marL="285750" indent="-285750">
              <a:buAutoNum type="romanUcPeriod"/>
            </a:pPr>
            <a:endParaRPr lang="en-GB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A066658-8F45-5E22-E6C9-15711F721DF6}"/>
              </a:ext>
            </a:extLst>
          </p:cNvPr>
          <p:cNvSpPr txBox="1"/>
          <p:nvPr/>
        </p:nvSpPr>
        <p:spPr>
          <a:xfrm>
            <a:off x="2644429" y="4913243"/>
            <a:ext cx="1625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PICTURE WITH FALLING LIGHT CONES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9B76309-EB18-1434-9188-E3C92BD5E209}"/>
              </a:ext>
            </a:extLst>
          </p:cNvPr>
          <p:cNvSpPr txBox="1"/>
          <p:nvPr/>
        </p:nvSpPr>
        <p:spPr>
          <a:xfrm>
            <a:off x="4720554" y="4913243"/>
            <a:ext cx="16251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OUR (IN 2d) BLACK HOLES CAUSET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8925576-0E76-B5C7-9661-C3AD92BF7F25}"/>
              </a:ext>
            </a:extLst>
          </p:cNvPr>
          <p:cNvCxnSpPr>
            <a:cxnSpLocks/>
          </p:cNvCxnSpPr>
          <p:nvPr/>
        </p:nvCxnSpPr>
        <p:spPr>
          <a:xfrm>
            <a:off x="4251583" y="5090319"/>
            <a:ext cx="42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1E3BE71-19B3-7220-3009-77C050D48160}"/>
              </a:ext>
            </a:extLst>
          </p:cNvPr>
          <p:cNvCxnSpPr>
            <a:cxnSpLocks/>
          </p:cNvCxnSpPr>
          <p:nvPr/>
        </p:nvCxnSpPr>
        <p:spPr>
          <a:xfrm>
            <a:off x="4268627" y="5374908"/>
            <a:ext cx="42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9DDF8D9-2EC8-2F5E-CC32-0655D88BC3B3}"/>
              </a:ext>
            </a:extLst>
          </p:cNvPr>
          <p:cNvCxnSpPr>
            <a:cxnSpLocks/>
          </p:cNvCxnSpPr>
          <p:nvPr/>
        </p:nvCxnSpPr>
        <p:spPr>
          <a:xfrm>
            <a:off x="4251583" y="5688673"/>
            <a:ext cx="4271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8C0618-777B-E7F7-4A9C-755965908448}"/>
              </a:ext>
            </a:extLst>
          </p:cNvPr>
          <p:cNvSpPr/>
          <p:nvPr/>
        </p:nvSpPr>
        <p:spPr>
          <a:xfrm>
            <a:off x="81685" y="6266775"/>
            <a:ext cx="6930148" cy="1780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CC9AC3-9C66-7CF8-37A8-95F52547664C}"/>
              </a:ext>
            </a:extLst>
          </p:cNvPr>
          <p:cNvSpPr txBox="1"/>
          <p:nvPr/>
        </p:nvSpPr>
        <p:spPr>
          <a:xfrm>
            <a:off x="1534431" y="6294795"/>
            <a:ext cx="4373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Discretising the BH: Horizon Molecules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6692A12-94D0-37EB-2BF2-4806110197F1}"/>
              </a:ext>
            </a:extLst>
          </p:cNvPr>
          <p:cNvSpPr txBox="1"/>
          <p:nvPr/>
        </p:nvSpPr>
        <p:spPr>
          <a:xfrm>
            <a:off x="270215" y="6683257"/>
            <a:ext cx="2427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Where is BH entropy? Our answer is on the horizon, arising from the statistical distribution of horizon molecules: connections crossing the horizon.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553C9E5-584D-FF48-3E5C-058F18DDF6FF}"/>
              </a:ext>
            </a:extLst>
          </p:cNvPr>
          <p:cNvSpPr txBox="1"/>
          <p:nvPr/>
        </p:nvSpPr>
        <p:spPr>
          <a:xfrm>
            <a:off x="5154848" y="6738081"/>
            <a:ext cx="1625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LINEAR PLOT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902313A-A0BC-E55B-03CB-C510B598EB61}"/>
              </a:ext>
            </a:extLst>
          </p:cNvPr>
          <p:cNvSpPr txBox="1"/>
          <p:nvPr/>
        </p:nvSpPr>
        <p:spPr>
          <a:xfrm>
            <a:off x="3151238" y="6692147"/>
            <a:ext cx="16251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/>
              <a:t>SCHEME SHOWING WHAT A LAMBDA 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0297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74</TotalTime>
  <Words>222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Black Hole in a Discrete Scwharzt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Hole in a Discrete Scwharzt …</dc:title>
  <dc:creator>Veroni, Stefano</dc:creator>
  <cp:lastModifiedBy>Veroni, Stefano</cp:lastModifiedBy>
  <cp:revision>1</cp:revision>
  <dcterms:created xsi:type="dcterms:W3CDTF">2023-02-16T19:48:04Z</dcterms:created>
  <dcterms:modified xsi:type="dcterms:W3CDTF">2023-02-16T21:02:54Z</dcterms:modified>
</cp:coreProperties>
</file>