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8A62-D573-497C-83A2-0D21D8B5BE75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3772-F791-45C1-A5CE-67A8F33D2FE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35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8A62-D573-497C-83A2-0D21D8B5BE75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3772-F791-45C1-A5CE-67A8F33D2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37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8A62-D573-497C-83A2-0D21D8B5BE75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3772-F791-45C1-A5CE-67A8F33D2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22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8A62-D573-497C-83A2-0D21D8B5BE75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3772-F791-45C1-A5CE-67A8F33D2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8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8A62-D573-497C-83A2-0D21D8B5BE75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3772-F791-45C1-A5CE-67A8F33D2FE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9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8A62-D573-497C-83A2-0D21D8B5BE75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3772-F791-45C1-A5CE-67A8F33D2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51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8A62-D573-497C-83A2-0D21D8B5BE75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3772-F791-45C1-A5CE-67A8F33D2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91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8A62-D573-497C-83A2-0D21D8B5BE75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3772-F791-45C1-A5CE-67A8F33D2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3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8A62-D573-497C-83A2-0D21D8B5BE75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3772-F791-45C1-A5CE-67A8F33D2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73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3A98A62-D573-497C-83A2-0D21D8B5BE75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453772-F791-45C1-A5CE-67A8F33D2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96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8A62-D573-497C-83A2-0D21D8B5BE75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3772-F791-45C1-A5CE-67A8F33D2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71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3A98A62-D573-497C-83A2-0D21D8B5BE75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453772-F791-45C1-A5CE-67A8F33D2FE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25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hyperlink" Target="https://www.geeksforgeeks.org/machine-learn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0194" y="2404534"/>
            <a:ext cx="8263809" cy="164630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</a:rPr>
              <a:t>FRAUD DETECTION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                                                                              -By Vidhi Agarwal</a:t>
            </a:r>
          </a:p>
          <a:p>
            <a:r>
              <a:rPr lang="en-IN" dirty="0"/>
              <a:t>                                                                                              IIT DELHI</a:t>
            </a:r>
          </a:p>
        </p:txBody>
      </p:sp>
    </p:spTree>
    <p:extLst>
      <p:ext uri="{BB962C8B-B14F-4D97-AF65-F5344CB8AC3E}">
        <p14:creationId xmlns:p14="http://schemas.microsoft.com/office/powerpoint/2010/main" val="290118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b="1" u="sng" dirty="0">
                <a:solidFill>
                  <a:schemeClr val="tx1"/>
                </a:solidFill>
              </a:rPr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624" y="1995126"/>
            <a:ext cx="8945637" cy="4423091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/>
              <a:t>Exploratory Data Analysis (EDA)</a:t>
            </a:r>
            <a:endParaRPr lang="en-US" u="sng" dirty="0"/>
          </a:p>
          <a:p>
            <a:pPr lvl="1"/>
            <a:r>
              <a:rPr lang="en-US" dirty="0"/>
              <a:t>Explored the dataset to understand its structure and characteristics.</a:t>
            </a:r>
          </a:p>
          <a:p>
            <a:pPr lvl="1"/>
            <a:r>
              <a:rPr lang="en-US" dirty="0"/>
              <a:t>Identified and handled missing values, outliers, and data inconsistencies.</a:t>
            </a:r>
          </a:p>
          <a:p>
            <a:pPr lvl="1"/>
            <a:r>
              <a:rPr lang="en-US" dirty="0"/>
              <a:t>Visualized data distributions and relationships using graphs (histograms, scatter plots, etc.)</a:t>
            </a:r>
          </a:p>
          <a:p>
            <a:r>
              <a:rPr lang="en-US" b="1" u="sng" dirty="0"/>
              <a:t>Model Development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/>
              <a:t>Logistic Regression</a:t>
            </a:r>
            <a:endParaRPr lang="en-US" dirty="0"/>
          </a:p>
          <a:p>
            <a:pPr lvl="1"/>
            <a:r>
              <a:rPr lang="en-US" dirty="0"/>
              <a:t>Chosen for its simplicity and interpretability.</a:t>
            </a:r>
          </a:p>
          <a:p>
            <a:pPr lvl="1"/>
            <a:r>
              <a:rPr lang="en-US" dirty="0"/>
              <a:t>Trained and tuned the model to classify transactions as fraudulent or legitimate.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/>
              <a:t>Decision Tree</a:t>
            </a:r>
            <a:endParaRPr lang="en-US" dirty="0"/>
          </a:p>
          <a:p>
            <a:pPr lvl="1"/>
            <a:r>
              <a:rPr lang="en-US" dirty="0"/>
              <a:t>Selected for its ability to capture non-linear patterns and interactions.</a:t>
            </a:r>
          </a:p>
          <a:p>
            <a:pPr lvl="1"/>
            <a:r>
              <a:rPr lang="en-US" dirty="0"/>
              <a:t>Developed and fine-tuned the model for better accuracy and interpretability.</a:t>
            </a:r>
          </a:p>
          <a:p>
            <a:r>
              <a:rPr lang="en-US" b="1" u="sng" dirty="0"/>
              <a:t>Model Comparison</a:t>
            </a:r>
          </a:p>
          <a:p>
            <a:pPr lvl="1"/>
            <a:r>
              <a:rPr lang="en-US" dirty="0"/>
              <a:t>Evaluated both models using key performance metrics such as accuracy, precision, recall, and F1-score.</a:t>
            </a:r>
          </a:p>
          <a:p>
            <a:pPr lvl="1"/>
            <a:r>
              <a:rPr lang="en-US" dirty="0"/>
              <a:t>Compared the models to determine the best approach for fraud detection.</a:t>
            </a:r>
          </a:p>
          <a:p>
            <a:pPr lvl="1"/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442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837" y="260436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b="1" u="sng" dirty="0">
                <a:solidFill>
                  <a:schemeClr val="tx1"/>
                </a:solidFill>
              </a:rPr>
              <a:t>Exploratory Data Analysis (EDA)</a:t>
            </a:r>
            <a:br>
              <a:rPr lang="en-US" u="sng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343" y="1854774"/>
            <a:ext cx="7685510" cy="4711489"/>
          </a:xfrm>
        </p:spPr>
        <p:txBody>
          <a:bodyPr>
            <a:normAutofit/>
          </a:bodyPr>
          <a:lstStyle/>
          <a:p>
            <a:r>
              <a:rPr lang="en-IN" b="1" u="sng" dirty="0"/>
              <a:t>Data Examination</a:t>
            </a:r>
          </a:p>
          <a:p>
            <a:pPr lvl="1"/>
            <a:r>
              <a:rPr lang="en-IN" b="1" dirty="0"/>
              <a:t>Null Values: </a:t>
            </a:r>
            <a:r>
              <a:rPr lang="en-IN" dirty="0"/>
              <a:t>No missing values found.</a:t>
            </a:r>
          </a:p>
          <a:p>
            <a:r>
              <a:rPr lang="en-IN" b="1" u="sng" dirty="0"/>
              <a:t>Data Visualization</a:t>
            </a:r>
          </a:p>
          <a:p>
            <a:pPr lvl="1"/>
            <a:r>
              <a:rPr lang="en-IN" b="1" dirty="0"/>
              <a:t>Transaction Types: </a:t>
            </a:r>
            <a:r>
              <a:rPr lang="en-IN" dirty="0"/>
              <a:t>Bar graph showing fraud detection across different transaction types.</a:t>
            </a:r>
          </a:p>
          <a:p>
            <a:pPr lvl="1"/>
            <a:r>
              <a:rPr lang="en-IN" b="1" dirty="0"/>
              <a:t>Balance Analysis: </a:t>
            </a:r>
            <a:r>
              <a:rPr lang="en-IN" dirty="0"/>
              <a:t>Scatter plot of newBalanceOrg vs. oldBalanceOrg to identify patterns.</a:t>
            </a:r>
          </a:p>
          <a:p>
            <a:r>
              <a:rPr lang="en-IN" b="1" u="sng" dirty="0"/>
              <a:t>Data Pre-processing</a:t>
            </a:r>
          </a:p>
          <a:p>
            <a:pPr lvl="1"/>
            <a:r>
              <a:rPr lang="en-IN" b="1" dirty="0"/>
              <a:t>Label Encoding: </a:t>
            </a:r>
            <a:r>
              <a:rPr lang="en-IN" dirty="0"/>
              <a:t>Converted categorical variables to numerical format.</a:t>
            </a:r>
          </a:p>
          <a:p>
            <a:pPr lvl="1"/>
            <a:r>
              <a:rPr lang="en-IN" b="1" dirty="0"/>
              <a:t>Feature Selection:</a:t>
            </a:r>
            <a:r>
              <a:rPr lang="en-IN" dirty="0"/>
              <a:t> Removed unnecessary columns based on analysis.</a:t>
            </a:r>
          </a:p>
          <a:p>
            <a:pPr lvl="1"/>
            <a:r>
              <a:rPr lang="en-US" b="1" dirty="0"/>
              <a:t>Data Scaling</a:t>
            </a:r>
            <a:r>
              <a:rPr lang="en-US" dirty="0"/>
              <a:t>: Applied </a:t>
            </a:r>
            <a:r>
              <a:rPr lang="en-US" dirty="0" err="1"/>
              <a:t>MinMaxScaler</a:t>
            </a:r>
            <a:r>
              <a:rPr lang="en-US" dirty="0"/>
              <a:t> to normalize the data.</a:t>
            </a:r>
          </a:p>
          <a:p>
            <a:pPr lvl="1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348" y="1153983"/>
            <a:ext cx="3892315" cy="20716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199" y="3499181"/>
            <a:ext cx="3088952" cy="25210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82561" y="3129849"/>
            <a:ext cx="255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Bar Chart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85892" y="6013031"/>
            <a:ext cx="255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Scatter Plot</a:t>
            </a:r>
          </a:p>
        </p:txBody>
      </p:sp>
    </p:spTree>
    <p:extLst>
      <p:ext uri="{BB962C8B-B14F-4D97-AF65-F5344CB8AC3E}">
        <p14:creationId xmlns:p14="http://schemas.microsoft.com/office/powerpoint/2010/main" val="3525339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04614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solidFill>
                  <a:schemeClr val="tx1"/>
                </a:solidFill>
              </a:rPr>
              <a:t>Model Development</a:t>
            </a:r>
            <a:br>
              <a:rPr lang="en-US" u="sng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862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b="1" u="sng" dirty="0"/>
              <a:t>Model Selection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/>
              <a:t>Logistic Regression</a:t>
            </a:r>
            <a:endParaRPr lang="en-US" dirty="0"/>
          </a:p>
          <a:p>
            <a:pPr lvl="1"/>
            <a:r>
              <a:rPr lang="en-US" dirty="0"/>
              <a:t>Chosen for its simplicity, efficiency, and interpretability.</a:t>
            </a:r>
          </a:p>
          <a:p>
            <a:pPr lvl="1"/>
            <a:r>
              <a:rPr lang="en-US" dirty="0"/>
              <a:t>Suitable for binary classification tasks with clear probability outputs.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/>
              <a:t>	Decision Tree</a:t>
            </a:r>
            <a:endParaRPr lang="en-US" dirty="0"/>
          </a:p>
          <a:p>
            <a:pPr lvl="1"/>
            <a:r>
              <a:rPr lang="en-US" dirty="0"/>
              <a:t>Selected for its intuitive decision-making process and ability to handle complex datasets.</a:t>
            </a:r>
          </a:p>
          <a:p>
            <a:pPr lvl="1"/>
            <a:r>
              <a:rPr lang="en-US" dirty="0"/>
              <a:t>Provides easy-to-understand rules and visualization of decision paths.</a:t>
            </a:r>
          </a:p>
          <a:p>
            <a:r>
              <a:rPr lang="en-US" b="1" u="sng" dirty="0"/>
              <a:t>Model Building</a:t>
            </a:r>
          </a:p>
          <a:p>
            <a:pPr lvl="1"/>
            <a:r>
              <a:rPr lang="en-US" dirty="0"/>
              <a:t>Implemented both models using appropriate libraries.</a:t>
            </a:r>
          </a:p>
          <a:p>
            <a:pPr lvl="1"/>
            <a:r>
              <a:rPr lang="en-US" dirty="0"/>
              <a:t>Trained models on the prepared dataset to ensure accurate fraud detection.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018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626" y="53225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u="sng" dirty="0">
                <a:solidFill>
                  <a:schemeClr val="tx1"/>
                </a:solidFill>
              </a:rPr>
              <a:t>Model Comparison</a:t>
            </a:r>
            <a:br>
              <a:rPr lang="en-US" u="sng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626" y="1956858"/>
            <a:ext cx="8022528" cy="4935536"/>
          </a:xfrm>
        </p:spPr>
        <p:txBody>
          <a:bodyPr>
            <a:normAutofit/>
          </a:bodyPr>
          <a:lstStyle/>
          <a:p>
            <a:r>
              <a:rPr lang="en-US" b="1" u="sng" dirty="0"/>
              <a:t>Evaluation Metrics</a:t>
            </a:r>
          </a:p>
          <a:p>
            <a:pPr lvl="1"/>
            <a:r>
              <a:rPr lang="en-US" b="1" dirty="0"/>
              <a:t>Confusion Matrix</a:t>
            </a:r>
            <a:r>
              <a:rPr lang="en-US" dirty="0"/>
              <a:t>: Used to visualize the performance of both models.</a:t>
            </a:r>
          </a:p>
          <a:p>
            <a:pPr lvl="1"/>
            <a:r>
              <a:rPr lang="en-US" b="1" dirty="0"/>
              <a:t>Classification Report</a:t>
            </a:r>
            <a:r>
              <a:rPr lang="en-US" dirty="0"/>
              <a:t>: Provided detailed metrics including precision, recall, and F1-score.</a:t>
            </a:r>
          </a:p>
          <a:p>
            <a:r>
              <a:rPr lang="en-US" b="1" u="sng" dirty="0"/>
              <a:t>Logistic Regression</a:t>
            </a:r>
          </a:p>
          <a:p>
            <a:pPr lvl="1"/>
            <a:r>
              <a:rPr lang="en-US" b="1" dirty="0"/>
              <a:t>Overall Accuracy</a:t>
            </a:r>
            <a:r>
              <a:rPr lang="en-US" dirty="0"/>
              <a:t>: Very high, but misleading.</a:t>
            </a:r>
          </a:p>
          <a:p>
            <a:pPr lvl="1"/>
            <a:r>
              <a:rPr lang="en-US" b="1" dirty="0"/>
              <a:t>Precision and Recall for Fraud</a:t>
            </a:r>
            <a:r>
              <a:rPr lang="en-US" dirty="0"/>
              <a:t>: Both were 0.</a:t>
            </a:r>
          </a:p>
          <a:p>
            <a:r>
              <a:rPr lang="en-US" b="1" u="sng" dirty="0"/>
              <a:t>Decision Tree</a:t>
            </a:r>
          </a:p>
          <a:p>
            <a:pPr lvl="1"/>
            <a:r>
              <a:rPr lang="en-US" b="1" dirty="0"/>
              <a:t>Overall Accuracy</a:t>
            </a:r>
            <a:r>
              <a:rPr lang="en-US" dirty="0"/>
              <a:t>: Better balance between detecting fraud and legitimate transactions.</a:t>
            </a:r>
          </a:p>
          <a:p>
            <a:pPr lvl="1"/>
            <a:r>
              <a:rPr lang="en-US" b="1" dirty="0"/>
              <a:t>Precision and Recall for Fraud and Legitimate Data</a:t>
            </a:r>
            <a:r>
              <a:rPr lang="en-US" dirty="0"/>
              <a:t>: Both were non-zero.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286" y="3405956"/>
            <a:ext cx="3092371" cy="27162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787" y="623309"/>
            <a:ext cx="2787370" cy="2486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56708" y="3082791"/>
            <a:ext cx="2630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Logistic Regression 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9239537" y="6003938"/>
            <a:ext cx="264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Decision Tree</a:t>
            </a:r>
          </a:p>
        </p:txBody>
      </p:sp>
    </p:spTree>
    <p:extLst>
      <p:ext uri="{BB962C8B-B14F-4D97-AF65-F5344CB8AC3E}">
        <p14:creationId xmlns:p14="http://schemas.microsoft.com/office/powerpoint/2010/main" val="149416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87865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6000" b="1" u="sng" dirty="0">
                <a:solidFill>
                  <a:schemeClr val="tx1"/>
                </a:solidFill>
              </a:rPr>
              <a:t>Results</a:t>
            </a:r>
            <a:r>
              <a:rPr lang="en-US" sz="6600" b="1" u="sng" dirty="0"/>
              <a:t> </a:t>
            </a:r>
            <a:endParaRPr lang="en-IN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/>
              <a:t>Logistic Regression</a:t>
            </a:r>
          </a:p>
          <a:p>
            <a:pPr lvl="1"/>
            <a:r>
              <a:rPr lang="en-US" sz="2000" b="1" dirty="0"/>
              <a:t>Precision and Recall for Fraud</a:t>
            </a:r>
            <a:r>
              <a:rPr lang="en-US" sz="2000" dirty="0"/>
              <a:t>: Both were 0.</a:t>
            </a:r>
          </a:p>
          <a:p>
            <a:pPr lvl="2"/>
            <a:r>
              <a:rPr lang="en-US" sz="1600" b="1" dirty="0"/>
              <a:t>Reason</a:t>
            </a:r>
            <a:r>
              <a:rPr lang="en-US" sz="1600" dirty="0"/>
              <a:t>: Model predicted all transactions as non-fraudulent.</a:t>
            </a:r>
          </a:p>
          <a:p>
            <a:pPr lvl="2"/>
            <a:r>
              <a:rPr lang="en-US" sz="1600" b="1" dirty="0"/>
              <a:t>Impact</a:t>
            </a:r>
            <a:r>
              <a:rPr lang="en-US" sz="1600" dirty="0"/>
              <a:t>: Due to the imbalance, accuracy was high despite poor fraud detection.</a:t>
            </a:r>
          </a:p>
          <a:p>
            <a:pPr lvl="1"/>
            <a:endParaRPr lang="en-US" sz="2000" dirty="0"/>
          </a:p>
          <a:p>
            <a:r>
              <a:rPr lang="en-US" sz="2400" b="1" u="sng" dirty="0"/>
              <a:t>Decision Tree</a:t>
            </a:r>
          </a:p>
          <a:p>
            <a:pPr lvl="1"/>
            <a:r>
              <a:rPr lang="en-US" sz="2000" b="1" dirty="0"/>
              <a:t>Precision and Recall for Fraud and Legitimate Data</a:t>
            </a:r>
            <a:r>
              <a:rPr lang="en-US" sz="2000" dirty="0"/>
              <a:t>: Both were non-zero.</a:t>
            </a:r>
          </a:p>
          <a:p>
            <a:pPr lvl="2"/>
            <a:r>
              <a:rPr lang="en-US" sz="1600" b="1" dirty="0"/>
              <a:t>Benefit</a:t>
            </a:r>
            <a:r>
              <a:rPr lang="en-US" sz="1600" dirty="0"/>
              <a:t>: Model successfully identified some fraudulent transactions, improving overall reliability.</a:t>
            </a:r>
          </a:p>
          <a:p>
            <a:pPr marL="0" indent="0">
              <a:buNone/>
            </a:pPr>
            <a:endParaRPr lang="en-US" sz="2800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8536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u="sng" dirty="0">
                <a:solidFill>
                  <a:schemeClr val="tx1"/>
                </a:solidFill>
              </a:rPr>
              <a:t> </a:t>
            </a:r>
            <a:r>
              <a:rPr lang="en-US" sz="5400" b="1" u="sng" dirty="0">
                <a:solidFill>
                  <a:schemeClr val="tx1"/>
                </a:solidFill>
              </a:rPr>
              <a:t>Conclusion and References</a:t>
            </a:r>
            <a:r>
              <a:rPr lang="en-US" sz="6000" u="sng" dirty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Conclusion</a:t>
            </a:r>
          </a:p>
          <a:p>
            <a:pPr lvl="1"/>
            <a:r>
              <a:rPr lang="en-US" dirty="0"/>
              <a:t>Conducted thorough </a:t>
            </a:r>
            <a:r>
              <a:rPr lang="en-US" b="1" dirty="0"/>
              <a:t>Exploratory Data Analysis</a:t>
            </a:r>
            <a:r>
              <a:rPr lang="en-US" dirty="0"/>
              <a:t> to understand and prepare the dataset.</a:t>
            </a:r>
          </a:p>
          <a:p>
            <a:pPr lvl="1"/>
            <a:r>
              <a:rPr lang="en-US" dirty="0"/>
              <a:t>Developed and compared two models: </a:t>
            </a:r>
            <a:r>
              <a:rPr lang="en-US" b="1" dirty="0"/>
              <a:t>Logistic Regression</a:t>
            </a:r>
            <a:r>
              <a:rPr lang="en-US" dirty="0"/>
              <a:t> and </a:t>
            </a:r>
            <a:r>
              <a:rPr lang="en-US" b="1" dirty="0"/>
              <a:t>Decision Tree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Decision Tree </a:t>
            </a:r>
            <a:r>
              <a:rPr lang="en-US" dirty="0"/>
              <a:t>is the preferred model for this project due to its balanced detection capabilities.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u="sng" dirty="0"/>
              <a:t>References</a:t>
            </a:r>
          </a:p>
          <a:p>
            <a:pPr lvl="1"/>
            <a:r>
              <a:rPr lang="en-US" b="1" u="sng" dirty="0">
                <a:solidFill>
                  <a:schemeClr val="tx1"/>
                </a:solidFill>
                <a:hlinkClick r:id="rId2"/>
              </a:rPr>
              <a:t>https://www.geeksforgeeks.org/machine-learning/</a:t>
            </a:r>
            <a:endParaRPr lang="en-US" b="1" u="sng" dirty="0">
              <a:solidFill>
                <a:schemeClr val="tx1"/>
              </a:solidFill>
            </a:endParaRPr>
          </a:p>
          <a:p>
            <a:pPr lvl="1"/>
            <a:r>
              <a:rPr lang="en-US" b="1" u="sng" dirty="0">
                <a:solidFill>
                  <a:schemeClr val="tx1"/>
                </a:solidFill>
                <a:hlinkClick r:id="rId3"/>
              </a:rPr>
              <a:t>https://www.kaggle.com/</a:t>
            </a:r>
            <a:r>
              <a:rPr lang="en-US" b="1" u="sng" dirty="0">
                <a:solidFill>
                  <a:schemeClr val="tx1"/>
                </a:solidFill>
              </a:rPr>
              <a:t> </a:t>
            </a:r>
          </a:p>
          <a:p>
            <a:pPr marL="457200" lvl="1" indent="0">
              <a:buNone/>
            </a:pPr>
            <a:endParaRPr lang="en-US" b="1" u="sng" dirty="0">
              <a:solidFill>
                <a:schemeClr val="tx1"/>
              </a:solidFill>
            </a:endParaRPr>
          </a:p>
          <a:p>
            <a:pPr lvl="1"/>
            <a:endParaRPr lang="en-US" b="1" u="sng" dirty="0">
              <a:solidFill>
                <a:schemeClr val="tx1"/>
              </a:solidFill>
            </a:endParaRPr>
          </a:p>
          <a:p>
            <a:pPr lvl="1"/>
            <a:endParaRPr lang="en-US" b="1" u="sng" dirty="0"/>
          </a:p>
          <a:p>
            <a:endParaRPr lang="en-US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44852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236</TotalTime>
  <Words>506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Wingdings</vt:lpstr>
      <vt:lpstr>Calibri Light</vt:lpstr>
      <vt:lpstr>Calibri</vt:lpstr>
      <vt:lpstr>Retrospect</vt:lpstr>
      <vt:lpstr>FRAUD DETECTION MODEL</vt:lpstr>
      <vt:lpstr>APPROACH</vt:lpstr>
      <vt:lpstr>Exploratory Data Analysis (EDA) </vt:lpstr>
      <vt:lpstr>Model Development </vt:lpstr>
      <vt:lpstr>Model Comparison </vt:lpstr>
      <vt:lpstr>Results </vt:lpstr>
      <vt:lpstr> Conclusion and 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 MODEL</dc:title>
  <dc:creator>LENOVO</dc:creator>
  <cp:lastModifiedBy>Vidhi Agarwal</cp:lastModifiedBy>
  <cp:revision>14</cp:revision>
  <dcterms:created xsi:type="dcterms:W3CDTF">2024-06-01T13:54:56Z</dcterms:created>
  <dcterms:modified xsi:type="dcterms:W3CDTF">2024-06-03T02:38:59Z</dcterms:modified>
</cp:coreProperties>
</file>