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Oswald Bold" charset="1" panose="00000800000000000000"/>
      <p:regular r:id="rId26"/>
    </p:embeddedFont>
    <p:embeddedFont>
      <p:font typeface="Montserrat Classic Bold" charset="1" panose="00000800000000000000"/>
      <p:regular r:id="rId27"/>
    </p:embeddedFont>
    <p:embeddedFont>
      <p:font typeface="DM Sans" charset="1" panose="00000000000000000000"/>
      <p:regular r:id="rId28"/>
    </p:embeddedFont>
    <p:embeddedFont>
      <p:font typeface="DM Sans Bold" charset="1" panose="00000000000000000000"/>
      <p:regular r:id="rId29"/>
    </p:embeddedFont>
    <p:embeddedFont>
      <p:font typeface="DM Sans Italics"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1.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2.jpeg" Type="http://schemas.openxmlformats.org/officeDocument/2006/relationships/image"/><Relationship Id="rId6" Target="https://docs.google.com/document/d/1RJV1KYQxbTtzV5MjVjJavoRQCD-qkhmqzv2gH3lFX9k/edit?usp=sharing"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3.jpeg" Type="http://schemas.openxmlformats.org/officeDocument/2006/relationships/image"/><Relationship Id="rId6" Target="../media/image34.jpeg" Type="http://schemas.openxmlformats.org/officeDocument/2006/relationships/image"/><Relationship Id="rId7" Target="../media/image35.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https://docs.google.com/document/d/1lWxt5YiyKgRliw1w9Ukq_DslQmabsR_j/edit?usp=drive_link&amp;ouid=118067178216824202913&amp;rtpof=true&amp;sd=true" TargetMode="External" Type="http://schemas.openxmlformats.org/officeDocument/2006/relationships/hyperlink"/><Relationship Id="rId6" Target="https://docs.google.com/document/d/12kIqCdZQlsBS9j1cnh8s2d2Wdx0erunaiIGI-QAwuLo/edit?usp=sharing" TargetMode="External" Type="http://schemas.openxmlformats.org/officeDocument/2006/relationships/hyperlink"/><Relationship Id="rId7" Target="https://docs.google.com/document/d/1Yw-NioKIkVBxtKwiBc3mLPV7zlFrV54KnPjIpvL0y4Q/edit?usp=sharing"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irjet.net/archives/V7/i3/IRJET-V7I3418.pdf" TargetMode="External" Type="http://schemas.openxmlformats.org/officeDocument/2006/relationships/hyperlink"/><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http://vision.stanford.edu/teaching/cs231a_autumn1213_internal/project/final/writeup/distributable/Chen_Paper.pdf" TargetMode="External" Type="http://schemas.openxmlformats.org/officeDocument/2006/relationships/hyperlink"/><Relationship Id="rId6" Target="https://ijrpr.com/uploads/V2ISSUE9/IJRPR1329.pdf" TargetMode="External" Type="http://schemas.openxmlformats.org/officeDocument/2006/relationships/hyperlink"/><Relationship Id="rId7" Target="https://www.researchgate.net/publication/262187093_Sign_language_recognition_State_of_the_ar" TargetMode="External" Type="http://schemas.openxmlformats.org/officeDocument/2006/relationships/hyperlink"/><Relationship Id="rId8" Target="https://sci-hub.se/https:/ieeexplore.ieee.org/document/726791" TargetMode="External" Type="http://schemas.openxmlformats.org/officeDocument/2006/relationships/hyperlink"/><Relationship Id="rId9" Target="https://www.researchgate.net/publication/337990440_Sign_Language_Recognition_Systems_A_Decade_Systematic_Literature_Review"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9555523">
            <a:off x="15634625" y="317285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453590" y="-278518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635703" y="4129009"/>
            <a:ext cx="13576502" cy="2824776"/>
            <a:chOff x="0" y="0"/>
            <a:chExt cx="2621843" cy="545510"/>
          </a:xfrm>
        </p:grpSpPr>
        <p:sp>
          <p:nvSpPr>
            <p:cNvPr name="Freeform 6" id="6"/>
            <p:cNvSpPr/>
            <p:nvPr/>
          </p:nvSpPr>
          <p:spPr>
            <a:xfrm flipH="false" flipV="false" rot="0">
              <a:off x="0" y="0"/>
              <a:ext cx="2621843" cy="545510"/>
            </a:xfrm>
            <a:custGeom>
              <a:avLst/>
              <a:gdLst/>
              <a:ahLst/>
              <a:cxnLst/>
              <a:rect r="r" b="b" t="t" l="l"/>
              <a:pathLst>
                <a:path h="545510" w="2621843">
                  <a:moveTo>
                    <a:pt x="0" y="0"/>
                  </a:moveTo>
                  <a:lnTo>
                    <a:pt x="2621843" y="0"/>
                  </a:lnTo>
                  <a:lnTo>
                    <a:pt x="2621843" y="545510"/>
                  </a:lnTo>
                  <a:lnTo>
                    <a:pt x="0" y="54551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621843" cy="56456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3379179" y="5310343"/>
            <a:ext cx="12089550" cy="1467074"/>
          </a:xfrm>
          <a:prstGeom prst="rect">
            <a:avLst/>
          </a:prstGeom>
        </p:spPr>
        <p:txBody>
          <a:bodyPr anchor="t" rtlCol="false" tIns="0" lIns="0" bIns="0" rIns="0">
            <a:spAutoFit/>
          </a:bodyPr>
          <a:lstStyle/>
          <a:p>
            <a:pPr algn="ctr">
              <a:lnSpc>
                <a:spcPts val="12061"/>
              </a:lnSpc>
            </a:pPr>
            <a:r>
              <a:rPr lang="en-US" sz="8740" spc="856">
                <a:solidFill>
                  <a:srgbClr val="231F20"/>
                </a:solidFill>
                <a:latin typeface="Oswald Bold"/>
              </a:rPr>
              <a:t>RECOGNITION SYSTEM</a:t>
            </a:r>
          </a:p>
        </p:txBody>
      </p:sp>
      <p:sp>
        <p:nvSpPr>
          <p:cNvPr name="Freeform 9" id="9"/>
          <p:cNvSpPr/>
          <p:nvPr/>
        </p:nvSpPr>
        <p:spPr>
          <a:xfrm flipH="false" flipV="false" rot="0">
            <a:off x="0" y="23173"/>
            <a:ext cx="18288000" cy="1919065"/>
          </a:xfrm>
          <a:custGeom>
            <a:avLst/>
            <a:gdLst/>
            <a:ahLst/>
            <a:cxnLst/>
            <a:rect r="r" b="b" t="t" l="l"/>
            <a:pathLst>
              <a:path h="1919065" w="18288000">
                <a:moveTo>
                  <a:pt x="0" y="0"/>
                </a:moveTo>
                <a:lnTo>
                  <a:pt x="18288000" y="0"/>
                </a:lnTo>
                <a:lnTo>
                  <a:pt x="18288000" y="1919065"/>
                </a:lnTo>
                <a:lnTo>
                  <a:pt x="0" y="1919065"/>
                </a:lnTo>
                <a:lnTo>
                  <a:pt x="0" y="0"/>
                </a:lnTo>
                <a:close/>
              </a:path>
            </a:pathLst>
          </a:custGeom>
          <a:blipFill>
            <a:blip r:embed="rId5"/>
            <a:stretch>
              <a:fillRect l="0" t="-613" r="0" b="-613"/>
            </a:stretch>
          </a:blipFill>
        </p:spPr>
      </p:sp>
      <p:sp>
        <p:nvSpPr>
          <p:cNvPr name="TextBox 10" id="10"/>
          <p:cNvSpPr txBox="true"/>
          <p:nvPr/>
        </p:nvSpPr>
        <p:spPr>
          <a:xfrm rot="0">
            <a:off x="748746" y="3986134"/>
            <a:ext cx="16790509" cy="1467084"/>
          </a:xfrm>
          <a:prstGeom prst="rect">
            <a:avLst/>
          </a:prstGeom>
        </p:spPr>
        <p:txBody>
          <a:bodyPr anchor="t" rtlCol="false" tIns="0" lIns="0" bIns="0" rIns="0">
            <a:spAutoFit/>
          </a:bodyPr>
          <a:lstStyle/>
          <a:p>
            <a:pPr algn="ctr">
              <a:lnSpc>
                <a:spcPts val="12060"/>
              </a:lnSpc>
            </a:pPr>
            <a:r>
              <a:rPr lang="en-US" sz="8739" spc="856">
                <a:solidFill>
                  <a:srgbClr val="231F20"/>
                </a:solidFill>
                <a:latin typeface="Oswald Bold"/>
              </a:rPr>
              <a:t>SIGN LANGUAGE</a:t>
            </a:r>
          </a:p>
        </p:txBody>
      </p:sp>
      <p:sp>
        <p:nvSpPr>
          <p:cNvPr name="TextBox 11" id="11"/>
          <p:cNvSpPr txBox="true"/>
          <p:nvPr/>
        </p:nvSpPr>
        <p:spPr>
          <a:xfrm rot="0">
            <a:off x="5496043" y="8222446"/>
            <a:ext cx="7855822" cy="2308360"/>
          </a:xfrm>
          <a:prstGeom prst="rect">
            <a:avLst/>
          </a:prstGeom>
        </p:spPr>
        <p:txBody>
          <a:bodyPr anchor="t" rtlCol="false" tIns="0" lIns="0" bIns="0" rIns="0">
            <a:spAutoFit/>
          </a:bodyPr>
          <a:lstStyle/>
          <a:p>
            <a:pPr algn="l">
              <a:lnSpc>
                <a:spcPts val="3735"/>
              </a:lnSpc>
            </a:pPr>
            <a:r>
              <a:rPr lang="en-US" sz="2706" spc="143">
                <a:solidFill>
                  <a:srgbClr val="231F20"/>
                </a:solidFill>
                <a:latin typeface="Montserrat Classic Bold"/>
              </a:rPr>
              <a:t>PROJECT MEMBERS:-</a:t>
            </a:r>
          </a:p>
          <a:p>
            <a:pPr algn="l" marL="584377" indent="-292189" lvl="1">
              <a:lnSpc>
                <a:spcPts val="3735"/>
              </a:lnSpc>
              <a:buFont typeface="Arial"/>
              <a:buChar char="•"/>
            </a:pPr>
            <a:r>
              <a:rPr lang="en-US" sz="2706" spc="143">
                <a:solidFill>
                  <a:srgbClr val="231F20"/>
                </a:solidFill>
                <a:latin typeface="Montserrat Classic Bold"/>
              </a:rPr>
              <a:t>Vidhi - 2000290120188</a:t>
            </a:r>
          </a:p>
          <a:p>
            <a:pPr algn="l" marL="584377" indent="-292189" lvl="1">
              <a:lnSpc>
                <a:spcPts val="3735"/>
              </a:lnSpc>
              <a:buFont typeface="Arial"/>
              <a:buChar char="•"/>
            </a:pPr>
            <a:r>
              <a:rPr lang="en-US" sz="2706" spc="143">
                <a:solidFill>
                  <a:srgbClr val="231F20"/>
                </a:solidFill>
                <a:latin typeface="Montserrat Classic Bold"/>
              </a:rPr>
              <a:t>VISHAKHA RANA:- 2000290120192</a:t>
            </a:r>
          </a:p>
          <a:p>
            <a:pPr algn="l" marL="584377" indent="-292189" lvl="1">
              <a:lnSpc>
                <a:spcPts val="3735"/>
              </a:lnSpc>
              <a:buFont typeface="Arial"/>
              <a:buChar char="•"/>
            </a:pPr>
            <a:r>
              <a:rPr lang="en-US" sz="2706" spc="143">
                <a:solidFill>
                  <a:srgbClr val="231F20"/>
                </a:solidFill>
                <a:latin typeface="Montserrat Classic Bold"/>
              </a:rPr>
              <a:t>Sanskriti Bajpai:- 2000290120135</a:t>
            </a:r>
          </a:p>
          <a:p>
            <a:pPr algn="l">
              <a:lnSpc>
                <a:spcPts val="3735"/>
              </a:lnSpc>
            </a:pPr>
          </a:p>
        </p:txBody>
      </p:sp>
      <p:sp>
        <p:nvSpPr>
          <p:cNvPr name="TextBox 12" id="12"/>
          <p:cNvSpPr txBox="true"/>
          <p:nvPr/>
        </p:nvSpPr>
        <p:spPr>
          <a:xfrm rot="0">
            <a:off x="1650278" y="7029985"/>
            <a:ext cx="14819659" cy="1106736"/>
          </a:xfrm>
          <a:prstGeom prst="rect">
            <a:avLst/>
          </a:prstGeom>
        </p:spPr>
        <p:txBody>
          <a:bodyPr anchor="t" rtlCol="false" tIns="0" lIns="0" bIns="0" rIns="0">
            <a:spAutoFit/>
          </a:bodyPr>
          <a:lstStyle/>
          <a:p>
            <a:pPr algn="ctr">
              <a:lnSpc>
                <a:spcPts val="4489"/>
              </a:lnSpc>
            </a:pPr>
            <a:r>
              <a:rPr lang="en-US" sz="3253" spc="172">
                <a:solidFill>
                  <a:srgbClr val="231F20"/>
                </a:solidFill>
                <a:latin typeface="Montserrat Classic Bold"/>
              </a:rPr>
              <a:t>Prof. Raj Kumar</a:t>
            </a:r>
          </a:p>
          <a:p>
            <a:pPr algn="ctr">
              <a:lnSpc>
                <a:spcPts val="4489"/>
              </a:lnSpc>
            </a:pPr>
            <a:r>
              <a:rPr lang="en-US" sz="3253" spc="172">
                <a:solidFill>
                  <a:srgbClr val="231F20"/>
                </a:solidFill>
                <a:latin typeface="Montserrat Classic Bold"/>
              </a:rPr>
              <a:t>(Assistant Professor &amp;Addl. HOD)</a:t>
            </a:r>
          </a:p>
        </p:txBody>
      </p:sp>
      <p:sp>
        <p:nvSpPr>
          <p:cNvPr name="TextBox 13" id="13"/>
          <p:cNvSpPr txBox="true"/>
          <p:nvPr/>
        </p:nvSpPr>
        <p:spPr>
          <a:xfrm rot="0">
            <a:off x="1734171" y="2215027"/>
            <a:ext cx="14819659" cy="629793"/>
          </a:xfrm>
          <a:prstGeom prst="rect">
            <a:avLst/>
          </a:prstGeom>
        </p:spPr>
        <p:txBody>
          <a:bodyPr anchor="t" rtlCol="false" tIns="0" lIns="0" bIns="0" rIns="0">
            <a:spAutoFit/>
          </a:bodyPr>
          <a:lstStyle/>
          <a:p>
            <a:pPr algn="ctr">
              <a:lnSpc>
                <a:spcPts val="5105"/>
              </a:lnSpc>
            </a:pPr>
            <a:r>
              <a:rPr lang="en-US" sz="3699" spc="196">
                <a:solidFill>
                  <a:srgbClr val="231F20"/>
                </a:solidFill>
                <a:latin typeface="Montserrat Classic Bold"/>
              </a:rPr>
              <a:t>DEPARTMENT OF COMPUTER SCIENCE</a:t>
            </a:r>
          </a:p>
        </p:txBody>
      </p:sp>
      <p:sp>
        <p:nvSpPr>
          <p:cNvPr name="TextBox 14" id="14"/>
          <p:cNvSpPr txBox="true"/>
          <p:nvPr/>
        </p:nvSpPr>
        <p:spPr>
          <a:xfrm rot="0">
            <a:off x="1028700" y="2882920"/>
            <a:ext cx="16790509" cy="906625"/>
          </a:xfrm>
          <a:prstGeom prst="rect">
            <a:avLst/>
          </a:prstGeom>
        </p:spPr>
        <p:txBody>
          <a:bodyPr anchor="t" rtlCol="false" tIns="0" lIns="0" bIns="0" rIns="0">
            <a:spAutoFit/>
          </a:bodyPr>
          <a:lstStyle/>
          <a:p>
            <a:pPr algn="ctr">
              <a:lnSpc>
                <a:spcPts val="7369"/>
              </a:lnSpc>
            </a:pPr>
            <a:r>
              <a:rPr lang="en-US" sz="5340" spc="523">
                <a:solidFill>
                  <a:srgbClr val="231F20"/>
                </a:solidFill>
                <a:latin typeface="Montserrat Classic Bold"/>
              </a:rPr>
              <a:t>PROJECT PRESENTATION (KCS 851)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40608" y="19258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644800" y="2019773"/>
            <a:ext cx="10625453" cy="7998488"/>
          </a:xfrm>
          <a:custGeom>
            <a:avLst/>
            <a:gdLst/>
            <a:ahLst/>
            <a:cxnLst/>
            <a:rect r="r" b="b" t="t" l="l"/>
            <a:pathLst>
              <a:path h="7998488" w="10625453">
                <a:moveTo>
                  <a:pt x="0" y="0"/>
                </a:moveTo>
                <a:lnTo>
                  <a:pt x="10625453" y="0"/>
                </a:lnTo>
                <a:lnTo>
                  <a:pt x="10625453" y="7998488"/>
                </a:lnTo>
                <a:lnTo>
                  <a:pt x="0" y="7998488"/>
                </a:lnTo>
                <a:lnTo>
                  <a:pt x="0" y="0"/>
                </a:lnTo>
                <a:close/>
              </a:path>
            </a:pathLst>
          </a:custGeom>
          <a:blipFill>
            <a:blip r:embed="rId5"/>
            <a:stretch>
              <a:fillRect l="-290" t="0" r="0" b="0"/>
            </a:stretch>
          </a:blipFill>
          <a:ln w="38100" cap="sq">
            <a:solidFill>
              <a:srgbClr val="000000"/>
            </a:solidFill>
            <a:prstDash val="solid"/>
            <a:miter/>
          </a:ln>
        </p:spPr>
      </p:sp>
      <p:sp>
        <p:nvSpPr>
          <p:cNvPr name="TextBox 5" id="5"/>
          <p:cNvSpPr txBox="true"/>
          <p:nvPr/>
        </p:nvSpPr>
        <p:spPr>
          <a:xfrm rot="0">
            <a:off x="1094896" y="425635"/>
            <a:ext cx="16098209"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AMERICAN SIGN LANGUAGE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49748">
            <a:off x="-16501743" y="-8500858"/>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038726" y="2180469"/>
            <a:ext cx="12618183" cy="7906849"/>
          </a:xfrm>
          <a:custGeom>
            <a:avLst/>
            <a:gdLst/>
            <a:ahLst/>
            <a:cxnLst/>
            <a:rect r="r" b="b" t="t" l="l"/>
            <a:pathLst>
              <a:path h="7906849" w="12618183">
                <a:moveTo>
                  <a:pt x="0" y="0"/>
                </a:moveTo>
                <a:lnTo>
                  <a:pt x="12618183" y="0"/>
                </a:lnTo>
                <a:lnTo>
                  <a:pt x="12618183" y="7906849"/>
                </a:lnTo>
                <a:lnTo>
                  <a:pt x="0" y="7906849"/>
                </a:lnTo>
                <a:lnTo>
                  <a:pt x="0" y="0"/>
                </a:lnTo>
                <a:close/>
              </a:path>
            </a:pathLst>
          </a:custGeom>
          <a:blipFill>
            <a:blip r:embed="rId5"/>
            <a:stretch>
              <a:fillRect l="0" t="0" r="0" b="0"/>
            </a:stretch>
          </a:blipFill>
          <a:ln w="38100" cap="sq">
            <a:solidFill>
              <a:srgbClr val="000000"/>
            </a:solidFill>
            <a:prstDash val="solid"/>
            <a:miter/>
          </a:ln>
        </p:spPr>
      </p:sp>
      <p:sp>
        <p:nvSpPr>
          <p:cNvPr name="TextBox 5" id="5"/>
          <p:cNvSpPr txBox="true"/>
          <p:nvPr/>
        </p:nvSpPr>
        <p:spPr>
          <a:xfrm rot="0">
            <a:off x="1094896" y="425635"/>
            <a:ext cx="16098209"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WORK FLOW DIAGRAM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8805806" y="-13661017"/>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94896" y="169719"/>
            <a:ext cx="16098209" cy="1392963"/>
          </a:xfrm>
          <a:prstGeom prst="rect">
            <a:avLst/>
          </a:prstGeom>
        </p:spPr>
        <p:txBody>
          <a:bodyPr anchor="t" rtlCol="false" tIns="0" lIns="0" bIns="0" rIns="0">
            <a:spAutoFit/>
          </a:bodyPr>
          <a:lstStyle/>
          <a:p>
            <a:pPr algn="ctr" marL="0" indent="0" lvl="0">
              <a:lnSpc>
                <a:spcPts val="11360"/>
              </a:lnSpc>
              <a:spcBef>
                <a:spcPct val="0"/>
              </a:spcBef>
            </a:pPr>
            <a:r>
              <a:rPr lang="en-US" sz="8232" spc="806">
                <a:solidFill>
                  <a:srgbClr val="231F20"/>
                </a:solidFill>
                <a:latin typeface="Oswald Bold"/>
              </a:rPr>
              <a:t>WORK FLOW DIAGRAM</a:t>
            </a:r>
          </a:p>
        </p:txBody>
      </p:sp>
      <p:sp>
        <p:nvSpPr>
          <p:cNvPr name="Freeform 5" id="5"/>
          <p:cNvSpPr/>
          <p:nvPr/>
        </p:nvSpPr>
        <p:spPr>
          <a:xfrm flipH="false" flipV="false" rot="0">
            <a:off x="5006770" y="1562682"/>
            <a:ext cx="7839355" cy="8542194"/>
          </a:xfrm>
          <a:custGeom>
            <a:avLst/>
            <a:gdLst/>
            <a:ahLst/>
            <a:cxnLst/>
            <a:rect r="r" b="b" t="t" l="l"/>
            <a:pathLst>
              <a:path h="8542194" w="7839355">
                <a:moveTo>
                  <a:pt x="0" y="0"/>
                </a:moveTo>
                <a:lnTo>
                  <a:pt x="7839355" y="0"/>
                </a:lnTo>
                <a:lnTo>
                  <a:pt x="7839355" y="8542193"/>
                </a:lnTo>
                <a:lnTo>
                  <a:pt x="0" y="8542193"/>
                </a:lnTo>
                <a:lnTo>
                  <a:pt x="0" y="0"/>
                </a:lnTo>
                <a:close/>
              </a:path>
            </a:pathLst>
          </a:custGeom>
          <a:blipFill>
            <a:blip r:embed="rId5"/>
            <a:stretch>
              <a:fillRect l="0" t="0" r="0" b="0"/>
            </a:stretch>
          </a:blipFill>
          <a:ln w="38100" cap="sq">
            <a:solidFill>
              <a:srgbClr val="000000"/>
            </a:solidFill>
            <a:prstDash val="solid"/>
            <a:miter/>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5595145">
            <a:off x="11373434" y="-3614141"/>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390588" y="4491685"/>
            <a:ext cx="12597148" cy="3292682"/>
          </a:xfrm>
          <a:custGeom>
            <a:avLst/>
            <a:gdLst/>
            <a:ahLst/>
            <a:cxnLst/>
            <a:rect r="r" b="b" t="t" l="l"/>
            <a:pathLst>
              <a:path h="3292682" w="12597148">
                <a:moveTo>
                  <a:pt x="0" y="0"/>
                </a:moveTo>
                <a:lnTo>
                  <a:pt x="12597147" y="0"/>
                </a:lnTo>
                <a:lnTo>
                  <a:pt x="12597147" y="3292681"/>
                </a:lnTo>
                <a:lnTo>
                  <a:pt x="0" y="3292681"/>
                </a:lnTo>
                <a:lnTo>
                  <a:pt x="0" y="0"/>
                </a:lnTo>
                <a:close/>
              </a:path>
            </a:pathLst>
          </a:custGeom>
          <a:blipFill>
            <a:blip r:embed="rId5"/>
            <a:stretch>
              <a:fillRect l="0" t="-4685" r="0" b="-4685"/>
            </a:stretch>
          </a:blipFill>
          <a:ln w="38100" cap="sq">
            <a:solidFill>
              <a:srgbClr val="000000"/>
            </a:solidFill>
            <a:prstDash val="solid"/>
            <a:miter/>
          </a:ln>
        </p:spPr>
      </p:sp>
      <p:sp>
        <p:nvSpPr>
          <p:cNvPr name="TextBox 5" id="5"/>
          <p:cNvSpPr txBox="true"/>
          <p:nvPr/>
        </p:nvSpPr>
        <p:spPr>
          <a:xfrm rot="0">
            <a:off x="404026" y="2776306"/>
            <a:ext cx="16098209" cy="1048153"/>
          </a:xfrm>
          <a:prstGeom prst="rect">
            <a:avLst/>
          </a:prstGeom>
        </p:spPr>
        <p:txBody>
          <a:bodyPr anchor="t" rtlCol="false" tIns="0" lIns="0" bIns="0" rIns="0">
            <a:spAutoFit/>
          </a:bodyPr>
          <a:lstStyle/>
          <a:p>
            <a:pPr algn="ctr" marL="0" indent="0" lvl="0">
              <a:lnSpc>
                <a:spcPts val="8600"/>
              </a:lnSpc>
              <a:spcBef>
                <a:spcPct val="0"/>
              </a:spcBef>
            </a:pPr>
            <a:r>
              <a:rPr lang="en-US" sz="6232" spc="610">
                <a:solidFill>
                  <a:srgbClr val="231F20"/>
                </a:solidFill>
                <a:latin typeface="Oswald Bold"/>
              </a:rPr>
              <a:t>DFD LEVEL 0</a:t>
            </a:r>
          </a:p>
        </p:txBody>
      </p:sp>
      <p:sp>
        <p:nvSpPr>
          <p:cNvPr name="TextBox 6" id="6"/>
          <p:cNvSpPr txBox="true"/>
          <p:nvPr/>
        </p:nvSpPr>
        <p:spPr>
          <a:xfrm rot="0">
            <a:off x="640057" y="820893"/>
            <a:ext cx="16098209" cy="1392963"/>
          </a:xfrm>
          <a:prstGeom prst="rect">
            <a:avLst/>
          </a:prstGeom>
        </p:spPr>
        <p:txBody>
          <a:bodyPr anchor="t" rtlCol="false" tIns="0" lIns="0" bIns="0" rIns="0">
            <a:spAutoFit/>
          </a:bodyPr>
          <a:lstStyle/>
          <a:p>
            <a:pPr algn="ctr" marL="0" indent="0" lvl="0">
              <a:lnSpc>
                <a:spcPts val="11360"/>
              </a:lnSpc>
              <a:spcBef>
                <a:spcPct val="0"/>
              </a:spcBef>
            </a:pPr>
            <a:r>
              <a:rPr lang="en-US" sz="8232" spc="806">
                <a:solidFill>
                  <a:srgbClr val="231F20"/>
                </a:solidFill>
                <a:latin typeface="Oswald Bold"/>
              </a:rPr>
              <a:t>DATA FLOW DIAGRAMS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5595145">
            <a:off x="11218040" y="-2229918"/>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494487" y="2075630"/>
            <a:ext cx="9166634" cy="8026551"/>
          </a:xfrm>
          <a:custGeom>
            <a:avLst/>
            <a:gdLst/>
            <a:ahLst/>
            <a:cxnLst/>
            <a:rect r="r" b="b" t="t" l="l"/>
            <a:pathLst>
              <a:path h="8026551" w="9166634">
                <a:moveTo>
                  <a:pt x="0" y="0"/>
                </a:moveTo>
                <a:lnTo>
                  <a:pt x="9166635" y="0"/>
                </a:lnTo>
                <a:lnTo>
                  <a:pt x="9166635" y="8026552"/>
                </a:lnTo>
                <a:lnTo>
                  <a:pt x="0" y="8026552"/>
                </a:lnTo>
                <a:lnTo>
                  <a:pt x="0" y="0"/>
                </a:lnTo>
                <a:close/>
              </a:path>
            </a:pathLst>
          </a:custGeom>
          <a:blipFill>
            <a:blip r:embed="rId5"/>
            <a:stretch>
              <a:fillRect l="0" t="0" r="0" b="0"/>
            </a:stretch>
          </a:blipFill>
          <a:ln w="38100" cap="sq">
            <a:solidFill>
              <a:srgbClr val="000000"/>
            </a:solidFill>
            <a:prstDash val="solid"/>
            <a:miter/>
          </a:ln>
        </p:spPr>
      </p:sp>
      <p:sp>
        <p:nvSpPr>
          <p:cNvPr name="TextBox 5" id="5"/>
          <p:cNvSpPr txBox="true"/>
          <p:nvPr/>
        </p:nvSpPr>
        <p:spPr>
          <a:xfrm rot="0">
            <a:off x="1028700" y="1102574"/>
            <a:ext cx="16098209" cy="813457"/>
          </a:xfrm>
          <a:prstGeom prst="rect">
            <a:avLst/>
          </a:prstGeom>
        </p:spPr>
        <p:txBody>
          <a:bodyPr anchor="t" rtlCol="false" tIns="0" lIns="0" bIns="0" rIns="0">
            <a:spAutoFit/>
          </a:bodyPr>
          <a:lstStyle/>
          <a:p>
            <a:pPr algn="ctr" marL="0" indent="0" lvl="0">
              <a:lnSpc>
                <a:spcPts val="6668"/>
              </a:lnSpc>
              <a:spcBef>
                <a:spcPct val="0"/>
              </a:spcBef>
            </a:pPr>
            <a:r>
              <a:rPr lang="en-US" sz="4832" spc="473">
                <a:solidFill>
                  <a:srgbClr val="231F20"/>
                </a:solidFill>
                <a:latin typeface="Oswald Bold"/>
              </a:rPr>
              <a:t>DFD LEVEL 1</a:t>
            </a:r>
          </a:p>
        </p:txBody>
      </p:sp>
      <p:sp>
        <p:nvSpPr>
          <p:cNvPr name="TextBox 6" id="6"/>
          <p:cNvSpPr txBox="true"/>
          <p:nvPr/>
        </p:nvSpPr>
        <p:spPr>
          <a:xfrm rot="0">
            <a:off x="1094896" y="-179855"/>
            <a:ext cx="16098209" cy="1208555"/>
          </a:xfrm>
          <a:prstGeom prst="rect">
            <a:avLst/>
          </a:prstGeom>
        </p:spPr>
        <p:txBody>
          <a:bodyPr anchor="t" rtlCol="false" tIns="0" lIns="0" bIns="0" rIns="0">
            <a:spAutoFit/>
          </a:bodyPr>
          <a:lstStyle/>
          <a:p>
            <a:pPr algn="ctr" marL="0" indent="0" lvl="0">
              <a:lnSpc>
                <a:spcPts val="9842"/>
              </a:lnSpc>
              <a:spcBef>
                <a:spcPct val="0"/>
              </a:spcBef>
            </a:pPr>
            <a:r>
              <a:rPr lang="en-US" sz="7132" spc="698">
                <a:solidFill>
                  <a:srgbClr val="231F20"/>
                </a:solidFill>
                <a:latin typeface="Oswald Bold"/>
              </a:rPr>
              <a:t>DATA FLOW DIAGRAMS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5595145">
            <a:off x="11218040" y="-2229918"/>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208299" y="1028700"/>
            <a:ext cx="7871401" cy="9073482"/>
          </a:xfrm>
          <a:custGeom>
            <a:avLst/>
            <a:gdLst/>
            <a:ahLst/>
            <a:cxnLst/>
            <a:rect r="r" b="b" t="t" l="l"/>
            <a:pathLst>
              <a:path h="9073482" w="7871401">
                <a:moveTo>
                  <a:pt x="0" y="0"/>
                </a:moveTo>
                <a:lnTo>
                  <a:pt x="7871402" y="0"/>
                </a:lnTo>
                <a:lnTo>
                  <a:pt x="7871402" y="9073482"/>
                </a:lnTo>
                <a:lnTo>
                  <a:pt x="0" y="9073482"/>
                </a:lnTo>
                <a:lnTo>
                  <a:pt x="0" y="0"/>
                </a:lnTo>
                <a:close/>
              </a:path>
            </a:pathLst>
          </a:custGeom>
          <a:blipFill>
            <a:blip r:embed="rId5"/>
            <a:stretch>
              <a:fillRect l="0" t="0" r="0" b="0"/>
            </a:stretch>
          </a:blipFill>
          <a:ln w="38100" cap="sq">
            <a:solidFill>
              <a:srgbClr val="000000"/>
            </a:solidFill>
            <a:prstDash val="solid"/>
            <a:miter/>
          </a:ln>
        </p:spPr>
      </p:sp>
      <p:sp>
        <p:nvSpPr>
          <p:cNvPr name="TextBox 5" id="5"/>
          <p:cNvSpPr txBox="true"/>
          <p:nvPr/>
        </p:nvSpPr>
        <p:spPr>
          <a:xfrm rot="0">
            <a:off x="1094896" y="-151280"/>
            <a:ext cx="16098209" cy="997861"/>
          </a:xfrm>
          <a:prstGeom prst="rect">
            <a:avLst/>
          </a:prstGeom>
        </p:spPr>
        <p:txBody>
          <a:bodyPr anchor="t" rtlCol="false" tIns="0" lIns="0" bIns="0" rIns="0">
            <a:spAutoFit/>
          </a:bodyPr>
          <a:lstStyle/>
          <a:p>
            <a:pPr algn="ctr" marL="0" indent="0" lvl="0">
              <a:lnSpc>
                <a:spcPts val="8186"/>
              </a:lnSpc>
              <a:spcBef>
                <a:spcPct val="0"/>
              </a:spcBef>
            </a:pPr>
            <a:r>
              <a:rPr lang="en-US" sz="5932" spc="581">
                <a:solidFill>
                  <a:srgbClr val="231F20"/>
                </a:solidFill>
                <a:latin typeface="Oswald Bold"/>
              </a:rPr>
              <a:t>USE CASE DIAGRAM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5595145">
            <a:off x="11340518" y="-1103109"/>
            <a:ext cx="24036383" cy="24664199"/>
          </a:xfrm>
          <a:custGeom>
            <a:avLst/>
            <a:gdLst/>
            <a:ahLst/>
            <a:cxnLst/>
            <a:rect r="r" b="b" t="t" l="l"/>
            <a:pathLst>
              <a:path h="24664199" w="24036383">
                <a:moveTo>
                  <a:pt x="0" y="0"/>
                </a:moveTo>
                <a:lnTo>
                  <a:pt x="24036382" y="0"/>
                </a:lnTo>
                <a:lnTo>
                  <a:pt x="24036382"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593924" y="1799599"/>
            <a:ext cx="6540415" cy="8316604"/>
          </a:xfrm>
          <a:custGeom>
            <a:avLst/>
            <a:gdLst/>
            <a:ahLst/>
            <a:cxnLst/>
            <a:rect r="r" b="b" t="t" l="l"/>
            <a:pathLst>
              <a:path h="8316604" w="6540415">
                <a:moveTo>
                  <a:pt x="0" y="0"/>
                </a:moveTo>
                <a:lnTo>
                  <a:pt x="6540415" y="0"/>
                </a:lnTo>
                <a:lnTo>
                  <a:pt x="6540415" y="8316604"/>
                </a:lnTo>
                <a:lnTo>
                  <a:pt x="0" y="8316604"/>
                </a:lnTo>
                <a:lnTo>
                  <a:pt x="0" y="0"/>
                </a:lnTo>
                <a:close/>
              </a:path>
            </a:pathLst>
          </a:custGeom>
          <a:blipFill>
            <a:blip r:embed="rId5"/>
            <a:stretch>
              <a:fillRect l="-2866" t="-2966" r="-4013" b="0"/>
            </a:stretch>
          </a:blipFill>
          <a:ln w="38100" cap="sq">
            <a:solidFill>
              <a:srgbClr val="000000"/>
            </a:solidFill>
            <a:prstDash val="solid"/>
            <a:miter/>
          </a:ln>
        </p:spPr>
      </p:sp>
      <p:sp>
        <p:nvSpPr>
          <p:cNvPr name="TextBox 5" id="5"/>
          <p:cNvSpPr txBox="true"/>
          <p:nvPr/>
        </p:nvSpPr>
        <p:spPr>
          <a:xfrm rot="0">
            <a:off x="220056" y="224511"/>
            <a:ext cx="16098209" cy="1484025"/>
          </a:xfrm>
          <a:prstGeom prst="rect">
            <a:avLst/>
          </a:prstGeom>
        </p:spPr>
        <p:txBody>
          <a:bodyPr anchor="t" rtlCol="false" tIns="0" lIns="0" bIns="0" rIns="0">
            <a:spAutoFit/>
          </a:bodyPr>
          <a:lstStyle/>
          <a:p>
            <a:pPr algn="ctr" marL="0" indent="0" lvl="0">
              <a:lnSpc>
                <a:spcPts val="12188"/>
              </a:lnSpc>
              <a:spcBef>
                <a:spcPct val="0"/>
              </a:spcBef>
            </a:pPr>
            <a:r>
              <a:rPr lang="en-US" sz="8832" spc="865">
                <a:solidFill>
                  <a:srgbClr val="231F20"/>
                </a:solidFill>
                <a:latin typeface="Oswald Bold"/>
              </a:rPr>
              <a:t>PATENT STATUS</a:t>
            </a:r>
          </a:p>
        </p:txBody>
      </p:sp>
      <p:sp>
        <p:nvSpPr>
          <p:cNvPr name="TextBox 6" id="6"/>
          <p:cNvSpPr txBox="true"/>
          <p:nvPr/>
        </p:nvSpPr>
        <p:spPr>
          <a:xfrm rot="0">
            <a:off x="-1138210" y="1908773"/>
            <a:ext cx="14819659" cy="420174"/>
          </a:xfrm>
          <a:prstGeom prst="rect">
            <a:avLst/>
          </a:prstGeom>
        </p:spPr>
        <p:txBody>
          <a:bodyPr anchor="t" rtlCol="false" tIns="0" lIns="0" bIns="0" rIns="0">
            <a:spAutoFit/>
          </a:bodyPr>
          <a:lstStyle/>
          <a:p>
            <a:pPr algn="ctr">
              <a:lnSpc>
                <a:spcPts val="3385"/>
              </a:lnSpc>
            </a:pPr>
            <a:r>
              <a:rPr lang="en-US" sz="2453" spc="130">
                <a:solidFill>
                  <a:srgbClr val="231F20"/>
                </a:solidFill>
                <a:latin typeface="Montserrat Classic Bold"/>
              </a:rPr>
              <a:t>PROOF OF PUBLICATION:</a:t>
            </a:r>
          </a:p>
        </p:txBody>
      </p:sp>
      <p:sp>
        <p:nvSpPr>
          <p:cNvPr name="TextBox 7" id="7"/>
          <p:cNvSpPr txBox="true"/>
          <p:nvPr/>
        </p:nvSpPr>
        <p:spPr>
          <a:xfrm rot="0">
            <a:off x="220056" y="2428595"/>
            <a:ext cx="8373868" cy="3243458"/>
          </a:xfrm>
          <a:prstGeom prst="rect">
            <a:avLst/>
          </a:prstGeom>
        </p:spPr>
        <p:txBody>
          <a:bodyPr anchor="t" rtlCol="false" tIns="0" lIns="0" bIns="0" rIns="0">
            <a:spAutoFit/>
          </a:bodyPr>
          <a:lstStyle/>
          <a:p>
            <a:pPr algn="l">
              <a:lnSpc>
                <a:spcPts val="4300"/>
              </a:lnSpc>
            </a:pPr>
            <a:r>
              <a:rPr lang="en-US" sz="3116" spc="165">
                <a:solidFill>
                  <a:srgbClr val="231F20"/>
                </a:solidFill>
                <a:latin typeface="Montserrat Classic Bold"/>
              </a:rPr>
              <a:t>Patent has been published</a:t>
            </a:r>
          </a:p>
          <a:p>
            <a:pPr algn="l">
              <a:lnSpc>
                <a:spcPts val="4300"/>
              </a:lnSpc>
            </a:pPr>
            <a:r>
              <a:rPr lang="en-US" sz="3116" spc="165">
                <a:solidFill>
                  <a:srgbClr val="231F20"/>
                </a:solidFill>
                <a:latin typeface="Montserrat Classic Bold"/>
              </a:rPr>
              <a:t>Title:- System And Method For Sign Language Recognition</a:t>
            </a:r>
          </a:p>
          <a:p>
            <a:pPr algn="l">
              <a:lnSpc>
                <a:spcPts val="4300"/>
              </a:lnSpc>
            </a:pPr>
            <a:r>
              <a:rPr lang="en-US" sz="3116" spc="165">
                <a:solidFill>
                  <a:srgbClr val="231F20"/>
                </a:solidFill>
                <a:latin typeface="Montserrat Classic Bold"/>
              </a:rPr>
              <a:t>Application No.: 202411036462</a:t>
            </a:r>
          </a:p>
          <a:p>
            <a:pPr algn="l">
              <a:lnSpc>
                <a:spcPts val="4300"/>
              </a:lnSpc>
            </a:pPr>
            <a:r>
              <a:rPr lang="en-US" sz="3116" spc="165">
                <a:solidFill>
                  <a:srgbClr val="231F20"/>
                </a:solidFill>
                <a:latin typeface="Montserrat Classic Bold"/>
              </a:rPr>
              <a:t>Journal No.: 20/2024</a:t>
            </a:r>
          </a:p>
          <a:p>
            <a:pPr algn="l">
              <a:lnSpc>
                <a:spcPts val="4300"/>
              </a:lnSpc>
            </a:pPr>
            <a:r>
              <a:rPr lang="en-US" sz="3116" spc="165">
                <a:solidFill>
                  <a:srgbClr val="231F20"/>
                </a:solidFill>
                <a:latin typeface="Montserrat Classic Bold"/>
              </a:rPr>
              <a:t>Publication Date: 17/05/2024</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5595145">
            <a:off x="12093598" y="-1792980"/>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411605" y="1600710"/>
            <a:ext cx="4578007" cy="8480025"/>
          </a:xfrm>
          <a:custGeom>
            <a:avLst/>
            <a:gdLst/>
            <a:ahLst/>
            <a:cxnLst/>
            <a:rect r="r" b="b" t="t" l="l"/>
            <a:pathLst>
              <a:path h="8480025" w="4578007">
                <a:moveTo>
                  <a:pt x="0" y="0"/>
                </a:moveTo>
                <a:lnTo>
                  <a:pt x="4578007" y="0"/>
                </a:lnTo>
                <a:lnTo>
                  <a:pt x="4578007" y="8480025"/>
                </a:lnTo>
                <a:lnTo>
                  <a:pt x="0" y="8480025"/>
                </a:lnTo>
                <a:lnTo>
                  <a:pt x="0" y="0"/>
                </a:lnTo>
                <a:close/>
              </a:path>
            </a:pathLst>
          </a:custGeom>
          <a:blipFill>
            <a:blip r:embed="rId5"/>
            <a:stretch>
              <a:fillRect l="0" t="-11605" r="0" b="-5436"/>
            </a:stretch>
          </a:blipFill>
        </p:spPr>
      </p:sp>
      <p:sp>
        <p:nvSpPr>
          <p:cNvPr name="TextBox 5" id="5"/>
          <p:cNvSpPr txBox="true"/>
          <p:nvPr/>
        </p:nvSpPr>
        <p:spPr>
          <a:xfrm rot="0">
            <a:off x="220056" y="243561"/>
            <a:ext cx="16098209" cy="1225319"/>
          </a:xfrm>
          <a:prstGeom prst="rect">
            <a:avLst/>
          </a:prstGeom>
        </p:spPr>
        <p:txBody>
          <a:bodyPr anchor="t" rtlCol="false" tIns="0" lIns="0" bIns="0" rIns="0">
            <a:spAutoFit/>
          </a:bodyPr>
          <a:lstStyle/>
          <a:p>
            <a:pPr algn="ctr" marL="0" indent="0" lvl="0">
              <a:lnSpc>
                <a:spcPts val="9980"/>
              </a:lnSpc>
              <a:spcBef>
                <a:spcPct val="0"/>
              </a:spcBef>
            </a:pPr>
            <a:r>
              <a:rPr lang="en-US" sz="7232" spc="708">
                <a:solidFill>
                  <a:srgbClr val="231F20"/>
                </a:solidFill>
                <a:latin typeface="Oswald Bold"/>
              </a:rPr>
              <a:t>RESEARCH PAPER STATUS</a:t>
            </a:r>
          </a:p>
        </p:txBody>
      </p:sp>
      <p:sp>
        <p:nvSpPr>
          <p:cNvPr name="TextBox 6" id="6"/>
          <p:cNvSpPr txBox="true"/>
          <p:nvPr/>
        </p:nvSpPr>
        <p:spPr>
          <a:xfrm rot="0">
            <a:off x="1498606" y="1553085"/>
            <a:ext cx="14819659" cy="444177"/>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PROOF OF ACCEPTANCE:</a:t>
            </a:r>
          </a:p>
        </p:txBody>
      </p:sp>
      <p:sp>
        <p:nvSpPr>
          <p:cNvPr name="TextBox 7" id="7"/>
          <p:cNvSpPr txBox="true"/>
          <p:nvPr/>
        </p:nvSpPr>
        <p:spPr>
          <a:xfrm rot="0">
            <a:off x="469280" y="2118731"/>
            <a:ext cx="10648420" cy="7386833"/>
          </a:xfrm>
          <a:prstGeom prst="rect">
            <a:avLst/>
          </a:prstGeom>
        </p:spPr>
        <p:txBody>
          <a:bodyPr anchor="t" rtlCol="false" tIns="0" lIns="0" bIns="0" rIns="0">
            <a:spAutoFit/>
          </a:bodyPr>
          <a:lstStyle/>
          <a:p>
            <a:pPr algn="l">
              <a:lnSpc>
                <a:spcPts val="4300"/>
              </a:lnSpc>
            </a:pPr>
            <a:r>
              <a:rPr lang="en-US" sz="3116" spc="165">
                <a:solidFill>
                  <a:srgbClr val="231F20"/>
                </a:solidFill>
                <a:latin typeface="Montserrat Classic Bold"/>
              </a:rPr>
              <a:t>Research paper has been accepted in the ICCCNet 2024</a:t>
            </a:r>
          </a:p>
          <a:p>
            <a:pPr algn="l">
              <a:lnSpc>
                <a:spcPts val="4300"/>
              </a:lnSpc>
            </a:pPr>
          </a:p>
          <a:p>
            <a:pPr algn="l">
              <a:lnSpc>
                <a:spcPts val="4300"/>
              </a:lnSpc>
            </a:pPr>
            <a:r>
              <a:rPr lang="en-US" sz="3116" spc="165">
                <a:solidFill>
                  <a:srgbClr val="231F20"/>
                </a:solidFill>
                <a:latin typeface="Montserrat Classic Bold"/>
              </a:rPr>
              <a:t>Conference details: </a:t>
            </a:r>
          </a:p>
          <a:p>
            <a:pPr algn="l">
              <a:lnSpc>
                <a:spcPts val="4300"/>
              </a:lnSpc>
            </a:pPr>
            <a:r>
              <a:rPr lang="en-US" sz="3116" spc="165">
                <a:solidFill>
                  <a:srgbClr val="231F20"/>
                </a:solidFill>
                <a:latin typeface="Montserrat Classic Bold"/>
              </a:rPr>
              <a:t>4th International Conference on Computing and Communication Networks(ICCCNet-2024)</a:t>
            </a:r>
          </a:p>
          <a:p>
            <a:pPr algn="l">
              <a:lnSpc>
                <a:spcPts val="1379"/>
              </a:lnSpc>
            </a:pPr>
          </a:p>
          <a:p>
            <a:pPr algn="l">
              <a:lnSpc>
                <a:spcPts val="4300"/>
              </a:lnSpc>
            </a:pPr>
            <a:r>
              <a:rPr lang="en-US" sz="3116" spc="165">
                <a:solidFill>
                  <a:srgbClr val="231F20"/>
                </a:solidFill>
                <a:latin typeface="Montserrat Classic Bold"/>
              </a:rPr>
              <a:t>Springer LNNS Approved Conference (Indexed in Scopus, EI, WoS and Many More)</a:t>
            </a:r>
          </a:p>
          <a:p>
            <a:pPr algn="l">
              <a:lnSpc>
                <a:spcPts val="1379"/>
              </a:lnSpc>
            </a:pPr>
          </a:p>
          <a:p>
            <a:pPr algn="l">
              <a:lnSpc>
                <a:spcPts val="4300"/>
              </a:lnSpc>
            </a:pPr>
            <a:r>
              <a:rPr lang="en-US" sz="3116" spc="165">
                <a:solidFill>
                  <a:srgbClr val="231F20"/>
                </a:solidFill>
                <a:latin typeface="Montserrat Classic Bold"/>
              </a:rPr>
              <a:t>Conference Link: https://icccn.co.uk/</a:t>
            </a:r>
          </a:p>
          <a:p>
            <a:pPr algn="l">
              <a:lnSpc>
                <a:spcPts val="4300"/>
              </a:lnSpc>
            </a:pPr>
          </a:p>
          <a:p>
            <a:pPr algn="l">
              <a:lnSpc>
                <a:spcPts val="4300"/>
              </a:lnSpc>
            </a:pPr>
            <a:r>
              <a:rPr lang="en-US" sz="3116" spc="165">
                <a:solidFill>
                  <a:srgbClr val="231F20"/>
                </a:solidFill>
                <a:latin typeface="Montserrat Classic Bold"/>
              </a:rPr>
              <a:t>Hyperlink of Paper: </a:t>
            </a:r>
          </a:p>
          <a:p>
            <a:pPr algn="l">
              <a:lnSpc>
                <a:spcPts val="4300"/>
              </a:lnSpc>
            </a:pPr>
            <a:r>
              <a:rPr lang="en-US" sz="3116" spc="165" u="sng">
                <a:solidFill>
                  <a:srgbClr val="231F20"/>
                </a:solidFill>
                <a:latin typeface="Montserrat Classic Bold"/>
                <a:hlinkClick r:id="rId6" tooltip="https://docs.google.com/document/d/1RJV1KYQxbTtzV5MjVjJavoRQCD-qkhmqzv2gH3lFX9k/edit?usp=sharing"/>
              </a:rPr>
              <a:t>https://1drv.ms/w/s!AiAjZfcuCwFGgVDVdI2k8JtoiSWg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5595145">
            <a:off x="12250426" y="-4468402"/>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185590" y="1975944"/>
            <a:ext cx="3877396" cy="6889884"/>
          </a:xfrm>
          <a:custGeom>
            <a:avLst/>
            <a:gdLst/>
            <a:ahLst/>
            <a:cxnLst/>
            <a:rect r="r" b="b" t="t" l="l"/>
            <a:pathLst>
              <a:path h="6889884" w="3877396">
                <a:moveTo>
                  <a:pt x="0" y="0"/>
                </a:moveTo>
                <a:lnTo>
                  <a:pt x="3877396" y="0"/>
                </a:lnTo>
                <a:lnTo>
                  <a:pt x="3877396" y="6889884"/>
                </a:lnTo>
                <a:lnTo>
                  <a:pt x="0" y="6889884"/>
                </a:lnTo>
                <a:lnTo>
                  <a:pt x="0" y="0"/>
                </a:lnTo>
                <a:close/>
              </a:path>
            </a:pathLst>
          </a:custGeom>
          <a:blipFill>
            <a:blip r:embed="rId5"/>
            <a:stretch>
              <a:fillRect l="0" t="-20047" r="0" b="-5011"/>
            </a:stretch>
          </a:blipFill>
        </p:spPr>
      </p:sp>
      <p:sp>
        <p:nvSpPr>
          <p:cNvPr name="Freeform 5" id="5"/>
          <p:cNvSpPr/>
          <p:nvPr/>
        </p:nvSpPr>
        <p:spPr>
          <a:xfrm flipH="false" flipV="false" rot="0">
            <a:off x="7371858" y="1975944"/>
            <a:ext cx="3692341" cy="6889884"/>
          </a:xfrm>
          <a:custGeom>
            <a:avLst/>
            <a:gdLst/>
            <a:ahLst/>
            <a:cxnLst/>
            <a:rect r="r" b="b" t="t" l="l"/>
            <a:pathLst>
              <a:path h="6889884" w="3692341">
                <a:moveTo>
                  <a:pt x="0" y="0"/>
                </a:moveTo>
                <a:lnTo>
                  <a:pt x="3692342" y="0"/>
                </a:lnTo>
                <a:lnTo>
                  <a:pt x="3692342" y="6889884"/>
                </a:lnTo>
                <a:lnTo>
                  <a:pt x="0" y="6889884"/>
                </a:lnTo>
                <a:lnTo>
                  <a:pt x="0" y="0"/>
                </a:lnTo>
                <a:close/>
              </a:path>
            </a:pathLst>
          </a:custGeom>
          <a:blipFill>
            <a:blip r:embed="rId6"/>
            <a:stretch>
              <a:fillRect l="0" t="-13257" r="0" b="-5833"/>
            </a:stretch>
          </a:blipFill>
        </p:spPr>
      </p:sp>
      <p:sp>
        <p:nvSpPr>
          <p:cNvPr name="Freeform 6" id="6"/>
          <p:cNvSpPr/>
          <p:nvPr/>
        </p:nvSpPr>
        <p:spPr>
          <a:xfrm flipH="false" flipV="false" rot="0">
            <a:off x="12360378" y="1975944"/>
            <a:ext cx="3892833" cy="6889884"/>
          </a:xfrm>
          <a:custGeom>
            <a:avLst/>
            <a:gdLst/>
            <a:ahLst/>
            <a:cxnLst/>
            <a:rect r="r" b="b" t="t" l="l"/>
            <a:pathLst>
              <a:path h="6889884" w="3892833">
                <a:moveTo>
                  <a:pt x="0" y="0"/>
                </a:moveTo>
                <a:lnTo>
                  <a:pt x="3892833" y="0"/>
                </a:lnTo>
                <a:lnTo>
                  <a:pt x="3892833" y="6889884"/>
                </a:lnTo>
                <a:lnTo>
                  <a:pt x="0" y="6889884"/>
                </a:lnTo>
                <a:lnTo>
                  <a:pt x="0" y="0"/>
                </a:lnTo>
                <a:close/>
              </a:path>
            </a:pathLst>
          </a:custGeom>
          <a:blipFill>
            <a:blip r:embed="rId7"/>
            <a:stretch>
              <a:fillRect l="0" t="-20110" r="0" b="-5446"/>
            </a:stretch>
          </a:blipFill>
        </p:spPr>
      </p:sp>
      <p:sp>
        <p:nvSpPr>
          <p:cNvPr name="TextBox 7" id="7"/>
          <p:cNvSpPr txBox="true"/>
          <p:nvPr/>
        </p:nvSpPr>
        <p:spPr>
          <a:xfrm rot="0">
            <a:off x="1094896" y="-123825"/>
            <a:ext cx="16098209" cy="1249322"/>
          </a:xfrm>
          <a:prstGeom prst="rect">
            <a:avLst/>
          </a:prstGeom>
        </p:spPr>
        <p:txBody>
          <a:bodyPr anchor="t" rtlCol="false" tIns="0" lIns="0" bIns="0" rIns="0">
            <a:spAutoFit/>
          </a:bodyPr>
          <a:lstStyle/>
          <a:p>
            <a:pPr algn="ctr" marL="0" indent="0" lvl="0">
              <a:lnSpc>
                <a:spcPts val="10256"/>
              </a:lnSpc>
              <a:spcBef>
                <a:spcPct val="0"/>
              </a:spcBef>
            </a:pPr>
            <a:r>
              <a:rPr lang="en-US" sz="7432" spc="728">
                <a:solidFill>
                  <a:srgbClr val="231F20"/>
                </a:solidFill>
                <a:latin typeface="Oswald Bold"/>
              </a:rPr>
              <a:t>PROJECT STATUS</a:t>
            </a:r>
          </a:p>
        </p:txBody>
      </p:sp>
      <p:sp>
        <p:nvSpPr>
          <p:cNvPr name="TextBox 8" id="8"/>
          <p:cNvSpPr txBox="true"/>
          <p:nvPr/>
        </p:nvSpPr>
        <p:spPr>
          <a:xfrm rot="0">
            <a:off x="2047648" y="1068347"/>
            <a:ext cx="10648420" cy="528833"/>
          </a:xfrm>
          <a:prstGeom prst="rect">
            <a:avLst/>
          </a:prstGeom>
        </p:spPr>
        <p:txBody>
          <a:bodyPr anchor="t" rtlCol="false" tIns="0" lIns="0" bIns="0" rIns="0">
            <a:spAutoFit/>
          </a:bodyPr>
          <a:lstStyle/>
          <a:p>
            <a:pPr algn="l">
              <a:lnSpc>
                <a:spcPts val="4300"/>
              </a:lnSpc>
            </a:pPr>
            <a:r>
              <a:rPr lang="en-US" sz="3116" spc="165">
                <a:solidFill>
                  <a:srgbClr val="231F20"/>
                </a:solidFill>
                <a:latin typeface="Montserrat Classic Bold"/>
              </a:rPr>
              <a:t>Project is 100% completed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5595145">
            <a:off x="13862731" y="-10624"/>
            <a:ext cx="18065975" cy="18537847"/>
          </a:xfrm>
          <a:custGeom>
            <a:avLst/>
            <a:gdLst/>
            <a:ahLst/>
            <a:cxnLst/>
            <a:rect r="r" b="b" t="t" l="l"/>
            <a:pathLst>
              <a:path h="18537847" w="18065975">
                <a:moveTo>
                  <a:pt x="0" y="0"/>
                </a:moveTo>
                <a:lnTo>
                  <a:pt x="18065974" y="0"/>
                </a:lnTo>
                <a:lnTo>
                  <a:pt x="18065974" y="18537848"/>
                </a:lnTo>
                <a:lnTo>
                  <a:pt x="0" y="185378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94896" y="174910"/>
            <a:ext cx="16098209" cy="1191791"/>
          </a:xfrm>
          <a:prstGeom prst="rect">
            <a:avLst/>
          </a:prstGeom>
        </p:spPr>
        <p:txBody>
          <a:bodyPr anchor="t" rtlCol="false" tIns="0" lIns="0" bIns="0" rIns="0">
            <a:spAutoFit/>
          </a:bodyPr>
          <a:lstStyle/>
          <a:p>
            <a:pPr algn="ctr" marL="0" indent="0" lvl="0">
              <a:lnSpc>
                <a:spcPts val="9704"/>
              </a:lnSpc>
              <a:spcBef>
                <a:spcPct val="0"/>
              </a:spcBef>
            </a:pPr>
            <a:r>
              <a:rPr lang="en-US" sz="7032" spc="689">
                <a:solidFill>
                  <a:srgbClr val="231F20"/>
                </a:solidFill>
                <a:latin typeface="Oswald Bold"/>
              </a:rPr>
              <a:t>PROOF FOR ALL DOCUMENTS</a:t>
            </a:r>
          </a:p>
        </p:txBody>
      </p:sp>
      <p:sp>
        <p:nvSpPr>
          <p:cNvPr name="TextBox 5" id="5"/>
          <p:cNvSpPr txBox="true"/>
          <p:nvPr/>
        </p:nvSpPr>
        <p:spPr>
          <a:xfrm rot="0">
            <a:off x="1094896" y="1853884"/>
            <a:ext cx="16098209" cy="2089099"/>
          </a:xfrm>
          <a:prstGeom prst="rect">
            <a:avLst/>
          </a:prstGeom>
        </p:spPr>
        <p:txBody>
          <a:bodyPr anchor="t" rtlCol="false" tIns="0" lIns="0" bIns="0" rIns="0">
            <a:spAutoFit/>
          </a:bodyPr>
          <a:lstStyle/>
          <a:p>
            <a:pPr algn="ctr">
              <a:lnSpc>
                <a:spcPts val="5561"/>
              </a:lnSpc>
            </a:pPr>
            <a:r>
              <a:rPr lang="en-US" sz="4029" spc="394" u="sng">
                <a:solidFill>
                  <a:srgbClr val="231F20"/>
                </a:solidFill>
                <a:latin typeface="Oswald Bold"/>
              </a:rPr>
              <a:t>Hyperlink for Testing Report:</a:t>
            </a:r>
          </a:p>
          <a:p>
            <a:pPr algn="l" marL="0" indent="0" lvl="0">
              <a:lnSpc>
                <a:spcPts val="5561"/>
              </a:lnSpc>
              <a:spcBef>
                <a:spcPct val="0"/>
              </a:spcBef>
            </a:pPr>
            <a:r>
              <a:rPr lang="en-US" sz="4029" spc="394" u="sng">
                <a:solidFill>
                  <a:srgbClr val="231F20"/>
                </a:solidFill>
                <a:latin typeface="Oswald Bold"/>
                <a:hlinkClick r:id="rId5" tooltip="https://docs.google.com/document/d/1lWxt5YiyKgRliw1w9Ukq_DslQmabsR_j/edit?usp=drive_link&amp;ouid=118067178216824202913&amp;rtpof=true&amp;sd=true"/>
              </a:rPr>
              <a:t>https://docs.google.com/document/d/1bXzt_ppmtMlkXMj62ogjo28gwr-HfijpKpURtN23FJQ/edit?usp=sharing</a:t>
            </a:r>
          </a:p>
        </p:txBody>
      </p:sp>
      <p:sp>
        <p:nvSpPr>
          <p:cNvPr name="TextBox 6" id="6"/>
          <p:cNvSpPr txBox="true"/>
          <p:nvPr/>
        </p:nvSpPr>
        <p:spPr>
          <a:xfrm rot="0">
            <a:off x="1029875" y="4219208"/>
            <a:ext cx="16230600" cy="2089099"/>
          </a:xfrm>
          <a:prstGeom prst="rect">
            <a:avLst/>
          </a:prstGeom>
        </p:spPr>
        <p:txBody>
          <a:bodyPr anchor="t" rtlCol="false" tIns="0" lIns="0" bIns="0" rIns="0">
            <a:spAutoFit/>
          </a:bodyPr>
          <a:lstStyle/>
          <a:p>
            <a:pPr algn="ctr">
              <a:lnSpc>
                <a:spcPts val="5561"/>
              </a:lnSpc>
            </a:pPr>
            <a:r>
              <a:rPr lang="en-US" sz="4029" spc="213" u="sng">
                <a:solidFill>
                  <a:srgbClr val="231F20"/>
                </a:solidFill>
                <a:latin typeface="Oswald Bold"/>
              </a:rPr>
              <a:t>Hyperlink for SRS:</a:t>
            </a:r>
          </a:p>
          <a:p>
            <a:pPr algn="l">
              <a:lnSpc>
                <a:spcPts val="5561"/>
              </a:lnSpc>
            </a:pPr>
            <a:r>
              <a:rPr lang="en-US" sz="4029" spc="213" u="sng">
                <a:solidFill>
                  <a:srgbClr val="231F20"/>
                </a:solidFill>
                <a:latin typeface="Oswald Bold"/>
              </a:rPr>
              <a:t>https://docs.google.com/document/d/12kIqCdZQlsBS9j1cnh8s2d2Wdx0erunaiIGI-QAwuLo/edit?usp=sharing</a:t>
            </a:r>
          </a:p>
        </p:txBody>
      </p:sp>
      <p:sp>
        <p:nvSpPr>
          <p:cNvPr name="TextBox 7" id="7"/>
          <p:cNvSpPr txBox="true"/>
          <p:nvPr/>
        </p:nvSpPr>
        <p:spPr>
          <a:xfrm rot="0">
            <a:off x="2857518" y="6584532"/>
            <a:ext cx="12575313" cy="1384249"/>
          </a:xfrm>
          <a:prstGeom prst="rect">
            <a:avLst/>
          </a:prstGeom>
        </p:spPr>
        <p:txBody>
          <a:bodyPr anchor="t" rtlCol="false" tIns="0" lIns="0" bIns="0" rIns="0">
            <a:spAutoFit/>
          </a:bodyPr>
          <a:lstStyle/>
          <a:p>
            <a:pPr algn="ctr">
              <a:lnSpc>
                <a:spcPts val="5561"/>
              </a:lnSpc>
            </a:pPr>
            <a:r>
              <a:rPr lang="en-US" sz="4029" spc="213">
                <a:solidFill>
                  <a:srgbClr val="231F20"/>
                </a:solidFill>
                <a:latin typeface="Oswald Bold"/>
              </a:rPr>
              <a:t>Hyperlink for Synopsis</a:t>
            </a:r>
          </a:p>
          <a:p>
            <a:pPr algn="l">
              <a:lnSpc>
                <a:spcPts val="5561"/>
              </a:lnSpc>
            </a:pPr>
            <a:r>
              <a:rPr lang="en-US" sz="4029" spc="213" u="sng">
                <a:solidFill>
                  <a:srgbClr val="231F20"/>
                </a:solidFill>
                <a:latin typeface="Oswald Bold"/>
                <a:hlinkClick r:id="rId6" tooltip="https://docs.google.com/document/d/12kIqCdZQlsBS9j1cnh8s2d2Wdx0erunaiIGI-QAwuLo/edit?usp=sharing"/>
              </a:rPr>
              <a:t>https://1drv.ms/w/s!AiAjZfcuCwFGgVDVdI2k8JtoiSWg</a:t>
            </a:r>
          </a:p>
        </p:txBody>
      </p:sp>
      <p:sp>
        <p:nvSpPr>
          <p:cNvPr name="TextBox 8" id="8"/>
          <p:cNvSpPr txBox="true"/>
          <p:nvPr/>
        </p:nvSpPr>
        <p:spPr>
          <a:xfrm rot="0">
            <a:off x="2857518" y="8244692"/>
            <a:ext cx="12575313" cy="1384249"/>
          </a:xfrm>
          <a:prstGeom prst="rect">
            <a:avLst/>
          </a:prstGeom>
        </p:spPr>
        <p:txBody>
          <a:bodyPr anchor="t" rtlCol="false" tIns="0" lIns="0" bIns="0" rIns="0">
            <a:spAutoFit/>
          </a:bodyPr>
          <a:lstStyle/>
          <a:p>
            <a:pPr algn="ctr">
              <a:lnSpc>
                <a:spcPts val="5561"/>
              </a:lnSpc>
            </a:pPr>
            <a:r>
              <a:rPr lang="en-US" sz="4029" spc="213">
                <a:solidFill>
                  <a:srgbClr val="231F20"/>
                </a:solidFill>
                <a:latin typeface="Oswald Bold"/>
              </a:rPr>
              <a:t>Hyperlink for Report</a:t>
            </a:r>
          </a:p>
          <a:p>
            <a:pPr algn="l">
              <a:lnSpc>
                <a:spcPts val="5561"/>
              </a:lnSpc>
            </a:pPr>
            <a:r>
              <a:rPr lang="en-US" sz="4029" spc="213" u="sng">
                <a:solidFill>
                  <a:srgbClr val="231F20"/>
                </a:solidFill>
                <a:latin typeface="Oswald Bold"/>
                <a:hlinkClick r:id="rId7" tooltip="https://docs.google.com/document/d/1Yw-NioKIkVBxtKwiBc3mLPV7zlFrV54KnPjIpvL0y4Q/edit?usp=sharing"/>
              </a:rPr>
              <a:t>https://1drv.ms/w/s!AiAjZfcuCwFGgVDVdI2k8JtoiSWg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550454" y="747766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621915" y="3173598"/>
            <a:ext cx="9840596" cy="4552847"/>
            <a:chOff x="0" y="0"/>
            <a:chExt cx="3770358" cy="1744393"/>
          </a:xfrm>
        </p:grpSpPr>
        <p:sp>
          <p:nvSpPr>
            <p:cNvPr name="Freeform 8" id="8"/>
            <p:cNvSpPr/>
            <p:nvPr/>
          </p:nvSpPr>
          <p:spPr>
            <a:xfrm flipH="false" flipV="false" rot="0">
              <a:off x="0" y="0"/>
              <a:ext cx="3770358" cy="1744393"/>
            </a:xfrm>
            <a:custGeom>
              <a:avLst/>
              <a:gdLst/>
              <a:ahLst/>
              <a:cxnLst/>
              <a:rect r="r" b="b" t="t" l="l"/>
              <a:pathLst>
                <a:path h="1744393" w="3770358">
                  <a:moveTo>
                    <a:pt x="0" y="0"/>
                  </a:moveTo>
                  <a:lnTo>
                    <a:pt x="3770358" y="0"/>
                  </a:lnTo>
                  <a:lnTo>
                    <a:pt x="3770358" y="1744393"/>
                  </a:lnTo>
                  <a:lnTo>
                    <a:pt x="0" y="1744393"/>
                  </a:lnTo>
                  <a:close/>
                </a:path>
              </a:pathLst>
            </a:custGeom>
            <a:solidFill>
              <a:srgbClr val="EFEFEF"/>
            </a:solidFill>
          </p:spPr>
        </p:sp>
        <p:sp>
          <p:nvSpPr>
            <p:cNvPr name="TextBox 9" id="9"/>
            <p:cNvSpPr txBox="true"/>
            <p:nvPr/>
          </p:nvSpPr>
          <p:spPr>
            <a:xfrm>
              <a:off x="0" y="-19050"/>
              <a:ext cx="3770358" cy="1763443"/>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1860846" y="3391463"/>
            <a:ext cx="8601665" cy="4602623"/>
          </a:xfrm>
          <a:prstGeom prst="rect">
            <a:avLst/>
          </a:prstGeom>
        </p:spPr>
        <p:txBody>
          <a:bodyPr anchor="t" rtlCol="false" tIns="0" lIns="0" bIns="0" rIns="0">
            <a:spAutoFit/>
          </a:bodyPr>
          <a:lstStyle/>
          <a:p>
            <a:pPr algn="l">
              <a:lnSpc>
                <a:spcPts val="3326"/>
              </a:lnSpc>
            </a:pPr>
            <a:r>
              <a:rPr lang="en-US" sz="2410" spc="236">
                <a:solidFill>
                  <a:srgbClr val="231F20"/>
                </a:solidFill>
                <a:latin typeface="DM Sans"/>
              </a:rPr>
              <a:t>Speech impaired people use hand signs and gestures to communicate. Normal people face difficulty in understanding their language as they don’t recognize the sign made by them ,this make a barrier.</a:t>
            </a:r>
          </a:p>
          <a:p>
            <a:pPr algn="l">
              <a:lnSpc>
                <a:spcPts val="3326"/>
              </a:lnSpc>
            </a:pPr>
            <a:r>
              <a:rPr lang="en-US" sz="2410" spc="236">
                <a:solidFill>
                  <a:srgbClr val="231F20"/>
                </a:solidFill>
                <a:latin typeface="DM Sans"/>
              </a:rPr>
              <a:t>Hence there is a need of a system which recognizes the different signs, gestures and conveys the information to the normal people. It bridges the gap between physically challenged people and normal people. </a:t>
            </a:r>
          </a:p>
          <a:p>
            <a:pPr algn="l" marL="0" indent="0" lvl="0">
              <a:lnSpc>
                <a:spcPts val="3326"/>
              </a:lnSpc>
              <a:spcBef>
                <a:spcPct val="0"/>
              </a:spcBef>
            </a:pPr>
          </a:p>
        </p:txBody>
      </p:sp>
      <p:sp>
        <p:nvSpPr>
          <p:cNvPr name="Freeform 11" id="11"/>
          <p:cNvSpPr/>
          <p:nvPr/>
        </p:nvSpPr>
        <p:spPr>
          <a:xfrm flipH="false" flipV="false" rot="0">
            <a:off x="-2779578" y="7477662"/>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853336" y="3439088"/>
            <a:ext cx="920469" cy="1418019"/>
          </a:xfrm>
          <a:custGeom>
            <a:avLst/>
            <a:gdLst/>
            <a:ahLst/>
            <a:cxnLst/>
            <a:rect r="r" b="b" t="t" l="l"/>
            <a:pathLst>
              <a:path h="1418019" w="920469">
                <a:moveTo>
                  <a:pt x="0" y="0"/>
                </a:moveTo>
                <a:lnTo>
                  <a:pt x="920469" y="0"/>
                </a:lnTo>
                <a:lnTo>
                  <a:pt x="920469" y="1418019"/>
                </a:lnTo>
                <a:lnTo>
                  <a:pt x="0" y="14180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0979848" y="2175139"/>
            <a:ext cx="6704415" cy="6335371"/>
          </a:xfrm>
          <a:custGeom>
            <a:avLst/>
            <a:gdLst/>
            <a:ahLst/>
            <a:cxnLst/>
            <a:rect r="r" b="b" t="t" l="l"/>
            <a:pathLst>
              <a:path h="6335371" w="6704415">
                <a:moveTo>
                  <a:pt x="0" y="0"/>
                </a:moveTo>
                <a:lnTo>
                  <a:pt x="6704415" y="0"/>
                </a:lnTo>
                <a:lnTo>
                  <a:pt x="6704415" y="6335370"/>
                </a:lnTo>
                <a:lnTo>
                  <a:pt x="0" y="6335370"/>
                </a:lnTo>
                <a:lnTo>
                  <a:pt x="0" y="0"/>
                </a:lnTo>
                <a:close/>
              </a:path>
            </a:pathLst>
          </a:custGeom>
          <a:blipFill>
            <a:blip r:embed="rId8"/>
            <a:stretch>
              <a:fillRect l="0" t="-68" r="0" b="-68"/>
            </a:stretch>
          </a:blipFill>
        </p:spPr>
      </p:sp>
      <p:sp>
        <p:nvSpPr>
          <p:cNvPr name="TextBox 14" id="14"/>
          <p:cNvSpPr txBox="true"/>
          <p:nvPr/>
        </p:nvSpPr>
        <p:spPr>
          <a:xfrm rot="0">
            <a:off x="621915" y="1232578"/>
            <a:ext cx="13224900" cy="1458878"/>
          </a:xfrm>
          <a:prstGeom prst="rect">
            <a:avLst/>
          </a:prstGeom>
        </p:spPr>
        <p:txBody>
          <a:bodyPr anchor="t" rtlCol="false" tIns="0" lIns="0" bIns="0" rIns="0">
            <a:spAutoFit/>
          </a:bodyPr>
          <a:lstStyle/>
          <a:p>
            <a:pPr algn="l">
              <a:lnSpc>
                <a:spcPts val="11981"/>
              </a:lnSpc>
            </a:pPr>
            <a:r>
              <a:rPr lang="en-US" sz="8682" spc="850">
                <a:solidFill>
                  <a:srgbClr val="231F20"/>
                </a:solidFill>
                <a:latin typeface="Oswald Bold"/>
              </a:rPr>
              <a:t>PROBLEM STATEMENT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419609">
            <a:off x="11479402" y="-12538467"/>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94896" y="150669"/>
            <a:ext cx="16098209"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REFERENCES</a:t>
            </a:r>
          </a:p>
        </p:txBody>
      </p:sp>
      <p:sp>
        <p:nvSpPr>
          <p:cNvPr name="TextBox 5" id="5"/>
          <p:cNvSpPr txBox="true"/>
          <p:nvPr/>
        </p:nvSpPr>
        <p:spPr>
          <a:xfrm rot="0">
            <a:off x="1094896" y="2058542"/>
            <a:ext cx="16098209" cy="8775573"/>
          </a:xfrm>
          <a:prstGeom prst="rect">
            <a:avLst/>
          </a:prstGeom>
        </p:spPr>
        <p:txBody>
          <a:bodyPr anchor="t" rtlCol="false" tIns="0" lIns="0" bIns="0" rIns="0">
            <a:spAutoFit/>
          </a:bodyPr>
          <a:lstStyle/>
          <a:p>
            <a:pPr algn="l">
              <a:lnSpc>
                <a:spcPts val="4691"/>
              </a:lnSpc>
            </a:pPr>
            <a:r>
              <a:rPr lang="en-US" sz="3399" spc="333">
                <a:solidFill>
                  <a:srgbClr val="231F20"/>
                </a:solidFill>
                <a:latin typeface="Oswald Bold"/>
              </a:rPr>
              <a:t>1.HTTPS://WWW.IJERT.ORG/A-REVIEW-PAPER-ON-SIGN-LANGUAGE-RECOGNITION-FOR-THE-DEAF-AND-DUMB</a:t>
            </a:r>
          </a:p>
          <a:p>
            <a:pPr algn="l">
              <a:lnSpc>
                <a:spcPts val="4691"/>
              </a:lnSpc>
            </a:pPr>
            <a:r>
              <a:rPr lang="en-US" sz="3399" spc="333">
                <a:solidFill>
                  <a:srgbClr val="231F20"/>
                </a:solidFill>
                <a:latin typeface="Oswald Bold"/>
              </a:rPr>
              <a:t>2.</a:t>
            </a:r>
            <a:r>
              <a:rPr lang="en-US" sz="3399" spc="333" u="sng">
                <a:solidFill>
                  <a:srgbClr val="231F20"/>
                </a:solidFill>
                <a:latin typeface="Oswald Bold"/>
                <a:hlinkClick r:id="rId5" tooltip="http://vision.stanford.edu/teaching/cs231a_autumn1213_internal/project/final/writeup/distributable/Chen_Paper.pdf"/>
              </a:rPr>
              <a:t>http://vision.stanford.edu/teaching/cs231a_autumn1213_internal/project/final/writeup/distributable/Chen_Paper.pdf</a:t>
            </a:r>
          </a:p>
          <a:p>
            <a:pPr algn="l">
              <a:lnSpc>
                <a:spcPts val="4691"/>
              </a:lnSpc>
            </a:pPr>
            <a:r>
              <a:rPr lang="en-US" sz="3399" spc="333">
                <a:solidFill>
                  <a:srgbClr val="231F20"/>
                </a:solidFill>
                <a:latin typeface="Oswald Bold"/>
              </a:rPr>
              <a:t>3.https://research.ijais.org/icwac/number2/icwac1320.pdf</a:t>
            </a:r>
          </a:p>
          <a:p>
            <a:pPr algn="l">
              <a:lnSpc>
                <a:spcPts val="4691"/>
              </a:lnSpc>
            </a:pPr>
            <a:r>
              <a:rPr lang="en-US" sz="3399" spc="333">
                <a:solidFill>
                  <a:srgbClr val="231F20"/>
                </a:solidFill>
                <a:latin typeface="Oswald Bold"/>
              </a:rPr>
              <a:t>4.</a:t>
            </a:r>
            <a:r>
              <a:rPr lang="en-US" sz="3399" spc="333" u="sng">
                <a:solidFill>
                  <a:srgbClr val="231F20"/>
                </a:solidFill>
                <a:latin typeface="Oswald Bold"/>
                <a:hlinkClick r:id="rId6" tooltip="https://ijrpr.com/uploads/V2ISSUE9/IJRPR1329.pdf"/>
              </a:rPr>
              <a:t>https://ijrpr.com/uploads/V2ISSUE9/IJRPR1329.pdf</a:t>
            </a:r>
          </a:p>
          <a:p>
            <a:pPr algn="l">
              <a:lnSpc>
                <a:spcPts val="4691"/>
              </a:lnSpc>
            </a:pPr>
            <a:r>
              <a:rPr lang="en-US" sz="3399" spc="333">
                <a:solidFill>
                  <a:srgbClr val="231F20"/>
                </a:solidFill>
                <a:latin typeface="Oswald Bold"/>
              </a:rPr>
              <a:t>5.</a:t>
            </a:r>
            <a:r>
              <a:rPr lang="en-US" sz="3399" spc="333" u="sng">
                <a:solidFill>
                  <a:srgbClr val="231F20"/>
                </a:solidFill>
                <a:latin typeface="Oswald Bold"/>
                <a:hlinkClick r:id="rId7" tooltip="https://www.researchgate.net/publication/262187093_Sign_language_recognition_State_of_the_ar"/>
              </a:rPr>
              <a:t>https://www.researchgate.net/publication/262187093_Sign_language_recognition_State_of_the_ar</a:t>
            </a:r>
          </a:p>
          <a:p>
            <a:pPr algn="l">
              <a:lnSpc>
                <a:spcPts val="4691"/>
              </a:lnSpc>
            </a:pPr>
            <a:r>
              <a:rPr lang="en-US" sz="3399" spc="333" u="sng">
                <a:solidFill>
                  <a:srgbClr val="231F20"/>
                </a:solidFill>
                <a:latin typeface="Oswald Bold"/>
              </a:rPr>
              <a:t>6.</a:t>
            </a:r>
            <a:r>
              <a:rPr lang="en-US" sz="3399" spc="333" u="sng">
                <a:solidFill>
                  <a:srgbClr val="231F20"/>
                </a:solidFill>
                <a:latin typeface="Oswald Bold"/>
                <a:hlinkClick r:id="rId8" tooltip="https://sci-hub.se/https:/ieeexplore.ieee.org/document/726791"/>
              </a:rPr>
              <a:t>https://sci-hub.se/https://ieeexplore.ieee.org/document/726791</a:t>
            </a:r>
            <a:r>
              <a:rPr lang="en-US" sz="3399" spc="333" u="sng">
                <a:solidFill>
                  <a:srgbClr val="231F20"/>
                </a:solidFill>
                <a:latin typeface="Oswald Bold"/>
              </a:rPr>
              <a:t>2. 7.</a:t>
            </a:r>
            <a:r>
              <a:rPr lang="en-US" sz="3399" spc="333" u="sng">
                <a:solidFill>
                  <a:srgbClr val="231F20"/>
                </a:solidFill>
                <a:latin typeface="Oswald Bold"/>
                <a:hlinkClick r:id="rId9" tooltip="https://www.researchgate.net/publication/337990440_Sign_Language_Recognition_Systems_A_Decade_Systematic_Literature_Review"/>
              </a:rPr>
              <a:t>https://www.researchgate.net/publication/337990440_Sign_Language_Recognition_Systems_A_Decade_Systematic_Literature_Review</a:t>
            </a:r>
          </a:p>
          <a:p>
            <a:pPr algn="l">
              <a:lnSpc>
                <a:spcPts val="4691"/>
              </a:lnSpc>
            </a:pPr>
            <a:r>
              <a:rPr lang="en-US" sz="3399" spc="333" u="sng">
                <a:solidFill>
                  <a:srgbClr val="231F20"/>
                </a:solidFill>
                <a:latin typeface="Oswald Bold"/>
              </a:rPr>
              <a:t>8.</a:t>
            </a:r>
            <a:r>
              <a:rPr lang="en-US" sz="3399" spc="333" u="sng">
                <a:solidFill>
                  <a:srgbClr val="231F20"/>
                </a:solidFill>
                <a:latin typeface="Oswald Bold"/>
                <a:hlinkClick r:id="rId10" tooltip="https://www.irjet.net/archives/V7/i3/IRJET-V7I3418.pdf"/>
              </a:rPr>
              <a:t>https://www.irjet.net/archives/V7/i3/IRJET-V7I3418.pdf</a:t>
            </a:r>
          </a:p>
          <a:p>
            <a:pPr algn="l">
              <a:lnSpc>
                <a:spcPts val="4691"/>
              </a:lnSpc>
            </a:pPr>
          </a:p>
          <a:p>
            <a:pPr algn="l" marL="0" indent="0" lvl="0">
              <a:lnSpc>
                <a:spcPts val="413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774426" y="3206190"/>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1</a:t>
              </a:r>
            </a:p>
          </p:txBody>
        </p:sp>
      </p:grpSp>
      <p:sp>
        <p:nvSpPr>
          <p:cNvPr name="TextBox 13" id="13"/>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GOALS AND OBJECTIVES</a:t>
            </a:r>
          </a:p>
        </p:txBody>
      </p:sp>
      <p:sp>
        <p:nvSpPr>
          <p:cNvPr name="TextBox 14" id="14"/>
          <p:cNvSpPr txBox="true"/>
          <p:nvPr/>
        </p:nvSpPr>
        <p:spPr>
          <a:xfrm rot="0">
            <a:off x="1597724" y="4019557"/>
            <a:ext cx="3827407" cy="27353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The primary objective of the system is to facilitate communication and enable speech-impaired to communicate more effectively with those who do not understand sign language.</a:t>
            </a:r>
          </a:p>
        </p:txBody>
      </p:sp>
      <p:grpSp>
        <p:nvGrpSpPr>
          <p:cNvPr name="Group 15" id="15"/>
          <p:cNvGrpSpPr/>
          <p:nvPr/>
        </p:nvGrpSpPr>
        <p:grpSpPr>
          <a:xfrm rot="0">
            <a:off x="7218805" y="3206190"/>
            <a:ext cx="3474003" cy="647719"/>
            <a:chOff x="0" y="0"/>
            <a:chExt cx="914964" cy="170593"/>
          </a:xfrm>
        </p:grpSpPr>
        <p:sp>
          <p:nvSpPr>
            <p:cNvPr name="Freeform 16" id="16"/>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7" id="17"/>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2</a:t>
              </a:r>
            </a:p>
          </p:txBody>
        </p:sp>
      </p:grpSp>
      <p:sp>
        <p:nvSpPr>
          <p:cNvPr name="TextBox 18" id="18"/>
          <p:cNvSpPr txBox="true"/>
          <p:nvPr/>
        </p:nvSpPr>
        <p:spPr>
          <a:xfrm rot="0">
            <a:off x="6138875" y="4042536"/>
            <a:ext cx="6254887" cy="13637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The project's core objective is to develop a robust sign language recognition system capable of accurately interpreting static hand gestures.</a:t>
            </a:r>
          </a:p>
        </p:txBody>
      </p:sp>
      <p:grpSp>
        <p:nvGrpSpPr>
          <p:cNvPr name="Group 19" id="19"/>
          <p:cNvGrpSpPr/>
          <p:nvPr/>
        </p:nvGrpSpPr>
        <p:grpSpPr>
          <a:xfrm rot="0">
            <a:off x="13284209" y="3206190"/>
            <a:ext cx="3474003" cy="647719"/>
            <a:chOff x="0" y="0"/>
            <a:chExt cx="914964" cy="170593"/>
          </a:xfrm>
        </p:grpSpPr>
        <p:sp>
          <p:nvSpPr>
            <p:cNvPr name="Freeform 20" id="20"/>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1" id="21"/>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3</a:t>
              </a:r>
            </a:p>
          </p:txBody>
        </p:sp>
      </p:grpSp>
      <p:sp>
        <p:nvSpPr>
          <p:cNvPr name="TextBox 22" id="22"/>
          <p:cNvSpPr txBox="true"/>
          <p:nvPr/>
        </p:nvSpPr>
        <p:spPr>
          <a:xfrm rot="0">
            <a:off x="12897581" y="4044409"/>
            <a:ext cx="4247259" cy="30782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 </a:t>
            </a:r>
            <a:r>
              <a:rPr lang="en-US" sz="2010" spc="197">
                <a:solidFill>
                  <a:srgbClr val="231F20"/>
                </a:solidFill>
                <a:latin typeface="DM Sans"/>
              </a:rPr>
              <a:t>Another central objective is the conversion of recognized sign language gestures into spoken language. This involves initiating voice media through the system when the input image matches with the predefined dataset.</a:t>
            </a:r>
          </a:p>
        </p:txBody>
      </p:sp>
      <p:sp>
        <p:nvSpPr>
          <p:cNvPr name="Freeform 23" id="23"/>
          <p:cNvSpPr/>
          <p:nvPr/>
        </p:nvSpPr>
        <p:spPr>
          <a:xfrm flipH="false" flipV="false" rot="0">
            <a:off x="14440147" y="-4609307"/>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4176364">
            <a:off x="-3549737" y="6167067"/>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954562" y="2453499"/>
            <a:ext cx="1676834" cy="2547675"/>
          </a:xfrm>
          <a:custGeom>
            <a:avLst/>
            <a:gdLst/>
            <a:ahLst/>
            <a:cxnLst/>
            <a:rect r="r" b="b" t="t" l="l"/>
            <a:pathLst>
              <a:path h="2547675" w="1676834">
                <a:moveTo>
                  <a:pt x="0" y="0"/>
                </a:moveTo>
                <a:lnTo>
                  <a:pt x="1676833" y="0"/>
                </a:lnTo>
                <a:lnTo>
                  <a:pt x="1676833" y="2547675"/>
                </a:lnTo>
                <a:lnTo>
                  <a:pt x="0" y="25476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6683667" y="3071185"/>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rot="0">
            <a:off x="1589541" y="5472067"/>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3542437" y="5240576"/>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6442861" y="2453499"/>
            <a:ext cx="1676834" cy="2547675"/>
          </a:xfrm>
          <a:custGeom>
            <a:avLst/>
            <a:gdLst/>
            <a:ahLst/>
            <a:cxnLst/>
            <a:rect r="r" b="b" t="t" l="l"/>
            <a:pathLst>
              <a:path h="2547675" w="1676834">
                <a:moveTo>
                  <a:pt x="0" y="0"/>
                </a:moveTo>
                <a:lnTo>
                  <a:pt x="1676834" y="0"/>
                </a:lnTo>
                <a:lnTo>
                  <a:pt x="1676834" y="2547675"/>
                </a:lnTo>
                <a:lnTo>
                  <a:pt x="0" y="25476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7030737" y="5240576"/>
            <a:ext cx="501082" cy="50108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2" id="12"/>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9896779" y="2453499"/>
            <a:ext cx="1676834" cy="2547675"/>
          </a:xfrm>
          <a:custGeom>
            <a:avLst/>
            <a:gdLst/>
            <a:ahLst/>
            <a:cxnLst/>
            <a:rect r="r" b="b" t="t" l="l"/>
            <a:pathLst>
              <a:path h="2547675" w="1676834">
                <a:moveTo>
                  <a:pt x="0" y="0"/>
                </a:moveTo>
                <a:lnTo>
                  <a:pt x="1676833" y="0"/>
                </a:lnTo>
                <a:lnTo>
                  <a:pt x="1676833" y="2547675"/>
                </a:lnTo>
                <a:lnTo>
                  <a:pt x="0" y="25476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10521294" y="5240576"/>
            <a:ext cx="501082" cy="5010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6" id="16"/>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17" id="17"/>
          <p:cNvSpPr/>
          <p:nvPr/>
        </p:nvSpPr>
        <p:spPr>
          <a:xfrm flipH="false" flipV="false" rot="0">
            <a:off x="13387336" y="2454776"/>
            <a:ext cx="1676834" cy="2547675"/>
          </a:xfrm>
          <a:custGeom>
            <a:avLst/>
            <a:gdLst/>
            <a:ahLst/>
            <a:cxnLst/>
            <a:rect r="r" b="b" t="t" l="l"/>
            <a:pathLst>
              <a:path h="2547675" w="1676834">
                <a:moveTo>
                  <a:pt x="0" y="0"/>
                </a:moveTo>
                <a:lnTo>
                  <a:pt x="1676833" y="0"/>
                </a:lnTo>
                <a:lnTo>
                  <a:pt x="1676833" y="2547675"/>
                </a:lnTo>
                <a:lnTo>
                  <a:pt x="0" y="25476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4011851" y="5240576"/>
            <a:ext cx="501082" cy="5010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0" id="20"/>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21" id="21"/>
          <p:cNvSpPr/>
          <p:nvPr/>
        </p:nvSpPr>
        <p:spPr>
          <a:xfrm flipH="false" flipV="false" rot="-10799999">
            <a:off x="-2327998" y="-6755724"/>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2" id="22"/>
          <p:cNvSpPr txBox="true"/>
          <p:nvPr/>
        </p:nvSpPr>
        <p:spPr>
          <a:xfrm rot="0">
            <a:off x="2190716" y="6537441"/>
            <a:ext cx="3204526" cy="158242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Image recognition is a mechanism used to identify an object within an image and to classify it in a specific category.</a:t>
            </a:r>
          </a:p>
        </p:txBody>
      </p:sp>
      <p:sp>
        <p:nvSpPr>
          <p:cNvPr name="TextBox 23" id="23"/>
          <p:cNvSpPr txBox="true"/>
          <p:nvPr/>
        </p:nvSpPr>
        <p:spPr>
          <a:xfrm rot="0">
            <a:off x="2779206" y="2605624"/>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sp>
        <p:nvSpPr>
          <p:cNvPr name="TextBox 24" id="24"/>
          <p:cNvSpPr txBox="true"/>
          <p:nvPr/>
        </p:nvSpPr>
        <p:spPr>
          <a:xfrm rot="0">
            <a:off x="1391916" y="5941547"/>
            <a:ext cx="4497806" cy="434686"/>
          </a:xfrm>
          <a:prstGeom prst="rect">
            <a:avLst/>
          </a:prstGeom>
        </p:spPr>
        <p:txBody>
          <a:bodyPr anchor="t" rtlCol="false" tIns="0" lIns="0" bIns="0" rIns="0">
            <a:spAutoFit/>
          </a:bodyPr>
          <a:lstStyle/>
          <a:p>
            <a:pPr algn="ctr">
              <a:lnSpc>
                <a:spcPts val="3659"/>
              </a:lnSpc>
            </a:pPr>
            <a:r>
              <a:rPr lang="en-US" sz="2651" spc="259">
                <a:solidFill>
                  <a:srgbClr val="231F20"/>
                </a:solidFill>
                <a:latin typeface="DM Sans Bold"/>
              </a:rPr>
              <a:t>IMAGE RECOGNITION</a:t>
            </a:r>
          </a:p>
        </p:txBody>
      </p:sp>
      <p:sp>
        <p:nvSpPr>
          <p:cNvPr name="TextBox 25" id="25"/>
          <p:cNvSpPr txBox="true"/>
          <p:nvPr/>
        </p:nvSpPr>
        <p:spPr>
          <a:xfrm rot="0">
            <a:off x="6268634" y="2605624"/>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02</a:t>
            </a:r>
          </a:p>
        </p:txBody>
      </p:sp>
      <p:sp>
        <p:nvSpPr>
          <p:cNvPr name="TextBox 26" id="26"/>
          <p:cNvSpPr txBox="true"/>
          <p:nvPr/>
        </p:nvSpPr>
        <p:spPr>
          <a:xfrm rot="0">
            <a:off x="9758627" y="2605624"/>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03</a:t>
            </a:r>
          </a:p>
        </p:txBody>
      </p:sp>
      <p:sp>
        <p:nvSpPr>
          <p:cNvPr name="TextBox 27" id="27"/>
          <p:cNvSpPr txBox="true"/>
          <p:nvPr/>
        </p:nvSpPr>
        <p:spPr>
          <a:xfrm rot="0">
            <a:off x="13248619" y="2605624"/>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04</a:t>
            </a:r>
          </a:p>
        </p:txBody>
      </p:sp>
      <p:sp>
        <p:nvSpPr>
          <p:cNvPr name="TextBox 28" id="28"/>
          <p:cNvSpPr txBox="true"/>
          <p:nvPr/>
        </p:nvSpPr>
        <p:spPr>
          <a:xfrm rot="0">
            <a:off x="5549914" y="6537441"/>
            <a:ext cx="3464985"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It is the huge open-source library for computer vision, machine learning, and image processing.By using it, one can process images and videos.</a:t>
            </a:r>
          </a:p>
        </p:txBody>
      </p:sp>
      <p:sp>
        <p:nvSpPr>
          <p:cNvPr name="TextBox 29" id="29"/>
          <p:cNvSpPr txBox="true"/>
          <p:nvPr/>
        </p:nvSpPr>
        <p:spPr>
          <a:xfrm rot="0">
            <a:off x="5889722" y="5941547"/>
            <a:ext cx="2709833" cy="434686"/>
          </a:xfrm>
          <a:prstGeom prst="rect">
            <a:avLst/>
          </a:prstGeom>
        </p:spPr>
        <p:txBody>
          <a:bodyPr anchor="t" rtlCol="false" tIns="0" lIns="0" bIns="0" rIns="0">
            <a:spAutoFit/>
          </a:bodyPr>
          <a:lstStyle/>
          <a:p>
            <a:pPr algn="ctr">
              <a:lnSpc>
                <a:spcPts val="3659"/>
              </a:lnSpc>
            </a:pPr>
            <a:r>
              <a:rPr lang="en-US" sz="2651" spc="259">
                <a:solidFill>
                  <a:srgbClr val="231F20"/>
                </a:solidFill>
                <a:latin typeface="DM Sans Bold"/>
              </a:rPr>
              <a:t>OPEN CV</a:t>
            </a:r>
          </a:p>
        </p:txBody>
      </p:sp>
      <p:sp>
        <p:nvSpPr>
          <p:cNvPr name="TextBox 30" id="30"/>
          <p:cNvSpPr txBox="true"/>
          <p:nvPr/>
        </p:nvSpPr>
        <p:spPr>
          <a:xfrm rot="0">
            <a:off x="9169572" y="6537441"/>
            <a:ext cx="3204526" cy="1901627"/>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It is a library for the Python language, adding support for large collection of high-level mathematical functions to operate.</a:t>
            </a:r>
          </a:p>
        </p:txBody>
      </p:sp>
      <p:sp>
        <p:nvSpPr>
          <p:cNvPr name="TextBox 31" id="31"/>
          <p:cNvSpPr txBox="true"/>
          <p:nvPr/>
        </p:nvSpPr>
        <p:spPr>
          <a:xfrm rot="0">
            <a:off x="9380279" y="5941547"/>
            <a:ext cx="2709833" cy="434686"/>
          </a:xfrm>
          <a:prstGeom prst="rect">
            <a:avLst/>
          </a:prstGeom>
        </p:spPr>
        <p:txBody>
          <a:bodyPr anchor="t" rtlCol="false" tIns="0" lIns="0" bIns="0" rIns="0">
            <a:spAutoFit/>
          </a:bodyPr>
          <a:lstStyle/>
          <a:p>
            <a:pPr algn="ctr">
              <a:lnSpc>
                <a:spcPts val="3659"/>
              </a:lnSpc>
            </a:pPr>
            <a:r>
              <a:rPr lang="en-US" sz="2651" spc="259">
                <a:solidFill>
                  <a:srgbClr val="231F20"/>
                </a:solidFill>
                <a:latin typeface="DM Sans Bold"/>
              </a:rPr>
              <a:t>NUMPY</a:t>
            </a:r>
          </a:p>
        </p:txBody>
      </p:sp>
      <p:sp>
        <p:nvSpPr>
          <p:cNvPr name="TextBox 32" id="32"/>
          <p:cNvSpPr txBox="true"/>
          <p:nvPr/>
        </p:nvSpPr>
        <p:spPr>
          <a:xfrm rot="0">
            <a:off x="12526498" y="6537441"/>
            <a:ext cx="3513292" cy="254003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A convolutional neural network (CNN) is a type of artificial neural network used primarily for image recognition and processing, due to its ability to recognize patterns in images. </a:t>
            </a:r>
          </a:p>
        </p:txBody>
      </p:sp>
      <p:sp>
        <p:nvSpPr>
          <p:cNvPr name="TextBox 33" id="33"/>
          <p:cNvSpPr txBox="true"/>
          <p:nvPr/>
        </p:nvSpPr>
        <p:spPr>
          <a:xfrm rot="0">
            <a:off x="12870836" y="5942960"/>
            <a:ext cx="2709833"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CNN</a:t>
            </a:r>
          </a:p>
        </p:txBody>
      </p:sp>
      <p:sp>
        <p:nvSpPr>
          <p:cNvPr name="TextBox 34" id="34"/>
          <p:cNvSpPr txBox="true"/>
          <p:nvPr/>
        </p:nvSpPr>
        <p:spPr>
          <a:xfrm rot="0">
            <a:off x="3367511" y="649092"/>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TECHNOLOGY USED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9811377">
            <a:off x="12961935" y="-2212240"/>
            <a:ext cx="22357125" cy="22941080"/>
          </a:xfrm>
          <a:custGeom>
            <a:avLst/>
            <a:gdLst/>
            <a:ahLst/>
            <a:cxnLst/>
            <a:rect r="r" b="b" t="t" l="l"/>
            <a:pathLst>
              <a:path h="22941080" w="22357125">
                <a:moveTo>
                  <a:pt x="0" y="0"/>
                </a:moveTo>
                <a:lnTo>
                  <a:pt x="22357125" y="0"/>
                </a:lnTo>
                <a:lnTo>
                  <a:pt x="22357125" y="22941080"/>
                </a:lnTo>
                <a:lnTo>
                  <a:pt x="0" y="229410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17911" y="3474264"/>
            <a:ext cx="16230600" cy="5784036"/>
          </a:xfrm>
          <a:prstGeom prst="rect">
            <a:avLst/>
          </a:prstGeom>
        </p:spPr>
        <p:txBody>
          <a:bodyPr anchor="t" rtlCol="false" tIns="0" lIns="0" bIns="0" rIns="0">
            <a:spAutoFit/>
          </a:bodyPr>
          <a:lstStyle/>
          <a:p>
            <a:pPr algn="l" marL="0" indent="0" lvl="0">
              <a:lnSpc>
                <a:spcPts val="4594"/>
              </a:lnSpc>
              <a:spcBef>
                <a:spcPct val="0"/>
              </a:spcBef>
            </a:pPr>
            <a:r>
              <a:rPr lang="en-US" sz="3282">
                <a:solidFill>
                  <a:srgbClr val="000000"/>
                </a:solidFill>
                <a:latin typeface="DM Sans Italics"/>
              </a:rPr>
              <a:t>Sign language is used by deaf and hard hearing people to exchange information between their own community and with other people. Computer recognition of sign language deals from sign gesture acquisition and continues till text/speech generation. Sign gestures can be classified as static and dynamic. However static gesture recognition is simpler than dynamic gesture recognition but both recognition systems are important to the human community. The sign language recognition steps are described in this survey. The data acquisition, data preprocessing and transformation, feature extraction, classification and results obtained are examined. Some future directions for research in this area also suggested. </a:t>
            </a:r>
          </a:p>
        </p:txBody>
      </p:sp>
      <p:sp>
        <p:nvSpPr>
          <p:cNvPr name="TextBox 5" id="5"/>
          <p:cNvSpPr txBox="true"/>
          <p:nvPr/>
        </p:nvSpPr>
        <p:spPr>
          <a:xfrm rot="0">
            <a:off x="4860168" y="281482"/>
            <a:ext cx="8567665" cy="1114481"/>
          </a:xfrm>
          <a:prstGeom prst="rect">
            <a:avLst/>
          </a:prstGeom>
        </p:spPr>
        <p:txBody>
          <a:bodyPr anchor="t" rtlCol="false" tIns="0" lIns="0" bIns="0" rIns="0">
            <a:spAutoFit/>
          </a:bodyPr>
          <a:lstStyle/>
          <a:p>
            <a:pPr algn="l" marL="0" indent="0" lvl="0">
              <a:lnSpc>
                <a:spcPts val="9196"/>
              </a:lnSpc>
              <a:spcBef>
                <a:spcPct val="0"/>
              </a:spcBef>
            </a:pPr>
            <a:r>
              <a:rPr lang="en-US" sz="6664" spc="653">
                <a:solidFill>
                  <a:srgbClr val="231F20"/>
                </a:solidFill>
                <a:latin typeface="Oswald Bold"/>
              </a:rPr>
              <a:t>LITERATURE SURVEY</a:t>
            </a:r>
          </a:p>
        </p:txBody>
      </p:sp>
      <p:sp>
        <p:nvSpPr>
          <p:cNvPr name="Freeform 6" id="6"/>
          <p:cNvSpPr/>
          <p:nvPr/>
        </p:nvSpPr>
        <p:spPr>
          <a:xfrm flipH="true" flipV="false" rot="0">
            <a:off x="-4912097" y="7849008"/>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717911" y="1541495"/>
            <a:ext cx="16230600" cy="1806286"/>
          </a:xfrm>
          <a:prstGeom prst="rect">
            <a:avLst/>
          </a:prstGeom>
        </p:spPr>
        <p:txBody>
          <a:bodyPr anchor="t" rtlCol="false" tIns="0" lIns="0" bIns="0" rIns="0">
            <a:spAutoFit/>
          </a:bodyPr>
          <a:lstStyle/>
          <a:p>
            <a:pPr algn="l">
              <a:lnSpc>
                <a:spcPts val="3659"/>
              </a:lnSpc>
            </a:pPr>
            <a:r>
              <a:rPr lang="en-US" sz="2651" spc="259">
                <a:solidFill>
                  <a:srgbClr val="231F20"/>
                </a:solidFill>
                <a:latin typeface="DM Sans Bold"/>
              </a:rPr>
              <a:t>PAPER TITLE:-SIGN LANGUAGE RECOGNITION: STATE OF THE ART </a:t>
            </a:r>
          </a:p>
          <a:p>
            <a:pPr algn="l">
              <a:lnSpc>
                <a:spcPts val="3659"/>
              </a:lnSpc>
            </a:pPr>
            <a:r>
              <a:rPr lang="en-US" sz="2651" spc="259">
                <a:solidFill>
                  <a:srgbClr val="231F20"/>
                </a:solidFill>
                <a:latin typeface="DM Sans Bold"/>
              </a:rPr>
              <a:t>AUTHOR NAME:-ASHOK SAHOO, GOURI MISHRA AND KIRAN KUMAR RAVULAKOLLU JOURNAL NAME:-ARPN JOURNAL OF ENGINEERING AND APPLIED SCIENCES YEAR OF PUBLISHING:-FEBRUARY 2014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100000">
            <a:off x="12241373" y="-11084283"/>
            <a:ext cx="22357125" cy="22941080"/>
          </a:xfrm>
          <a:custGeom>
            <a:avLst/>
            <a:gdLst/>
            <a:ahLst/>
            <a:cxnLst/>
            <a:rect r="r" b="b" t="t" l="l"/>
            <a:pathLst>
              <a:path h="22941080" w="22357125">
                <a:moveTo>
                  <a:pt x="0" y="0"/>
                </a:moveTo>
                <a:lnTo>
                  <a:pt x="22357125" y="0"/>
                </a:lnTo>
                <a:lnTo>
                  <a:pt x="22357125" y="22941080"/>
                </a:lnTo>
                <a:lnTo>
                  <a:pt x="0" y="229410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4130314"/>
            <a:ext cx="15702258" cy="4855031"/>
          </a:xfrm>
          <a:prstGeom prst="rect">
            <a:avLst/>
          </a:prstGeom>
        </p:spPr>
        <p:txBody>
          <a:bodyPr anchor="t" rtlCol="false" tIns="0" lIns="0" bIns="0" rIns="0">
            <a:spAutoFit/>
          </a:bodyPr>
          <a:lstStyle/>
          <a:p>
            <a:pPr algn="l" marL="0" indent="0" lvl="0">
              <a:lnSpc>
                <a:spcPts val="4874"/>
              </a:lnSpc>
              <a:spcBef>
                <a:spcPct val="0"/>
              </a:spcBef>
            </a:pPr>
            <a:r>
              <a:rPr lang="en-US" sz="3482">
                <a:solidFill>
                  <a:srgbClr val="000000"/>
                </a:solidFill>
                <a:latin typeface="DM Sans Italics"/>
              </a:rPr>
              <a:t>Every day we see many people who are facing illness like deaf, dumb and blind etc. They face difficulty to interact with others. Previously developed techniques are all sensors based and they didn’t give the general solution. The major goal of the proposed project is to create a cost-effective system that uses Smart Gloves to provide voice to the silent. Using a flex sensor and a microprocessor, the suggested method converts sign language into text and speech. It means that communication between two communities will not be hampered by the use of smart gloves.</a:t>
            </a:r>
          </a:p>
        </p:txBody>
      </p:sp>
      <p:sp>
        <p:nvSpPr>
          <p:cNvPr name="TextBox 5" id="5"/>
          <p:cNvSpPr txBox="true"/>
          <p:nvPr/>
        </p:nvSpPr>
        <p:spPr>
          <a:xfrm rot="0">
            <a:off x="4860168" y="262432"/>
            <a:ext cx="9313559" cy="1167060"/>
          </a:xfrm>
          <a:prstGeom prst="rect">
            <a:avLst/>
          </a:prstGeom>
        </p:spPr>
        <p:txBody>
          <a:bodyPr anchor="t" rtlCol="false" tIns="0" lIns="0" bIns="0" rIns="0">
            <a:spAutoFit/>
          </a:bodyPr>
          <a:lstStyle/>
          <a:p>
            <a:pPr algn="l" marL="0" indent="0" lvl="0">
              <a:lnSpc>
                <a:spcPts val="9472"/>
              </a:lnSpc>
              <a:spcBef>
                <a:spcPct val="0"/>
              </a:spcBef>
            </a:pPr>
            <a:r>
              <a:rPr lang="en-US" sz="6864" spc="672">
                <a:solidFill>
                  <a:srgbClr val="231F20"/>
                </a:solidFill>
                <a:latin typeface="Oswald Bold"/>
              </a:rPr>
              <a:t>LITERATURE SURVEY</a:t>
            </a:r>
          </a:p>
        </p:txBody>
      </p:sp>
      <p:sp>
        <p:nvSpPr>
          <p:cNvPr name="Freeform 6" id="6"/>
          <p:cNvSpPr/>
          <p:nvPr/>
        </p:nvSpPr>
        <p:spPr>
          <a:xfrm flipH="true" flipV="false" rot="0">
            <a:off x="-4476992" y="7662534"/>
            <a:ext cx="11881594" cy="3564478"/>
          </a:xfrm>
          <a:custGeom>
            <a:avLst/>
            <a:gdLst/>
            <a:ahLst/>
            <a:cxnLst/>
            <a:rect r="r" b="b" t="t" l="l"/>
            <a:pathLst>
              <a:path h="3564478" w="11881594">
                <a:moveTo>
                  <a:pt x="11881594" y="0"/>
                </a:moveTo>
                <a:lnTo>
                  <a:pt x="0" y="0"/>
                </a:lnTo>
                <a:lnTo>
                  <a:pt x="0" y="3564479"/>
                </a:lnTo>
                <a:lnTo>
                  <a:pt x="11881594" y="3564479"/>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028700" y="1807608"/>
            <a:ext cx="17256204" cy="1963640"/>
          </a:xfrm>
          <a:prstGeom prst="rect">
            <a:avLst/>
          </a:prstGeom>
        </p:spPr>
        <p:txBody>
          <a:bodyPr anchor="t" rtlCol="false" tIns="0" lIns="0" bIns="0" rIns="0">
            <a:spAutoFit/>
          </a:bodyPr>
          <a:lstStyle/>
          <a:p>
            <a:pPr algn="l">
              <a:lnSpc>
                <a:spcPts val="3935"/>
              </a:lnSpc>
            </a:pPr>
            <a:r>
              <a:rPr lang="en-US" sz="2851" spc="279">
                <a:solidFill>
                  <a:srgbClr val="231F20"/>
                </a:solidFill>
                <a:latin typeface="DM Sans Bold"/>
              </a:rPr>
              <a:t>PAPER TITLE:-SIGN LANGUAGE RECOGNITION </a:t>
            </a:r>
          </a:p>
          <a:p>
            <a:pPr algn="l">
              <a:lnSpc>
                <a:spcPts val="3935"/>
              </a:lnSpc>
            </a:pPr>
            <a:r>
              <a:rPr lang="en-US" sz="2851" spc="279">
                <a:solidFill>
                  <a:srgbClr val="231F20"/>
                </a:solidFill>
                <a:latin typeface="DM Sans Bold"/>
              </a:rPr>
              <a:t>AUTHOR NAME:-KARAN BHAVSAR, RAJ GHATIYA, AARTI GOHIL, DEVANSHI </a:t>
            </a:r>
          </a:p>
          <a:p>
            <a:pPr algn="l">
              <a:lnSpc>
                <a:spcPts val="3935"/>
              </a:lnSpc>
            </a:pPr>
            <a:r>
              <a:rPr lang="en-US" sz="2851" spc="279">
                <a:solidFill>
                  <a:srgbClr val="231F20"/>
                </a:solidFill>
                <a:latin typeface="DM Sans Bold"/>
              </a:rPr>
              <a:t>THAKKAR, BHUMI SHAH </a:t>
            </a:r>
          </a:p>
          <a:p>
            <a:pPr algn="l">
              <a:lnSpc>
                <a:spcPts val="3935"/>
              </a:lnSpc>
            </a:pPr>
            <a:r>
              <a:rPr lang="en-US" sz="2851" spc="279">
                <a:solidFill>
                  <a:srgbClr val="231F20"/>
                </a:solidFill>
                <a:latin typeface="DM Sans Bold"/>
              </a:rPr>
              <a:t>YEAR OF PUBLISHING:-MAY 2021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9811377">
            <a:off x="13522776" y="-1092993"/>
            <a:ext cx="20411779" cy="20944922"/>
          </a:xfrm>
          <a:custGeom>
            <a:avLst/>
            <a:gdLst/>
            <a:ahLst/>
            <a:cxnLst/>
            <a:rect r="r" b="b" t="t" l="l"/>
            <a:pathLst>
              <a:path h="20944922" w="20411779">
                <a:moveTo>
                  <a:pt x="0" y="0"/>
                </a:moveTo>
                <a:lnTo>
                  <a:pt x="20411778" y="0"/>
                </a:lnTo>
                <a:lnTo>
                  <a:pt x="20411778" y="20944922"/>
                </a:lnTo>
                <a:lnTo>
                  <a:pt x="0" y="209449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17911" y="3014407"/>
            <a:ext cx="16230600" cy="6365061"/>
          </a:xfrm>
          <a:prstGeom prst="rect">
            <a:avLst/>
          </a:prstGeom>
        </p:spPr>
        <p:txBody>
          <a:bodyPr anchor="t" rtlCol="false" tIns="0" lIns="0" bIns="0" rIns="0">
            <a:spAutoFit/>
          </a:bodyPr>
          <a:lstStyle/>
          <a:p>
            <a:pPr algn="l" marL="0" indent="0" lvl="0">
              <a:lnSpc>
                <a:spcPts val="4594"/>
              </a:lnSpc>
              <a:spcBef>
                <a:spcPct val="0"/>
              </a:spcBef>
            </a:pPr>
            <a:r>
              <a:rPr lang="en-US" sz="3282">
                <a:solidFill>
                  <a:srgbClr val="000000"/>
                </a:solidFill>
                <a:latin typeface="DM Sans Italics"/>
              </a:rPr>
              <a:t>This paper focuses on experimenting with different segmentation approaches and unsupervised learning algorithms to create an accurate sign language recognition model. To more easily approach the problem and obtain reasonable results, we experimented with just up to 10 different classes/letters in the our self-made dataset instead of all 26 possible letters. We collected 12000 RGB images and their corresponding depth data using a Microsoft Kinect. Up to half of the data was fed into the autoencoder to extract features while the other half was used for testing. We achieved a classification accuracy of 98% on a randomly selected set of test data using our trained model. In addition to the work we did on static images, we also created a live demo version of the project which can be run at a little less than 2 seconds per frame to classify signed hand gestures from any person </a:t>
            </a:r>
          </a:p>
        </p:txBody>
      </p:sp>
      <p:sp>
        <p:nvSpPr>
          <p:cNvPr name="TextBox 5" id="5"/>
          <p:cNvSpPr txBox="true"/>
          <p:nvPr/>
        </p:nvSpPr>
        <p:spPr>
          <a:xfrm rot="0">
            <a:off x="4860168" y="262432"/>
            <a:ext cx="11085057" cy="1167060"/>
          </a:xfrm>
          <a:prstGeom prst="rect">
            <a:avLst/>
          </a:prstGeom>
        </p:spPr>
        <p:txBody>
          <a:bodyPr anchor="t" rtlCol="false" tIns="0" lIns="0" bIns="0" rIns="0">
            <a:spAutoFit/>
          </a:bodyPr>
          <a:lstStyle/>
          <a:p>
            <a:pPr algn="l" marL="0" indent="0" lvl="0">
              <a:lnSpc>
                <a:spcPts val="9472"/>
              </a:lnSpc>
              <a:spcBef>
                <a:spcPct val="0"/>
              </a:spcBef>
            </a:pPr>
            <a:r>
              <a:rPr lang="en-US" sz="6864" spc="672">
                <a:solidFill>
                  <a:srgbClr val="231F20"/>
                </a:solidFill>
                <a:latin typeface="Oswald Bold"/>
              </a:rPr>
              <a:t>LITERATURE SURVEY</a:t>
            </a:r>
          </a:p>
        </p:txBody>
      </p:sp>
      <p:sp>
        <p:nvSpPr>
          <p:cNvPr name="Freeform 6" id="6"/>
          <p:cNvSpPr/>
          <p:nvPr/>
        </p:nvSpPr>
        <p:spPr>
          <a:xfrm flipH="true" flipV="false" rot="0">
            <a:off x="-4912097" y="7929623"/>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717911" y="1541495"/>
            <a:ext cx="16230600" cy="1349086"/>
          </a:xfrm>
          <a:prstGeom prst="rect">
            <a:avLst/>
          </a:prstGeom>
        </p:spPr>
        <p:txBody>
          <a:bodyPr anchor="t" rtlCol="false" tIns="0" lIns="0" bIns="0" rIns="0">
            <a:spAutoFit/>
          </a:bodyPr>
          <a:lstStyle/>
          <a:p>
            <a:pPr algn="l">
              <a:lnSpc>
                <a:spcPts val="3659"/>
              </a:lnSpc>
            </a:pPr>
            <a:r>
              <a:rPr lang="en-US" sz="2651" spc="259">
                <a:solidFill>
                  <a:srgbClr val="231F20"/>
                </a:solidFill>
                <a:latin typeface="DM Sans Bold"/>
              </a:rPr>
              <a:t>PAPER TITLE:-SIGN LANGUAGE RECOGNITION WITH UNSUPERVISED FEATURE LEARNING AUTHOR NAME:-JUSTIN CHEN, STANFORD UNIVERSITY </a:t>
            </a:r>
          </a:p>
          <a:p>
            <a:pPr algn="l">
              <a:lnSpc>
                <a:spcPts val="3659"/>
              </a:lnSpc>
            </a:pPr>
            <a:r>
              <a:rPr lang="en-US" sz="2651" spc="259">
                <a:solidFill>
                  <a:srgbClr val="231F20"/>
                </a:solidFill>
                <a:latin typeface="DM Sans Bold"/>
              </a:rPr>
              <a:t>YEAR OF PUBLISHING:-AUGUST 2021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9879589">
            <a:off x="9486712" y="-14020722"/>
            <a:ext cx="19001872" cy="19498189"/>
          </a:xfrm>
          <a:custGeom>
            <a:avLst/>
            <a:gdLst/>
            <a:ahLst/>
            <a:cxnLst/>
            <a:rect r="r" b="b" t="t" l="l"/>
            <a:pathLst>
              <a:path h="19498189" w="19001872">
                <a:moveTo>
                  <a:pt x="0" y="0"/>
                </a:moveTo>
                <a:lnTo>
                  <a:pt x="19001872" y="0"/>
                </a:lnTo>
                <a:lnTo>
                  <a:pt x="19001872" y="19498189"/>
                </a:lnTo>
                <a:lnTo>
                  <a:pt x="0" y="194981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17911" y="3014407"/>
            <a:ext cx="16541389" cy="6365061"/>
          </a:xfrm>
          <a:prstGeom prst="rect">
            <a:avLst/>
          </a:prstGeom>
        </p:spPr>
        <p:txBody>
          <a:bodyPr anchor="t" rtlCol="false" tIns="0" lIns="0" bIns="0" rIns="0">
            <a:spAutoFit/>
          </a:bodyPr>
          <a:lstStyle/>
          <a:p>
            <a:pPr algn="l" marL="0" indent="0" lvl="0">
              <a:lnSpc>
                <a:spcPts val="4594"/>
              </a:lnSpc>
              <a:spcBef>
                <a:spcPct val="0"/>
              </a:spcBef>
            </a:pPr>
            <a:r>
              <a:rPr lang="en-US" sz="3282">
                <a:solidFill>
                  <a:srgbClr val="000000"/>
                </a:solidFill>
                <a:latin typeface="DM Sans Italics"/>
              </a:rPr>
              <a:t>Sign Language is mainly used by deaf (hard hearing) and dumb people to exchange information between their own community and with other people. Sign Language Recognition (SLR) deals with recognizing the hand gestures acquisition and continues till text or speech is generated for corresponding hand gestures. Here hand gestures for sign language can be classified as static and dynamic.However, static hand gesture recognition is simpler than dynamic hand gesture recognition, but both recognition is important to the human community.Once the model Successfully recognizes the gesture the corresponding English text is generated and then text can be converted to speech.This model will be more efficient and hence communicate for the deaf (hard hearing) and dump people will beeasier. In this paper, they discussed how Sign Language Recognition is done using Deep Learning. </a:t>
            </a:r>
          </a:p>
        </p:txBody>
      </p:sp>
      <p:sp>
        <p:nvSpPr>
          <p:cNvPr name="TextBox 5" id="5"/>
          <p:cNvSpPr txBox="true"/>
          <p:nvPr/>
        </p:nvSpPr>
        <p:spPr>
          <a:xfrm rot="0">
            <a:off x="4860168" y="262432"/>
            <a:ext cx="11085057" cy="1167060"/>
          </a:xfrm>
          <a:prstGeom prst="rect">
            <a:avLst/>
          </a:prstGeom>
        </p:spPr>
        <p:txBody>
          <a:bodyPr anchor="t" rtlCol="false" tIns="0" lIns="0" bIns="0" rIns="0">
            <a:spAutoFit/>
          </a:bodyPr>
          <a:lstStyle/>
          <a:p>
            <a:pPr algn="l" marL="0" indent="0" lvl="0">
              <a:lnSpc>
                <a:spcPts val="9472"/>
              </a:lnSpc>
              <a:spcBef>
                <a:spcPct val="0"/>
              </a:spcBef>
            </a:pPr>
            <a:r>
              <a:rPr lang="en-US" sz="6864" spc="672">
                <a:solidFill>
                  <a:srgbClr val="231F20"/>
                </a:solidFill>
                <a:latin typeface="Oswald Bold"/>
              </a:rPr>
              <a:t>LITERATURE SURVEY</a:t>
            </a:r>
          </a:p>
        </p:txBody>
      </p:sp>
      <p:sp>
        <p:nvSpPr>
          <p:cNvPr name="Freeform 6" id="6"/>
          <p:cNvSpPr/>
          <p:nvPr/>
        </p:nvSpPr>
        <p:spPr>
          <a:xfrm flipH="true" flipV="false" rot="0">
            <a:off x="-4912097" y="7929623"/>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717911" y="1541495"/>
            <a:ext cx="16230600" cy="1349086"/>
          </a:xfrm>
          <a:prstGeom prst="rect">
            <a:avLst/>
          </a:prstGeom>
        </p:spPr>
        <p:txBody>
          <a:bodyPr anchor="t" rtlCol="false" tIns="0" lIns="0" bIns="0" rIns="0">
            <a:spAutoFit/>
          </a:bodyPr>
          <a:lstStyle/>
          <a:p>
            <a:pPr algn="l">
              <a:lnSpc>
                <a:spcPts val="3659"/>
              </a:lnSpc>
            </a:pPr>
            <a:r>
              <a:rPr lang="en-US" sz="2651" spc="259">
                <a:solidFill>
                  <a:srgbClr val="231F20"/>
                </a:solidFill>
                <a:latin typeface="DM Sans Bold"/>
              </a:rPr>
              <a:t>PAPER TITLE:-SIGN LANGUAGE RECOGNITION </a:t>
            </a:r>
          </a:p>
          <a:p>
            <a:pPr algn="l">
              <a:lnSpc>
                <a:spcPts val="3659"/>
              </a:lnSpc>
            </a:pPr>
            <a:r>
              <a:rPr lang="en-US" sz="2651" spc="259">
                <a:solidFill>
                  <a:srgbClr val="231F20"/>
                </a:solidFill>
                <a:latin typeface="DM Sans Bold"/>
              </a:rPr>
              <a:t>AUTHOR NAME:-SATWIK RAM KODANDARAM, N PAVAN KUMAR SUNIL G L </a:t>
            </a:r>
          </a:p>
          <a:p>
            <a:pPr algn="l">
              <a:lnSpc>
                <a:spcPts val="3659"/>
              </a:lnSpc>
            </a:pPr>
            <a:r>
              <a:rPr lang="en-US" sz="2651" spc="259">
                <a:solidFill>
                  <a:srgbClr val="231F20"/>
                </a:solidFill>
                <a:latin typeface="DM Sans Bold"/>
              </a:rPr>
              <a:t>YEAR OF PUBLISHING:- AUGUST 2021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904004">
            <a:off x="15314664" y="2313971"/>
            <a:ext cx="10368521" cy="10639341"/>
          </a:xfrm>
          <a:custGeom>
            <a:avLst/>
            <a:gdLst/>
            <a:ahLst/>
            <a:cxnLst/>
            <a:rect r="r" b="b" t="t" l="l"/>
            <a:pathLst>
              <a:path h="10639341" w="10368521">
                <a:moveTo>
                  <a:pt x="0" y="0"/>
                </a:moveTo>
                <a:lnTo>
                  <a:pt x="10368521" y="0"/>
                </a:lnTo>
                <a:lnTo>
                  <a:pt x="10368521" y="10639340"/>
                </a:lnTo>
                <a:lnTo>
                  <a:pt x="0" y="106393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17911" y="3433507"/>
            <a:ext cx="16541389" cy="5960566"/>
          </a:xfrm>
          <a:prstGeom prst="rect">
            <a:avLst/>
          </a:prstGeom>
        </p:spPr>
        <p:txBody>
          <a:bodyPr anchor="t" rtlCol="false" tIns="0" lIns="0" bIns="0" rIns="0">
            <a:spAutoFit/>
          </a:bodyPr>
          <a:lstStyle/>
          <a:p>
            <a:pPr algn="l" marL="0" indent="0" lvl="0">
              <a:lnSpc>
                <a:spcPts val="4314"/>
              </a:lnSpc>
              <a:spcBef>
                <a:spcPct val="0"/>
              </a:spcBef>
            </a:pPr>
            <a:r>
              <a:rPr lang="en-US" sz="3082">
                <a:solidFill>
                  <a:srgbClr val="000000"/>
                </a:solidFill>
                <a:latin typeface="DM Sans Italics"/>
              </a:rPr>
              <a:t>Despite the importance of sign language recognition systems, there is a lack of a Systematic Literature Review and a classification scheme for it. This is the first identifiable academic literature review of sign language recognition systems. It provides an academic database of literature between the duration of 2007–2017 and proposes a classification scheme to classify the research articles. One hundred and seventeen research articles were subsequently selected, reviewed and classified. The Systematic Literature Review and classification process was verified independently. Literature findings of this paper indicate that the major research on sign language recognition has been performed on static, isolated and single handed signs using camera. Overall, it was hoped that the study may provide readers and researchers a roadmap to guide future research and facilitate knowledge accumulation and creation in the field of sign language recognition. </a:t>
            </a:r>
          </a:p>
        </p:txBody>
      </p:sp>
      <p:sp>
        <p:nvSpPr>
          <p:cNvPr name="TextBox 5" id="5"/>
          <p:cNvSpPr txBox="true"/>
          <p:nvPr/>
        </p:nvSpPr>
        <p:spPr>
          <a:xfrm rot="0">
            <a:off x="4860168" y="262432"/>
            <a:ext cx="11085057" cy="1167060"/>
          </a:xfrm>
          <a:prstGeom prst="rect">
            <a:avLst/>
          </a:prstGeom>
        </p:spPr>
        <p:txBody>
          <a:bodyPr anchor="t" rtlCol="false" tIns="0" lIns="0" bIns="0" rIns="0">
            <a:spAutoFit/>
          </a:bodyPr>
          <a:lstStyle/>
          <a:p>
            <a:pPr algn="l" marL="0" indent="0" lvl="0">
              <a:lnSpc>
                <a:spcPts val="9472"/>
              </a:lnSpc>
              <a:spcBef>
                <a:spcPct val="0"/>
              </a:spcBef>
            </a:pPr>
            <a:r>
              <a:rPr lang="en-US" sz="6864" spc="672">
                <a:solidFill>
                  <a:srgbClr val="231F20"/>
                </a:solidFill>
                <a:latin typeface="Oswald Bold"/>
              </a:rPr>
              <a:t>LITERATURE SURVEY</a:t>
            </a:r>
          </a:p>
        </p:txBody>
      </p:sp>
      <p:sp>
        <p:nvSpPr>
          <p:cNvPr name="Freeform 6" id="6"/>
          <p:cNvSpPr/>
          <p:nvPr/>
        </p:nvSpPr>
        <p:spPr>
          <a:xfrm flipH="true" flipV="false" rot="0">
            <a:off x="-4912097" y="7867465"/>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717911" y="1541495"/>
            <a:ext cx="17570089" cy="1806286"/>
          </a:xfrm>
          <a:prstGeom prst="rect">
            <a:avLst/>
          </a:prstGeom>
        </p:spPr>
        <p:txBody>
          <a:bodyPr anchor="t" rtlCol="false" tIns="0" lIns="0" bIns="0" rIns="0">
            <a:spAutoFit/>
          </a:bodyPr>
          <a:lstStyle/>
          <a:p>
            <a:pPr algn="l">
              <a:lnSpc>
                <a:spcPts val="3659"/>
              </a:lnSpc>
            </a:pPr>
            <a:r>
              <a:rPr lang="en-US" sz="2651" spc="259">
                <a:solidFill>
                  <a:srgbClr val="231F20"/>
                </a:solidFill>
                <a:latin typeface="DM Sans Bold"/>
              </a:rPr>
              <a:t>PAPER TITLE:-SIGN LANGUAGE RECOGNITION SYSTEMS: A DECADE SYSTEMATIC LITERATURE REVIEW </a:t>
            </a:r>
          </a:p>
          <a:p>
            <a:pPr algn="l">
              <a:lnSpc>
                <a:spcPts val="3659"/>
              </a:lnSpc>
            </a:pPr>
            <a:r>
              <a:rPr lang="en-US" sz="2651" spc="259">
                <a:solidFill>
                  <a:srgbClr val="231F20"/>
                </a:solidFill>
                <a:latin typeface="DM Sans Bold"/>
              </a:rPr>
              <a:t>AUTHOR NAME:-PARTEEK BHATIA AND ANKITA WADHAWAN </a:t>
            </a:r>
          </a:p>
          <a:p>
            <a:pPr algn="l">
              <a:lnSpc>
                <a:spcPts val="3659"/>
              </a:lnSpc>
            </a:pPr>
            <a:r>
              <a:rPr lang="en-US" sz="2651" spc="259">
                <a:solidFill>
                  <a:srgbClr val="231F20"/>
                </a:solidFill>
                <a:latin typeface="DM Sans Bold"/>
              </a:rPr>
              <a:t>YEAR OF PUBLISHING:-JANUARY 2019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DAFvka_ulkw</dc:identifier>
  <dcterms:modified xsi:type="dcterms:W3CDTF">2011-08-01T06:04:30Z</dcterms:modified>
  <cp:revision>1</cp:revision>
  <dc:title>Cream Simple Nature Project Presentation</dc:title>
</cp:coreProperties>
</file>