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EC8A-B072-E78E-1DB0-6E654699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B9AD5-6A8B-65A2-5DA2-270EB71DA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B4EA1-B68A-85F3-D0D0-FF526DAC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129B-9FA2-4791-854C-2E921A5921C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0175-2631-8E5E-E904-510A8DF8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B7FEC-EEAC-438C-1174-46888A35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B276-0971-4027-8864-3293A6DF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5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1495-CD7A-C805-A28D-26A55343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8EFB6-13CE-52D6-EB8F-B1AF7E9C9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A905C-1095-C3F1-053C-C9CE2694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129B-9FA2-4791-854C-2E921A5921C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49BD8-2832-E7A1-BCA8-A96BD70F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2F3C5-FE12-8CB5-0E32-5FE99AB1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B276-0971-4027-8864-3293A6DF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6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49897-5C27-51F3-AD30-73BF385E9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7825A-7209-4FF0-93CA-AD3C4865F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C8377-FFC8-4C56-E907-2661CA16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129B-9FA2-4791-854C-2E921A5921C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4501-DB66-E956-76AF-ECBF289A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1B607-26E6-D80C-FF1E-60F31DB5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B276-0971-4027-8864-3293A6DF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4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8E07-C31B-5683-3314-FD00BAF3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89A2C-5975-CE71-E229-5B0ADB5BF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6A24D-9ED3-143E-624C-227F2FFD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129B-9FA2-4791-854C-2E921A5921C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EB401-1440-75AA-3711-D292A74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FEC3C-0A61-998A-C8B3-B65CC202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B276-0971-4027-8864-3293A6DF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9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2550-7ECA-4649-DD18-0365DC26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0E0DA-1891-EC6E-DF2F-2E8234AA4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5B4F-3872-4DB0-A0DD-88F1166E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129B-9FA2-4791-854C-2E921A5921C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05833-BA06-CAF0-C712-79E6C1C9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560AC-45CA-6B5C-74DF-1A752842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B276-0971-4027-8864-3293A6DF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F0E9-E99F-FE57-54C6-7FD80116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45360-D1AD-0142-B81C-6AF792E15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A2D33-0015-E0B2-B43E-B71E65A76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21221-9651-0B2F-A7FA-B0D0A11C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129B-9FA2-4791-854C-2E921A5921C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5C801-6FDC-B782-95E4-572BC154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725D4-F637-4BD1-5A36-EFED4A58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B276-0971-4027-8864-3293A6DF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8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3011-0078-948F-215D-E1A4BC0E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E1299-056C-6B1A-80EC-24E24B77E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E3198-58C0-EE11-2227-247F1E181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E6BA-DDA0-CDD9-35AD-6FD7DFD53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F798A-C271-3BDB-BF29-097FD8480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11F89-04BF-177F-DFDE-3434AE46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129B-9FA2-4791-854C-2E921A5921C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C8DED-93DF-568A-8699-D1F24F61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1D966-9C38-AAF1-B5BC-C9C34F7B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B276-0971-4027-8864-3293A6DF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8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6398-D169-3064-23CA-98B2B77D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54E6F-33BB-3700-0F59-91A6C1DD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129B-9FA2-4791-854C-2E921A5921C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12467-EA6F-3287-ABFD-C97C0E8C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ADFF4-3C38-7A38-D843-90245A39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B276-0971-4027-8864-3293A6DF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4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177441-7EE2-ABE6-1CAD-3ABEEC18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129B-9FA2-4791-854C-2E921A5921C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0B265-1AB8-DAA6-5CFA-B8D82323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AB44C-0595-7511-A135-FFB9121C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B276-0971-4027-8864-3293A6DF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E4E4-C683-DE63-1A54-2D8D6185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4758B-4B7D-3BE9-208F-33406AA53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1C501-9CFE-0A89-025E-DB9B94AD8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81A4F-930D-487C-7789-885B7DAE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129B-9FA2-4791-854C-2E921A5921C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FA498-B82B-D980-F685-77C4E489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AF20C-07F3-F91C-CF01-D2E80993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B276-0971-4027-8864-3293A6DF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1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5774-8FC0-478B-2545-4C456D188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3D050F-5AA6-4E1B-A4C2-0043F993B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AF776-8C49-A1E8-0C7B-2F3957AB8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7C9BA-493A-2A51-3E3E-6FE5B8E9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129B-9FA2-4791-854C-2E921A5921C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71C94-9266-8B34-BCB0-91A5DA09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411CE-38F8-064E-EB57-2F30DDEB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B276-0971-4027-8864-3293A6DF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CB4EF-1D96-BB72-632F-728146F4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DA3FC-B427-3E4C-3D6E-D2E0AD348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36E3F-2984-BCB7-9ECF-3FAF259F4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129B-9FA2-4791-854C-2E921A5921C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B261E-3F05-D149-B51C-F9D040CD4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8664B-4F64-E6D4-273A-6B6814E8E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9B276-0971-4027-8864-3293A6DF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6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oogle Shape;957;p197" descr="A sunset over a body of water&#10;&#10;Description automatically generated">
            <a:extLst>
              <a:ext uri="{FF2B5EF4-FFF2-40B4-BE49-F238E27FC236}">
                <a16:creationId xmlns:a16="http://schemas.microsoft.com/office/drawing/2014/main" id="{8B73BF6D-3210-044C-ED5D-71EB15FFF4A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  <a:noFill/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C7258-47EA-CC37-BA3D-84D347FA8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243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pt-BR" sz="5200" dirty="0"/>
              <a:t>Flight Explorer</a:t>
            </a:r>
            <a:endParaRPr lang="en-US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70D66-7C9A-4AB7-0541-3127D6738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242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pt-BR" dirty="0"/>
              <a:t>A way to fight rising prices and still get the joy of traveling to your favorite holiday destination</a:t>
            </a:r>
            <a:endParaRPr lang="en-US" dirty="0"/>
          </a:p>
        </p:txBody>
      </p:sp>
      <p:pic>
        <p:nvPicPr>
          <p:cNvPr id="7" name="Graphic 6" descr="Airplane outline">
            <a:extLst>
              <a:ext uri="{FF2B5EF4-FFF2-40B4-BE49-F238E27FC236}">
                <a16:creationId xmlns:a16="http://schemas.microsoft.com/office/drawing/2014/main" id="{8AA213FA-845A-E8C7-0B17-262E23E98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5553" y="2906181"/>
            <a:ext cx="746271" cy="746271"/>
          </a:xfrm>
          <a:prstGeom prst="rect">
            <a:avLst/>
          </a:prstGeom>
        </p:spPr>
      </p:pic>
      <p:pic>
        <p:nvPicPr>
          <p:cNvPr id="10" name="Graphic 9" descr="Money outline">
            <a:extLst>
              <a:ext uri="{FF2B5EF4-FFF2-40B4-BE49-F238E27FC236}">
                <a16:creationId xmlns:a16="http://schemas.microsoft.com/office/drawing/2014/main" id="{6CEA4266-D5BA-B089-F2AE-FAAF8658051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-40000" contrast="-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23889" y="370092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9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8FB24-C01A-4134-F7B2-CF6519AA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 dirty="0"/>
              <a:t>Executive Summary</a:t>
            </a:r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CCD54-3383-CDA5-231B-1A751FF1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pt-BR" sz="2000" dirty="0"/>
              <a:t>Airline fares acquired </a:t>
            </a:r>
            <a:r>
              <a:rPr lang="pt-BR" sz="2000" dirty="0" err="1"/>
              <a:t>daily</a:t>
            </a:r>
            <a:r>
              <a:rPr lang="pt-BR" sz="2000" dirty="0"/>
              <a:t> from </a:t>
            </a:r>
            <a:r>
              <a:rPr lang="pt-BR" sz="2000" dirty="0" err="1"/>
              <a:t>Kayak</a:t>
            </a:r>
            <a:endParaRPr lang="pt-BR" sz="2000" dirty="0"/>
          </a:p>
          <a:p>
            <a:r>
              <a:rPr lang="pt-BR" sz="2000" dirty="0"/>
              <a:t>Prices </a:t>
            </a:r>
            <a:r>
              <a:rPr lang="pt-BR" sz="2000" dirty="0" err="1"/>
              <a:t>compared</a:t>
            </a:r>
            <a:r>
              <a:rPr lang="pt-BR" sz="2000" dirty="0"/>
              <a:t> </a:t>
            </a:r>
            <a:r>
              <a:rPr lang="pt-BR" sz="2000" dirty="0" err="1"/>
              <a:t>against</a:t>
            </a:r>
            <a:r>
              <a:rPr lang="pt-BR" sz="2000" dirty="0"/>
              <a:t> baselines* for </a:t>
            </a:r>
            <a:r>
              <a:rPr lang="pt-BR" sz="2000" dirty="0" err="1"/>
              <a:t>each</a:t>
            </a:r>
            <a:r>
              <a:rPr lang="pt-BR" sz="2000" dirty="0"/>
              <a:t> </a:t>
            </a:r>
            <a:r>
              <a:rPr lang="pt-BR" sz="2000" dirty="0" err="1"/>
              <a:t>route</a:t>
            </a:r>
            <a:endParaRPr lang="pt-BR" sz="2000" dirty="0"/>
          </a:p>
          <a:p>
            <a:r>
              <a:rPr lang="pt-BR" sz="2000" dirty="0" err="1"/>
              <a:t>Sends</a:t>
            </a:r>
            <a:r>
              <a:rPr lang="pt-BR" sz="2000" dirty="0"/>
              <a:t> </a:t>
            </a:r>
            <a:r>
              <a:rPr lang="pt-BR" sz="2000" dirty="0" err="1"/>
              <a:t>alert</a:t>
            </a:r>
            <a:r>
              <a:rPr lang="pt-BR" sz="2000" dirty="0"/>
              <a:t> of </a:t>
            </a:r>
            <a:r>
              <a:rPr lang="pt-BR" sz="2000" dirty="0" err="1"/>
              <a:t>low</a:t>
            </a:r>
            <a:r>
              <a:rPr lang="pt-BR" sz="2000" dirty="0"/>
              <a:t> prices over e-mail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*Baselines set </a:t>
            </a:r>
            <a:r>
              <a:rPr lang="pt-BR" sz="2000" dirty="0" err="1"/>
              <a:t>based</a:t>
            </a:r>
            <a:r>
              <a:rPr lang="pt-BR" sz="2000" dirty="0"/>
              <a:t> </a:t>
            </a:r>
            <a:r>
              <a:rPr lang="pt-BR" sz="2000" dirty="0" err="1"/>
              <a:t>on</a:t>
            </a:r>
            <a:r>
              <a:rPr lang="pt-BR" sz="2000" dirty="0"/>
              <a:t> </a:t>
            </a:r>
            <a:r>
              <a:rPr lang="pt-BR" sz="2000" dirty="0" err="1"/>
              <a:t>earlier</a:t>
            </a:r>
            <a:r>
              <a:rPr lang="pt-BR" sz="2000" dirty="0"/>
              <a:t> </a:t>
            </a:r>
            <a:r>
              <a:rPr lang="pt-BR" sz="2000" dirty="0" err="1"/>
              <a:t>results</a:t>
            </a:r>
            <a:r>
              <a:rPr lang="pt-BR" sz="2000" dirty="0"/>
              <a:t> of the data </a:t>
            </a:r>
            <a:r>
              <a:rPr lang="pt-BR" sz="2000" dirty="0" err="1"/>
              <a:t>collection</a:t>
            </a:r>
            <a:r>
              <a:rPr lang="pt-BR" sz="2000" dirty="0"/>
              <a:t> </a:t>
            </a:r>
            <a:r>
              <a:rPr lang="pt-BR" sz="2000" dirty="0" err="1"/>
              <a:t>task</a:t>
            </a:r>
            <a:endParaRPr lang="en-US" sz="2000" dirty="0"/>
          </a:p>
        </p:txBody>
      </p:sp>
      <p:pic>
        <p:nvPicPr>
          <p:cNvPr id="7" name="Graphic 6" descr="Statistics with solid fill">
            <a:extLst>
              <a:ext uri="{FF2B5EF4-FFF2-40B4-BE49-F238E27FC236}">
                <a16:creationId xmlns:a16="http://schemas.microsoft.com/office/drawing/2014/main" id="{449996AC-8097-34A8-D392-EFDC54B00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6207" y="7589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8B9C8-5CEB-D77D-F438-0B666CF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BR" sz="4000"/>
              <a:t>Data collection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ED1A-6AD4-A528-2F91-2C5267961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pt-BR" sz="2000" dirty="0" err="1"/>
              <a:t>Sources</a:t>
            </a:r>
            <a:r>
              <a:rPr lang="pt-BR" sz="2000" dirty="0"/>
              <a:t>: 2 APIs from Kayak.com</a:t>
            </a:r>
          </a:p>
          <a:p>
            <a:r>
              <a:rPr lang="pt-BR" sz="2000" dirty="0"/>
              <a:t>Frequency: 4 times per </a:t>
            </a:r>
            <a:r>
              <a:rPr lang="pt-BR" sz="2000" dirty="0" err="1"/>
              <a:t>day</a:t>
            </a:r>
            <a:endParaRPr lang="pt-BR" sz="2000" dirty="0"/>
          </a:p>
          <a:p>
            <a:r>
              <a:rPr lang="pt-BR" sz="2000" dirty="0" err="1"/>
              <a:t>Method</a:t>
            </a:r>
            <a:r>
              <a:rPr lang="pt-BR" sz="2000" dirty="0"/>
              <a:t>/tool:</a:t>
            </a:r>
          </a:p>
          <a:p>
            <a:pPr marL="0" indent="0">
              <a:buNone/>
            </a:pPr>
            <a:r>
              <a:rPr lang="pt-BR" sz="2000" dirty="0" err="1"/>
              <a:t>Automated</a:t>
            </a:r>
            <a:r>
              <a:rPr lang="pt-BR" sz="2000" dirty="0"/>
              <a:t> Python script – </a:t>
            </a:r>
            <a:r>
              <a:rPr lang="pt-BR" sz="2000" dirty="0" err="1"/>
              <a:t>Github</a:t>
            </a:r>
            <a:r>
              <a:rPr lang="pt-BR" sz="2000" dirty="0"/>
              <a:t> </a:t>
            </a:r>
            <a:r>
              <a:rPr lang="pt-BR" sz="2000" dirty="0" err="1"/>
              <a:t>Actions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Stores </a:t>
            </a:r>
            <a:r>
              <a:rPr lang="pt-BR" sz="2000" dirty="0" err="1"/>
              <a:t>raw</a:t>
            </a:r>
            <a:r>
              <a:rPr lang="pt-BR" sz="2000" dirty="0"/>
              <a:t> data as .</a:t>
            </a:r>
            <a:r>
              <a:rPr lang="pt-BR" sz="2000" dirty="0" err="1"/>
              <a:t>csv</a:t>
            </a:r>
            <a:r>
              <a:rPr lang="pt-BR" sz="2000" dirty="0"/>
              <a:t> files</a:t>
            </a:r>
          </a:p>
          <a:p>
            <a:pPr marL="0" indent="0">
              <a:buNone/>
            </a:pPr>
            <a:r>
              <a:rPr lang="pt-BR" sz="2000" dirty="0"/>
              <a:t>Stores baselines and </a:t>
            </a:r>
            <a:r>
              <a:rPr lang="pt-BR" sz="2000" dirty="0" err="1"/>
              <a:t>summary</a:t>
            </a:r>
            <a:r>
              <a:rPr lang="pt-BR" sz="2000" dirty="0"/>
              <a:t> of </a:t>
            </a:r>
            <a:r>
              <a:rPr lang="pt-BR" sz="2000" dirty="0" err="1"/>
              <a:t>each</a:t>
            </a:r>
            <a:r>
              <a:rPr lang="pt-BR" sz="2000" dirty="0"/>
              <a:t> </a:t>
            </a:r>
            <a:r>
              <a:rPr lang="pt-BR" sz="2000" dirty="0" err="1"/>
              <a:t>run</a:t>
            </a:r>
            <a:r>
              <a:rPr lang="pt-BR" sz="2000" dirty="0"/>
              <a:t> in </a:t>
            </a:r>
            <a:r>
              <a:rPr lang="pt-BR" sz="2000" dirty="0">
                <a:solidFill>
                  <a:srgbClr val="0070C0"/>
                </a:solidFill>
              </a:rPr>
              <a:t>G</a:t>
            </a:r>
            <a:r>
              <a:rPr lang="pt-BR" sz="2000" dirty="0">
                <a:solidFill>
                  <a:srgbClr val="FF0000"/>
                </a:solidFill>
              </a:rPr>
              <a:t>o</a:t>
            </a:r>
            <a:r>
              <a:rPr lang="pt-BR" sz="2000" dirty="0">
                <a:solidFill>
                  <a:srgbClr val="FFFF00"/>
                </a:solidFill>
              </a:rPr>
              <a:t>o</a:t>
            </a:r>
            <a:r>
              <a:rPr lang="pt-BR" sz="2000" dirty="0">
                <a:solidFill>
                  <a:srgbClr val="0070C0"/>
                </a:solidFill>
              </a:rPr>
              <a:t>g</a:t>
            </a:r>
            <a:r>
              <a:rPr lang="pt-BR" sz="2000" dirty="0">
                <a:solidFill>
                  <a:schemeClr val="accent6"/>
                </a:solidFill>
              </a:rPr>
              <a:t>l</a:t>
            </a:r>
            <a:r>
              <a:rPr lang="pt-BR" sz="2000" dirty="0">
                <a:solidFill>
                  <a:srgbClr val="FF0000"/>
                </a:solidFill>
              </a:rPr>
              <a:t>e</a:t>
            </a:r>
            <a:r>
              <a:rPr lang="pt-BR" sz="2000" dirty="0"/>
              <a:t> </a:t>
            </a:r>
            <a:r>
              <a:rPr lang="pt-BR" sz="2000" dirty="0" err="1"/>
              <a:t>BigQuery</a:t>
            </a:r>
            <a:r>
              <a:rPr lang="pt-BR" sz="2000" dirty="0"/>
              <a:t> </a:t>
            </a:r>
            <a:r>
              <a:rPr lang="pt-BR" sz="2000" dirty="0" err="1"/>
              <a:t>Database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C23C66-17A9-EDBC-AAD2-8B8CDF28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679" y="4863274"/>
            <a:ext cx="17430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94110A5-65A4-9DA8-A682-7750407381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3" r="20322"/>
          <a:stretch/>
        </p:blipFill>
        <p:spPr bwMode="auto">
          <a:xfrm>
            <a:off x="7286432" y="5068062"/>
            <a:ext cx="10382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652E108-E145-9595-4FA1-22CE317A9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066" y="4936208"/>
            <a:ext cx="1166812" cy="112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Folder Search with solid fill">
            <a:extLst>
              <a:ext uri="{FF2B5EF4-FFF2-40B4-BE49-F238E27FC236}">
                <a16:creationId xmlns:a16="http://schemas.microsoft.com/office/drawing/2014/main" id="{06C487C1-2F64-DF2D-71B4-DDFA8C74D5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2600" y="36766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8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118F3-9521-C4EE-EB96-C867DE84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BR" sz="4000"/>
              <a:t>Price comparison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E9462-6992-7ED8-1F93-5C3987BF5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pt-BR" sz="2000" dirty="0"/>
              <a:t>Baseline prices</a:t>
            </a:r>
            <a:r>
              <a:rPr lang="en-US" sz="2000" dirty="0"/>
              <a:t> for each route/month stored in Google </a:t>
            </a:r>
            <a:r>
              <a:rPr lang="en-US" sz="2000" dirty="0" err="1"/>
              <a:t>BigQuery</a:t>
            </a:r>
            <a:endParaRPr lang="en-US" sz="2000" dirty="0"/>
          </a:p>
          <a:p>
            <a:r>
              <a:rPr lang="en-US" sz="2000" dirty="0"/>
              <a:t>For each run:</a:t>
            </a:r>
          </a:p>
          <a:p>
            <a:pPr lvl="1"/>
            <a:r>
              <a:rPr lang="en-US" sz="2000" dirty="0"/>
              <a:t>For each origin (airport):</a:t>
            </a:r>
          </a:p>
          <a:p>
            <a:pPr marL="971550" lvl="1" indent="-514350">
              <a:buAutoNum type="arabicPeriod"/>
            </a:pPr>
            <a:r>
              <a:rPr lang="pt-BR" sz="2000" dirty="0" err="1"/>
              <a:t>Receives</a:t>
            </a:r>
            <a:r>
              <a:rPr lang="pt-BR" sz="2000" dirty="0"/>
              <a:t> new best prices from API </a:t>
            </a:r>
            <a:r>
              <a:rPr lang="pt-BR" sz="2000" dirty="0" err="1"/>
              <a:t>call</a:t>
            </a:r>
            <a:endParaRPr lang="pt-BR" sz="2000" dirty="0"/>
          </a:p>
          <a:p>
            <a:pPr marL="971550" lvl="1" indent="-514350">
              <a:buAutoNum type="arabicPeriod"/>
            </a:pPr>
            <a:r>
              <a:rPr lang="pt-BR" sz="2000" dirty="0" err="1"/>
              <a:t>Checks</a:t>
            </a:r>
            <a:r>
              <a:rPr lang="pt-BR" sz="2000" dirty="0"/>
              <a:t> </a:t>
            </a:r>
            <a:r>
              <a:rPr lang="pt-BR" sz="2000" dirty="0" err="1"/>
              <a:t>them</a:t>
            </a:r>
            <a:r>
              <a:rPr lang="pt-BR" sz="2000" dirty="0"/>
              <a:t> </a:t>
            </a:r>
            <a:r>
              <a:rPr lang="pt-BR" sz="2000" dirty="0" err="1"/>
              <a:t>against</a:t>
            </a:r>
            <a:r>
              <a:rPr lang="pt-BR" sz="2000" dirty="0"/>
              <a:t> baselines (</a:t>
            </a:r>
            <a:r>
              <a:rPr lang="pt-BR" sz="2000" dirty="0" err="1"/>
              <a:t>queried</a:t>
            </a:r>
            <a:r>
              <a:rPr lang="pt-BR" sz="2000" dirty="0"/>
              <a:t> from </a:t>
            </a:r>
            <a:r>
              <a:rPr lang="pt-BR" sz="2000" dirty="0" err="1"/>
              <a:t>BigQuery</a:t>
            </a:r>
            <a:r>
              <a:rPr lang="pt-BR" sz="2000" dirty="0"/>
              <a:t>)</a:t>
            </a:r>
          </a:p>
          <a:p>
            <a:pPr marL="971550" lvl="1" indent="-514350">
              <a:buAutoNum type="arabicPeriod"/>
            </a:pPr>
            <a:r>
              <a:rPr lang="pt-BR" sz="2000" dirty="0"/>
              <a:t>Stores new baselines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pt-BR" sz="2000" dirty="0"/>
              <a:t>Reports new </a:t>
            </a:r>
            <a:r>
              <a:rPr lang="pt-BR" sz="2000" dirty="0" err="1"/>
              <a:t>low</a:t>
            </a:r>
            <a:r>
              <a:rPr lang="pt-BR" sz="2000" dirty="0"/>
              <a:t> prices </a:t>
            </a:r>
            <a:r>
              <a:rPr lang="pt-BR" sz="2000" dirty="0" err="1"/>
              <a:t>with</a:t>
            </a:r>
            <a:r>
              <a:rPr lang="pt-BR" sz="2000" dirty="0"/>
              <a:t> e-mail</a:t>
            </a:r>
            <a:endParaRPr lang="en-US" sz="2000" dirty="0"/>
          </a:p>
          <a:p>
            <a:endParaRPr lang="pt-BR" sz="2000" dirty="0"/>
          </a:p>
        </p:txBody>
      </p:sp>
      <p:pic>
        <p:nvPicPr>
          <p:cNvPr id="6" name="Graphic 5" descr="Clipboard Mixed outline">
            <a:extLst>
              <a:ext uri="{FF2B5EF4-FFF2-40B4-BE49-F238E27FC236}">
                <a16:creationId xmlns:a16="http://schemas.microsoft.com/office/drawing/2014/main" id="{636BEB32-4F55-085A-3EBB-109D82AC3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6825" y="39814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5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EFCC9-BAD0-D677-7D30-C8176CA9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BR" sz="4000" dirty="0"/>
              <a:t>E-mail alerts</a:t>
            </a:r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2D8B7-409E-2DA6-4292-09750781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pt-BR" sz="2000" dirty="0"/>
              <a:t>E-mails </a:t>
            </a:r>
            <a:r>
              <a:rPr lang="pt-BR" sz="2000" dirty="0" err="1"/>
              <a:t>on</a:t>
            </a:r>
            <a:r>
              <a:rPr lang="pt-BR" sz="2000" dirty="0"/>
              <a:t> </a:t>
            </a:r>
            <a:r>
              <a:rPr lang="pt-BR" sz="2000" dirty="0" err="1"/>
              <a:t>each</a:t>
            </a:r>
            <a:r>
              <a:rPr lang="pt-BR" sz="2000" dirty="0"/>
              <a:t> </a:t>
            </a:r>
            <a:r>
              <a:rPr lang="pt-BR" sz="2000" dirty="0" err="1"/>
              <a:t>run</a:t>
            </a:r>
            <a:r>
              <a:rPr lang="pt-BR" sz="2000" dirty="0"/>
              <a:t> </a:t>
            </a:r>
            <a:r>
              <a:rPr lang="pt-BR" sz="2000" dirty="0" err="1"/>
              <a:t>with</a:t>
            </a:r>
            <a:r>
              <a:rPr lang="pt-BR" sz="2000" dirty="0"/>
              <a:t>:</a:t>
            </a:r>
          </a:p>
          <a:p>
            <a:pPr lvl="1"/>
            <a:r>
              <a:rPr lang="pt-BR" sz="2000" dirty="0" err="1"/>
              <a:t>Administrative</a:t>
            </a:r>
            <a:r>
              <a:rPr lang="pt-BR" sz="2000" dirty="0"/>
              <a:t> </a:t>
            </a:r>
            <a:r>
              <a:rPr lang="pt-BR" sz="2000" dirty="0" err="1"/>
              <a:t>summary</a:t>
            </a:r>
            <a:r>
              <a:rPr lang="pt-BR" sz="2000" dirty="0"/>
              <a:t> </a:t>
            </a:r>
          </a:p>
          <a:p>
            <a:pPr lvl="1"/>
            <a:r>
              <a:rPr lang="pt-BR" sz="2000" dirty="0"/>
              <a:t>Total </a:t>
            </a:r>
            <a:r>
              <a:rPr lang="pt-BR" sz="2000" dirty="0" err="1"/>
              <a:t>number</a:t>
            </a:r>
            <a:r>
              <a:rPr lang="pt-BR" sz="2000" dirty="0"/>
              <a:t> of </a:t>
            </a:r>
            <a:r>
              <a:rPr lang="pt-BR" sz="2000" dirty="0" err="1"/>
              <a:t>low</a:t>
            </a:r>
            <a:r>
              <a:rPr lang="pt-BR" sz="2000" dirty="0"/>
              <a:t> prices </a:t>
            </a:r>
            <a:r>
              <a:rPr lang="pt-BR" sz="2000" dirty="0" err="1"/>
              <a:t>found</a:t>
            </a:r>
            <a:endParaRPr lang="pt-BR" sz="2000" dirty="0"/>
          </a:p>
          <a:p>
            <a:pPr lvl="1"/>
            <a:r>
              <a:rPr lang="pt-BR" sz="2000" dirty="0"/>
              <a:t>Ticket prices </a:t>
            </a:r>
            <a:r>
              <a:rPr lang="pt-BR" sz="2000" dirty="0" err="1"/>
              <a:t>found</a:t>
            </a:r>
            <a:r>
              <a:rPr lang="pt-BR" sz="2000" dirty="0"/>
              <a:t> </a:t>
            </a:r>
            <a:r>
              <a:rPr lang="pt-BR" sz="2000" dirty="0" err="1"/>
              <a:t>under</a:t>
            </a:r>
            <a:r>
              <a:rPr lang="pt-BR" sz="2000" dirty="0"/>
              <a:t> 100 euros</a:t>
            </a:r>
            <a:endParaRPr lang="en-US" sz="2000" dirty="0"/>
          </a:p>
        </p:txBody>
      </p:sp>
      <p:pic>
        <p:nvPicPr>
          <p:cNvPr id="5" name="Graphic 4" descr="Envelope with solid fill">
            <a:extLst>
              <a:ext uri="{FF2B5EF4-FFF2-40B4-BE49-F238E27FC236}">
                <a16:creationId xmlns:a16="http://schemas.microsoft.com/office/drawing/2014/main" id="{FDAE5683-8510-FA74-37F9-8328AB2F4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295" y="37559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3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3715-D680-3BCA-3EBE-A3C06418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36161-4551-79E0-481F-CF774C54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Parameterization</a:t>
            </a:r>
            <a:r>
              <a:rPr lang="pt-BR" dirty="0"/>
              <a:t>: use a </a:t>
            </a:r>
            <a:r>
              <a:rPr lang="pt-BR" dirty="0" err="1"/>
              <a:t>config</a:t>
            </a:r>
            <a:r>
              <a:rPr lang="pt-BR" dirty="0"/>
              <a:t> file for </a:t>
            </a:r>
            <a:r>
              <a:rPr lang="pt-BR" dirty="0" err="1"/>
              <a:t>choosing</a:t>
            </a:r>
            <a:r>
              <a:rPr lang="pt-BR" dirty="0"/>
              <a:t> </a:t>
            </a:r>
            <a:r>
              <a:rPr lang="pt-BR" dirty="0" err="1"/>
              <a:t>destinations</a:t>
            </a:r>
            <a:r>
              <a:rPr lang="pt-BR" dirty="0"/>
              <a:t>, No. Of </a:t>
            </a:r>
            <a:r>
              <a:rPr lang="pt-BR" dirty="0" err="1"/>
              <a:t>days</a:t>
            </a:r>
            <a:r>
              <a:rPr lang="pt-BR" dirty="0"/>
              <a:t>, e-mail adresses to </a:t>
            </a:r>
            <a:r>
              <a:rPr lang="pt-BR" dirty="0" err="1"/>
              <a:t>report</a:t>
            </a:r>
            <a:r>
              <a:rPr lang="pt-BR" dirty="0"/>
              <a:t> to, etc.</a:t>
            </a:r>
          </a:p>
          <a:p>
            <a:r>
              <a:rPr lang="pt-BR" dirty="0" err="1"/>
              <a:t>Ad-hoc</a:t>
            </a:r>
            <a:r>
              <a:rPr lang="pt-BR" dirty="0"/>
              <a:t> data </a:t>
            </a:r>
            <a:r>
              <a:rPr lang="pt-BR" dirty="0" err="1"/>
              <a:t>analysis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best times to buy, times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lowest</a:t>
            </a:r>
            <a:r>
              <a:rPr lang="pt-BR" dirty="0"/>
              <a:t> prices, etc.</a:t>
            </a:r>
            <a:endParaRPr lang="en-US" dirty="0"/>
          </a:p>
        </p:txBody>
      </p:sp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1986F8C6-CF21-FBE2-6746-6A07D8BBF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2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210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Flight Explorer</vt:lpstr>
      <vt:lpstr>Executive Summary</vt:lpstr>
      <vt:lpstr>Data collection</vt:lpstr>
      <vt:lpstr>Price comparison</vt:lpstr>
      <vt:lpstr>E-mail alerts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Explorer</dc:title>
  <dc:creator>Rafael Belokurows</dc:creator>
  <cp:lastModifiedBy>Rafael Belokurows</cp:lastModifiedBy>
  <cp:revision>6</cp:revision>
  <dcterms:created xsi:type="dcterms:W3CDTF">2023-03-22T19:27:23Z</dcterms:created>
  <dcterms:modified xsi:type="dcterms:W3CDTF">2023-04-05T21:07:16Z</dcterms:modified>
</cp:coreProperties>
</file>