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7" r:id="rId2"/>
    <p:sldId id="319" r:id="rId3"/>
    <p:sldId id="320" r:id="rId4"/>
    <p:sldId id="441" r:id="rId5"/>
    <p:sldId id="333" r:id="rId6"/>
    <p:sldId id="444" r:id="rId7"/>
    <p:sldId id="321" r:id="rId8"/>
    <p:sldId id="445" r:id="rId9"/>
    <p:sldId id="322" r:id="rId10"/>
    <p:sldId id="442" r:id="rId11"/>
    <p:sldId id="330" r:id="rId12"/>
    <p:sldId id="443" r:id="rId13"/>
    <p:sldId id="325" r:id="rId14"/>
    <p:sldId id="434" r:id="rId15"/>
    <p:sldId id="327" r:id="rId16"/>
    <p:sldId id="334" r:id="rId17"/>
    <p:sldId id="368" r:id="rId18"/>
    <p:sldId id="347" r:id="rId19"/>
    <p:sldId id="418" r:id="rId20"/>
    <p:sldId id="417" r:id="rId21"/>
    <p:sldId id="416" r:id="rId22"/>
    <p:sldId id="369" r:id="rId23"/>
    <p:sldId id="352" r:id="rId24"/>
    <p:sldId id="370" r:id="rId25"/>
    <p:sldId id="354" r:id="rId26"/>
    <p:sldId id="374" r:id="rId27"/>
    <p:sldId id="375" r:id="rId28"/>
    <p:sldId id="371" r:id="rId29"/>
    <p:sldId id="356" r:id="rId30"/>
    <p:sldId id="372" r:id="rId31"/>
    <p:sldId id="359" r:id="rId32"/>
    <p:sldId id="343" r:id="rId33"/>
    <p:sldId id="344" r:id="rId34"/>
    <p:sldId id="361" r:id="rId35"/>
    <p:sldId id="376" r:id="rId36"/>
    <p:sldId id="366" r:id="rId37"/>
    <p:sldId id="377" r:id="rId38"/>
    <p:sldId id="362" r:id="rId39"/>
    <p:sldId id="378" r:id="rId40"/>
    <p:sldId id="380" r:id="rId41"/>
    <p:sldId id="379" r:id="rId42"/>
    <p:sldId id="381" r:id="rId43"/>
    <p:sldId id="385" r:id="rId44"/>
    <p:sldId id="345" r:id="rId45"/>
    <p:sldId id="386" r:id="rId46"/>
    <p:sldId id="387" r:id="rId47"/>
    <p:sldId id="388" r:id="rId48"/>
    <p:sldId id="389" r:id="rId49"/>
    <p:sldId id="335" r:id="rId50"/>
    <p:sldId id="401" r:id="rId51"/>
    <p:sldId id="397" r:id="rId52"/>
    <p:sldId id="400" r:id="rId53"/>
    <p:sldId id="398" r:id="rId54"/>
    <p:sldId id="402" r:id="rId55"/>
    <p:sldId id="399" r:id="rId56"/>
    <p:sldId id="360" r:id="rId57"/>
    <p:sldId id="408" r:id="rId58"/>
    <p:sldId id="403" r:id="rId59"/>
    <p:sldId id="411" r:id="rId60"/>
    <p:sldId id="410" r:id="rId61"/>
    <p:sldId id="412" r:id="rId62"/>
    <p:sldId id="404" r:id="rId63"/>
    <p:sldId id="414" r:id="rId64"/>
    <p:sldId id="413" r:id="rId65"/>
    <p:sldId id="458" r:id="rId66"/>
    <p:sldId id="459" r:id="rId67"/>
    <p:sldId id="461" r:id="rId68"/>
    <p:sldId id="406" r:id="rId69"/>
    <p:sldId id="419" r:id="rId70"/>
    <p:sldId id="420" r:id="rId71"/>
    <p:sldId id="407" r:id="rId72"/>
    <p:sldId id="421" r:id="rId73"/>
    <p:sldId id="423" r:id="rId74"/>
    <p:sldId id="424" r:id="rId75"/>
    <p:sldId id="425" r:id="rId76"/>
    <p:sldId id="426" r:id="rId77"/>
    <p:sldId id="429" r:id="rId78"/>
    <p:sldId id="427" r:id="rId79"/>
    <p:sldId id="430" r:id="rId80"/>
    <p:sldId id="428" r:id="rId81"/>
    <p:sldId id="432" r:id="rId82"/>
    <p:sldId id="446" r:id="rId83"/>
    <p:sldId id="448" r:id="rId84"/>
    <p:sldId id="447" r:id="rId85"/>
    <p:sldId id="456" r:id="rId86"/>
    <p:sldId id="455" r:id="rId87"/>
    <p:sldId id="457" r:id="rId88"/>
    <p:sldId id="462" r:id="rId89"/>
    <p:sldId id="463" r:id="rId90"/>
    <p:sldId id="474" r:id="rId91"/>
    <p:sldId id="475" r:id="rId92"/>
    <p:sldId id="476" r:id="rId93"/>
    <p:sldId id="477" r:id="rId94"/>
    <p:sldId id="478" r:id="rId95"/>
    <p:sldId id="479" r:id="rId96"/>
    <p:sldId id="480" r:id="rId97"/>
    <p:sldId id="481" r:id="rId98"/>
    <p:sldId id="482" r:id="rId99"/>
    <p:sldId id="483" r:id="rId100"/>
    <p:sldId id="484" r:id="rId101"/>
    <p:sldId id="485" r:id="rId102"/>
    <p:sldId id="486" r:id="rId103"/>
    <p:sldId id="487" r:id="rId104"/>
    <p:sldId id="488" r:id="rId105"/>
    <p:sldId id="489" r:id="rId106"/>
    <p:sldId id="490" r:id="rId107"/>
    <p:sldId id="491" r:id="rId108"/>
    <p:sldId id="492" r:id="rId109"/>
    <p:sldId id="493" r:id="rId110"/>
    <p:sldId id="494" r:id="rId111"/>
    <p:sldId id="495" r:id="rId112"/>
    <p:sldId id="496" r:id="rId113"/>
    <p:sldId id="497" r:id="rId114"/>
    <p:sldId id="498" r:id="rId115"/>
    <p:sldId id="499" r:id="rId116"/>
    <p:sldId id="500" r:id="rId117"/>
    <p:sldId id="502"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32653-4D3B-453E-87D2-A79C5B96F856}" type="datetimeFigureOut">
              <a:rPr lang="en-IN" smtClean="0"/>
              <a:t>18-07-2024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9BD6C-1367-4C72-ADF0-2E9C4271F11C}" type="slidenum">
              <a:rPr lang="en-IN" smtClean="0"/>
              <a:t>‹#›</a:t>
            </a:fld>
            <a:endParaRPr lang="en-IN"/>
          </a:p>
        </p:txBody>
      </p:sp>
    </p:spTree>
    <p:extLst>
      <p:ext uri="{BB962C8B-B14F-4D97-AF65-F5344CB8AC3E}">
        <p14:creationId xmlns:p14="http://schemas.microsoft.com/office/powerpoint/2010/main" val="427603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69BD6C-1367-4C72-ADF0-2E9C4271F11C}" type="slidenum">
              <a:rPr lang="en-IN" smtClean="0"/>
              <a:t>65</a:t>
            </a:fld>
            <a:endParaRPr lang="en-IN"/>
          </a:p>
        </p:txBody>
      </p:sp>
    </p:spTree>
    <p:extLst>
      <p:ext uri="{BB962C8B-B14F-4D97-AF65-F5344CB8AC3E}">
        <p14:creationId xmlns:p14="http://schemas.microsoft.com/office/powerpoint/2010/main" val="917200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BD5C-801D-E8E1-5479-7AC16F7964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61D4A-FB86-A292-89C2-117CDBA7B6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AD7BD9-D019-8B74-D05B-BBD4D9201552}"/>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5" name="Footer Placeholder 4">
            <a:extLst>
              <a:ext uri="{FF2B5EF4-FFF2-40B4-BE49-F238E27FC236}">
                <a16:creationId xmlns:a16="http://schemas.microsoft.com/office/drawing/2014/main" id="{C9F63837-9211-328F-C3D4-4A37C9EDF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6A21A-97D5-C001-1EC1-6B78A0F608DE}"/>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351373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939B-7B13-D403-B511-8E890362AB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D3736-4E04-7D8A-0BC0-F1B5E8017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51681-0EDA-E2BB-E20A-BEA53E7B7B4C}"/>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5" name="Footer Placeholder 4">
            <a:extLst>
              <a:ext uri="{FF2B5EF4-FFF2-40B4-BE49-F238E27FC236}">
                <a16:creationId xmlns:a16="http://schemas.microsoft.com/office/drawing/2014/main" id="{34F15ED1-9FC3-6429-A57F-583262F85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86818-A003-FB96-653A-F48FC87F2AD5}"/>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2979740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56AE14-A417-4176-B7DB-9C2D89D935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3D4885-6139-9D18-849F-66BF55C17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BA403-54DB-5D38-1AF1-17D720AD053F}"/>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5" name="Footer Placeholder 4">
            <a:extLst>
              <a:ext uri="{FF2B5EF4-FFF2-40B4-BE49-F238E27FC236}">
                <a16:creationId xmlns:a16="http://schemas.microsoft.com/office/drawing/2014/main" id="{4FEA22FF-2667-234A-7B90-7419AB0A3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A1FA3-0276-E1CF-A7C7-415F34EA3931}"/>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397459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B129-6857-8D1A-02BA-33239ACA1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C35DB8-E6C1-8A52-4CD4-C6D65CFB4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C4480-39D8-D7F8-895B-E9ED8730BE93}"/>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5" name="Footer Placeholder 4">
            <a:extLst>
              <a:ext uri="{FF2B5EF4-FFF2-40B4-BE49-F238E27FC236}">
                <a16:creationId xmlns:a16="http://schemas.microsoft.com/office/drawing/2014/main" id="{B78EA9C7-AD7F-4CB4-DC4C-A84F4A323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4BD18-5D0D-8911-9212-B5D6A586ED29}"/>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123680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9CF5-6660-AEFD-E6FC-458F0FB07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939A4F-9D44-FE0D-D060-9F16AB640A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D34B0-1D47-6480-702B-9B053A07285F}"/>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5" name="Footer Placeholder 4">
            <a:extLst>
              <a:ext uri="{FF2B5EF4-FFF2-40B4-BE49-F238E27FC236}">
                <a16:creationId xmlns:a16="http://schemas.microsoft.com/office/drawing/2014/main" id="{3188B791-57C0-9679-7D73-916C3253A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02831-23FE-5BE7-2000-46B82D73FAA9}"/>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190718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4DFA-87C7-13F7-AC07-09956F91D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02A6F3-D5EC-3C1F-DB19-C718F289AC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D85EBD-76AE-62A5-B1A9-01CF37681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BF6836-50C9-8E6C-3D86-751094FF24BB}"/>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6" name="Footer Placeholder 5">
            <a:extLst>
              <a:ext uri="{FF2B5EF4-FFF2-40B4-BE49-F238E27FC236}">
                <a16:creationId xmlns:a16="http://schemas.microsoft.com/office/drawing/2014/main" id="{00BF1EAF-9EB6-E674-EA31-025A0D0089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62751-B3A8-CCFB-458C-07D60A7873B5}"/>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414275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905D-8859-AB59-68A8-C1A6CD77F5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1F96AD-04D2-ABA4-47A0-4A5CD392E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50EC6-E456-7F63-14E9-8A7332B91F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01986E-BA09-93EA-26D4-FF1959497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C59EE-0AD1-7B04-124F-CBC9E2D82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03FC32-A637-2EB1-556B-6D89BE049439}"/>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8" name="Footer Placeholder 7">
            <a:extLst>
              <a:ext uri="{FF2B5EF4-FFF2-40B4-BE49-F238E27FC236}">
                <a16:creationId xmlns:a16="http://schemas.microsoft.com/office/drawing/2014/main" id="{1A4F0FEC-23C7-914E-23E0-857F4271F2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D412DF-4B23-C0D0-9499-B9BFDDA772E9}"/>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296353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6D28-F978-52D1-D6EB-9102671492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91DEB6-0113-96A7-B254-8080ACCA1BB2}"/>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4" name="Footer Placeholder 3">
            <a:extLst>
              <a:ext uri="{FF2B5EF4-FFF2-40B4-BE49-F238E27FC236}">
                <a16:creationId xmlns:a16="http://schemas.microsoft.com/office/drawing/2014/main" id="{77802155-D133-FCD6-4B66-D7D2C4EA68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E6CF1C-A4C6-0F78-023D-14436AD56FB0}"/>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324136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0C059-62DF-40E6-9B6E-1DA555234E8B}"/>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3" name="Footer Placeholder 2">
            <a:extLst>
              <a:ext uri="{FF2B5EF4-FFF2-40B4-BE49-F238E27FC236}">
                <a16:creationId xmlns:a16="http://schemas.microsoft.com/office/drawing/2014/main" id="{48D4AAE9-CA49-F4C4-1252-D25C73E988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7D74C7-E6E3-FC6E-73F3-8471585A916E}"/>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3437588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CF72-6A88-D76C-81FC-E17B8351C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B63481D-5163-52CD-31AF-31DCEC874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277D99-CF3F-8D5B-F489-021F02783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6EA84-26D0-A415-7E44-346FD28A31ED}"/>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6" name="Footer Placeholder 5">
            <a:extLst>
              <a:ext uri="{FF2B5EF4-FFF2-40B4-BE49-F238E27FC236}">
                <a16:creationId xmlns:a16="http://schemas.microsoft.com/office/drawing/2014/main" id="{DE163A69-86BD-48C4-DFA2-84B5CD1D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B07F6-CC46-2889-97A7-DC1C4185EF36}"/>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222221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2CF6-5FA5-20E8-3368-B8FEE6EC0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26F5A6-D21C-A6CE-0538-FACDEE73D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058CB8-0812-C379-23CC-E62C528B0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A9E0A1-6A78-7196-763E-EAD7F2DE0110}"/>
              </a:ext>
            </a:extLst>
          </p:cNvPr>
          <p:cNvSpPr>
            <a:spLocks noGrp="1"/>
          </p:cNvSpPr>
          <p:nvPr>
            <p:ph type="dt" sz="half" idx="10"/>
          </p:nvPr>
        </p:nvSpPr>
        <p:spPr/>
        <p:txBody>
          <a:bodyPr/>
          <a:lstStyle/>
          <a:p>
            <a:fld id="{61C909AF-F212-4745-9A5E-B0C94BE6FC54}" type="datetimeFigureOut">
              <a:rPr lang="en-IN" smtClean="0"/>
              <a:t>18-07-2024</a:t>
            </a:fld>
            <a:endParaRPr lang="en-IN"/>
          </a:p>
        </p:txBody>
      </p:sp>
      <p:sp>
        <p:nvSpPr>
          <p:cNvPr id="6" name="Footer Placeholder 5">
            <a:extLst>
              <a:ext uri="{FF2B5EF4-FFF2-40B4-BE49-F238E27FC236}">
                <a16:creationId xmlns:a16="http://schemas.microsoft.com/office/drawing/2014/main" id="{E336BE82-268D-11B4-A7E2-456D19E07A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18CC5-36FA-FAFC-0F8E-7795D98BF442}"/>
              </a:ext>
            </a:extLst>
          </p:cNvPr>
          <p:cNvSpPr>
            <a:spLocks noGrp="1"/>
          </p:cNvSpPr>
          <p:nvPr>
            <p:ph type="sldNum" sz="quarter" idx="12"/>
          </p:nvPr>
        </p:nvSpPr>
        <p:spPr/>
        <p:txBody>
          <a:bodyPr/>
          <a:lstStyle/>
          <a:p>
            <a:fld id="{9E75EC5A-9E65-4CD6-8527-1DD158906486}" type="slidenum">
              <a:rPr lang="en-IN" smtClean="0"/>
              <a:t>‹#›</a:t>
            </a:fld>
            <a:endParaRPr lang="en-IN"/>
          </a:p>
        </p:txBody>
      </p:sp>
    </p:spTree>
    <p:extLst>
      <p:ext uri="{BB962C8B-B14F-4D97-AF65-F5344CB8AC3E}">
        <p14:creationId xmlns:p14="http://schemas.microsoft.com/office/powerpoint/2010/main" val="27701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FD499-729B-CA03-9E37-00EC5FBEF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FB3001-FD7E-1370-C377-32BF63359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628C3-9161-D4BA-F6A1-42F862667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C909AF-F212-4745-9A5E-B0C94BE6FC54}" type="datetimeFigureOut">
              <a:rPr lang="en-IN" smtClean="0"/>
              <a:t>18-07-2024</a:t>
            </a:fld>
            <a:endParaRPr lang="en-IN"/>
          </a:p>
        </p:txBody>
      </p:sp>
      <p:sp>
        <p:nvSpPr>
          <p:cNvPr id="5" name="Footer Placeholder 4">
            <a:extLst>
              <a:ext uri="{FF2B5EF4-FFF2-40B4-BE49-F238E27FC236}">
                <a16:creationId xmlns:a16="http://schemas.microsoft.com/office/drawing/2014/main" id="{FF820A6C-2349-570C-9448-9C9ED4F6BD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4206CD9-AD04-853B-A211-FF557612B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75EC5A-9E65-4CD6-8527-1DD158906486}" type="slidenum">
              <a:rPr lang="en-IN" smtClean="0"/>
              <a:t>‹#›</a:t>
            </a:fld>
            <a:endParaRPr lang="en-IN"/>
          </a:p>
        </p:txBody>
      </p:sp>
    </p:spTree>
    <p:extLst>
      <p:ext uri="{BB962C8B-B14F-4D97-AF65-F5344CB8AC3E}">
        <p14:creationId xmlns:p14="http://schemas.microsoft.com/office/powerpoint/2010/main" val="4022181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package" Target="../embeddings/Microsoft_Excel_Worksheet2.xlsx"/></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3.xlsx"/><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4.xlsx"/><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5.xlsx"/><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6.xlsx"/><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package" Target="../embeddings/Microsoft_Excel_Worksheet.xlsx"/></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7.xlsx"/><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package" Target="../embeddings/Microsoft_Excel_Worksheet8.xlsx"/><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1.png"/><Relationship Id="rId7"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3.png"/><Relationship Id="rId4" Type="http://schemas.openxmlformats.org/officeDocument/2006/relationships/image" Target="../media/image9.png"/><Relationship Id="rId9" Type="http://schemas.openxmlformats.org/officeDocument/2006/relationships/image" Target="../media/image44.png"/></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9.xlsx"/><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Worksheet1.xlsx"/><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30DB-B3C0-0705-57A8-A3C3815FDDA5}"/>
              </a:ext>
            </a:extLst>
          </p:cNvPr>
          <p:cNvSpPr>
            <a:spLocks noGrp="1"/>
          </p:cNvSpPr>
          <p:nvPr>
            <p:ph type="ctrTitle"/>
          </p:nvPr>
        </p:nvSpPr>
        <p:spPr/>
        <p:txBody>
          <a:bodyPr>
            <a:normAutofit fontScale="90000"/>
          </a:bodyPr>
          <a:lstStyle/>
          <a:p>
            <a:r>
              <a:rPr lang="en-US" dirty="0"/>
              <a:t>CRM to QM</a:t>
            </a:r>
            <a:br>
              <a:rPr lang="en-US" dirty="0"/>
            </a:br>
            <a:r>
              <a:rPr lang="en-US" dirty="0"/>
              <a:t>Complaint Management</a:t>
            </a:r>
            <a:br>
              <a:rPr lang="en-US" dirty="0"/>
            </a:br>
            <a:r>
              <a:rPr lang="en-US" dirty="0"/>
              <a:t>Expense Management</a:t>
            </a:r>
            <a:br>
              <a:rPr lang="en-US" dirty="0"/>
            </a:br>
            <a:endParaRPr lang="en-IN" dirty="0"/>
          </a:p>
        </p:txBody>
      </p:sp>
    </p:spTree>
    <p:extLst>
      <p:ext uri="{BB962C8B-B14F-4D97-AF65-F5344CB8AC3E}">
        <p14:creationId xmlns:p14="http://schemas.microsoft.com/office/powerpoint/2010/main" val="261410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ECCC4-17D4-9AD9-4480-62352B8EFA80}"/>
              </a:ext>
            </a:extLst>
          </p:cNvPr>
          <p:cNvSpPr/>
          <p:nvPr/>
        </p:nvSpPr>
        <p:spPr>
          <a:xfrm>
            <a:off x="8870267" y="48551"/>
            <a:ext cx="3028013" cy="65956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Menu/Module: My Lead/Opportunities</a:t>
            </a:r>
            <a:endParaRPr lang="en-IN" dirty="0">
              <a:solidFill>
                <a:schemeClr val="tx1"/>
              </a:solidFill>
            </a:endParaRPr>
          </a:p>
        </p:txBody>
      </p:sp>
      <p:graphicFrame>
        <p:nvGraphicFramePr>
          <p:cNvPr id="4" name="Table 3">
            <a:extLst>
              <a:ext uri="{FF2B5EF4-FFF2-40B4-BE49-F238E27FC236}">
                <a16:creationId xmlns:a16="http://schemas.microsoft.com/office/drawing/2014/main" id="{176A9D9F-E7C3-1DDB-1CB4-F62F69826657}"/>
              </a:ext>
            </a:extLst>
          </p:cNvPr>
          <p:cNvGraphicFramePr>
            <a:graphicFrameLocks noGrp="1"/>
          </p:cNvGraphicFramePr>
          <p:nvPr/>
        </p:nvGraphicFramePr>
        <p:xfrm>
          <a:off x="616260" y="2277254"/>
          <a:ext cx="10866204" cy="2415915"/>
        </p:xfrm>
        <a:graphic>
          <a:graphicData uri="http://schemas.openxmlformats.org/drawingml/2006/table">
            <a:tbl>
              <a:tblPr firstRow="1" bandRow="1">
                <a:tableStyleId>{5C22544A-7EE6-4342-B048-85BDC9FD1C3A}</a:tableStyleId>
              </a:tblPr>
              <a:tblGrid>
                <a:gridCol w="2051989">
                  <a:extLst>
                    <a:ext uri="{9D8B030D-6E8A-4147-A177-3AD203B41FA5}">
                      <a16:colId xmlns:a16="http://schemas.microsoft.com/office/drawing/2014/main" val="1874829367"/>
                    </a:ext>
                  </a:extLst>
                </a:gridCol>
                <a:gridCol w="2068643">
                  <a:extLst>
                    <a:ext uri="{9D8B030D-6E8A-4147-A177-3AD203B41FA5}">
                      <a16:colId xmlns:a16="http://schemas.microsoft.com/office/drawing/2014/main" val="1860368665"/>
                    </a:ext>
                  </a:extLst>
                </a:gridCol>
                <a:gridCol w="1312470">
                  <a:extLst>
                    <a:ext uri="{9D8B030D-6E8A-4147-A177-3AD203B41FA5}">
                      <a16:colId xmlns:a16="http://schemas.microsoft.com/office/drawing/2014/main" val="1431559282"/>
                    </a:ext>
                  </a:extLst>
                </a:gridCol>
                <a:gridCol w="1811034">
                  <a:extLst>
                    <a:ext uri="{9D8B030D-6E8A-4147-A177-3AD203B41FA5}">
                      <a16:colId xmlns:a16="http://schemas.microsoft.com/office/drawing/2014/main" val="4013345958"/>
                    </a:ext>
                  </a:extLst>
                </a:gridCol>
                <a:gridCol w="1811034">
                  <a:extLst>
                    <a:ext uri="{9D8B030D-6E8A-4147-A177-3AD203B41FA5}">
                      <a16:colId xmlns:a16="http://schemas.microsoft.com/office/drawing/2014/main" val="2655935941"/>
                    </a:ext>
                  </a:extLst>
                </a:gridCol>
                <a:gridCol w="1811034">
                  <a:extLst>
                    <a:ext uri="{9D8B030D-6E8A-4147-A177-3AD203B41FA5}">
                      <a16:colId xmlns:a16="http://schemas.microsoft.com/office/drawing/2014/main" val="2188154522"/>
                    </a:ext>
                  </a:extLst>
                </a:gridCol>
              </a:tblGrid>
              <a:tr h="370840">
                <a:tc>
                  <a:txBody>
                    <a:bodyPr/>
                    <a:lstStyle/>
                    <a:p>
                      <a:r>
                        <a:rPr lang="en-US" dirty="0"/>
                        <a:t>Lead Category</a:t>
                      </a:r>
                      <a:endParaRPr lang="en-IN" dirty="0"/>
                    </a:p>
                  </a:txBody>
                  <a:tcPr/>
                </a:tc>
                <a:tc>
                  <a:txBody>
                    <a:bodyPr/>
                    <a:lstStyle/>
                    <a:p>
                      <a:r>
                        <a:rPr lang="en-US" dirty="0"/>
                        <a:t>Customer Name</a:t>
                      </a:r>
                      <a:endParaRPr lang="en-IN" dirty="0"/>
                    </a:p>
                  </a:txBody>
                  <a:tcPr/>
                </a:tc>
                <a:tc>
                  <a:txBody>
                    <a:bodyPr/>
                    <a:lstStyle/>
                    <a:p>
                      <a:r>
                        <a:rPr lang="en-US" dirty="0"/>
                        <a:t>Lead Date</a:t>
                      </a:r>
                      <a:endParaRPr lang="en-IN" dirty="0"/>
                    </a:p>
                  </a:txBody>
                  <a:tcPr/>
                </a:tc>
                <a:tc>
                  <a:txBody>
                    <a:bodyPr/>
                    <a:lstStyle/>
                    <a:p>
                      <a:r>
                        <a:rPr lang="en-US" dirty="0"/>
                        <a:t>Assigned To</a:t>
                      </a:r>
                      <a:endParaRPr lang="en-IN" dirty="0"/>
                    </a:p>
                  </a:txBody>
                  <a:tcPr/>
                </a:tc>
                <a:tc>
                  <a:txBody>
                    <a:bodyPr/>
                    <a:lstStyle/>
                    <a:p>
                      <a:r>
                        <a:rPr lang="en-US" dirty="0"/>
                        <a:t>Active</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160296693"/>
                  </a:ext>
                </a:extLst>
              </a:tr>
              <a:tr h="49059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68325066"/>
                  </a:ext>
                </a:extLst>
              </a:tr>
              <a:tr h="370840">
                <a:tc>
                  <a:txBody>
                    <a:bodyPr/>
                    <a:lstStyle/>
                    <a:p>
                      <a:r>
                        <a:rPr lang="en-US" dirty="0"/>
                        <a:t>Lead </a:t>
                      </a:r>
                      <a:endParaRPr lang="en-IN" dirty="0"/>
                    </a:p>
                  </a:txBody>
                  <a:tcPr/>
                </a:tc>
                <a:tc>
                  <a:txBody>
                    <a:bodyPr/>
                    <a:lstStyle/>
                    <a:p>
                      <a:r>
                        <a:rPr lang="en-US" dirty="0"/>
                        <a:t>ABC Enterprises</a:t>
                      </a:r>
                      <a:endParaRPr lang="en-IN" dirty="0"/>
                    </a:p>
                  </a:txBody>
                  <a:tcPr/>
                </a:tc>
                <a:tc>
                  <a:txBody>
                    <a:bodyPr/>
                    <a:lstStyle/>
                    <a:p>
                      <a:r>
                        <a:rPr lang="en-US" dirty="0"/>
                        <a:t>24-06-2024</a:t>
                      </a:r>
                      <a:endParaRPr lang="en-IN" dirty="0"/>
                    </a:p>
                  </a:txBody>
                  <a:tcPr/>
                </a:tc>
                <a:tc>
                  <a:txBody>
                    <a:bodyPr/>
                    <a:lstStyle/>
                    <a:p>
                      <a:r>
                        <a:rPr lang="en-US" dirty="0"/>
                        <a:t>Priyanka Handore</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6223587"/>
                  </a:ext>
                </a:extLst>
              </a:tr>
              <a:tr h="370840">
                <a:tc>
                  <a:txBody>
                    <a:bodyPr/>
                    <a:lstStyle/>
                    <a:p>
                      <a:r>
                        <a:rPr lang="en-US" dirty="0"/>
                        <a:t>Suspect</a:t>
                      </a:r>
                      <a:endParaRPr lang="en-IN" dirty="0"/>
                    </a:p>
                  </a:txBody>
                  <a:tcPr/>
                </a:tc>
                <a:tc>
                  <a:txBody>
                    <a:bodyPr/>
                    <a:lstStyle/>
                    <a:p>
                      <a:r>
                        <a:rPr lang="en-US" dirty="0"/>
                        <a:t>XYX Pharmaceutical PVT LTD</a:t>
                      </a:r>
                      <a:endParaRPr lang="en-IN" dirty="0"/>
                    </a:p>
                  </a:txBody>
                  <a:tcPr/>
                </a:tc>
                <a:tc>
                  <a:txBody>
                    <a:bodyPr/>
                    <a:lstStyle/>
                    <a:p>
                      <a:r>
                        <a:rPr lang="en-US" dirty="0"/>
                        <a:t>18-06-2024</a:t>
                      </a:r>
                      <a:endParaRPr lang="en-IN" dirty="0"/>
                    </a:p>
                  </a:txBody>
                  <a:tcPr/>
                </a:tc>
                <a:tc>
                  <a:txBody>
                    <a:bodyPr/>
                    <a:lstStyle/>
                    <a:p>
                      <a:r>
                        <a:rPr lang="en-US" dirty="0"/>
                        <a:t>Anil Pathak</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2881657"/>
                  </a:ext>
                </a:extLst>
              </a:tr>
            </a:tbl>
          </a:graphicData>
        </a:graphic>
      </p:graphicFrame>
      <p:pic>
        <p:nvPicPr>
          <p:cNvPr id="8" name="Picture 7">
            <a:extLst>
              <a:ext uri="{FF2B5EF4-FFF2-40B4-BE49-F238E27FC236}">
                <a16:creationId xmlns:a16="http://schemas.microsoft.com/office/drawing/2014/main" id="{939C949C-546C-A056-2C9B-4D0BE824899C}"/>
              </a:ext>
            </a:extLst>
          </p:cNvPr>
          <p:cNvPicPr>
            <a:picLocks noChangeAspect="1"/>
          </p:cNvPicPr>
          <p:nvPr/>
        </p:nvPicPr>
        <p:blipFill>
          <a:blip r:embed="rId2"/>
          <a:stretch>
            <a:fillRect/>
          </a:stretch>
        </p:blipFill>
        <p:spPr>
          <a:xfrm>
            <a:off x="9797034" y="3294645"/>
            <a:ext cx="752580" cy="323895"/>
          </a:xfrm>
          <a:prstGeom prst="rect">
            <a:avLst/>
          </a:prstGeom>
        </p:spPr>
      </p:pic>
      <p:sp>
        <p:nvSpPr>
          <p:cNvPr id="9" name="Rectangle 8">
            <a:extLst>
              <a:ext uri="{FF2B5EF4-FFF2-40B4-BE49-F238E27FC236}">
                <a16:creationId xmlns:a16="http://schemas.microsoft.com/office/drawing/2014/main" id="{6441CE01-45A2-5986-0EA6-FE1C9A5204A9}"/>
              </a:ext>
            </a:extLst>
          </p:cNvPr>
          <p:cNvSpPr/>
          <p:nvPr/>
        </p:nvSpPr>
        <p:spPr>
          <a:xfrm>
            <a:off x="7045378" y="16639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10" name="Rectangle 9">
            <a:extLst>
              <a:ext uri="{FF2B5EF4-FFF2-40B4-BE49-F238E27FC236}">
                <a16:creationId xmlns:a16="http://schemas.microsoft.com/office/drawing/2014/main" id="{D7760591-C4C9-7690-2FD4-3430178D8243}"/>
              </a:ext>
            </a:extLst>
          </p:cNvPr>
          <p:cNvSpPr/>
          <p:nvPr/>
        </p:nvSpPr>
        <p:spPr>
          <a:xfrm>
            <a:off x="8118135" y="16639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11" name="Rectangle 10">
            <a:extLst>
              <a:ext uri="{FF2B5EF4-FFF2-40B4-BE49-F238E27FC236}">
                <a16:creationId xmlns:a16="http://schemas.microsoft.com/office/drawing/2014/main" id="{F5CC6367-972F-55A2-588C-D2CDFF11B556}"/>
              </a:ext>
            </a:extLst>
          </p:cNvPr>
          <p:cNvSpPr/>
          <p:nvPr/>
        </p:nvSpPr>
        <p:spPr>
          <a:xfrm>
            <a:off x="9392297" y="16639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2" name="Rectangle 11">
            <a:extLst>
              <a:ext uri="{FF2B5EF4-FFF2-40B4-BE49-F238E27FC236}">
                <a16:creationId xmlns:a16="http://schemas.microsoft.com/office/drawing/2014/main" id="{C0EA31AB-D993-7AC0-D0F1-556172186869}"/>
              </a:ext>
            </a:extLst>
          </p:cNvPr>
          <p:cNvSpPr/>
          <p:nvPr/>
        </p:nvSpPr>
        <p:spPr>
          <a:xfrm>
            <a:off x="254488" y="322871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9FB21EA-0348-8CA1-DF8C-6927C3BBF539}"/>
              </a:ext>
            </a:extLst>
          </p:cNvPr>
          <p:cNvSpPr/>
          <p:nvPr/>
        </p:nvSpPr>
        <p:spPr>
          <a:xfrm>
            <a:off x="254488" y="4059474"/>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1177A8E7-5AD5-BC94-E707-58CEEE5F4E59}"/>
              </a:ext>
            </a:extLst>
          </p:cNvPr>
          <p:cNvPicPr>
            <a:picLocks noChangeAspect="1"/>
          </p:cNvPicPr>
          <p:nvPr/>
        </p:nvPicPr>
        <p:blipFill>
          <a:blip r:embed="rId3"/>
          <a:stretch>
            <a:fillRect/>
          </a:stretch>
        </p:blipFill>
        <p:spPr>
          <a:xfrm>
            <a:off x="10654452" y="3294645"/>
            <a:ext cx="412230" cy="323895"/>
          </a:xfrm>
          <a:prstGeom prst="rect">
            <a:avLst/>
          </a:prstGeom>
        </p:spPr>
      </p:pic>
      <p:sp>
        <p:nvSpPr>
          <p:cNvPr id="19" name="Rectangle 18">
            <a:extLst>
              <a:ext uri="{FF2B5EF4-FFF2-40B4-BE49-F238E27FC236}">
                <a16:creationId xmlns:a16="http://schemas.microsoft.com/office/drawing/2014/main" id="{4EA86D0C-F2FD-E789-5404-327A4F1B5A09}"/>
              </a:ext>
            </a:extLst>
          </p:cNvPr>
          <p:cNvSpPr/>
          <p:nvPr/>
        </p:nvSpPr>
        <p:spPr>
          <a:xfrm>
            <a:off x="616260" y="2732935"/>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649E0FF-8292-5C21-DA56-355FADCD6248}"/>
              </a:ext>
            </a:extLst>
          </p:cNvPr>
          <p:cNvPicPr>
            <a:picLocks noChangeAspect="1"/>
          </p:cNvPicPr>
          <p:nvPr/>
        </p:nvPicPr>
        <p:blipFill>
          <a:blip r:embed="rId4"/>
          <a:stretch>
            <a:fillRect/>
          </a:stretch>
        </p:blipFill>
        <p:spPr>
          <a:xfrm>
            <a:off x="2192293" y="2761672"/>
            <a:ext cx="312727" cy="295158"/>
          </a:xfrm>
          <a:prstGeom prst="rect">
            <a:avLst/>
          </a:prstGeom>
        </p:spPr>
      </p:pic>
      <p:sp>
        <p:nvSpPr>
          <p:cNvPr id="22" name="Rectangle 21">
            <a:extLst>
              <a:ext uri="{FF2B5EF4-FFF2-40B4-BE49-F238E27FC236}">
                <a16:creationId xmlns:a16="http://schemas.microsoft.com/office/drawing/2014/main" id="{264EB5BA-FB21-7DB0-6379-7244F833B480}"/>
              </a:ext>
            </a:extLst>
          </p:cNvPr>
          <p:cNvSpPr/>
          <p:nvPr/>
        </p:nvSpPr>
        <p:spPr>
          <a:xfrm>
            <a:off x="2763715" y="2723841"/>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3974669-5E06-C881-81D7-A0F9F35B15A8}"/>
              </a:ext>
            </a:extLst>
          </p:cNvPr>
          <p:cNvPicPr>
            <a:picLocks noChangeAspect="1"/>
          </p:cNvPicPr>
          <p:nvPr/>
        </p:nvPicPr>
        <p:blipFill>
          <a:blip r:embed="rId4"/>
          <a:stretch>
            <a:fillRect/>
          </a:stretch>
        </p:blipFill>
        <p:spPr>
          <a:xfrm>
            <a:off x="4332951" y="2761672"/>
            <a:ext cx="312727" cy="295158"/>
          </a:xfrm>
          <a:prstGeom prst="rect">
            <a:avLst/>
          </a:prstGeom>
        </p:spPr>
      </p:pic>
      <p:sp>
        <p:nvSpPr>
          <p:cNvPr id="24" name="Rectangle 23">
            <a:extLst>
              <a:ext uri="{FF2B5EF4-FFF2-40B4-BE49-F238E27FC236}">
                <a16:creationId xmlns:a16="http://schemas.microsoft.com/office/drawing/2014/main" id="{56B5F813-8F73-6B01-2937-287EF9EBBD28}"/>
              </a:ext>
            </a:extLst>
          </p:cNvPr>
          <p:cNvSpPr/>
          <p:nvPr/>
        </p:nvSpPr>
        <p:spPr>
          <a:xfrm>
            <a:off x="4761370" y="2723504"/>
            <a:ext cx="1184223" cy="295159"/>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BB47C268-E078-AAD2-E89F-7B8CD5DB2957}"/>
              </a:ext>
            </a:extLst>
          </p:cNvPr>
          <p:cNvPicPr>
            <a:picLocks noChangeAspect="1"/>
          </p:cNvPicPr>
          <p:nvPr/>
        </p:nvPicPr>
        <p:blipFill>
          <a:blip r:embed="rId4"/>
          <a:stretch>
            <a:fillRect/>
          </a:stretch>
        </p:blipFill>
        <p:spPr>
          <a:xfrm>
            <a:off x="5682854" y="2732935"/>
            <a:ext cx="312727" cy="295158"/>
          </a:xfrm>
          <a:prstGeom prst="rect">
            <a:avLst/>
          </a:prstGeom>
        </p:spPr>
      </p:pic>
      <p:sp>
        <p:nvSpPr>
          <p:cNvPr id="26" name="Rectangle 25">
            <a:extLst>
              <a:ext uri="{FF2B5EF4-FFF2-40B4-BE49-F238E27FC236}">
                <a16:creationId xmlns:a16="http://schemas.microsoft.com/office/drawing/2014/main" id="{7FB72DA0-9471-3F53-D394-8235DB366948}"/>
              </a:ext>
            </a:extLst>
          </p:cNvPr>
          <p:cNvSpPr/>
          <p:nvPr/>
        </p:nvSpPr>
        <p:spPr>
          <a:xfrm>
            <a:off x="6151201" y="2718566"/>
            <a:ext cx="1280697"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8D1C9FA8-AD4E-5E53-3F68-F108856414BE}"/>
              </a:ext>
            </a:extLst>
          </p:cNvPr>
          <p:cNvPicPr>
            <a:picLocks noChangeAspect="1"/>
          </p:cNvPicPr>
          <p:nvPr/>
        </p:nvPicPr>
        <p:blipFill>
          <a:blip r:embed="rId4"/>
          <a:stretch>
            <a:fillRect/>
          </a:stretch>
        </p:blipFill>
        <p:spPr>
          <a:xfrm>
            <a:off x="7118595" y="2732934"/>
            <a:ext cx="312727" cy="295158"/>
          </a:xfrm>
          <a:prstGeom prst="rect">
            <a:avLst/>
          </a:prstGeom>
        </p:spPr>
      </p:pic>
      <p:pic>
        <p:nvPicPr>
          <p:cNvPr id="28" name="Picture 27">
            <a:extLst>
              <a:ext uri="{FF2B5EF4-FFF2-40B4-BE49-F238E27FC236}">
                <a16:creationId xmlns:a16="http://schemas.microsoft.com/office/drawing/2014/main" id="{5044863D-7635-5D90-D88B-FAB7C3839591}"/>
              </a:ext>
            </a:extLst>
          </p:cNvPr>
          <p:cNvPicPr>
            <a:picLocks noChangeAspect="1"/>
          </p:cNvPicPr>
          <p:nvPr/>
        </p:nvPicPr>
        <p:blipFill>
          <a:blip r:embed="rId2"/>
          <a:stretch>
            <a:fillRect/>
          </a:stretch>
        </p:blipFill>
        <p:spPr>
          <a:xfrm>
            <a:off x="9817418" y="3868472"/>
            <a:ext cx="752580" cy="323895"/>
          </a:xfrm>
          <a:prstGeom prst="rect">
            <a:avLst/>
          </a:prstGeom>
        </p:spPr>
      </p:pic>
      <p:pic>
        <p:nvPicPr>
          <p:cNvPr id="29" name="Picture 28">
            <a:extLst>
              <a:ext uri="{FF2B5EF4-FFF2-40B4-BE49-F238E27FC236}">
                <a16:creationId xmlns:a16="http://schemas.microsoft.com/office/drawing/2014/main" id="{088FD313-748A-EDB3-1C8B-4F40E3BF7108}"/>
              </a:ext>
            </a:extLst>
          </p:cNvPr>
          <p:cNvPicPr>
            <a:picLocks noChangeAspect="1"/>
          </p:cNvPicPr>
          <p:nvPr/>
        </p:nvPicPr>
        <p:blipFill>
          <a:blip r:embed="rId3"/>
          <a:stretch>
            <a:fillRect/>
          </a:stretch>
        </p:blipFill>
        <p:spPr>
          <a:xfrm>
            <a:off x="10654452" y="3868472"/>
            <a:ext cx="412230" cy="323895"/>
          </a:xfrm>
          <a:prstGeom prst="rect">
            <a:avLst/>
          </a:prstGeom>
        </p:spPr>
      </p:pic>
      <p:pic>
        <p:nvPicPr>
          <p:cNvPr id="6" name="Picture 5">
            <a:extLst>
              <a:ext uri="{FF2B5EF4-FFF2-40B4-BE49-F238E27FC236}">
                <a16:creationId xmlns:a16="http://schemas.microsoft.com/office/drawing/2014/main" id="{F690B8A0-3868-D5F1-544C-65F9F9E16F37}"/>
              </a:ext>
            </a:extLst>
          </p:cNvPr>
          <p:cNvPicPr>
            <a:picLocks noChangeAspect="1"/>
          </p:cNvPicPr>
          <p:nvPr/>
        </p:nvPicPr>
        <p:blipFill>
          <a:blip r:embed="rId5"/>
          <a:stretch>
            <a:fillRect/>
          </a:stretch>
        </p:blipFill>
        <p:spPr>
          <a:xfrm>
            <a:off x="8513155" y="4061409"/>
            <a:ext cx="733155" cy="472478"/>
          </a:xfrm>
          <a:prstGeom prst="rect">
            <a:avLst/>
          </a:prstGeom>
        </p:spPr>
      </p:pic>
      <p:pic>
        <p:nvPicPr>
          <p:cNvPr id="15" name="Picture 14">
            <a:extLst>
              <a:ext uri="{FF2B5EF4-FFF2-40B4-BE49-F238E27FC236}">
                <a16:creationId xmlns:a16="http://schemas.microsoft.com/office/drawing/2014/main" id="{BD51175F-D640-6677-6858-93485F965BF5}"/>
              </a:ext>
            </a:extLst>
          </p:cNvPr>
          <p:cNvPicPr>
            <a:picLocks noChangeAspect="1"/>
          </p:cNvPicPr>
          <p:nvPr/>
        </p:nvPicPr>
        <p:blipFill>
          <a:blip r:embed="rId6"/>
          <a:stretch>
            <a:fillRect/>
          </a:stretch>
        </p:blipFill>
        <p:spPr>
          <a:xfrm>
            <a:off x="8536783" y="3339491"/>
            <a:ext cx="517275" cy="359218"/>
          </a:xfrm>
          <a:prstGeom prst="rect">
            <a:avLst/>
          </a:prstGeom>
        </p:spPr>
      </p:pic>
      <p:sp>
        <p:nvSpPr>
          <p:cNvPr id="5" name="TextBox 4">
            <a:extLst>
              <a:ext uri="{FF2B5EF4-FFF2-40B4-BE49-F238E27FC236}">
                <a16:creationId xmlns:a16="http://schemas.microsoft.com/office/drawing/2014/main" id="{92A532E7-4C27-3AE0-BC9E-F12161FC6E58}"/>
              </a:ext>
            </a:extLst>
          </p:cNvPr>
          <p:cNvSpPr txBox="1"/>
          <p:nvPr/>
        </p:nvSpPr>
        <p:spPr>
          <a:xfrm>
            <a:off x="236511" y="737584"/>
            <a:ext cx="1955782" cy="369332"/>
          </a:xfrm>
          <a:prstGeom prst="rect">
            <a:avLst/>
          </a:prstGeom>
          <a:noFill/>
        </p:spPr>
        <p:txBody>
          <a:bodyPr wrap="square" rtlCol="0">
            <a:spAutoFit/>
          </a:bodyPr>
          <a:lstStyle/>
          <a:p>
            <a:r>
              <a:rPr lang="en-US" dirty="0"/>
              <a:t>Lead Status:</a:t>
            </a:r>
            <a:endParaRPr lang="en-IN" dirty="0"/>
          </a:p>
        </p:txBody>
      </p:sp>
      <p:pic>
        <p:nvPicPr>
          <p:cNvPr id="14" name="Picture 13">
            <a:extLst>
              <a:ext uri="{FF2B5EF4-FFF2-40B4-BE49-F238E27FC236}">
                <a16:creationId xmlns:a16="http://schemas.microsoft.com/office/drawing/2014/main" id="{4EDA131E-970A-58F4-0B88-50BEE694A17C}"/>
              </a:ext>
            </a:extLst>
          </p:cNvPr>
          <p:cNvPicPr>
            <a:picLocks noChangeAspect="1"/>
          </p:cNvPicPr>
          <p:nvPr/>
        </p:nvPicPr>
        <p:blipFill>
          <a:blip r:embed="rId7"/>
          <a:stretch>
            <a:fillRect/>
          </a:stretch>
        </p:blipFill>
        <p:spPr>
          <a:xfrm>
            <a:off x="1727840" y="681219"/>
            <a:ext cx="359522" cy="444114"/>
          </a:xfrm>
          <a:prstGeom prst="rect">
            <a:avLst/>
          </a:prstGeom>
        </p:spPr>
      </p:pic>
      <p:pic>
        <p:nvPicPr>
          <p:cNvPr id="18" name="Picture 17">
            <a:extLst>
              <a:ext uri="{FF2B5EF4-FFF2-40B4-BE49-F238E27FC236}">
                <a16:creationId xmlns:a16="http://schemas.microsoft.com/office/drawing/2014/main" id="{0E526320-7429-A1AD-A876-E9D0FCB18B97}"/>
              </a:ext>
            </a:extLst>
          </p:cNvPr>
          <p:cNvPicPr>
            <a:picLocks noChangeAspect="1"/>
          </p:cNvPicPr>
          <p:nvPr/>
        </p:nvPicPr>
        <p:blipFill>
          <a:blip r:embed="rId8"/>
          <a:stretch>
            <a:fillRect/>
          </a:stretch>
        </p:blipFill>
        <p:spPr>
          <a:xfrm>
            <a:off x="2725911" y="813783"/>
            <a:ext cx="317092" cy="218002"/>
          </a:xfrm>
          <a:prstGeom prst="rect">
            <a:avLst/>
          </a:prstGeom>
        </p:spPr>
      </p:pic>
      <p:sp>
        <p:nvSpPr>
          <p:cNvPr id="20" name="TextBox 19">
            <a:extLst>
              <a:ext uri="{FF2B5EF4-FFF2-40B4-BE49-F238E27FC236}">
                <a16:creationId xmlns:a16="http://schemas.microsoft.com/office/drawing/2014/main" id="{7E3C1E4B-A021-0EBF-6BE8-EC4B89ABFF0D}"/>
              </a:ext>
            </a:extLst>
          </p:cNvPr>
          <p:cNvSpPr txBox="1"/>
          <p:nvPr/>
        </p:nvSpPr>
        <p:spPr>
          <a:xfrm>
            <a:off x="2012209" y="737584"/>
            <a:ext cx="955641" cy="369332"/>
          </a:xfrm>
          <a:prstGeom prst="rect">
            <a:avLst/>
          </a:prstGeom>
          <a:noFill/>
        </p:spPr>
        <p:txBody>
          <a:bodyPr wrap="square" rtlCol="0">
            <a:spAutoFit/>
          </a:bodyPr>
          <a:lstStyle/>
          <a:p>
            <a:r>
              <a:rPr lang="en-US" dirty="0"/>
              <a:t>All</a:t>
            </a:r>
            <a:endParaRPr lang="en-IN" dirty="0"/>
          </a:p>
        </p:txBody>
      </p:sp>
      <p:sp>
        <p:nvSpPr>
          <p:cNvPr id="31" name="TextBox 30">
            <a:extLst>
              <a:ext uri="{FF2B5EF4-FFF2-40B4-BE49-F238E27FC236}">
                <a16:creationId xmlns:a16="http://schemas.microsoft.com/office/drawing/2014/main" id="{C07A7579-6F70-FECE-63A1-08429839ED3D}"/>
              </a:ext>
            </a:extLst>
          </p:cNvPr>
          <p:cNvSpPr txBox="1"/>
          <p:nvPr/>
        </p:nvSpPr>
        <p:spPr>
          <a:xfrm>
            <a:off x="3023647" y="749941"/>
            <a:ext cx="955641" cy="369332"/>
          </a:xfrm>
          <a:prstGeom prst="rect">
            <a:avLst/>
          </a:prstGeom>
          <a:noFill/>
        </p:spPr>
        <p:txBody>
          <a:bodyPr wrap="square" rtlCol="0">
            <a:spAutoFit/>
          </a:bodyPr>
          <a:lstStyle/>
          <a:p>
            <a:r>
              <a:rPr lang="en-US" dirty="0"/>
              <a:t>Active</a:t>
            </a:r>
            <a:endParaRPr lang="en-IN" dirty="0"/>
          </a:p>
        </p:txBody>
      </p:sp>
      <p:pic>
        <p:nvPicPr>
          <p:cNvPr id="33" name="Picture 32">
            <a:extLst>
              <a:ext uri="{FF2B5EF4-FFF2-40B4-BE49-F238E27FC236}">
                <a16:creationId xmlns:a16="http://schemas.microsoft.com/office/drawing/2014/main" id="{7503A23A-4008-7F7C-08D4-4A80D96F8D1D}"/>
              </a:ext>
            </a:extLst>
          </p:cNvPr>
          <p:cNvPicPr>
            <a:picLocks noChangeAspect="1"/>
          </p:cNvPicPr>
          <p:nvPr/>
        </p:nvPicPr>
        <p:blipFill>
          <a:blip r:embed="rId8"/>
          <a:stretch>
            <a:fillRect/>
          </a:stretch>
        </p:blipFill>
        <p:spPr>
          <a:xfrm>
            <a:off x="3840141" y="828077"/>
            <a:ext cx="317092" cy="218002"/>
          </a:xfrm>
          <a:prstGeom prst="rect">
            <a:avLst/>
          </a:prstGeom>
        </p:spPr>
      </p:pic>
      <p:sp>
        <p:nvSpPr>
          <p:cNvPr id="34" name="TextBox 33">
            <a:extLst>
              <a:ext uri="{FF2B5EF4-FFF2-40B4-BE49-F238E27FC236}">
                <a16:creationId xmlns:a16="http://schemas.microsoft.com/office/drawing/2014/main" id="{3926D539-94FA-5AB2-1B66-DF76C615EA76}"/>
              </a:ext>
            </a:extLst>
          </p:cNvPr>
          <p:cNvSpPr txBox="1"/>
          <p:nvPr/>
        </p:nvSpPr>
        <p:spPr>
          <a:xfrm>
            <a:off x="4152867" y="764235"/>
            <a:ext cx="1514997" cy="369332"/>
          </a:xfrm>
          <a:prstGeom prst="rect">
            <a:avLst/>
          </a:prstGeom>
          <a:noFill/>
        </p:spPr>
        <p:txBody>
          <a:bodyPr wrap="square" rtlCol="0">
            <a:spAutoFit/>
          </a:bodyPr>
          <a:lstStyle/>
          <a:p>
            <a:r>
              <a:rPr lang="en-US" dirty="0"/>
              <a:t>In Active</a:t>
            </a:r>
            <a:endParaRPr lang="en-IN" dirty="0"/>
          </a:p>
        </p:txBody>
      </p:sp>
      <p:pic>
        <p:nvPicPr>
          <p:cNvPr id="36" name="Picture 35">
            <a:extLst>
              <a:ext uri="{FF2B5EF4-FFF2-40B4-BE49-F238E27FC236}">
                <a16:creationId xmlns:a16="http://schemas.microsoft.com/office/drawing/2014/main" id="{19BB768C-FC8C-6208-7C01-0B18F422C9F5}"/>
              </a:ext>
            </a:extLst>
          </p:cNvPr>
          <p:cNvPicPr>
            <a:picLocks noChangeAspect="1"/>
          </p:cNvPicPr>
          <p:nvPr/>
        </p:nvPicPr>
        <p:blipFill>
          <a:blip r:embed="rId9"/>
          <a:stretch>
            <a:fillRect/>
          </a:stretch>
        </p:blipFill>
        <p:spPr>
          <a:xfrm>
            <a:off x="1768371" y="1231512"/>
            <a:ext cx="847843" cy="295316"/>
          </a:xfrm>
          <a:prstGeom prst="rect">
            <a:avLst/>
          </a:prstGeom>
        </p:spPr>
      </p:pic>
      <p:pic>
        <p:nvPicPr>
          <p:cNvPr id="38" name="Picture 37">
            <a:extLst>
              <a:ext uri="{FF2B5EF4-FFF2-40B4-BE49-F238E27FC236}">
                <a16:creationId xmlns:a16="http://schemas.microsoft.com/office/drawing/2014/main" id="{7B631CCA-F295-5439-DD8C-A09CE76A2619}"/>
              </a:ext>
            </a:extLst>
          </p:cNvPr>
          <p:cNvPicPr>
            <a:picLocks noChangeAspect="1"/>
          </p:cNvPicPr>
          <p:nvPr/>
        </p:nvPicPr>
        <p:blipFill>
          <a:blip r:embed="rId10"/>
          <a:stretch>
            <a:fillRect/>
          </a:stretch>
        </p:blipFill>
        <p:spPr>
          <a:xfrm>
            <a:off x="7978984" y="4874671"/>
            <a:ext cx="3503877" cy="436549"/>
          </a:xfrm>
          <a:prstGeom prst="rect">
            <a:avLst/>
          </a:prstGeom>
          <a:ln w="28575">
            <a:solidFill>
              <a:schemeClr val="tx1"/>
            </a:solidFill>
          </a:ln>
        </p:spPr>
      </p:pic>
      <p:sp>
        <p:nvSpPr>
          <p:cNvPr id="7" name="Oval 6">
            <a:extLst>
              <a:ext uri="{FF2B5EF4-FFF2-40B4-BE49-F238E27FC236}">
                <a16:creationId xmlns:a16="http://schemas.microsoft.com/office/drawing/2014/main" id="{58A2469A-13DA-09EF-D81F-11D58E1C950A}"/>
              </a:ext>
            </a:extLst>
          </p:cNvPr>
          <p:cNvSpPr/>
          <p:nvPr/>
        </p:nvSpPr>
        <p:spPr>
          <a:xfrm>
            <a:off x="10603256" y="3253928"/>
            <a:ext cx="412230" cy="4407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peech Bubble: Oval 15">
            <a:extLst>
              <a:ext uri="{FF2B5EF4-FFF2-40B4-BE49-F238E27FC236}">
                <a16:creationId xmlns:a16="http://schemas.microsoft.com/office/drawing/2014/main" id="{328F2CE3-5C26-AD73-E8ED-239D178A72D6}"/>
              </a:ext>
            </a:extLst>
          </p:cNvPr>
          <p:cNvSpPr/>
          <p:nvPr/>
        </p:nvSpPr>
        <p:spPr>
          <a:xfrm>
            <a:off x="7798804" y="2685520"/>
            <a:ext cx="2750810" cy="588863"/>
          </a:xfrm>
          <a:prstGeom prst="wedgeEllipseCallout">
            <a:avLst>
              <a:gd name="adj1" fmla="val 50354"/>
              <a:gd name="adj2" fmla="val 74012"/>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Add Meeting</a:t>
            </a:r>
            <a:endParaRPr lang="en-IN" dirty="0">
              <a:solidFill>
                <a:schemeClr val="tx1"/>
              </a:solidFill>
            </a:endParaRPr>
          </a:p>
        </p:txBody>
      </p:sp>
      <p:sp>
        <p:nvSpPr>
          <p:cNvPr id="3" name="Rectangle 2">
            <a:extLst>
              <a:ext uri="{FF2B5EF4-FFF2-40B4-BE49-F238E27FC236}">
                <a16:creationId xmlns:a16="http://schemas.microsoft.com/office/drawing/2014/main" id="{D4EFB416-EC4A-A08D-DBF9-F42E8F86E241}"/>
              </a:ext>
            </a:extLst>
          </p:cNvPr>
          <p:cNvSpPr/>
          <p:nvPr/>
        </p:nvSpPr>
        <p:spPr>
          <a:xfrm>
            <a:off x="254488" y="5674413"/>
            <a:ext cx="11631535" cy="10527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Meeting  Added either from Web or Mobile both should be displayed in My Lead/My Meeting listing page of Web as well as Mobile.</a:t>
            </a:r>
          </a:p>
        </p:txBody>
      </p:sp>
    </p:spTree>
    <p:extLst>
      <p:ext uri="{BB962C8B-B14F-4D97-AF65-F5344CB8AC3E}">
        <p14:creationId xmlns:p14="http://schemas.microsoft.com/office/powerpoint/2010/main" val="23315069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Transport Mode</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1853756775"/>
              </p:ext>
            </p:extLst>
          </p:nvPr>
        </p:nvGraphicFramePr>
        <p:xfrm>
          <a:off x="1244184" y="1813948"/>
          <a:ext cx="5418668" cy="149438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Transport Mode</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Car</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Bus</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2000445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Transport Mode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b="0" i="0" dirty="0">
                <a:effectLst/>
                <a:highlight>
                  <a:srgbClr val="FFFFFF"/>
                </a:highlight>
                <a:latin typeface="Open Sans" panose="020B0606030504020204" pitchFamily="34" charset="0"/>
              </a:rPr>
              <a:t>Transport Mode</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06540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23858903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Transport Mode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323475" cy="369332"/>
          </a:xfrm>
          <a:prstGeom prst="rect">
            <a:avLst/>
          </a:prstGeom>
          <a:noFill/>
        </p:spPr>
        <p:txBody>
          <a:bodyPr wrap="square" rtlCol="0">
            <a:spAutoFit/>
          </a:bodyPr>
          <a:lstStyle/>
          <a:p>
            <a:r>
              <a:rPr lang="en-US" dirty="0"/>
              <a:t>Transport Mode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848126" y="1416570"/>
            <a:ext cx="452703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 Auto captured from selected Transport Mode&gt;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863117" y="1931443"/>
            <a:ext cx="445735" cy="524394"/>
          </a:xfrm>
          <a:prstGeom prst="rect">
            <a:avLst/>
          </a:prstGeom>
        </p:spPr>
      </p:pic>
    </p:spTree>
    <p:extLst>
      <p:ext uri="{BB962C8B-B14F-4D97-AF65-F5344CB8AC3E}">
        <p14:creationId xmlns:p14="http://schemas.microsoft.com/office/powerpoint/2010/main" val="4493458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Call Category</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1860602896"/>
              </p:ext>
            </p:extLst>
          </p:nvPr>
        </p:nvGraphicFramePr>
        <p:xfrm>
          <a:off x="1244184" y="1813948"/>
          <a:ext cx="5418668" cy="149438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Call category</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Opportunity</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Complaint</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24963073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Call category</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dirty="0">
                <a:highlight>
                  <a:srgbClr val="FFFFFF"/>
                </a:highlight>
                <a:latin typeface="Open Sans" panose="020B0606030504020204" pitchFamily="34" charset="0"/>
              </a:rPr>
              <a:t>Call category</a:t>
            </a:r>
            <a:r>
              <a:rPr lang="en-IN" b="0" i="0" dirty="0">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06540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5388244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Call Category</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323475" cy="369332"/>
          </a:xfrm>
          <a:prstGeom prst="rect">
            <a:avLst/>
          </a:prstGeom>
          <a:noFill/>
        </p:spPr>
        <p:txBody>
          <a:bodyPr wrap="square" rtlCol="0">
            <a:spAutoFit/>
          </a:bodyPr>
          <a:lstStyle/>
          <a:p>
            <a:r>
              <a:rPr lang="en-US" dirty="0"/>
              <a:t>Call Category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848126" y="1416570"/>
            <a:ext cx="452703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 Auto captured from selected Call Category&gt;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863117" y="1931443"/>
            <a:ext cx="445735" cy="524394"/>
          </a:xfrm>
          <a:prstGeom prst="rect">
            <a:avLst/>
          </a:prstGeom>
        </p:spPr>
      </p:pic>
    </p:spTree>
    <p:extLst>
      <p:ext uri="{BB962C8B-B14F-4D97-AF65-F5344CB8AC3E}">
        <p14:creationId xmlns:p14="http://schemas.microsoft.com/office/powerpoint/2010/main" val="14791089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Priority</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1235108143"/>
              </p:ext>
            </p:extLst>
          </p:nvPr>
        </p:nvGraphicFramePr>
        <p:xfrm>
          <a:off x="1244184" y="1813948"/>
          <a:ext cx="5418668" cy="149438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Priority</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High</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Medium</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6666030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Priority</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dirty="0">
                <a:highlight>
                  <a:srgbClr val="FFFFFF"/>
                </a:highlight>
                <a:latin typeface="Open Sans" panose="020B0606030504020204" pitchFamily="34" charset="0"/>
              </a:rPr>
              <a:t>Priority</a:t>
            </a:r>
            <a:r>
              <a:rPr lang="en-IN" b="0" i="0" dirty="0">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06540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35981451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Priority</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1873770" cy="369332"/>
          </a:xfrm>
          <a:prstGeom prst="rect">
            <a:avLst/>
          </a:prstGeom>
          <a:noFill/>
        </p:spPr>
        <p:txBody>
          <a:bodyPr wrap="square" rtlCol="0">
            <a:spAutoFit/>
          </a:bodyPr>
          <a:lstStyle/>
          <a:p>
            <a:r>
              <a:rPr lang="en-US" dirty="0"/>
              <a:t>Priority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848126" y="1416570"/>
            <a:ext cx="452703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 Auto captured from selected Priority&gt;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863117" y="1931443"/>
            <a:ext cx="445735" cy="524394"/>
          </a:xfrm>
          <a:prstGeom prst="rect">
            <a:avLst/>
          </a:prstGeom>
        </p:spPr>
      </p:pic>
    </p:spTree>
    <p:extLst>
      <p:ext uri="{BB962C8B-B14F-4D97-AF65-F5344CB8AC3E}">
        <p14:creationId xmlns:p14="http://schemas.microsoft.com/office/powerpoint/2010/main" val="3813516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Complaint Status</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2804547336"/>
              </p:ext>
            </p:extLst>
          </p:nvPr>
        </p:nvGraphicFramePr>
        <p:xfrm>
          <a:off x="1244184" y="1813948"/>
          <a:ext cx="5418668" cy="149438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Complaint Status</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Open</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On Hold</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426242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8F29FE-08BE-7B37-DD6C-E539012EAD75}"/>
              </a:ext>
            </a:extLst>
          </p:cNvPr>
          <p:cNvSpPr/>
          <p:nvPr/>
        </p:nvSpPr>
        <p:spPr>
          <a:xfrm>
            <a:off x="9776585" y="19534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Meeting</a:t>
            </a:r>
            <a:endParaRPr lang="en-IN" dirty="0">
              <a:solidFill>
                <a:schemeClr val="tx1"/>
              </a:solidFill>
            </a:endParaRPr>
          </a:p>
        </p:txBody>
      </p:sp>
      <p:sp>
        <p:nvSpPr>
          <p:cNvPr id="5" name="TextBox 4">
            <a:extLst>
              <a:ext uri="{FF2B5EF4-FFF2-40B4-BE49-F238E27FC236}">
                <a16:creationId xmlns:a16="http://schemas.microsoft.com/office/drawing/2014/main" id="{553A77DF-630B-AE1E-3E97-26DDAD32E023}"/>
              </a:ext>
            </a:extLst>
          </p:cNvPr>
          <p:cNvSpPr txBox="1"/>
          <p:nvPr/>
        </p:nvSpPr>
        <p:spPr>
          <a:xfrm>
            <a:off x="68110" y="3074090"/>
            <a:ext cx="2339714"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Purpose*</a:t>
            </a:r>
            <a:endParaRPr lang="en-IN" dirty="0"/>
          </a:p>
        </p:txBody>
      </p:sp>
      <p:sp>
        <p:nvSpPr>
          <p:cNvPr id="8" name="TextBox 7">
            <a:extLst>
              <a:ext uri="{FF2B5EF4-FFF2-40B4-BE49-F238E27FC236}">
                <a16:creationId xmlns:a16="http://schemas.microsoft.com/office/drawing/2014/main" id="{0F9C7C1D-F1B9-7391-C642-03972F8935AD}"/>
              </a:ext>
            </a:extLst>
          </p:cNvPr>
          <p:cNvSpPr txBox="1"/>
          <p:nvPr/>
        </p:nvSpPr>
        <p:spPr>
          <a:xfrm>
            <a:off x="68110" y="3616859"/>
            <a:ext cx="2521782"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Date &amp; Time*</a:t>
            </a:r>
            <a:endParaRPr lang="en-IN" dirty="0"/>
          </a:p>
        </p:txBody>
      </p:sp>
      <p:sp>
        <p:nvSpPr>
          <p:cNvPr id="10" name="TextBox 9">
            <a:extLst>
              <a:ext uri="{FF2B5EF4-FFF2-40B4-BE49-F238E27FC236}">
                <a16:creationId xmlns:a16="http://schemas.microsoft.com/office/drawing/2014/main" id="{95AA64DA-1A98-3E1F-5CEF-3BD5EA5BF2B4}"/>
              </a:ext>
            </a:extLst>
          </p:cNvPr>
          <p:cNvSpPr txBox="1"/>
          <p:nvPr/>
        </p:nvSpPr>
        <p:spPr>
          <a:xfrm>
            <a:off x="68110" y="5245166"/>
            <a:ext cx="190874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All day event:</a:t>
            </a:r>
            <a:endParaRPr lang="en-IN" dirty="0"/>
          </a:p>
        </p:txBody>
      </p:sp>
      <p:sp>
        <p:nvSpPr>
          <p:cNvPr id="12" name="TextBox 11">
            <a:extLst>
              <a:ext uri="{FF2B5EF4-FFF2-40B4-BE49-F238E27FC236}">
                <a16:creationId xmlns:a16="http://schemas.microsoft.com/office/drawing/2014/main" id="{C3379489-A07B-172B-3365-10DAF4860700}"/>
              </a:ext>
            </a:extLst>
          </p:cNvPr>
          <p:cNvSpPr txBox="1"/>
          <p:nvPr/>
        </p:nvSpPr>
        <p:spPr>
          <a:xfrm>
            <a:off x="68110" y="4159628"/>
            <a:ext cx="200868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Type* :</a:t>
            </a:r>
            <a:endParaRPr lang="en-IN" dirty="0"/>
          </a:p>
        </p:txBody>
      </p:sp>
      <p:sp>
        <p:nvSpPr>
          <p:cNvPr id="13" name="TextBox 12">
            <a:extLst>
              <a:ext uri="{FF2B5EF4-FFF2-40B4-BE49-F238E27FC236}">
                <a16:creationId xmlns:a16="http://schemas.microsoft.com/office/drawing/2014/main" id="{18E51FDF-6B1E-8EA7-7C89-9B344DA1FC16}"/>
              </a:ext>
            </a:extLst>
          </p:cNvPr>
          <p:cNvSpPr txBox="1"/>
          <p:nvPr/>
        </p:nvSpPr>
        <p:spPr>
          <a:xfrm>
            <a:off x="68110" y="360245"/>
            <a:ext cx="210611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 :</a:t>
            </a:r>
            <a:endParaRPr lang="en-IN" dirty="0"/>
          </a:p>
        </p:txBody>
      </p:sp>
      <p:sp>
        <p:nvSpPr>
          <p:cNvPr id="15" name="TextBox 14">
            <a:extLst>
              <a:ext uri="{FF2B5EF4-FFF2-40B4-BE49-F238E27FC236}">
                <a16:creationId xmlns:a16="http://schemas.microsoft.com/office/drawing/2014/main" id="{4485DA3E-721C-CCDC-0086-1C66986006BC}"/>
              </a:ext>
            </a:extLst>
          </p:cNvPr>
          <p:cNvSpPr txBox="1"/>
          <p:nvPr/>
        </p:nvSpPr>
        <p:spPr>
          <a:xfrm>
            <a:off x="68110" y="1988552"/>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No.* :</a:t>
            </a:r>
            <a:endParaRPr lang="en-IN" dirty="0"/>
          </a:p>
        </p:txBody>
      </p:sp>
      <p:sp>
        <p:nvSpPr>
          <p:cNvPr id="17" name="TextBox 16">
            <a:extLst>
              <a:ext uri="{FF2B5EF4-FFF2-40B4-BE49-F238E27FC236}">
                <a16:creationId xmlns:a16="http://schemas.microsoft.com/office/drawing/2014/main" id="{AD50AF67-709B-2DC9-B534-919DE00D765B}"/>
              </a:ext>
            </a:extLst>
          </p:cNvPr>
          <p:cNvSpPr txBox="1"/>
          <p:nvPr/>
        </p:nvSpPr>
        <p:spPr>
          <a:xfrm>
            <a:off x="68110" y="2531321"/>
            <a:ext cx="1431560"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Email Id* :</a:t>
            </a:r>
            <a:endParaRPr lang="en-IN" dirty="0"/>
          </a:p>
        </p:txBody>
      </p:sp>
      <p:sp>
        <p:nvSpPr>
          <p:cNvPr id="19" name="TextBox 18">
            <a:extLst>
              <a:ext uri="{FF2B5EF4-FFF2-40B4-BE49-F238E27FC236}">
                <a16:creationId xmlns:a16="http://schemas.microsoft.com/office/drawing/2014/main" id="{BAA3597C-D791-1E3E-DBA7-B4C783745929}"/>
              </a:ext>
            </a:extLst>
          </p:cNvPr>
          <p:cNvSpPr txBox="1"/>
          <p:nvPr/>
        </p:nvSpPr>
        <p:spPr>
          <a:xfrm>
            <a:off x="68110" y="4702397"/>
            <a:ext cx="239967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a:t>
            </a:r>
            <a:r>
              <a:rPr lang="en-IN" dirty="0">
                <a:solidFill>
                  <a:srgbClr val="003189"/>
                </a:solidFill>
                <a:highlight>
                  <a:srgbClr val="FFFFFF"/>
                </a:highlight>
                <a:latin typeface="Nunito Sans" pitchFamily="2" charset="0"/>
              </a:rPr>
              <a:t>Location *</a:t>
            </a:r>
            <a:r>
              <a:rPr lang="en-IN" b="0" i="0" dirty="0">
                <a:solidFill>
                  <a:srgbClr val="003189"/>
                </a:solidFill>
                <a:effectLst/>
                <a:highlight>
                  <a:srgbClr val="FFFFFF"/>
                </a:highlight>
                <a:latin typeface="Nunito Sans" pitchFamily="2" charset="0"/>
              </a:rPr>
              <a:t>:</a:t>
            </a:r>
            <a:endParaRPr lang="en-IN" dirty="0"/>
          </a:p>
        </p:txBody>
      </p:sp>
      <p:sp>
        <p:nvSpPr>
          <p:cNvPr id="23" name="TextBox 22">
            <a:extLst>
              <a:ext uri="{FF2B5EF4-FFF2-40B4-BE49-F238E27FC236}">
                <a16:creationId xmlns:a16="http://schemas.microsoft.com/office/drawing/2014/main" id="{03EFCF3A-4E26-43BB-3A13-51DFB4E5D9DF}"/>
              </a:ext>
            </a:extLst>
          </p:cNvPr>
          <p:cNvSpPr txBox="1"/>
          <p:nvPr/>
        </p:nvSpPr>
        <p:spPr>
          <a:xfrm>
            <a:off x="68110" y="5787936"/>
            <a:ext cx="2188565"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Add Attendees:</a:t>
            </a:r>
            <a:endParaRPr lang="en-IN" dirty="0"/>
          </a:p>
        </p:txBody>
      </p:sp>
      <p:sp>
        <p:nvSpPr>
          <p:cNvPr id="26" name="TextBox 25">
            <a:extLst>
              <a:ext uri="{FF2B5EF4-FFF2-40B4-BE49-F238E27FC236}">
                <a16:creationId xmlns:a16="http://schemas.microsoft.com/office/drawing/2014/main" id="{0C5F7044-695A-ADA9-60CE-8ED5CB790ADF}"/>
              </a:ext>
            </a:extLst>
          </p:cNvPr>
          <p:cNvSpPr txBox="1"/>
          <p:nvPr/>
        </p:nvSpPr>
        <p:spPr>
          <a:xfrm>
            <a:off x="68110" y="1445783"/>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Address:</a:t>
            </a:r>
            <a:endParaRPr lang="en-IN" dirty="0"/>
          </a:p>
        </p:txBody>
      </p:sp>
      <p:sp>
        <p:nvSpPr>
          <p:cNvPr id="27" name="Rectangle 26">
            <a:extLst>
              <a:ext uri="{FF2B5EF4-FFF2-40B4-BE49-F238E27FC236}">
                <a16:creationId xmlns:a16="http://schemas.microsoft.com/office/drawing/2014/main" id="{147AF993-6935-C93D-51CC-464E21BA06C8}"/>
              </a:ext>
            </a:extLst>
          </p:cNvPr>
          <p:cNvSpPr/>
          <p:nvPr/>
        </p:nvSpPr>
        <p:spPr>
          <a:xfrm>
            <a:off x="2579860" y="40904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&lt;to be captured from selected lead&gt;</a:t>
            </a:r>
            <a:endParaRPr lang="en-IN" sz="1400" dirty="0">
              <a:solidFill>
                <a:schemeClr val="tx1"/>
              </a:solidFill>
            </a:endParaRPr>
          </a:p>
        </p:txBody>
      </p:sp>
      <p:sp>
        <p:nvSpPr>
          <p:cNvPr id="28" name="Rectangle 27">
            <a:extLst>
              <a:ext uri="{FF2B5EF4-FFF2-40B4-BE49-F238E27FC236}">
                <a16:creationId xmlns:a16="http://schemas.microsoft.com/office/drawing/2014/main" id="{BD324205-E057-C46B-25A1-F02D09427BAF}"/>
              </a:ext>
            </a:extLst>
          </p:cNvPr>
          <p:cNvSpPr/>
          <p:nvPr/>
        </p:nvSpPr>
        <p:spPr>
          <a:xfrm>
            <a:off x="2579860" y="135411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&lt;to be captured from selected lead &gt;</a:t>
            </a:r>
            <a:endParaRPr lang="en-IN" sz="1400" dirty="0">
              <a:solidFill>
                <a:schemeClr val="tx1"/>
              </a:solidFill>
            </a:endParaRPr>
          </a:p>
        </p:txBody>
      </p:sp>
      <p:sp>
        <p:nvSpPr>
          <p:cNvPr id="29" name="Rectangle 28">
            <a:extLst>
              <a:ext uri="{FF2B5EF4-FFF2-40B4-BE49-F238E27FC236}">
                <a16:creationId xmlns:a16="http://schemas.microsoft.com/office/drawing/2014/main" id="{4EFEEFE0-E2FA-3E0F-BB25-60E3989BB9FD}"/>
              </a:ext>
            </a:extLst>
          </p:cNvPr>
          <p:cNvSpPr/>
          <p:nvPr/>
        </p:nvSpPr>
        <p:spPr>
          <a:xfrm>
            <a:off x="2579860" y="1953654"/>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&lt;to be captured from selected lead and Editable&gt;</a:t>
            </a:r>
            <a:endParaRPr lang="en-IN" sz="1400" dirty="0">
              <a:solidFill>
                <a:schemeClr val="tx1"/>
              </a:solidFill>
            </a:endParaRPr>
          </a:p>
        </p:txBody>
      </p:sp>
      <p:sp>
        <p:nvSpPr>
          <p:cNvPr id="30" name="Rectangle 29">
            <a:extLst>
              <a:ext uri="{FF2B5EF4-FFF2-40B4-BE49-F238E27FC236}">
                <a16:creationId xmlns:a16="http://schemas.microsoft.com/office/drawing/2014/main" id="{60C22908-11BC-5AD3-5E47-BC9020F2C0A3}"/>
              </a:ext>
            </a:extLst>
          </p:cNvPr>
          <p:cNvSpPr/>
          <p:nvPr/>
        </p:nvSpPr>
        <p:spPr>
          <a:xfrm>
            <a:off x="2579860" y="2417655"/>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&lt;to be captured from selected lead and Editable&gt;</a:t>
            </a:r>
            <a:endParaRPr lang="en-IN" sz="1400" dirty="0">
              <a:solidFill>
                <a:schemeClr val="tx1"/>
              </a:solidFill>
            </a:endParaRPr>
          </a:p>
        </p:txBody>
      </p:sp>
      <p:sp>
        <p:nvSpPr>
          <p:cNvPr id="31" name="Rectangle 30">
            <a:extLst>
              <a:ext uri="{FF2B5EF4-FFF2-40B4-BE49-F238E27FC236}">
                <a16:creationId xmlns:a16="http://schemas.microsoft.com/office/drawing/2014/main" id="{0519AB40-950F-C92D-CE9F-4F5392839BA7}"/>
              </a:ext>
            </a:extLst>
          </p:cNvPr>
          <p:cNvSpPr/>
          <p:nvPr/>
        </p:nvSpPr>
        <p:spPr>
          <a:xfrm>
            <a:off x="2579860" y="2878421"/>
            <a:ext cx="3217889"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32" name="Rectangle 31">
            <a:extLst>
              <a:ext uri="{FF2B5EF4-FFF2-40B4-BE49-F238E27FC236}">
                <a16:creationId xmlns:a16="http://schemas.microsoft.com/office/drawing/2014/main" id="{951DCD69-170D-72F9-E771-2B04E019CBD3}"/>
              </a:ext>
            </a:extLst>
          </p:cNvPr>
          <p:cNvSpPr/>
          <p:nvPr/>
        </p:nvSpPr>
        <p:spPr>
          <a:xfrm>
            <a:off x="4272502" y="3407146"/>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33" name="Rectangle 32">
            <a:extLst>
              <a:ext uri="{FF2B5EF4-FFF2-40B4-BE49-F238E27FC236}">
                <a16:creationId xmlns:a16="http://schemas.microsoft.com/office/drawing/2014/main" id="{18615DCA-38D5-283D-0927-EF681D5769AB}"/>
              </a:ext>
            </a:extLst>
          </p:cNvPr>
          <p:cNvSpPr/>
          <p:nvPr/>
        </p:nvSpPr>
        <p:spPr>
          <a:xfrm>
            <a:off x="2579860" y="4383341"/>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General Master&gt;</a:t>
            </a:r>
            <a:endParaRPr lang="en-IN" sz="1600" dirty="0">
              <a:solidFill>
                <a:schemeClr val="tx1"/>
              </a:solidFill>
            </a:endParaRPr>
          </a:p>
        </p:txBody>
      </p:sp>
      <p:sp>
        <p:nvSpPr>
          <p:cNvPr id="34" name="Rectangle 33">
            <a:extLst>
              <a:ext uri="{FF2B5EF4-FFF2-40B4-BE49-F238E27FC236}">
                <a16:creationId xmlns:a16="http://schemas.microsoft.com/office/drawing/2014/main" id="{1FF04203-6579-6B34-4670-B1B6646EE68B}"/>
              </a:ext>
            </a:extLst>
          </p:cNvPr>
          <p:cNvSpPr/>
          <p:nvPr/>
        </p:nvSpPr>
        <p:spPr>
          <a:xfrm>
            <a:off x="2579860" y="4813585"/>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&lt;Geo Location&gt;</a:t>
            </a:r>
            <a:endParaRPr lang="en-IN" sz="1600" dirty="0">
              <a:solidFill>
                <a:schemeClr val="tx1"/>
              </a:solidFill>
            </a:endParaRPr>
          </a:p>
        </p:txBody>
      </p:sp>
      <p:pic>
        <p:nvPicPr>
          <p:cNvPr id="36" name="Picture 35">
            <a:extLst>
              <a:ext uri="{FF2B5EF4-FFF2-40B4-BE49-F238E27FC236}">
                <a16:creationId xmlns:a16="http://schemas.microsoft.com/office/drawing/2014/main" id="{4E5871A6-C87A-C442-78C2-B536350D47B2}"/>
              </a:ext>
            </a:extLst>
          </p:cNvPr>
          <p:cNvPicPr>
            <a:picLocks noChangeAspect="1"/>
          </p:cNvPicPr>
          <p:nvPr/>
        </p:nvPicPr>
        <p:blipFill>
          <a:blip r:embed="rId2"/>
          <a:stretch>
            <a:fillRect/>
          </a:stretch>
        </p:blipFill>
        <p:spPr>
          <a:xfrm>
            <a:off x="2579860" y="5243829"/>
            <a:ext cx="733155" cy="472478"/>
          </a:xfrm>
          <a:prstGeom prst="rect">
            <a:avLst/>
          </a:prstGeom>
        </p:spPr>
      </p:pic>
      <p:sp>
        <p:nvSpPr>
          <p:cNvPr id="37" name="Rectangle 36">
            <a:extLst>
              <a:ext uri="{FF2B5EF4-FFF2-40B4-BE49-F238E27FC236}">
                <a16:creationId xmlns:a16="http://schemas.microsoft.com/office/drawing/2014/main" id="{3FEF238F-596F-2EEF-3791-982ADF083FC3}"/>
              </a:ext>
            </a:extLst>
          </p:cNvPr>
          <p:cNvSpPr/>
          <p:nvPr/>
        </p:nvSpPr>
        <p:spPr>
          <a:xfrm>
            <a:off x="2579860" y="5744560"/>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User Master, Multi selection &gt;</a:t>
            </a:r>
            <a:endParaRPr lang="en-IN" sz="1600" dirty="0">
              <a:solidFill>
                <a:schemeClr val="tx1"/>
              </a:solidFill>
            </a:endParaRPr>
          </a:p>
        </p:txBody>
      </p:sp>
      <p:pic>
        <p:nvPicPr>
          <p:cNvPr id="39" name="Picture 38">
            <a:extLst>
              <a:ext uri="{FF2B5EF4-FFF2-40B4-BE49-F238E27FC236}">
                <a16:creationId xmlns:a16="http://schemas.microsoft.com/office/drawing/2014/main" id="{F1110365-C4E5-9475-DB4F-6D49E049AE91}"/>
              </a:ext>
            </a:extLst>
          </p:cNvPr>
          <p:cNvPicPr>
            <a:picLocks noChangeAspect="1"/>
          </p:cNvPicPr>
          <p:nvPr/>
        </p:nvPicPr>
        <p:blipFill>
          <a:blip r:embed="rId3"/>
          <a:stretch>
            <a:fillRect/>
          </a:stretch>
        </p:blipFill>
        <p:spPr>
          <a:xfrm>
            <a:off x="220198" y="6278649"/>
            <a:ext cx="1219370" cy="438211"/>
          </a:xfrm>
          <a:prstGeom prst="rect">
            <a:avLst/>
          </a:prstGeom>
        </p:spPr>
      </p:pic>
      <p:cxnSp>
        <p:nvCxnSpPr>
          <p:cNvPr id="42" name="Straight Connector 41">
            <a:extLst>
              <a:ext uri="{FF2B5EF4-FFF2-40B4-BE49-F238E27FC236}">
                <a16:creationId xmlns:a16="http://schemas.microsoft.com/office/drawing/2014/main" id="{8D9162B0-5A43-186F-562E-14F685BF4DD2}"/>
              </a:ext>
            </a:extLst>
          </p:cNvPr>
          <p:cNvCxnSpPr>
            <a:cxnSpLocks/>
          </p:cNvCxnSpPr>
          <p:nvPr/>
        </p:nvCxnSpPr>
        <p:spPr>
          <a:xfrm flipH="1">
            <a:off x="2579860" y="3257464"/>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669CE2EB-B22C-BB38-0E39-E068F3196912}"/>
              </a:ext>
            </a:extLst>
          </p:cNvPr>
          <p:cNvPicPr>
            <a:picLocks noChangeAspect="1"/>
          </p:cNvPicPr>
          <p:nvPr/>
        </p:nvPicPr>
        <p:blipFill>
          <a:blip r:embed="rId4"/>
          <a:stretch>
            <a:fillRect/>
          </a:stretch>
        </p:blipFill>
        <p:spPr>
          <a:xfrm>
            <a:off x="2579860" y="3291259"/>
            <a:ext cx="1354229" cy="492448"/>
          </a:xfrm>
          <a:prstGeom prst="rect">
            <a:avLst/>
          </a:prstGeom>
        </p:spPr>
      </p:pic>
      <p:pic>
        <p:nvPicPr>
          <p:cNvPr id="48" name="Picture 47">
            <a:extLst>
              <a:ext uri="{FF2B5EF4-FFF2-40B4-BE49-F238E27FC236}">
                <a16:creationId xmlns:a16="http://schemas.microsoft.com/office/drawing/2014/main" id="{8801650D-312D-E798-4731-9149B7304CCE}"/>
              </a:ext>
            </a:extLst>
          </p:cNvPr>
          <p:cNvPicPr>
            <a:picLocks noChangeAspect="1"/>
          </p:cNvPicPr>
          <p:nvPr/>
        </p:nvPicPr>
        <p:blipFill>
          <a:blip r:embed="rId5"/>
          <a:stretch>
            <a:fillRect/>
          </a:stretch>
        </p:blipFill>
        <p:spPr>
          <a:xfrm>
            <a:off x="2579860" y="3811961"/>
            <a:ext cx="1678153" cy="543126"/>
          </a:xfrm>
          <a:prstGeom prst="rect">
            <a:avLst/>
          </a:prstGeom>
        </p:spPr>
      </p:pic>
      <p:sp>
        <p:nvSpPr>
          <p:cNvPr id="2" name="TextBox 1">
            <a:extLst>
              <a:ext uri="{FF2B5EF4-FFF2-40B4-BE49-F238E27FC236}">
                <a16:creationId xmlns:a16="http://schemas.microsoft.com/office/drawing/2014/main" id="{BF27103E-615C-E022-0E21-A0E3E04D4A8C}"/>
              </a:ext>
            </a:extLst>
          </p:cNvPr>
          <p:cNvSpPr txBox="1"/>
          <p:nvPr/>
        </p:nvSpPr>
        <p:spPr>
          <a:xfrm>
            <a:off x="68110" y="903014"/>
            <a:ext cx="1983529"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Contact Name.: </a:t>
            </a:r>
            <a:endParaRPr lang="en-IN" dirty="0"/>
          </a:p>
        </p:txBody>
      </p:sp>
      <p:sp>
        <p:nvSpPr>
          <p:cNvPr id="4" name="Rectangle 3">
            <a:extLst>
              <a:ext uri="{FF2B5EF4-FFF2-40B4-BE49-F238E27FC236}">
                <a16:creationId xmlns:a16="http://schemas.microsoft.com/office/drawing/2014/main" id="{9CD666F2-B4B0-0FF4-DBCC-171C3A96B117}"/>
              </a:ext>
            </a:extLst>
          </p:cNvPr>
          <p:cNvSpPr/>
          <p:nvPr/>
        </p:nvSpPr>
        <p:spPr>
          <a:xfrm>
            <a:off x="2579860" y="95653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a:p>
            <a:pPr algn="ctr"/>
            <a:r>
              <a:rPr lang="en-US" sz="1200" b="1" dirty="0">
                <a:solidFill>
                  <a:schemeClr val="tx1"/>
                </a:solidFill>
              </a:rPr>
              <a:t>&lt;to be captured from selected lead or can Editable&gt;</a:t>
            </a:r>
            <a:endParaRPr lang="en-IN" sz="1200" b="1" dirty="0">
              <a:solidFill>
                <a:schemeClr val="tx1"/>
              </a:solidFill>
            </a:endParaRPr>
          </a:p>
          <a:p>
            <a:pPr algn="ctr"/>
            <a:endParaRPr lang="en-IN" sz="1200" dirty="0">
              <a:solidFill>
                <a:schemeClr val="tx1"/>
              </a:solidFill>
            </a:endParaRPr>
          </a:p>
        </p:txBody>
      </p:sp>
      <p:sp>
        <p:nvSpPr>
          <p:cNvPr id="6" name="TextBox 5">
            <a:extLst>
              <a:ext uri="{FF2B5EF4-FFF2-40B4-BE49-F238E27FC236}">
                <a16:creationId xmlns:a16="http://schemas.microsoft.com/office/drawing/2014/main" id="{B82ABBF1-AD6F-BF22-4281-F61C4EEFA987}"/>
              </a:ext>
            </a:extLst>
          </p:cNvPr>
          <p:cNvSpPr txBox="1"/>
          <p:nvPr/>
        </p:nvSpPr>
        <p:spPr>
          <a:xfrm>
            <a:off x="6392059" y="898035"/>
            <a:ext cx="2410921"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Created By:</a:t>
            </a:r>
            <a:endParaRPr lang="en-IN" dirty="0"/>
          </a:p>
        </p:txBody>
      </p:sp>
      <p:sp>
        <p:nvSpPr>
          <p:cNvPr id="7" name="TextBox 6">
            <a:extLst>
              <a:ext uri="{FF2B5EF4-FFF2-40B4-BE49-F238E27FC236}">
                <a16:creationId xmlns:a16="http://schemas.microsoft.com/office/drawing/2014/main" id="{AB75A02E-F0F5-4A20-4E3B-4D309685702F}"/>
              </a:ext>
            </a:extLst>
          </p:cNvPr>
          <p:cNvSpPr txBox="1"/>
          <p:nvPr/>
        </p:nvSpPr>
        <p:spPr>
          <a:xfrm>
            <a:off x="6332099" y="1490631"/>
            <a:ext cx="3277846"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Created date &amp; Time:</a:t>
            </a:r>
            <a:endParaRPr lang="en-IN" dirty="0"/>
          </a:p>
        </p:txBody>
      </p:sp>
      <p:sp>
        <p:nvSpPr>
          <p:cNvPr id="9" name="Rectangle 8">
            <a:extLst>
              <a:ext uri="{FF2B5EF4-FFF2-40B4-BE49-F238E27FC236}">
                <a16:creationId xmlns:a16="http://schemas.microsoft.com/office/drawing/2014/main" id="{C1D7EFBF-4A07-480C-9803-7A8BA4883666}"/>
              </a:ext>
            </a:extLst>
          </p:cNvPr>
          <p:cNvSpPr/>
          <p:nvPr/>
        </p:nvSpPr>
        <p:spPr>
          <a:xfrm>
            <a:off x="8784237" y="898035"/>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11" name="Rectangle 10">
            <a:extLst>
              <a:ext uri="{FF2B5EF4-FFF2-40B4-BE49-F238E27FC236}">
                <a16:creationId xmlns:a16="http://schemas.microsoft.com/office/drawing/2014/main" id="{28E99158-B9D7-702E-B366-D509F59A22A3}"/>
              </a:ext>
            </a:extLst>
          </p:cNvPr>
          <p:cNvSpPr/>
          <p:nvPr/>
        </p:nvSpPr>
        <p:spPr>
          <a:xfrm>
            <a:off x="9609946" y="1411187"/>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spTree>
    <p:extLst>
      <p:ext uri="{BB962C8B-B14F-4D97-AF65-F5344CB8AC3E}">
        <p14:creationId xmlns:p14="http://schemas.microsoft.com/office/powerpoint/2010/main" val="25972469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Complaint Status</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b="0" i="0" dirty="0">
                <a:effectLst/>
                <a:highlight>
                  <a:srgbClr val="FFFFFF"/>
                </a:highlight>
                <a:latin typeface="Open Sans" panose="020B0606030504020204" pitchFamily="34" charset="0"/>
              </a:rPr>
              <a:t>Complaint Status</a:t>
            </a:r>
            <a:r>
              <a:rPr lang="en-IN" b="0" i="0" dirty="0">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06540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4086940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Complaint Status</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169035" cy="369332"/>
          </a:xfrm>
          <a:prstGeom prst="rect">
            <a:avLst/>
          </a:prstGeom>
          <a:noFill/>
        </p:spPr>
        <p:txBody>
          <a:bodyPr wrap="square" rtlCol="0">
            <a:spAutoFit/>
          </a:bodyPr>
          <a:lstStyle/>
          <a:p>
            <a:r>
              <a:rPr lang="en-US" dirty="0"/>
              <a:t>Complaint Status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848126" y="1416570"/>
            <a:ext cx="452703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 Auto captured from selected Status&gt;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863117" y="1931443"/>
            <a:ext cx="445735" cy="524394"/>
          </a:xfrm>
          <a:prstGeom prst="rect">
            <a:avLst/>
          </a:prstGeom>
        </p:spPr>
      </p:pic>
    </p:spTree>
    <p:extLst>
      <p:ext uri="{BB962C8B-B14F-4D97-AF65-F5344CB8AC3E}">
        <p14:creationId xmlns:p14="http://schemas.microsoft.com/office/powerpoint/2010/main" val="13793459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Complaint Type</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1104477510"/>
              </p:ext>
            </p:extLst>
          </p:nvPr>
        </p:nvGraphicFramePr>
        <p:xfrm>
          <a:off x="1244184" y="1813948"/>
          <a:ext cx="5418668" cy="176362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Complaint Type</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DEPS</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Appointment Issue</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14090532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Complaint Type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b="0" i="0" dirty="0">
                <a:effectLst/>
                <a:highlight>
                  <a:srgbClr val="FFFFFF"/>
                </a:highlight>
                <a:latin typeface="Open Sans" panose="020B0606030504020204" pitchFamily="34" charset="0"/>
              </a:rPr>
              <a:t>Complaint </a:t>
            </a:r>
            <a:r>
              <a:rPr lang="en-US" dirty="0">
                <a:highlight>
                  <a:srgbClr val="FFFFFF"/>
                </a:highlight>
                <a:latin typeface="Open Sans" panose="020B0606030504020204" pitchFamily="34" charset="0"/>
              </a:rPr>
              <a:t>Type</a:t>
            </a:r>
            <a:r>
              <a:rPr lang="en-IN" b="0" i="0" dirty="0">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06540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11133233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Complaint Type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169035" cy="369332"/>
          </a:xfrm>
          <a:prstGeom prst="rect">
            <a:avLst/>
          </a:prstGeom>
          <a:noFill/>
        </p:spPr>
        <p:txBody>
          <a:bodyPr wrap="square" rtlCol="0">
            <a:spAutoFit/>
          </a:bodyPr>
          <a:lstStyle/>
          <a:p>
            <a:r>
              <a:rPr lang="en-US" dirty="0"/>
              <a:t>Complaint Type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848126" y="1416570"/>
            <a:ext cx="452703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 Auto captured from selected Type&gt;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863117" y="1931443"/>
            <a:ext cx="445735" cy="524394"/>
          </a:xfrm>
          <a:prstGeom prst="rect">
            <a:avLst/>
          </a:prstGeom>
        </p:spPr>
      </p:pic>
    </p:spTree>
    <p:extLst>
      <p:ext uri="{BB962C8B-B14F-4D97-AF65-F5344CB8AC3E}">
        <p14:creationId xmlns:p14="http://schemas.microsoft.com/office/powerpoint/2010/main" val="35505442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Complaint Sub Type</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1391504371"/>
              </p:ext>
            </p:extLst>
          </p:nvPr>
        </p:nvGraphicFramePr>
        <p:xfrm>
          <a:off x="1244184" y="1813948"/>
          <a:ext cx="5418669" cy="2037941"/>
        </p:xfrm>
        <a:graphic>
          <a:graphicData uri="http://schemas.openxmlformats.org/drawingml/2006/table">
            <a:tbl>
              <a:tblPr firstRow="1" bandRow="1">
                <a:tableStyleId>{5C22544A-7EE6-4342-B048-85BDC9FD1C3A}</a:tableStyleId>
              </a:tblPr>
              <a:tblGrid>
                <a:gridCol w="526273">
                  <a:extLst>
                    <a:ext uri="{9D8B030D-6E8A-4147-A177-3AD203B41FA5}">
                      <a16:colId xmlns:a16="http://schemas.microsoft.com/office/drawing/2014/main" val="581797821"/>
                    </a:ext>
                  </a:extLst>
                </a:gridCol>
                <a:gridCol w="1602330">
                  <a:extLst>
                    <a:ext uri="{9D8B030D-6E8A-4147-A177-3AD203B41FA5}">
                      <a16:colId xmlns:a16="http://schemas.microsoft.com/office/drawing/2014/main" val="4036526578"/>
                    </a:ext>
                  </a:extLst>
                </a:gridCol>
                <a:gridCol w="1499016">
                  <a:extLst>
                    <a:ext uri="{9D8B030D-6E8A-4147-A177-3AD203B41FA5}">
                      <a16:colId xmlns:a16="http://schemas.microsoft.com/office/drawing/2014/main" val="140729608"/>
                    </a:ext>
                  </a:extLst>
                </a:gridCol>
                <a:gridCol w="869430">
                  <a:extLst>
                    <a:ext uri="{9D8B030D-6E8A-4147-A177-3AD203B41FA5}">
                      <a16:colId xmlns:a16="http://schemas.microsoft.com/office/drawing/2014/main" val="3798053927"/>
                    </a:ext>
                  </a:extLst>
                </a:gridCol>
                <a:gridCol w="921620">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Complaint Type</a:t>
                      </a:r>
                      <a:endParaRPr lang="en-IN" dirty="0"/>
                    </a:p>
                  </a:txBody>
                  <a:tcPr/>
                </a:tc>
                <a:tc>
                  <a:txBody>
                    <a:bodyPr/>
                    <a:lstStyle/>
                    <a:p>
                      <a:r>
                        <a:rPr lang="en-US" dirty="0"/>
                        <a:t>Complaint Sub  Type</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DEPS</a:t>
                      </a:r>
                      <a:endParaRPr lang="en-IN" u="none" dirty="0"/>
                    </a:p>
                  </a:txBody>
                  <a:tcPr/>
                </a:tc>
                <a:tc>
                  <a:txBody>
                    <a:bodyPr/>
                    <a:lstStyle/>
                    <a:p>
                      <a:r>
                        <a:rPr lang="en-US" u="none" dirty="0"/>
                        <a:t>Shortage</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Appointment Issue</a:t>
                      </a:r>
                      <a:endParaRPr lang="en-IN" u="none" dirty="0"/>
                    </a:p>
                  </a:txBody>
                  <a:tcPr/>
                </a:tc>
                <a:tc>
                  <a:txBody>
                    <a:bodyPr/>
                    <a:lstStyle/>
                    <a:p>
                      <a:r>
                        <a:rPr lang="en-US" u="none" dirty="0"/>
                        <a:t>Appointment Postponed</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983508" y="2864711"/>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983508" y="3337641"/>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899942" y="2808823"/>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899942" y="3320042"/>
            <a:ext cx="392116" cy="303574"/>
          </a:xfrm>
          <a:prstGeom prst="rect">
            <a:avLst/>
          </a:prstGeom>
        </p:spPr>
      </p:pic>
    </p:spTree>
    <p:extLst>
      <p:ext uri="{BB962C8B-B14F-4D97-AF65-F5344CB8AC3E}">
        <p14:creationId xmlns:p14="http://schemas.microsoft.com/office/powerpoint/2010/main" val="37389167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Complaint  Sub Type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b="0" i="0" dirty="0">
                <a:effectLst/>
                <a:highlight>
                  <a:srgbClr val="FFFFFF"/>
                </a:highlight>
                <a:latin typeface="Open Sans" panose="020B0606030504020204" pitchFamily="34" charset="0"/>
              </a:rPr>
              <a:t>Complaint </a:t>
            </a:r>
            <a:r>
              <a:rPr lang="en-US" dirty="0">
                <a:highlight>
                  <a:srgbClr val="FFFFFF"/>
                </a:highlight>
                <a:latin typeface="Open Sans" panose="020B0606030504020204" pitchFamily="34" charset="0"/>
              </a:rPr>
              <a:t>Type</a:t>
            </a:r>
            <a:r>
              <a:rPr lang="en-IN" b="0" i="0" dirty="0">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257495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38224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&lt;Drop Down from General Master&gt;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65001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3377440"/>
            <a:ext cx="1878308" cy="545315"/>
          </a:xfrm>
          <a:prstGeom prst="rect">
            <a:avLst/>
          </a:prstGeom>
        </p:spPr>
      </p:pic>
      <p:sp>
        <p:nvSpPr>
          <p:cNvPr id="6" name="TextBox 5">
            <a:extLst>
              <a:ext uri="{FF2B5EF4-FFF2-40B4-BE49-F238E27FC236}">
                <a16:creationId xmlns:a16="http://schemas.microsoft.com/office/drawing/2014/main" id="{0CA04E18-D881-61BD-5B87-6D00028E1175}"/>
              </a:ext>
            </a:extLst>
          </p:cNvPr>
          <p:cNvSpPr txBox="1"/>
          <p:nvPr/>
        </p:nvSpPr>
        <p:spPr>
          <a:xfrm>
            <a:off x="344775" y="1947823"/>
            <a:ext cx="2503356" cy="338554"/>
          </a:xfrm>
          <a:prstGeom prst="rect">
            <a:avLst/>
          </a:prstGeom>
          <a:noFill/>
        </p:spPr>
        <p:txBody>
          <a:bodyPr wrap="square" rtlCol="0">
            <a:spAutoFit/>
          </a:bodyPr>
          <a:lstStyle/>
          <a:p>
            <a:r>
              <a:rPr lang="en-US" sz="1600" b="0" i="0" dirty="0">
                <a:effectLst/>
                <a:highlight>
                  <a:srgbClr val="FFFFFF"/>
                </a:highlight>
                <a:latin typeface="Open Sans" panose="020B0606030504020204" pitchFamily="34" charset="0"/>
              </a:rPr>
              <a:t>Complaint  Sub </a:t>
            </a:r>
            <a:r>
              <a:rPr lang="en-US" sz="1600" dirty="0">
                <a:highlight>
                  <a:srgbClr val="FFFFFF"/>
                </a:highlight>
                <a:latin typeface="Open Sans" panose="020B0606030504020204" pitchFamily="34" charset="0"/>
              </a:rPr>
              <a:t>Type</a:t>
            </a:r>
            <a:r>
              <a:rPr lang="en-IN" sz="1600" b="0" i="0" dirty="0">
                <a:effectLst/>
                <a:highlight>
                  <a:srgbClr val="FFFFFF"/>
                </a:highlight>
                <a:latin typeface="Open Sans" panose="020B0606030504020204" pitchFamily="34" charset="0"/>
              </a:rPr>
              <a:t>*</a:t>
            </a:r>
            <a:r>
              <a:rPr lang="en-US" sz="1600" dirty="0"/>
              <a:t>:</a:t>
            </a:r>
            <a:endParaRPr lang="en-IN" sz="1600" dirty="0"/>
          </a:p>
        </p:txBody>
      </p:sp>
      <p:sp>
        <p:nvSpPr>
          <p:cNvPr id="8" name="Rectangle 7">
            <a:extLst>
              <a:ext uri="{FF2B5EF4-FFF2-40B4-BE49-F238E27FC236}">
                <a16:creationId xmlns:a16="http://schemas.microsoft.com/office/drawing/2014/main" id="{D04A3261-B3E4-2DE0-5602-D26156A88F8C}"/>
              </a:ext>
            </a:extLst>
          </p:cNvPr>
          <p:cNvSpPr/>
          <p:nvPr/>
        </p:nvSpPr>
        <p:spPr>
          <a:xfrm>
            <a:off x="3102968" y="2030268"/>
            <a:ext cx="38224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Tree>
    <p:extLst>
      <p:ext uri="{BB962C8B-B14F-4D97-AF65-F5344CB8AC3E}">
        <p14:creationId xmlns:p14="http://schemas.microsoft.com/office/powerpoint/2010/main" val="10007871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Complaint  Sub Type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b="0" i="0" dirty="0">
                <a:effectLst/>
                <a:highlight>
                  <a:srgbClr val="FFFFFF"/>
                </a:highlight>
                <a:latin typeface="Open Sans" panose="020B0606030504020204" pitchFamily="34" charset="0"/>
              </a:rPr>
              <a:t>Complaint </a:t>
            </a:r>
            <a:r>
              <a:rPr lang="en-US" dirty="0">
                <a:highlight>
                  <a:srgbClr val="FFFFFF"/>
                </a:highlight>
                <a:latin typeface="Open Sans" panose="020B0606030504020204" pitchFamily="34" charset="0"/>
              </a:rPr>
              <a:t>Type</a:t>
            </a:r>
            <a:r>
              <a:rPr lang="en-IN" b="0" i="0" dirty="0">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257495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38224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&lt;Auto captured from selected Type&gt;</a:t>
            </a:r>
            <a:endParaRPr lang="en-IN"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3377440"/>
            <a:ext cx="1878308" cy="545315"/>
          </a:xfrm>
          <a:prstGeom prst="rect">
            <a:avLst/>
          </a:prstGeom>
        </p:spPr>
      </p:pic>
      <p:sp>
        <p:nvSpPr>
          <p:cNvPr id="6" name="TextBox 5">
            <a:extLst>
              <a:ext uri="{FF2B5EF4-FFF2-40B4-BE49-F238E27FC236}">
                <a16:creationId xmlns:a16="http://schemas.microsoft.com/office/drawing/2014/main" id="{0CA04E18-D881-61BD-5B87-6D00028E1175}"/>
              </a:ext>
            </a:extLst>
          </p:cNvPr>
          <p:cNvSpPr txBox="1"/>
          <p:nvPr/>
        </p:nvSpPr>
        <p:spPr>
          <a:xfrm>
            <a:off x="344775" y="1947823"/>
            <a:ext cx="2503356" cy="338554"/>
          </a:xfrm>
          <a:prstGeom prst="rect">
            <a:avLst/>
          </a:prstGeom>
          <a:noFill/>
        </p:spPr>
        <p:txBody>
          <a:bodyPr wrap="square" rtlCol="0">
            <a:spAutoFit/>
          </a:bodyPr>
          <a:lstStyle/>
          <a:p>
            <a:r>
              <a:rPr lang="en-US" sz="1600" b="0" i="0" dirty="0">
                <a:effectLst/>
                <a:highlight>
                  <a:srgbClr val="FFFFFF"/>
                </a:highlight>
                <a:latin typeface="Open Sans" panose="020B0606030504020204" pitchFamily="34" charset="0"/>
              </a:rPr>
              <a:t>Complaint  Sub </a:t>
            </a:r>
            <a:r>
              <a:rPr lang="en-US" sz="1600" dirty="0">
                <a:highlight>
                  <a:srgbClr val="FFFFFF"/>
                </a:highlight>
                <a:latin typeface="Open Sans" panose="020B0606030504020204" pitchFamily="34" charset="0"/>
              </a:rPr>
              <a:t>Type</a:t>
            </a:r>
            <a:r>
              <a:rPr lang="en-IN" sz="1600" b="0" i="0" dirty="0">
                <a:effectLst/>
                <a:highlight>
                  <a:srgbClr val="FFFFFF"/>
                </a:highlight>
                <a:latin typeface="Open Sans" panose="020B0606030504020204" pitchFamily="34" charset="0"/>
              </a:rPr>
              <a:t>*</a:t>
            </a:r>
            <a:r>
              <a:rPr lang="en-US" sz="1600" dirty="0"/>
              <a:t>:</a:t>
            </a:r>
            <a:endParaRPr lang="en-IN" sz="1600" dirty="0"/>
          </a:p>
        </p:txBody>
      </p:sp>
      <p:sp>
        <p:nvSpPr>
          <p:cNvPr id="8" name="Rectangle 7">
            <a:extLst>
              <a:ext uri="{FF2B5EF4-FFF2-40B4-BE49-F238E27FC236}">
                <a16:creationId xmlns:a16="http://schemas.microsoft.com/office/drawing/2014/main" id="{D04A3261-B3E4-2DE0-5602-D26156A88F8C}"/>
              </a:ext>
            </a:extLst>
          </p:cNvPr>
          <p:cNvSpPr/>
          <p:nvPr/>
        </p:nvSpPr>
        <p:spPr>
          <a:xfrm>
            <a:off x="3102968" y="2030268"/>
            <a:ext cx="38224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&lt;Auto captured from Selected Type&gt;</a:t>
            </a:r>
            <a:endParaRPr lang="en-IN" dirty="0">
              <a:solidFill>
                <a:schemeClr val="tx1"/>
              </a:solidFill>
            </a:endParaRPr>
          </a:p>
        </p:txBody>
      </p:sp>
      <p:pic>
        <p:nvPicPr>
          <p:cNvPr id="10" name="Picture 9">
            <a:extLst>
              <a:ext uri="{FF2B5EF4-FFF2-40B4-BE49-F238E27FC236}">
                <a16:creationId xmlns:a16="http://schemas.microsoft.com/office/drawing/2014/main" id="{4F9B90BA-F93E-A61C-81B6-5FACD08B0B98}"/>
              </a:ext>
            </a:extLst>
          </p:cNvPr>
          <p:cNvPicPr>
            <a:picLocks noChangeAspect="1"/>
          </p:cNvPicPr>
          <p:nvPr/>
        </p:nvPicPr>
        <p:blipFill>
          <a:blip r:embed="rId3"/>
          <a:stretch>
            <a:fillRect/>
          </a:stretch>
        </p:blipFill>
        <p:spPr>
          <a:xfrm>
            <a:off x="3102968" y="2602865"/>
            <a:ext cx="445735" cy="524394"/>
          </a:xfrm>
          <a:prstGeom prst="rect">
            <a:avLst/>
          </a:prstGeom>
        </p:spPr>
      </p:pic>
    </p:spTree>
    <p:extLst>
      <p:ext uri="{BB962C8B-B14F-4D97-AF65-F5344CB8AC3E}">
        <p14:creationId xmlns:p14="http://schemas.microsoft.com/office/powerpoint/2010/main" val="165436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ECCC4-17D4-9AD9-4480-62352B8EFA80}"/>
              </a:ext>
            </a:extLst>
          </p:cNvPr>
          <p:cNvSpPr/>
          <p:nvPr/>
        </p:nvSpPr>
        <p:spPr>
          <a:xfrm>
            <a:off x="8870267" y="48551"/>
            <a:ext cx="3028013" cy="65956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Menu/Module: My Lead/Opportunities</a:t>
            </a:r>
            <a:endParaRPr lang="en-IN" dirty="0">
              <a:solidFill>
                <a:schemeClr val="tx1"/>
              </a:solidFill>
            </a:endParaRPr>
          </a:p>
        </p:txBody>
      </p:sp>
      <p:graphicFrame>
        <p:nvGraphicFramePr>
          <p:cNvPr id="4" name="Table 3">
            <a:extLst>
              <a:ext uri="{FF2B5EF4-FFF2-40B4-BE49-F238E27FC236}">
                <a16:creationId xmlns:a16="http://schemas.microsoft.com/office/drawing/2014/main" id="{176A9D9F-E7C3-1DDB-1CB4-F62F69826657}"/>
              </a:ext>
            </a:extLst>
          </p:cNvPr>
          <p:cNvGraphicFramePr>
            <a:graphicFrameLocks noGrp="1"/>
          </p:cNvGraphicFramePr>
          <p:nvPr/>
        </p:nvGraphicFramePr>
        <p:xfrm>
          <a:off x="616260" y="2277254"/>
          <a:ext cx="10866204" cy="2415915"/>
        </p:xfrm>
        <a:graphic>
          <a:graphicData uri="http://schemas.openxmlformats.org/drawingml/2006/table">
            <a:tbl>
              <a:tblPr firstRow="1" bandRow="1">
                <a:tableStyleId>{5C22544A-7EE6-4342-B048-85BDC9FD1C3A}</a:tableStyleId>
              </a:tblPr>
              <a:tblGrid>
                <a:gridCol w="2051989">
                  <a:extLst>
                    <a:ext uri="{9D8B030D-6E8A-4147-A177-3AD203B41FA5}">
                      <a16:colId xmlns:a16="http://schemas.microsoft.com/office/drawing/2014/main" val="1874829367"/>
                    </a:ext>
                  </a:extLst>
                </a:gridCol>
                <a:gridCol w="2068643">
                  <a:extLst>
                    <a:ext uri="{9D8B030D-6E8A-4147-A177-3AD203B41FA5}">
                      <a16:colId xmlns:a16="http://schemas.microsoft.com/office/drawing/2014/main" val="1860368665"/>
                    </a:ext>
                  </a:extLst>
                </a:gridCol>
                <a:gridCol w="1312470">
                  <a:extLst>
                    <a:ext uri="{9D8B030D-6E8A-4147-A177-3AD203B41FA5}">
                      <a16:colId xmlns:a16="http://schemas.microsoft.com/office/drawing/2014/main" val="1431559282"/>
                    </a:ext>
                  </a:extLst>
                </a:gridCol>
                <a:gridCol w="1811034">
                  <a:extLst>
                    <a:ext uri="{9D8B030D-6E8A-4147-A177-3AD203B41FA5}">
                      <a16:colId xmlns:a16="http://schemas.microsoft.com/office/drawing/2014/main" val="4013345958"/>
                    </a:ext>
                  </a:extLst>
                </a:gridCol>
                <a:gridCol w="1811034">
                  <a:extLst>
                    <a:ext uri="{9D8B030D-6E8A-4147-A177-3AD203B41FA5}">
                      <a16:colId xmlns:a16="http://schemas.microsoft.com/office/drawing/2014/main" val="2655935941"/>
                    </a:ext>
                  </a:extLst>
                </a:gridCol>
                <a:gridCol w="1811034">
                  <a:extLst>
                    <a:ext uri="{9D8B030D-6E8A-4147-A177-3AD203B41FA5}">
                      <a16:colId xmlns:a16="http://schemas.microsoft.com/office/drawing/2014/main" val="2188154522"/>
                    </a:ext>
                  </a:extLst>
                </a:gridCol>
              </a:tblGrid>
              <a:tr h="370840">
                <a:tc>
                  <a:txBody>
                    <a:bodyPr/>
                    <a:lstStyle/>
                    <a:p>
                      <a:r>
                        <a:rPr lang="en-US" dirty="0"/>
                        <a:t>Lead Category</a:t>
                      </a:r>
                      <a:endParaRPr lang="en-IN" dirty="0"/>
                    </a:p>
                  </a:txBody>
                  <a:tcPr/>
                </a:tc>
                <a:tc>
                  <a:txBody>
                    <a:bodyPr/>
                    <a:lstStyle/>
                    <a:p>
                      <a:r>
                        <a:rPr lang="en-US" dirty="0"/>
                        <a:t>Customer Name</a:t>
                      </a:r>
                      <a:endParaRPr lang="en-IN" dirty="0"/>
                    </a:p>
                  </a:txBody>
                  <a:tcPr/>
                </a:tc>
                <a:tc>
                  <a:txBody>
                    <a:bodyPr/>
                    <a:lstStyle/>
                    <a:p>
                      <a:r>
                        <a:rPr lang="en-US" dirty="0"/>
                        <a:t>Lead Date</a:t>
                      </a:r>
                      <a:endParaRPr lang="en-IN" dirty="0"/>
                    </a:p>
                  </a:txBody>
                  <a:tcPr/>
                </a:tc>
                <a:tc>
                  <a:txBody>
                    <a:bodyPr/>
                    <a:lstStyle/>
                    <a:p>
                      <a:r>
                        <a:rPr lang="en-US" dirty="0"/>
                        <a:t>Assigned To</a:t>
                      </a:r>
                      <a:endParaRPr lang="en-IN" dirty="0"/>
                    </a:p>
                  </a:txBody>
                  <a:tcPr/>
                </a:tc>
                <a:tc>
                  <a:txBody>
                    <a:bodyPr/>
                    <a:lstStyle/>
                    <a:p>
                      <a:r>
                        <a:rPr lang="en-US" dirty="0"/>
                        <a:t>Active</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160296693"/>
                  </a:ext>
                </a:extLst>
              </a:tr>
              <a:tr h="49059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68325066"/>
                  </a:ext>
                </a:extLst>
              </a:tr>
              <a:tr h="370840">
                <a:tc>
                  <a:txBody>
                    <a:bodyPr/>
                    <a:lstStyle/>
                    <a:p>
                      <a:r>
                        <a:rPr lang="en-US" dirty="0"/>
                        <a:t>Lead </a:t>
                      </a:r>
                      <a:endParaRPr lang="en-IN" dirty="0"/>
                    </a:p>
                  </a:txBody>
                  <a:tcPr/>
                </a:tc>
                <a:tc>
                  <a:txBody>
                    <a:bodyPr/>
                    <a:lstStyle/>
                    <a:p>
                      <a:r>
                        <a:rPr lang="en-US" dirty="0"/>
                        <a:t>ABC Enterprises</a:t>
                      </a:r>
                      <a:endParaRPr lang="en-IN" dirty="0"/>
                    </a:p>
                  </a:txBody>
                  <a:tcPr/>
                </a:tc>
                <a:tc>
                  <a:txBody>
                    <a:bodyPr/>
                    <a:lstStyle/>
                    <a:p>
                      <a:r>
                        <a:rPr lang="en-US" dirty="0"/>
                        <a:t>24-06-2024</a:t>
                      </a:r>
                      <a:endParaRPr lang="en-IN" dirty="0"/>
                    </a:p>
                  </a:txBody>
                  <a:tcPr/>
                </a:tc>
                <a:tc>
                  <a:txBody>
                    <a:bodyPr/>
                    <a:lstStyle/>
                    <a:p>
                      <a:r>
                        <a:rPr lang="en-US" dirty="0"/>
                        <a:t>Priyanka Handore</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6223587"/>
                  </a:ext>
                </a:extLst>
              </a:tr>
              <a:tr h="370840">
                <a:tc>
                  <a:txBody>
                    <a:bodyPr/>
                    <a:lstStyle/>
                    <a:p>
                      <a:r>
                        <a:rPr lang="en-US" dirty="0"/>
                        <a:t>Suspect</a:t>
                      </a:r>
                      <a:endParaRPr lang="en-IN" dirty="0"/>
                    </a:p>
                  </a:txBody>
                  <a:tcPr/>
                </a:tc>
                <a:tc>
                  <a:txBody>
                    <a:bodyPr/>
                    <a:lstStyle/>
                    <a:p>
                      <a:r>
                        <a:rPr lang="en-US" dirty="0"/>
                        <a:t>XYX Pharmaceutical PVT LTD</a:t>
                      </a:r>
                      <a:endParaRPr lang="en-IN" dirty="0"/>
                    </a:p>
                  </a:txBody>
                  <a:tcPr/>
                </a:tc>
                <a:tc>
                  <a:txBody>
                    <a:bodyPr/>
                    <a:lstStyle/>
                    <a:p>
                      <a:r>
                        <a:rPr lang="en-US" dirty="0"/>
                        <a:t>18-06-2024</a:t>
                      </a:r>
                      <a:endParaRPr lang="en-IN" dirty="0"/>
                    </a:p>
                  </a:txBody>
                  <a:tcPr/>
                </a:tc>
                <a:tc>
                  <a:txBody>
                    <a:bodyPr/>
                    <a:lstStyle/>
                    <a:p>
                      <a:r>
                        <a:rPr lang="en-US" dirty="0"/>
                        <a:t>Anil Pathak</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2881657"/>
                  </a:ext>
                </a:extLst>
              </a:tr>
            </a:tbl>
          </a:graphicData>
        </a:graphic>
      </p:graphicFrame>
      <p:pic>
        <p:nvPicPr>
          <p:cNvPr id="8" name="Picture 7">
            <a:extLst>
              <a:ext uri="{FF2B5EF4-FFF2-40B4-BE49-F238E27FC236}">
                <a16:creationId xmlns:a16="http://schemas.microsoft.com/office/drawing/2014/main" id="{939C949C-546C-A056-2C9B-4D0BE824899C}"/>
              </a:ext>
            </a:extLst>
          </p:cNvPr>
          <p:cNvPicPr>
            <a:picLocks noChangeAspect="1"/>
          </p:cNvPicPr>
          <p:nvPr/>
        </p:nvPicPr>
        <p:blipFill>
          <a:blip r:embed="rId2"/>
          <a:stretch>
            <a:fillRect/>
          </a:stretch>
        </p:blipFill>
        <p:spPr>
          <a:xfrm>
            <a:off x="9797034" y="3294645"/>
            <a:ext cx="752580" cy="323895"/>
          </a:xfrm>
          <a:prstGeom prst="rect">
            <a:avLst/>
          </a:prstGeom>
        </p:spPr>
      </p:pic>
      <p:sp>
        <p:nvSpPr>
          <p:cNvPr id="9" name="Rectangle 8">
            <a:extLst>
              <a:ext uri="{FF2B5EF4-FFF2-40B4-BE49-F238E27FC236}">
                <a16:creationId xmlns:a16="http://schemas.microsoft.com/office/drawing/2014/main" id="{6441CE01-45A2-5986-0EA6-FE1C9A5204A9}"/>
              </a:ext>
            </a:extLst>
          </p:cNvPr>
          <p:cNvSpPr/>
          <p:nvPr/>
        </p:nvSpPr>
        <p:spPr>
          <a:xfrm>
            <a:off x="7045378" y="16639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10" name="Rectangle 9">
            <a:extLst>
              <a:ext uri="{FF2B5EF4-FFF2-40B4-BE49-F238E27FC236}">
                <a16:creationId xmlns:a16="http://schemas.microsoft.com/office/drawing/2014/main" id="{D7760591-C4C9-7690-2FD4-3430178D8243}"/>
              </a:ext>
            </a:extLst>
          </p:cNvPr>
          <p:cNvSpPr/>
          <p:nvPr/>
        </p:nvSpPr>
        <p:spPr>
          <a:xfrm>
            <a:off x="8118135" y="16639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11" name="Rectangle 10">
            <a:extLst>
              <a:ext uri="{FF2B5EF4-FFF2-40B4-BE49-F238E27FC236}">
                <a16:creationId xmlns:a16="http://schemas.microsoft.com/office/drawing/2014/main" id="{F5CC6367-972F-55A2-588C-D2CDFF11B556}"/>
              </a:ext>
            </a:extLst>
          </p:cNvPr>
          <p:cNvSpPr/>
          <p:nvPr/>
        </p:nvSpPr>
        <p:spPr>
          <a:xfrm>
            <a:off x="9392297" y="16639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2" name="Rectangle 11">
            <a:extLst>
              <a:ext uri="{FF2B5EF4-FFF2-40B4-BE49-F238E27FC236}">
                <a16:creationId xmlns:a16="http://schemas.microsoft.com/office/drawing/2014/main" id="{C0EA31AB-D993-7AC0-D0F1-556172186869}"/>
              </a:ext>
            </a:extLst>
          </p:cNvPr>
          <p:cNvSpPr/>
          <p:nvPr/>
        </p:nvSpPr>
        <p:spPr>
          <a:xfrm>
            <a:off x="254488" y="322871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9FB21EA-0348-8CA1-DF8C-6927C3BBF539}"/>
              </a:ext>
            </a:extLst>
          </p:cNvPr>
          <p:cNvSpPr/>
          <p:nvPr/>
        </p:nvSpPr>
        <p:spPr>
          <a:xfrm>
            <a:off x="254488" y="4059474"/>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1177A8E7-5AD5-BC94-E707-58CEEE5F4E59}"/>
              </a:ext>
            </a:extLst>
          </p:cNvPr>
          <p:cNvPicPr>
            <a:picLocks noChangeAspect="1"/>
          </p:cNvPicPr>
          <p:nvPr/>
        </p:nvPicPr>
        <p:blipFill>
          <a:blip r:embed="rId3"/>
          <a:stretch>
            <a:fillRect/>
          </a:stretch>
        </p:blipFill>
        <p:spPr>
          <a:xfrm>
            <a:off x="10654452" y="3294645"/>
            <a:ext cx="412230" cy="323895"/>
          </a:xfrm>
          <a:prstGeom prst="rect">
            <a:avLst/>
          </a:prstGeom>
        </p:spPr>
      </p:pic>
      <p:sp>
        <p:nvSpPr>
          <p:cNvPr id="19" name="Rectangle 18">
            <a:extLst>
              <a:ext uri="{FF2B5EF4-FFF2-40B4-BE49-F238E27FC236}">
                <a16:creationId xmlns:a16="http://schemas.microsoft.com/office/drawing/2014/main" id="{4EA86D0C-F2FD-E789-5404-327A4F1B5A09}"/>
              </a:ext>
            </a:extLst>
          </p:cNvPr>
          <p:cNvSpPr/>
          <p:nvPr/>
        </p:nvSpPr>
        <p:spPr>
          <a:xfrm>
            <a:off x="616260" y="2732935"/>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649E0FF-8292-5C21-DA56-355FADCD6248}"/>
              </a:ext>
            </a:extLst>
          </p:cNvPr>
          <p:cNvPicPr>
            <a:picLocks noChangeAspect="1"/>
          </p:cNvPicPr>
          <p:nvPr/>
        </p:nvPicPr>
        <p:blipFill>
          <a:blip r:embed="rId4"/>
          <a:stretch>
            <a:fillRect/>
          </a:stretch>
        </p:blipFill>
        <p:spPr>
          <a:xfrm>
            <a:off x="2192293" y="2761672"/>
            <a:ext cx="312727" cy="295158"/>
          </a:xfrm>
          <a:prstGeom prst="rect">
            <a:avLst/>
          </a:prstGeom>
        </p:spPr>
      </p:pic>
      <p:sp>
        <p:nvSpPr>
          <p:cNvPr id="22" name="Rectangle 21">
            <a:extLst>
              <a:ext uri="{FF2B5EF4-FFF2-40B4-BE49-F238E27FC236}">
                <a16:creationId xmlns:a16="http://schemas.microsoft.com/office/drawing/2014/main" id="{264EB5BA-FB21-7DB0-6379-7244F833B480}"/>
              </a:ext>
            </a:extLst>
          </p:cNvPr>
          <p:cNvSpPr/>
          <p:nvPr/>
        </p:nvSpPr>
        <p:spPr>
          <a:xfrm>
            <a:off x="2763715" y="2723841"/>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3974669-5E06-C881-81D7-A0F9F35B15A8}"/>
              </a:ext>
            </a:extLst>
          </p:cNvPr>
          <p:cNvPicPr>
            <a:picLocks noChangeAspect="1"/>
          </p:cNvPicPr>
          <p:nvPr/>
        </p:nvPicPr>
        <p:blipFill>
          <a:blip r:embed="rId4"/>
          <a:stretch>
            <a:fillRect/>
          </a:stretch>
        </p:blipFill>
        <p:spPr>
          <a:xfrm>
            <a:off x="4332951" y="2761672"/>
            <a:ext cx="312727" cy="295158"/>
          </a:xfrm>
          <a:prstGeom prst="rect">
            <a:avLst/>
          </a:prstGeom>
        </p:spPr>
      </p:pic>
      <p:sp>
        <p:nvSpPr>
          <p:cNvPr id="24" name="Rectangle 23">
            <a:extLst>
              <a:ext uri="{FF2B5EF4-FFF2-40B4-BE49-F238E27FC236}">
                <a16:creationId xmlns:a16="http://schemas.microsoft.com/office/drawing/2014/main" id="{56B5F813-8F73-6B01-2937-287EF9EBBD28}"/>
              </a:ext>
            </a:extLst>
          </p:cNvPr>
          <p:cNvSpPr/>
          <p:nvPr/>
        </p:nvSpPr>
        <p:spPr>
          <a:xfrm>
            <a:off x="4761370" y="2723504"/>
            <a:ext cx="1184223" cy="295159"/>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BB47C268-E078-AAD2-E89F-7B8CD5DB2957}"/>
              </a:ext>
            </a:extLst>
          </p:cNvPr>
          <p:cNvPicPr>
            <a:picLocks noChangeAspect="1"/>
          </p:cNvPicPr>
          <p:nvPr/>
        </p:nvPicPr>
        <p:blipFill>
          <a:blip r:embed="rId4"/>
          <a:stretch>
            <a:fillRect/>
          </a:stretch>
        </p:blipFill>
        <p:spPr>
          <a:xfrm>
            <a:off x="5682854" y="2732935"/>
            <a:ext cx="312727" cy="295158"/>
          </a:xfrm>
          <a:prstGeom prst="rect">
            <a:avLst/>
          </a:prstGeom>
        </p:spPr>
      </p:pic>
      <p:sp>
        <p:nvSpPr>
          <p:cNvPr id="26" name="Rectangle 25">
            <a:extLst>
              <a:ext uri="{FF2B5EF4-FFF2-40B4-BE49-F238E27FC236}">
                <a16:creationId xmlns:a16="http://schemas.microsoft.com/office/drawing/2014/main" id="{7FB72DA0-9471-3F53-D394-8235DB366948}"/>
              </a:ext>
            </a:extLst>
          </p:cNvPr>
          <p:cNvSpPr/>
          <p:nvPr/>
        </p:nvSpPr>
        <p:spPr>
          <a:xfrm>
            <a:off x="6151201" y="2718566"/>
            <a:ext cx="1280697"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8D1C9FA8-AD4E-5E53-3F68-F108856414BE}"/>
              </a:ext>
            </a:extLst>
          </p:cNvPr>
          <p:cNvPicPr>
            <a:picLocks noChangeAspect="1"/>
          </p:cNvPicPr>
          <p:nvPr/>
        </p:nvPicPr>
        <p:blipFill>
          <a:blip r:embed="rId4"/>
          <a:stretch>
            <a:fillRect/>
          </a:stretch>
        </p:blipFill>
        <p:spPr>
          <a:xfrm>
            <a:off x="7118595" y="2732934"/>
            <a:ext cx="312727" cy="295158"/>
          </a:xfrm>
          <a:prstGeom prst="rect">
            <a:avLst/>
          </a:prstGeom>
        </p:spPr>
      </p:pic>
      <p:pic>
        <p:nvPicPr>
          <p:cNvPr id="28" name="Picture 27">
            <a:extLst>
              <a:ext uri="{FF2B5EF4-FFF2-40B4-BE49-F238E27FC236}">
                <a16:creationId xmlns:a16="http://schemas.microsoft.com/office/drawing/2014/main" id="{5044863D-7635-5D90-D88B-FAB7C3839591}"/>
              </a:ext>
            </a:extLst>
          </p:cNvPr>
          <p:cNvPicPr>
            <a:picLocks noChangeAspect="1"/>
          </p:cNvPicPr>
          <p:nvPr/>
        </p:nvPicPr>
        <p:blipFill>
          <a:blip r:embed="rId2"/>
          <a:stretch>
            <a:fillRect/>
          </a:stretch>
        </p:blipFill>
        <p:spPr>
          <a:xfrm>
            <a:off x="9817418" y="3868472"/>
            <a:ext cx="752580" cy="323895"/>
          </a:xfrm>
          <a:prstGeom prst="rect">
            <a:avLst/>
          </a:prstGeom>
        </p:spPr>
      </p:pic>
      <p:pic>
        <p:nvPicPr>
          <p:cNvPr id="29" name="Picture 28">
            <a:extLst>
              <a:ext uri="{FF2B5EF4-FFF2-40B4-BE49-F238E27FC236}">
                <a16:creationId xmlns:a16="http://schemas.microsoft.com/office/drawing/2014/main" id="{088FD313-748A-EDB3-1C8B-4F40E3BF7108}"/>
              </a:ext>
            </a:extLst>
          </p:cNvPr>
          <p:cNvPicPr>
            <a:picLocks noChangeAspect="1"/>
          </p:cNvPicPr>
          <p:nvPr/>
        </p:nvPicPr>
        <p:blipFill>
          <a:blip r:embed="rId3"/>
          <a:stretch>
            <a:fillRect/>
          </a:stretch>
        </p:blipFill>
        <p:spPr>
          <a:xfrm>
            <a:off x="10654452" y="3868472"/>
            <a:ext cx="412230" cy="323895"/>
          </a:xfrm>
          <a:prstGeom prst="rect">
            <a:avLst/>
          </a:prstGeom>
        </p:spPr>
      </p:pic>
      <p:pic>
        <p:nvPicPr>
          <p:cNvPr id="6" name="Picture 5">
            <a:extLst>
              <a:ext uri="{FF2B5EF4-FFF2-40B4-BE49-F238E27FC236}">
                <a16:creationId xmlns:a16="http://schemas.microsoft.com/office/drawing/2014/main" id="{F690B8A0-3868-D5F1-544C-65F9F9E16F37}"/>
              </a:ext>
            </a:extLst>
          </p:cNvPr>
          <p:cNvPicPr>
            <a:picLocks noChangeAspect="1"/>
          </p:cNvPicPr>
          <p:nvPr/>
        </p:nvPicPr>
        <p:blipFill>
          <a:blip r:embed="rId5"/>
          <a:stretch>
            <a:fillRect/>
          </a:stretch>
        </p:blipFill>
        <p:spPr>
          <a:xfrm>
            <a:off x="8513155" y="4061409"/>
            <a:ext cx="733155" cy="472478"/>
          </a:xfrm>
          <a:prstGeom prst="rect">
            <a:avLst/>
          </a:prstGeom>
        </p:spPr>
      </p:pic>
      <p:pic>
        <p:nvPicPr>
          <p:cNvPr id="15" name="Picture 14">
            <a:extLst>
              <a:ext uri="{FF2B5EF4-FFF2-40B4-BE49-F238E27FC236}">
                <a16:creationId xmlns:a16="http://schemas.microsoft.com/office/drawing/2014/main" id="{BD51175F-D640-6677-6858-93485F965BF5}"/>
              </a:ext>
            </a:extLst>
          </p:cNvPr>
          <p:cNvPicPr>
            <a:picLocks noChangeAspect="1"/>
          </p:cNvPicPr>
          <p:nvPr/>
        </p:nvPicPr>
        <p:blipFill>
          <a:blip r:embed="rId6"/>
          <a:stretch>
            <a:fillRect/>
          </a:stretch>
        </p:blipFill>
        <p:spPr>
          <a:xfrm>
            <a:off x="8536783" y="3339491"/>
            <a:ext cx="517275" cy="359218"/>
          </a:xfrm>
          <a:prstGeom prst="rect">
            <a:avLst/>
          </a:prstGeom>
        </p:spPr>
      </p:pic>
      <p:sp>
        <p:nvSpPr>
          <p:cNvPr id="5" name="TextBox 4">
            <a:extLst>
              <a:ext uri="{FF2B5EF4-FFF2-40B4-BE49-F238E27FC236}">
                <a16:creationId xmlns:a16="http://schemas.microsoft.com/office/drawing/2014/main" id="{92A532E7-4C27-3AE0-BC9E-F12161FC6E58}"/>
              </a:ext>
            </a:extLst>
          </p:cNvPr>
          <p:cNvSpPr txBox="1"/>
          <p:nvPr/>
        </p:nvSpPr>
        <p:spPr>
          <a:xfrm>
            <a:off x="236511" y="737584"/>
            <a:ext cx="1955782" cy="369332"/>
          </a:xfrm>
          <a:prstGeom prst="rect">
            <a:avLst/>
          </a:prstGeom>
          <a:noFill/>
        </p:spPr>
        <p:txBody>
          <a:bodyPr wrap="square" rtlCol="0">
            <a:spAutoFit/>
          </a:bodyPr>
          <a:lstStyle/>
          <a:p>
            <a:r>
              <a:rPr lang="en-US" dirty="0"/>
              <a:t>Lead Status:</a:t>
            </a:r>
            <a:endParaRPr lang="en-IN" dirty="0"/>
          </a:p>
        </p:txBody>
      </p:sp>
      <p:pic>
        <p:nvPicPr>
          <p:cNvPr id="14" name="Picture 13">
            <a:extLst>
              <a:ext uri="{FF2B5EF4-FFF2-40B4-BE49-F238E27FC236}">
                <a16:creationId xmlns:a16="http://schemas.microsoft.com/office/drawing/2014/main" id="{4EDA131E-970A-58F4-0B88-50BEE694A17C}"/>
              </a:ext>
            </a:extLst>
          </p:cNvPr>
          <p:cNvPicPr>
            <a:picLocks noChangeAspect="1"/>
          </p:cNvPicPr>
          <p:nvPr/>
        </p:nvPicPr>
        <p:blipFill>
          <a:blip r:embed="rId7"/>
          <a:stretch>
            <a:fillRect/>
          </a:stretch>
        </p:blipFill>
        <p:spPr>
          <a:xfrm>
            <a:off x="1727840" y="681219"/>
            <a:ext cx="359522" cy="444114"/>
          </a:xfrm>
          <a:prstGeom prst="rect">
            <a:avLst/>
          </a:prstGeom>
        </p:spPr>
      </p:pic>
      <p:pic>
        <p:nvPicPr>
          <p:cNvPr id="18" name="Picture 17">
            <a:extLst>
              <a:ext uri="{FF2B5EF4-FFF2-40B4-BE49-F238E27FC236}">
                <a16:creationId xmlns:a16="http://schemas.microsoft.com/office/drawing/2014/main" id="{0E526320-7429-A1AD-A876-E9D0FCB18B97}"/>
              </a:ext>
            </a:extLst>
          </p:cNvPr>
          <p:cNvPicPr>
            <a:picLocks noChangeAspect="1"/>
          </p:cNvPicPr>
          <p:nvPr/>
        </p:nvPicPr>
        <p:blipFill>
          <a:blip r:embed="rId8"/>
          <a:stretch>
            <a:fillRect/>
          </a:stretch>
        </p:blipFill>
        <p:spPr>
          <a:xfrm>
            <a:off x="2725911" y="813783"/>
            <a:ext cx="317092" cy="218002"/>
          </a:xfrm>
          <a:prstGeom prst="rect">
            <a:avLst/>
          </a:prstGeom>
        </p:spPr>
      </p:pic>
      <p:sp>
        <p:nvSpPr>
          <p:cNvPr id="20" name="TextBox 19">
            <a:extLst>
              <a:ext uri="{FF2B5EF4-FFF2-40B4-BE49-F238E27FC236}">
                <a16:creationId xmlns:a16="http://schemas.microsoft.com/office/drawing/2014/main" id="{7E3C1E4B-A021-0EBF-6BE8-EC4B89ABFF0D}"/>
              </a:ext>
            </a:extLst>
          </p:cNvPr>
          <p:cNvSpPr txBox="1"/>
          <p:nvPr/>
        </p:nvSpPr>
        <p:spPr>
          <a:xfrm>
            <a:off x="2012209" y="737584"/>
            <a:ext cx="955641" cy="369332"/>
          </a:xfrm>
          <a:prstGeom prst="rect">
            <a:avLst/>
          </a:prstGeom>
          <a:noFill/>
        </p:spPr>
        <p:txBody>
          <a:bodyPr wrap="square" rtlCol="0">
            <a:spAutoFit/>
          </a:bodyPr>
          <a:lstStyle/>
          <a:p>
            <a:r>
              <a:rPr lang="en-US" dirty="0"/>
              <a:t>All</a:t>
            </a:r>
            <a:endParaRPr lang="en-IN" dirty="0"/>
          </a:p>
        </p:txBody>
      </p:sp>
      <p:sp>
        <p:nvSpPr>
          <p:cNvPr id="31" name="TextBox 30">
            <a:extLst>
              <a:ext uri="{FF2B5EF4-FFF2-40B4-BE49-F238E27FC236}">
                <a16:creationId xmlns:a16="http://schemas.microsoft.com/office/drawing/2014/main" id="{C07A7579-6F70-FECE-63A1-08429839ED3D}"/>
              </a:ext>
            </a:extLst>
          </p:cNvPr>
          <p:cNvSpPr txBox="1"/>
          <p:nvPr/>
        </p:nvSpPr>
        <p:spPr>
          <a:xfrm>
            <a:off x="3023647" y="749941"/>
            <a:ext cx="955641" cy="369332"/>
          </a:xfrm>
          <a:prstGeom prst="rect">
            <a:avLst/>
          </a:prstGeom>
          <a:noFill/>
        </p:spPr>
        <p:txBody>
          <a:bodyPr wrap="square" rtlCol="0">
            <a:spAutoFit/>
          </a:bodyPr>
          <a:lstStyle/>
          <a:p>
            <a:r>
              <a:rPr lang="en-US" dirty="0"/>
              <a:t>Active</a:t>
            </a:r>
            <a:endParaRPr lang="en-IN" dirty="0"/>
          </a:p>
        </p:txBody>
      </p:sp>
      <p:pic>
        <p:nvPicPr>
          <p:cNvPr id="33" name="Picture 32">
            <a:extLst>
              <a:ext uri="{FF2B5EF4-FFF2-40B4-BE49-F238E27FC236}">
                <a16:creationId xmlns:a16="http://schemas.microsoft.com/office/drawing/2014/main" id="{7503A23A-4008-7F7C-08D4-4A80D96F8D1D}"/>
              </a:ext>
            </a:extLst>
          </p:cNvPr>
          <p:cNvPicPr>
            <a:picLocks noChangeAspect="1"/>
          </p:cNvPicPr>
          <p:nvPr/>
        </p:nvPicPr>
        <p:blipFill>
          <a:blip r:embed="rId8"/>
          <a:stretch>
            <a:fillRect/>
          </a:stretch>
        </p:blipFill>
        <p:spPr>
          <a:xfrm>
            <a:off x="3840141" y="828077"/>
            <a:ext cx="317092" cy="218002"/>
          </a:xfrm>
          <a:prstGeom prst="rect">
            <a:avLst/>
          </a:prstGeom>
        </p:spPr>
      </p:pic>
      <p:sp>
        <p:nvSpPr>
          <p:cNvPr id="34" name="TextBox 33">
            <a:extLst>
              <a:ext uri="{FF2B5EF4-FFF2-40B4-BE49-F238E27FC236}">
                <a16:creationId xmlns:a16="http://schemas.microsoft.com/office/drawing/2014/main" id="{3926D539-94FA-5AB2-1B66-DF76C615EA76}"/>
              </a:ext>
            </a:extLst>
          </p:cNvPr>
          <p:cNvSpPr txBox="1"/>
          <p:nvPr/>
        </p:nvSpPr>
        <p:spPr>
          <a:xfrm>
            <a:off x="4152867" y="764235"/>
            <a:ext cx="1514997" cy="369332"/>
          </a:xfrm>
          <a:prstGeom prst="rect">
            <a:avLst/>
          </a:prstGeom>
          <a:noFill/>
        </p:spPr>
        <p:txBody>
          <a:bodyPr wrap="square" rtlCol="0">
            <a:spAutoFit/>
          </a:bodyPr>
          <a:lstStyle/>
          <a:p>
            <a:r>
              <a:rPr lang="en-US" dirty="0"/>
              <a:t>In Active</a:t>
            </a:r>
            <a:endParaRPr lang="en-IN" dirty="0"/>
          </a:p>
        </p:txBody>
      </p:sp>
      <p:pic>
        <p:nvPicPr>
          <p:cNvPr id="36" name="Picture 35">
            <a:extLst>
              <a:ext uri="{FF2B5EF4-FFF2-40B4-BE49-F238E27FC236}">
                <a16:creationId xmlns:a16="http://schemas.microsoft.com/office/drawing/2014/main" id="{19BB768C-FC8C-6208-7C01-0B18F422C9F5}"/>
              </a:ext>
            </a:extLst>
          </p:cNvPr>
          <p:cNvPicPr>
            <a:picLocks noChangeAspect="1"/>
          </p:cNvPicPr>
          <p:nvPr/>
        </p:nvPicPr>
        <p:blipFill>
          <a:blip r:embed="rId9"/>
          <a:stretch>
            <a:fillRect/>
          </a:stretch>
        </p:blipFill>
        <p:spPr>
          <a:xfrm>
            <a:off x="1768371" y="1231512"/>
            <a:ext cx="847843" cy="295316"/>
          </a:xfrm>
          <a:prstGeom prst="rect">
            <a:avLst/>
          </a:prstGeom>
        </p:spPr>
      </p:pic>
      <p:pic>
        <p:nvPicPr>
          <p:cNvPr id="38" name="Picture 37">
            <a:extLst>
              <a:ext uri="{FF2B5EF4-FFF2-40B4-BE49-F238E27FC236}">
                <a16:creationId xmlns:a16="http://schemas.microsoft.com/office/drawing/2014/main" id="{7B631CCA-F295-5439-DD8C-A09CE76A2619}"/>
              </a:ext>
            </a:extLst>
          </p:cNvPr>
          <p:cNvPicPr>
            <a:picLocks noChangeAspect="1"/>
          </p:cNvPicPr>
          <p:nvPr/>
        </p:nvPicPr>
        <p:blipFill>
          <a:blip r:embed="rId10"/>
          <a:stretch>
            <a:fillRect/>
          </a:stretch>
        </p:blipFill>
        <p:spPr>
          <a:xfrm>
            <a:off x="7978984" y="4874671"/>
            <a:ext cx="3503877" cy="436549"/>
          </a:xfrm>
          <a:prstGeom prst="rect">
            <a:avLst/>
          </a:prstGeom>
          <a:ln w="28575">
            <a:solidFill>
              <a:schemeClr val="tx1"/>
            </a:solidFill>
          </a:ln>
        </p:spPr>
      </p:pic>
      <p:sp>
        <p:nvSpPr>
          <p:cNvPr id="7" name="Oval 6">
            <a:extLst>
              <a:ext uri="{FF2B5EF4-FFF2-40B4-BE49-F238E27FC236}">
                <a16:creationId xmlns:a16="http://schemas.microsoft.com/office/drawing/2014/main" id="{58A2469A-13DA-09EF-D81F-11D58E1C950A}"/>
              </a:ext>
            </a:extLst>
          </p:cNvPr>
          <p:cNvSpPr/>
          <p:nvPr/>
        </p:nvSpPr>
        <p:spPr>
          <a:xfrm>
            <a:off x="10137384" y="3256957"/>
            <a:ext cx="412230" cy="4407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peech Bubble: Oval 15">
            <a:extLst>
              <a:ext uri="{FF2B5EF4-FFF2-40B4-BE49-F238E27FC236}">
                <a16:creationId xmlns:a16="http://schemas.microsoft.com/office/drawing/2014/main" id="{328F2CE3-5C26-AD73-E8ED-239D178A72D6}"/>
              </a:ext>
            </a:extLst>
          </p:cNvPr>
          <p:cNvSpPr/>
          <p:nvPr/>
        </p:nvSpPr>
        <p:spPr>
          <a:xfrm>
            <a:off x="7870905" y="2706463"/>
            <a:ext cx="2750810" cy="396375"/>
          </a:xfrm>
          <a:prstGeom prst="wedgeEllipseCallout">
            <a:avLst>
              <a:gd name="adj1" fmla="val 30191"/>
              <a:gd name="adj2" fmla="val 114742"/>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View</a:t>
            </a:r>
            <a:endParaRPr lang="en-IN" dirty="0">
              <a:solidFill>
                <a:schemeClr val="tx1"/>
              </a:solidFill>
            </a:endParaRPr>
          </a:p>
        </p:txBody>
      </p:sp>
    </p:spTree>
    <p:extLst>
      <p:ext uri="{BB962C8B-B14F-4D97-AF65-F5344CB8AC3E}">
        <p14:creationId xmlns:p14="http://schemas.microsoft.com/office/powerpoint/2010/main" val="424657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11EBF6-3267-C7B0-55D0-BE3D14E53E75}"/>
              </a:ext>
            </a:extLst>
          </p:cNvPr>
          <p:cNvSpPr/>
          <p:nvPr/>
        </p:nvSpPr>
        <p:spPr>
          <a:xfrm>
            <a:off x="8289561" y="0"/>
            <a:ext cx="2128603" cy="5396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 Lead</a:t>
            </a:r>
            <a:endParaRPr lang="en-IN" dirty="0"/>
          </a:p>
        </p:txBody>
      </p:sp>
      <p:graphicFrame>
        <p:nvGraphicFramePr>
          <p:cNvPr id="9" name="Table 8">
            <a:extLst>
              <a:ext uri="{FF2B5EF4-FFF2-40B4-BE49-F238E27FC236}">
                <a16:creationId xmlns:a16="http://schemas.microsoft.com/office/drawing/2014/main" id="{6217701E-2EA4-0238-5AA2-DD86EAC900E6}"/>
              </a:ext>
            </a:extLst>
          </p:cNvPr>
          <p:cNvGraphicFramePr>
            <a:graphicFrameLocks noGrp="1"/>
          </p:cNvGraphicFramePr>
          <p:nvPr>
            <p:extLst>
              <p:ext uri="{D42A27DB-BD31-4B8C-83A1-F6EECF244321}">
                <p14:modId xmlns:p14="http://schemas.microsoft.com/office/powerpoint/2010/main" val="3876086691"/>
              </p:ext>
            </p:extLst>
          </p:nvPr>
        </p:nvGraphicFramePr>
        <p:xfrm>
          <a:off x="383082" y="824597"/>
          <a:ext cx="8128000" cy="5730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08732018"/>
                    </a:ext>
                  </a:extLst>
                </a:gridCol>
                <a:gridCol w="4064000">
                  <a:extLst>
                    <a:ext uri="{9D8B030D-6E8A-4147-A177-3AD203B41FA5}">
                      <a16:colId xmlns:a16="http://schemas.microsoft.com/office/drawing/2014/main" val="2389141647"/>
                    </a:ext>
                  </a:extLst>
                </a:gridCol>
              </a:tblGrid>
              <a:tr h="370840">
                <a:tc>
                  <a:txBody>
                    <a:bodyPr/>
                    <a:lstStyle/>
                    <a:p>
                      <a:r>
                        <a:rPr lang="en-US" dirty="0"/>
                        <a:t>Lead Category: </a:t>
                      </a:r>
                      <a:endParaRPr lang="en-IN" dirty="0"/>
                    </a:p>
                  </a:txBody>
                  <a:tcPr/>
                </a:tc>
                <a:tc>
                  <a:txBody>
                    <a:bodyPr/>
                    <a:lstStyle/>
                    <a:p>
                      <a:r>
                        <a:rPr lang="en-US" dirty="0"/>
                        <a:t>Lead Date: </a:t>
                      </a:r>
                      <a:endParaRPr lang="en-IN" dirty="0"/>
                    </a:p>
                  </a:txBody>
                  <a:tcPr/>
                </a:tc>
                <a:extLst>
                  <a:ext uri="{0D108BD9-81ED-4DB2-BD59-A6C34878D82A}">
                    <a16:rowId xmlns:a16="http://schemas.microsoft.com/office/drawing/2014/main" val="2640896220"/>
                  </a:ext>
                </a:extLst>
              </a:tr>
              <a:tr h="370840">
                <a:tc>
                  <a:txBody>
                    <a:bodyPr/>
                    <a:lstStyle/>
                    <a:p>
                      <a:r>
                        <a:rPr lang="en-US" dirty="0"/>
                        <a:t>Customer Name:</a:t>
                      </a:r>
                      <a:endParaRPr lang="en-IN" dirty="0"/>
                    </a:p>
                  </a:txBody>
                  <a:tcPr/>
                </a:tc>
                <a:tc>
                  <a:txBody>
                    <a:bodyPr/>
                    <a:lstStyle/>
                    <a:p>
                      <a:r>
                        <a:rPr lang="en-US" dirty="0"/>
                        <a:t>Contact Person:</a:t>
                      </a:r>
                      <a:endParaRPr lang="en-IN" dirty="0"/>
                    </a:p>
                  </a:txBody>
                  <a:tcPr/>
                </a:tc>
                <a:extLst>
                  <a:ext uri="{0D108BD9-81ED-4DB2-BD59-A6C34878D82A}">
                    <a16:rowId xmlns:a16="http://schemas.microsoft.com/office/drawing/2014/main" val="3128806784"/>
                  </a:ext>
                </a:extLst>
              </a:tr>
              <a:tr h="370840">
                <a:tc>
                  <a:txBody>
                    <a:bodyPr/>
                    <a:lstStyle/>
                    <a:p>
                      <a:r>
                        <a:rPr lang="en-US" dirty="0"/>
                        <a:t>Contract 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Yes/No</a:t>
                      </a:r>
                      <a:endParaRPr lang="en-IN" dirty="0"/>
                    </a:p>
                    <a:p>
                      <a:endParaRPr lang="en-IN" dirty="0"/>
                    </a:p>
                  </a:txBody>
                  <a:tcPr/>
                </a:tc>
                <a:extLst>
                  <a:ext uri="{0D108BD9-81ED-4DB2-BD59-A6C34878D82A}">
                    <a16:rowId xmlns:a16="http://schemas.microsoft.com/office/drawing/2014/main" val="3584549102"/>
                  </a:ext>
                </a:extLst>
              </a:tr>
              <a:tr h="370840">
                <a:tc>
                  <a:txBody>
                    <a:bodyPr/>
                    <a:lstStyle/>
                    <a:p>
                      <a:r>
                        <a:rPr lang="en-US" dirty="0"/>
                        <a:t>Designation:</a:t>
                      </a:r>
                      <a:endParaRPr lang="en-IN" dirty="0"/>
                    </a:p>
                  </a:txBody>
                  <a:tcPr/>
                </a:tc>
                <a:tc>
                  <a:txBody>
                    <a:bodyPr/>
                    <a:lstStyle/>
                    <a:p>
                      <a:r>
                        <a:rPr lang="en-US" dirty="0"/>
                        <a:t>Assign To:</a:t>
                      </a:r>
                      <a:endParaRPr lang="en-IN" dirty="0"/>
                    </a:p>
                  </a:txBody>
                  <a:tcPr/>
                </a:tc>
                <a:extLst>
                  <a:ext uri="{0D108BD9-81ED-4DB2-BD59-A6C34878D82A}">
                    <a16:rowId xmlns:a16="http://schemas.microsoft.com/office/drawing/2014/main" val="2116125476"/>
                  </a:ext>
                </a:extLst>
              </a:tr>
              <a:tr h="370840">
                <a:tc>
                  <a:txBody>
                    <a:bodyPr/>
                    <a:lstStyle/>
                    <a:p>
                      <a:r>
                        <a:rPr lang="en-US" dirty="0"/>
                        <a:t>Lead Source:</a:t>
                      </a:r>
                      <a:endParaRPr lang="en-IN" dirty="0"/>
                    </a:p>
                  </a:txBody>
                  <a:tcPr/>
                </a:tc>
                <a:tc>
                  <a:txBody>
                    <a:bodyPr/>
                    <a:lstStyle/>
                    <a:p>
                      <a:r>
                        <a:rPr lang="en-US" dirty="0"/>
                        <a:t>Email ID</a:t>
                      </a:r>
                      <a:endParaRPr lang="en-IN" dirty="0"/>
                    </a:p>
                  </a:txBody>
                  <a:tcPr/>
                </a:tc>
                <a:extLst>
                  <a:ext uri="{0D108BD9-81ED-4DB2-BD59-A6C34878D82A}">
                    <a16:rowId xmlns:a16="http://schemas.microsoft.com/office/drawing/2014/main" val="2768550954"/>
                  </a:ext>
                </a:extLst>
              </a:tr>
              <a:tr h="370840">
                <a:tc>
                  <a:txBody>
                    <a:bodyPr/>
                    <a:lstStyle/>
                    <a:p>
                      <a:r>
                        <a:rPr lang="en-US" dirty="0"/>
                        <a:t>City:</a:t>
                      </a:r>
                      <a:endParaRPr lang="en-IN" dirty="0"/>
                    </a:p>
                  </a:txBody>
                  <a:tcPr/>
                </a:tc>
                <a:tc>
                  <a:txBody>
                    <a:bodyPr/>
                    <a:lstStyle/>
                    <a:p>
                      <a:r>
                        <a:rPr lang="en-US" dirty="0"/>
                        <a:t>Region:</a:t>
                      </a:r>
                      <a:endParaRPr lang="en-IN" dirty="0"/>
                    </a:p>
                  </a:txBody>
                  <a:tcPr/>
                </a:tc>
                <a:extLst>
                  <a:ext uri="{0D108BD9-81ED-4DB2-BD59-A6C34878D82A}">
                    <a16:rowId xmlns:a16="http://schemas.microsoft.com/office/drawing/2014/main" val="1613421338"/>
                  </a:ext>
                </a:extLst>
              </a:tr>
              <a:tr h="370840">
                <a:tc>
                  <a:txBody>
                    <a:bodyPr/>
                    <a:lstStyle/>
                    <a:p>
                      <a:r>
                        <a:rPr lang="en-US" dirty="0"/>
                        <a:t>Industry Type:</a:t>
                      </a:r>
                      <a:endParaRPr lang="en-IN" dirty="0"/>
                    </a:p>
                  </a:txBody>
                  <a:tcPr/>
                </a:tc>
                <a:tc>
                  <a:txBody>
                    <a:bodyPr/>
                    <a:lstStyle/>
                    <a:p>
                      <a:r>
                        <a:rPr lang="en-US" dirty="0"/>
                        <a:t>Services Interested:</a:t>
                      </a:r>
                      <a:endParaRPr lang="en-IN" dirty="0"/>
                    </a:p>
                  </a:txBody>
                  <a:tcPr/>
                </a:tc>
                <a:extLst>
                  <a:ext uri="{0D108BD9-81ED-4DB2-BD59-A6C34878D82A}">
                    <a16:rowId xmlns:a16="http://schemas.microsoft.com/office/drawing/2014/main" val="3540105133"/>
                  </a:ext>
                </a:extLst>
              </a:tr>
              <a:tr h="370840">
                <a:tc>
                  <a:txBody>
                    <a:bodyPr/>
                    <a:lstStyle/>
                    <a:p>
                      <a:r>
                        <a:rPr lang="en-US" dirty="0"/>
                        <a:t>Meeting Purpose:</a:t>
                      </a:r>
                      <a:endParaRPr lang="en-IN" dirty="0"/>
                    </a:p>
                  </a:txBody>
                  <a:tcPr/>
                </a:tc>
                <a:tc>
                  <a:txBody>
                    <a:bodyPr/>
                    <a:lstStyle/>
                    <a:p>
                      <a:r>
                        <a:rPr lang="en-US" dirty="0"/>
                        <a:t>Meeting Location:</a:t>
                      </a:r>
                      <a:endParaRPr lang="en-IN" dirty="0"/>
                    </a:p>
                  </a:txBody>
                  <a:tcPr/>
                </a:tc>
                <a:extLst>
                  <a:ext uri="{0D108BD9-81ED-4DB2-BD59-A6C34878D82A}">
                    <a16:rowId xmlns:a16="http://schemas.microsoft.com/office/drawing/2014/main" val="628380814"/>
                  </a:ext>
                </a:extLst>
              </a:tr>
              <a:tr h="370840">
                <a:tc>
                  <a:txBody>
                    <a:bodyPr/>
                    <a:lstStyle/>
                    <a:p>
                      <a:r>
                        <a:rPr lang="en-US" dirty="0"/>
                        <a:t>Meeting date &amp;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Meeting Type:</a:t>
                      </a:r>
                      <a:endParaRPr lang="en-IN" dirty="0"/>
                    </a:p>
                    <a:p>
                      <a:endParaRPr lang="en-IN" dirty="0"/>
                    </a:p>
                  </a:txBody>
                  <a:tcPr/>
                </a:tc>
                <a:extLst>
                  <a:ext uri="{0D108BD9-81ED-4DB2-BD59-A6C34878D82A}">
                    <a16:rowId xmlns:a16="http://schemas.microsoft.com/office/drawing/2014/main" val="301457704"/>
                  </a:ext>
                </a:extLst>
              </a:tr>
              <a:tr h="370840">
                <a:tc>
                  <a:txBody>
                    <a:bodyPr/>
                    <a:lstStyle/>
                    <a:p>
                      <a:r>
                        <a:rPr lang="en-US" dirty="0"/>
                        <a:t>Lead Created By: </a:t>
                      </a:r>
                      <a:endParaRPr lang="en-IN" dirty="0"/>
                    </a:p>
                  </a:txBody>
                  <a:tcPr/>
                </a:tc>
                <a:tc>
                  <a:txBody>
                    <a:bodyPr/>
                    <a:lstStyle/>
                    <a:p>
                      <a:r>
                        <a:rPr lang="en-US" dirty="0"/>
                        <a:t>Lead created date &amp; Time:</a:t>
                      </a:r>
                      <a:endParaRPr lang="en-IN" dirty="0"/>
                    </a:p>
                  </a:txBody>
                  <a:tcPr/>
                </a:tc>
                <a:extLst>
                  <a:ext uri="{0D108BD9-81ED-4DB2-BD59-A6C34878D82A}">
                    <a16:rowId xmlns:a16="http://schemas.microsoft.com/office/drawing/2014/main" val="392479138"/>
                  </a:ext>
                </a:extLst>
              </a:tr>
              <a:tr h="370840">
                <a:tc>
                  <a:txBody>
                    <a:bodyPr/>
                    <a:lstStyle/>
                    <a:p>
                      <a:r>
                        <a:rPr lang="en-US" dirty="0"/>
                        <a:t>Lead Edited By: </a:t>
                      </a:r>
                      <a:endParaRPr lang="en-IN" dirty="0"/>
                    </a:p>
                  </a:txBody>
                  <a:tcPr/>
                </a:tc>
                <a:tc>
                  <a:txBody>
                    <a:bodyPr/>
                    <a:lstStyle/>
                    <a:p>
                      <a:r>
                        <a:rPr lang="en-US" dirty="0"/>
                        <a:t>Lead Edited date &amp; Time:</a:t>
                      </a:r>
                      <a:endParaRPr lang="en-IN" dirty="0"/>
                    </a:p>
                  </a:txBody>
                  <a:tcPr/>
                </a:tc>
                <a:extLst>
                  <a:ext uri="{0D108BD9-81ED-4DB2-BD59-A6C34878D82A}">
                    <a16:rowId xmlns:a16="http://schemas.microsoft.com/office/drawing/2014/main" val="3024531352"/>
                  </a:ext>
                </a:extLst>
              </a:tr>
              <a:tr h="370840">
                <a:tc>
                  <a:txBody>
                    <a:bodyPr/>
                    <a:lstStyle/>
                    <a:p>
                      <a:r>
                        <a:rPr lang="en-US" dirty="0"/>
                        <a:t>Meeting Added By:</a:t>
                      </a:r>
                      <a:endParaRPr lang="en-IN" dirty="0"/>
                    </a:p>
                  </a:txBody>
                  <a:tcPr/>
                </a:tc>
                <a:tc>
                  <a:txBody>
                    <a:bodyPr/>
                    <a:lstStyle/>
                    <a:p>
                      <a:r>
                        <a:rPr lang="en-US" dirty="0"/>
                        <a:t>Meeting Added date &amp; Time:</a:t>
                      </a:r>
                      <a:endParaRPr lang="en-IN" dirty="0"/>
                    </a:p>
                  </a:txBody>
                  <a:tcPr/>
                </a:tc>
                <a:extLst>
                  <a:ext uri="{0D108BD9-81ED-4DB2-BD59-A6C34878D82A}">
                    <a16:rowId xmlns:a16="http://schemas.microsoft.com/office/drawing/2014/main" val="259709525"/>
                  </a:ext>
                </a:extLst>
              </a:tr>
              <a:tr h="370840">
                <a:tc>
                  <a:txBody>
                    <a:bodyPr/>
                    <a:lstStyle/>
                    <a:p>
                      <a:r>
                        <a:rPr lang="en-US" dirty="0"/>
                        <a:t>Meeting Edited By:</a:t>
                      </a:r>
                      <a:endParaRPr lang="en-IN" dirty="0"/>
                    </a:p>
                  </a:txBody>
                  <a:tcPr/>
                </a:tc>
                <a:tc>
                  <a:txBody>
                    <a:bodyPr/>
                    <a:lstStyle/>
                    <a:p>
                      <a:r>
                        <a:rPr lang="en-US" dirty="0"/>
                        <a:t>Meeting Edited Date &amp; Time:</a:t>
                      </a:r>
                      <a:endParaRPr lang="en-IN" dirty="0"/>
                    </a:p>
                  </a:txBody>
                  <a:tcPr/>
                </a:tc>
                <a:extLst>
                  <a:ext uri="{0D108BD9-81ED-4DB2-BD59-A6C34878D82A}">
                    <a16:rowId xmlns:a16="http://schemas.microsoft.com/office/drawing/2014/main" val="2540276988"/>
                  </a:ext>
                </a:extLst>
              </a:tr>
              <a:tr h="370840">
                <a:tc>
                  <a:txBody>
                    <a:bodyPr/>
                    <a:lstStyle/>
                    <a:p>
                      <a:r>
                        <a:rPr lang="en-US" dirty="0"/>
                        <a:t>Sales Person:</a:t>
                      </a:r>
                      <a:endParaRPr lang="en-IN" dirty="0"/>
                    </a:p>
                  </a:txBody>
                  <a:tcPr/>
                </a:tc>
                <a:tc>
                  <a:txBody>
                    <a:bodyPr/>
                    <a:lstStyle/>
                    <a:p>
                      <a:endParaRPr lang="en-IN" dirty="0"/>
                    </a:p>
                  </a:txBody>
                  <a:tcPr/>
                </a:tc>
                <a:extLst>
                  <a:ext uri="{0D108BD9-81ED-4DB2-BD59-A6C34878D82A}">
                    <a16:rowId xmlns:a16="http://schemas.microsoft.com/office/drawing/2014/main" val="4217864828"/>
                  </a:ext>
                </a:extLst>
              </a:tr>
            </a:tbl>
          </a:graphicData>
        </a:graphic>
      </p:graphicFrame>
    </p:spTree>
    <p:extLst>
      <p:ext uri="{BB962C8B-B14F-4D97-AF65-F5344CB8AC3E}">
        <p14:creationId xmlns:p14="http://schemas.microsoft.com/office/powerpoint/2010/main" val="172979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D855D0-D426-0930-2B40-A016ED46832F}"/>
              </a:ext>
            </a:extLst>
          </p:cNvPr>
          <p:cNvSpPr/>
          <p:nvPr/>
        </p:nvSpPr>
        <p:spPr>
          <a:xfrm>
            <a:off x="1274165" y="402177"/>
            <a:ext cx="7255238" cy="94693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2. Menu/Module: My Meeting</a:t>
            </a:r>
            <a:endParaRPr lang="en-IN" sz="2800" dirty="0">
              <a:solidFill>
                <a:schemeClr val="tx1"/>
              </a:solidFill>
            </a:endParaRPr>
          </a:p>
        </p:txBody>
      </p:sp>
    </p:spTree>
    <p:extLst>
      <p:ext uri="{BB962C8B-B14F-4D97-AF65-F5344CB8AC3E}">
        <p14:creationId xmlns:p14="http://schemas.microsoft.com/office/powerpoint/2010/main" val="2315267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03F61-6448-0D6D-9B97-8DD964CBBBAF}"/>
              </a:ext>
            </a:extLst>
          </p:cNvPr>
          <p:cNvSpPr/>
          <p:nvPr/>
        </p:nvSpPr>
        <p:spPr>
          <a:xfrm>
            <a:off x="7585024" y="1049310"/>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5" name="Rectangle 4">
            <a:extLst>
              <a:ext uri="{FF2B5EF4-FFF2-40B4-BE49-F238E27FC236}">
                <a16:creationId xmlns:a16="http://schemas.microsoft.com/office/drawing/2014/main" id="{97D5D539-3773-B4C4-B6CA-A7E501E6D9B0}"/>
              </a:ext>
            </a:extLst>
          </p:cNvPr>
          <p:cNvSpPr/>
          <p:nvPr/>
        </p:nvSpPr>
        <p:spPr>
          <a:xfrm>
            <a:off x="8577577" y="1064736"/>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extLst>
              <p:ext uri="{D42A27DB-BD31-4B8C-83A1-F6EECF244321}">
                <p14:modId xmlns:p14="http://schemas.microsoft.com/office/powerpoint/2010/main" val="647464836"/>
              </p:ext>
            </p:extLst>
          </p:nvPr>
        </p:nvGraphicFramePr>
        <p:xfrm>
          <a:off x="598395" y="1939080"/>
          <a:ext cx="11259425" cy="3043781"/>
        </p:xfrm>
        <a:graphic>
          <a:graphicData uri="http://schemas.openxmlformats.org/drawingml/2006/table">
            <a:tbl>
              <a:tblPr firstRow="1" bandRow="1">
                <a:tableStyleId>{5C22544A-7EE6-4342-B048-85BDC9FD1C3A}</a:tableStyleId>
              </a:tblPr>
              <a:tblGrid>
                <a:gridCol w="1395297">
                  <a:extLst>
                    <a:ext uri="{9D8B030D-6E8A-4147-A177-3AD203B41FA5}">
                      <a16:colId xmlns:a16="http://schemas.microsoft.com/office/drawing/2014/main" val="3103054998"/>
                    </a:ext>
                  </a:extLst>
                </a:gridCol>
                <a:gridCol w="936116">
                  <a:extLst>
                    <a:ext uri="{9D8B030D-6E8A-4147-A177-3AD203B41FA5}">
                      <a16:colId xmlns:a16="http://schemas.microsoft.com/office/drawing/2014/main" val="4262726666"/>
                    </a:ext>
                  </a:extLst>
                </a:gridCol>
                <a:gridCol w="1045670">
                  <a:extLst>
                    <a:ext uri="{9D8B030D-6E8A-4147-A177-3AD203B41FA5}">
                      <a16:colId xmlns:a16="http://schemas.microsoft.com/office/drawing/2014/main" val="238706360"/>
                    </a:ext>
                  </a:extLst>
                </a:gridCol>
                <a:gridCol w="1163576">
                  <a:extLst>
                    <a:ext uri="{9D8B030D-6E8A-4147-A177-3AD203B41FA5}">
                      <a16:colId xmlns:a16="http://schemas.microsoft.com/office/drawing/2014/main" val="1300899069"/>
                    </a:ext>
                  </a:extLst>
                </a:gridCol>
                <a:gridCol w="1546559">
                  <a:extLst>
                    <a:ext uri="{9D8B030D-6E8A-4147-A177-3AD203B41FA5}">
                      <a16:colId xmlns:a16="http://schemas.microsoft.com/office/drawing/2014/main" val="3977869734"/>
                    </a:ext>
                  </a:extLst>
                </a:gridCol>
                <a:gridCol w="2268360">
                  <a:extLst>
                    <a:ext uri="{9D8B030D-6E8A-4147-A177-3AD203B41FA5}">
                      <a16:colId xmlns:a16="http://schemas.microsoft.com/office/drawing/2014/main" val="4166957089"/>
                    </a:ext>
                  </a:extLst>
                </a:gridCol>
                <a:gridCol w="2903847">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Meeting Status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r>
                        <a:rPr lang="en-US" dirty="0"/>
                        <a:t>Meeting Completed</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290265" y="3229615"/>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0F253EA-8FB3-232B-B843-7F22ABDB71AB}"/>
              </a:ext>
            </a:extLst>
          </p:cNvPr>
          <p:cNvSpPr/>
          <p:nvPr/>
        </p:nvSpPr>
        <p:spPr>
          <a:xfrm>
            <a:off x="290265" y="372571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5FB305-5B2B-453C-9175-E5C94552D6CB}"/>
              </a:ext>
            </a:extLst>
          </p:cNvPr>
          <p:cNvSpPr/>
          <p:nvPr/>
        </p:nvSpPr>
        <p:spPr>
          <a:xfrm>
            <a:off x="720326" y="2604416"/>
            <a:ext cx="1135481" cy="39149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525303" y="2666601"/>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325540" y="2604417"/>
            <a:ext cx="1065497" cy="35642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3066238" y="2623410"/>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3832144" y="2622609"/>
            <a:ext cx="1177668" cy="35642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4713320" y="2684130"/>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5160719" y="2622609"/>
            <a:ext cx="1346487" cy="36757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6151663" y="2664038"/>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294745" y="4160585"/>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3"/>
          <a:stretch>
            <a:fillRect/>
          </a:stretch>
        </p:blipFill>
        <p:spPr>
          <a:xfrm>
            <a:off x="10183640" y="3188944"/>
            <a:ext cx="439735" cy="416591"/>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4"/>
          <a:stretch>
            <a:fillRect/>
          </a:stretch>
        </p:blipFill>
        <p:spPr>
          <a:xfrm>
            <a:off x="11369126" y="3218410"/>
            <a:ext cx="273414" cy="314771"/>
          </a:xfrm>
          <a:prstGeom prst="rect">
            <a:avLst/>
          </a:prstGeom>
        </p:spPr>
      </p:pic>
      <p:sp>
        <p:nvSpPr>
          <p:cNvPr id="35" name="Oval 34">
            <a:extLst>
              <a:ext uri="{FF2B5EF4-FFF2-40B4-BE49-F238E27FC236}">
                <a16:creationId xmlns:a16="http://schemas.microsoft.com/office/drawing/2014/main" id="{6D44A12A-CA5B-2731-594F-2F99052488B6}"/>
              </a:ext>
            </a:extLst>
          </p:cNvPr>
          <p:cNvSpPr/>
          <p:nvPr/>
        </p:nvSpPr>
        <p:spPr>
          <a:xfrm>
            <a:off x="5049470" y="2622609"/>
            <a:ext cx="1382829" cy="2653259"/>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peech Bubble: Oval 35">
            <a:extLst>
              <a:ext uri="{FF2B5EF4-FFF2-40B4-BE49-F238E27FC236}">
                <a16:creationId xmlns:a16="http://schemas.microsoft.com/office/drawing/2014/main" id="{7C1065AF-A048-A195-2DD8-9C2D03CFAFCF}"/>
              </a:ext>
            </a:extLst>
          </p:cNvPr>
          <p:cNvSpPr/>
          <p:nvPr/>
        </p:nvSpPr>
        <p:spPr>
          <a:xfrm>
            <a:off x="2423928" y="4322532"/>
            <a:ext cx="2816431" cy="706188"/>
          </a:xfrm>
          <a:prstGeom prst="wedgeEllipseCallout">
            <a:avLst>
              <a:gd name="adj1" fmla="val 43917"/>
              <a:gd name="adj2" fmla="val -7759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Check In-Check Out difference</a:t>
            </a:r>
            <a:endParaRPr lang="en-IN" dirty="0"/>
          </a:p>
        </p:txBody>
      </p:sp>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5"/>
          <a:stretch>
            <a:fillRect/>
          </a:stretch>
        </p:blipFill>
        <p:spPr>
          <a:xfrm>
            <a:off x="10789415" y="3220754"/>
            <a:ext cx="317162" cy="342948"/>
          </a:xfrm>
          <a:prstGeom prst="rect">
            <a:avLst/>
          </a:prstGeom>
        </p:spPr>
      </p:pic>
      <p:sp>
        <p:nvSpPr>
          <p:cNvPr id="43" name="Rectangle 42">
            <a:extLst>
              <a:ext uri="{FF2B5EF4-FFF2-40B4-BE49-F238E27FC236}">
                <a16:creationId xmlns:a16="http://schemas.microsoft.com/office/drawing/2014/main" id="{42FC4D34-80B4-8438-0F69-6AFA3D6CEF01}"/>
              </a:ext>
            </a:extLst>
          </p:cNvPr>
          <p:cNvSpPr/>
          <p:nvPr/>
        </p:nvSpPr>
        <p:spPr>
          <a:xfrm>
            <a:off x="109701" y="6036227"/>
            <a:ext cx="11259425" cy="7431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Meetings Added/Edited either from  Web or Mobile both should be displayed in My Meeting listing page.</a:t>
            </a:r>
          </a:p>
          <a:p>
            <a:r>
              <a:rPr lang="en-US" dirty="0">
                <a:solidFill>
                  <a:schemeClr val="tx1"/>
                </a:solidFill>
              </a:rPr>
              <a:t>Meeting Completed:   MOM Entered in Meeting </a:t>
            </a:r>
            <a:endParaRPr lang="en-IN" dirty="0">
              <a:solidFill>
                <a:schemeClr val="tx1"/>
              </a:solidFill>
            </a:endParaRPr>
          </a:p>
        </p:txBody>
      </p:sp>
      <p:pic>
        <p:nvPicPr>
          <p:cNvPr id="26" name="Picture 25">
            <a:extLst>
              <a:ext uri="{FF2B5EF4-FFF2-40B4-BE49-F238E27FC236}">
                <a16:creationId xmlns:a16="http://schemas.microsoft.com/office/drawing/2014/main" id="{04854162-CEA4-4970-22F8-E2DCD41DD430}"/>
              </a:ext>
            </a:extLst>
          </p:cNvPr>
          <p:cNvPicPr>
            <a:picLocks noChangeAspect="1"/>
          </p:cNvPicPr>
          <p:nvPr/>
        </p:nvPicPr>
        <p:blipFill>
          <a:blip r:embed="rId6"/>
          <a:stretch>
            <a:fillRect/>
          </a:stretch>
        </p:blipFill>
        <p:spPr>
          <a:xfrm>
            <a:off x="347394" y="119921"/>
            <a:ext cx="4463854" cy="447903"/>
          </a:xfrm>
          <a:prstGeom prst="rect">
            <a:avLst/>
          </a:prstGeom>
        </p:spPr>
      </p:pic>
      <p:pic>
        <p:nvPicPr>
          <p:cNvPr id="29" name="Picture 28">
            <a:extLst>
              <a:ext uri="{FF2B5EF4-FFF2-40B4-BE49-F238E27FC236}">
                <a16:creationId xmlns:a16="http://schemas.microsoft.com/office/drawing/2014/main" id="{A410CA93-A02F-E11B-4ED0-A923299FA6C9}"/>
              </a:ext>
            </a:extLst>
          </p:cNvPr>
          <p:cNvPicPr>
            <a:picLocks noChangeAspect="1"/>
          </p:cNvPicPr>
          <p:nvPr/>
        </p:nvPicPr>
        <p:blipFill>
          <a:blip r:embed="rId7"/>
          <a:stretch>
            <a:fillRect/>
          </a:stretch>
        </p:blipFill>
        <p:spPr>
          <a:xfrm>
            <a:off x="2308074" y="781171"/>
            <a:ext cx="914528" cy="304843"/>
          </a:xfrm>
          <a:prstGeom prst="rect">
            <a:avLst/>
          </a:prstGeom>
        </p:spPr>
      </p:pic>
      <p:pic>
        <p:nvPicPr>
          <p:cNvPr id="30" name="Picture 29">
            <a:extLst>
              <a:ext uri="{FF2B5EF4-FFF2-40B4-BE49-F238E27FC236}">
                <a16:creationId xmlns:a16="http://schemas.microsoft.com/office/drawing/2014/main" id="{5CFBB3C0-E894-3188-7CC4-F3BB5429CB0F}"/>
              </a:ext>
            </a:extLst>
          </p:cNvPr>
          <p:cNvPicPr>
            <a:picLocks noChangeAspect="1"/>
          </p:cNvPicPr>
          <p:nvPr/>
        </p:nvPicPr>
        <p:blipFill>
          <a:blip r:embed="rId8"/>
          <a:stretch>
            <a:fillRect/>
          </a:stretch>
        </p:blipFill>
        <p:spPr>
          <a:xfrm>
            <a:off x="8114026" y="5295353"/>
            <a:ext cx="3503877" cy="436549"/>
          </a:xfrm>
          <a:prstGeom prst="rect">
            <a:avLst/>
          </a:prstGeom>
          <a:ln w="28575">
            <a:solidFill>
              <a:schemeClr val="tx1"/>
            </a:solidFill>
          </a:ln>
        </p:spPr>
      </p:pic>
      <p:sp>
        <p:nvSpPr>
          <p:cNvPr id="31" name="Speech Bubble: Oval 30">
            <a:extLst>
              <a:ext uri="{FF2B5EF4-FFF2-40B4-BE49-F238E27FC236}">
                <a16:creationId xmlns:a16="http://schemas.microsoft.com/office/drawing/2014/main" id="{13907340-62E9-8ADF-AC37-C053EED8E55C}"/>
              </a:ext>
            </a:extLst>
          </p:cNvPr>
          <p:cNvSpPr/>
          <p:nvPr/>
        </p:nvSpPr>
        <p:spPr>
          <a:xfrm>
            <a:off x="5475003" y="695263"/>
            <a:ext cx="2750810" cy="396375"/>
          </a:xfrm>
          <a:prstGeom prst="wedgeEllipseCallout">
            <a:avLst>
              <a:gd name="adj1" fmla="val 30191"/>
              <a:gd name="adj2" fmla="val 114742"/>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Add</a:t>
            </a:r>
            <a:endParaRPr lang="en-IN" dirty="0">
              <a:solidFill>
                <a:schemeClr val="tx1"/>
              </a:solidFill>
            </a:endParaRPr>
          </a:p>
        </p:txBody>
      </p:sp>
      <p:sp>
        <p:nvSpPr>
          <p:cNvPr id="32" name="Rectangle 31">
            <a:extLst>
              <a:ext uri="{FF2B5EF4-FFF2-40B4-BE49-F238E27FC236}">
                <a16:creationId xmlns:a16="http://schemas.microsoft.com/office/drawing/2014/main" id="{E4DA83F9-2BBB-4244-90B1-BD68A8D9A809}"/>
              </a:ext>
            </a:extLst>
          </p:cNvPr>
          <p:cNvSpPr/>
          <p:nvPr/>
        </p:nvSpPr>
        <p:spPr>
          <a:xfrm>
            <a:off x="7221439" y="132627"/>
            <a:ext cx="4736892" cy="37899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 Menu/Module: My Meeting</a:t>
            </a:r>
            <a:endParaRPr lang="en-IN" sz="2400" dirty="0">
              <a:solidFill>
                <a:schemeClr val="tx1"/>
              </a:solidFill>
            </a:endParaRPr>
          </a:p>
        </p:txBody>
      </p:sp>
      <p:sp>
        <p:nvSpPr>
          <p:cNvPr id="33" name="Rectangle 32">
            <a:extLst>
              <a:ext uri="{FF2B5EF4-FFF2-40B4-BE49-F238E27FC236}">
                <a16:creationId xmlns:a16="http://schemas.microsoft.com/office/drawing/2014/main" id="{CC9B69FE-DDE2-116F-C25A-92D08F601A90}"/>
              </a:ext>
            </a:extLst>
          </p:cNvPr>
          <p:cNvSpPr/>
          <p:nvPr/>
        </p:nvSpPr>
        <p:spPr>
          <a:xfrm>
            <a:off x="6937763" y="2608419"/>
            <a:ext cx="1346487" cy="36757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a16="http://schemas.microsoft.com/office/drawing/2014/main" id="{907F09E9-DF57-BD43-8354-E7B771830AE1}"/>
              </a:ext>
            </a:extLst>
          </p:cNvPr>
          <p:cNvPicPr>
            <a:picLocks noChangeAspect="1"/>
          </p:cNvPicPr>
          <p:nvPr/>
        </p:nvPicPr>
        <p:blipFill>
          <a:blip r:embed="rId2"/>
          <a:stretch>
            <a:fillRect/>
          </a:stretch>
        </p:blipFill>
        <p:spPr>
          <a:xfrm>
            <a:off x="7928707" y="2649848"/>
            <a:ext cx="290805" cy="274468"/>
          </a:xfrm>
          <a:prstGeom prst="rect">
            <a:avLst/>
          </a:prstGeom>
        </p:spPr>
      </p:pic>
      <p:pic>
        <p:nvPicPr>
          <p:cNvPr id="51" name="Picture 50">
            <a:extLst>
              <a:ext uri="{FF2B5EF4-FFF2-40B4-BE49-F238E27FC236}">
                <a16:creationId xmlns:a16="http://schemas.microsoft.com/office/drawing/2014/main" id="{F36DA8D4-B758-6DFE-40D8-D37748CF00ED}"/>
              </a:ext>
            </a:extLst>
          </p:cNvPr>
          <p:cNvPicPr>
            <a:picLocks noChangeAspect="1"/>
          </p:cNvPicPr>
          <p:nvPr/>
        </p:nvPicPr>
        <p:blipFill>
          <a:blip r:embed="rId9"/>
          <a:stretch>
            <a:fillRect/>
          </a:stretch>
        </p:blipFill>
        <p:spPr>
          <a:xfrm>
            <a:off x="9007926" y="3180897"/>
            <a:ext cx="424471" cy="459844"/>
          </a:xfrm>
          <a:prstGeom prst="rect">
            <a:avLst/>
          </a:prstGeom>
        </p:spPr>
      </p:pic>
      <p:pic>
        <p:nvPicPr>
          <p:cNvPr id="53" name="Picture 52">
            <a:extLst>
              <a:ext uri="{FF2B5EF4-FFF2-40B4-BE49-F238E27FC236}">
                <a16:creationId xmlns:a16="http://schemas.microsoft.com/office/drawing/2014/main" id="{5A991AAC-D7A3-3F81-0391-D38EAB65BAB3}"/>
              </a:ext>
            </a:extLst>
          </p:cNvPr>
          <p:cNvPicPr>
            <a:picLocks noChangeAspect="1"/>
          </p:cNvPicPr>
          <p:nvPr/>
        </p:nvPicPr>
        <p:blipFill>
          <a:blip r:embed="rId10"/>
          <a:stretch>
            <a:fillRect/>
          </a:stretch>
        </p:blipFill>
        <p:spPr>
          <a:xfrm>
            <a:off x="9634854" y="3177149"/>
            <a:ext cx="397476" cy="433611"/>
          </a:xfrm>
          <a:prstGeom prst="rect">
            <a:avLst/>
          </a:prstGeom>
        </p:spPr>
      </p:pic>
      <p:pic>
        <p:nvPicPr>
          <p:cNvPr id="60" name="Picture 59">
            <a:extLst>
              <a:ext uri="{FF2B5EF4-FFF2-40B4-BE49-F238E27FC236}">
                <a16:creationId xmlns:a16="http://schemas.microsoft.com/office/drawing/2014/main" id="{18712507-FAAC-E8B9-6162-AD1B0A36BD61}"/>
              </a:ext>
            </a:extLst>
          </p:cNvPr>
          <p:cNvPicPr>
            <a:picLocks noChangeAspect="1"/>
          </p:cNvPicPr>
          <p:nvPr/>
        </p:nvPicPr>
        <p:blipFill>
          <a:blip r:embed="rId3"/>
          <a:stretch>
            <a:fillRect/>
          </a:stretch>
        </p:blipFill>
        <p:spPr>
          <a:xfrm>
            <a:off x="10291070" y="3851006"/>
            <a:ext cx="439735" cy="416591"/>
          </a:xfrm>
          <a:prstGeom prst="rect">
            <a:avLst/>
          </a:prstGeom>
        </p:spPr>
      </p:pic>
      <p:pic>
        <p:nvPicPr>
          <p:cNvPr id="61" name="Picture 60">
            <a:extLst>
              <a:ext uri="{FF2B5EF4-FFF2-40B4-BE49-F238E27FC236}">
                <a16:creationId xmlns:a16="http://schemas.microsoft.com/office/drawing/2014/main" id="{3B902A40-01E1-BF2C-AFFE-B7F1BC5FCBB3}"/>
              </a:ext>
            </a:extLst>
          </p:cNvPr>
          <p:cNvPicPr>
            <a:picLocks noChangeAspect="1"/>
          </p:cNvPicPr>
          <p:nvPr/>
        </p:nvPicPr>
        <p:blipFill>
          <a:blip r:embed="rId4"/>
          <a:stretch>
            <a:fillRect/>
          </a:stretch>
        </p:blipFill>
        <p:spPr>
          <a:xfrm>
            <a:off x="11476556" y="3880472"/>
            <a:ext cx="273414" cy="314771"/>
          </a:xfrm>
          <a:prstGeom prst="rect">
            <a:avLst/>
          </a:prstGeom>
        </p:spPr>
      </p:pic>
      <p:pic>
        <p:nvPicPr>
          <p:cNvPr id="62" name="Picture 61">
            <a:extLst>
              <a:ext uri="{FF2B5EF4-FFF2-40B4-BE49-F238E27FC236}">
                <a16:creationId xmlns:a16="http://schemas.microsoft.com/office/drawing/2014/main" id="{753B3DFF-880B-0A5D-03DB-1BE0FF9D316D}"/>
              </a:ext>
            </a:extLst>
          </p:cNvPr>
          <p:cNvPicPr>
            <a:picLocks noChangeAspect="1"/>
          </p:cNvPicPr>
          <p:nvPr/>
        </p:nvPicPr>
        <p:blipFill>
          <a:blip r:embed="rId5"/>
          <a:stretch>
            <a:fillRect/>
          </a:stretch>
        </p:blipFill>
        <p:spPr>
          <a:xfrm>
            <a:off x="10896845" y="3882816"/>
            <a:ext cx="317162" cy="342948"/>
          </a:xfrm>
          <a:prstGeom prst="rect">
            <a:avLst/>
          </a:prstGeom>
        </p:spPr>
      </p:pic>
      <p:pic>
        <p:nvPicPr>
          <p:cNvPr id="63" name="Picture 62">
            <a:extLst>
              <a:ext uri="{FF2B5EF4-FFF2-40B4-BE49-F238E27FC236}">
                <a16:creationId xmlns:a16="http://schemas.microsoft.com/office/drawing/2014/main" id="{CAED7005-5C37-1DBE-FC3B-425B5DFC02BF}"/>
              </a:ext>
            </a:extLst>
          </p:cNvPr>
          <p:cNvPicPr>
            <a:picLocks noChangeAspect="1"/>
          </p:cNvPicPr>
          <p:nvPr/>
        </p:nvPicPr>
        <p:blipFill>
          <a:blip r:embed="rId9"/>
          <a:stretch>
            <a:fillRect/>
          </a:stretch>
        </p:blipFill>
        <p:spPr>
          <a:xfrm>
            <a:off x="9115356" y="3842959"/>
            <a:ext cx="424471" cy="459844"/>
          </a:xfrm>
          <a:prstGeom prst="rect">
            <a:avLst/>
          </a:prstGeom>
        </p:spPr>
      </p:pic>
      <p:pic>
        <p:nvPicPr>
          <p:cNvPr id="64" name="Picture 63">
            <a:extLst>
              <a:ext uri="{FF2B5EF4-FFF2-40B4-BE49-F238E27FC236}">
                <a16:creationId xmlns:a16="http://schemas.microsoft.com/office/drawing/2014/main" id="{2FE2C587-3162-2C15-F220-44983EDB1DB9}"/>
              </a:ext>
            </a:extLst>
          </p:cNvPr>
          <p:cNvPicPr>
            <a:picLocks noChangeAspect="1"/>
          </p:cNvPicPr>
          <p:nvPr/>
        </p:nvPicPr>
        <p:blipFill>
          <a:blip r:embed="rId10"/>
          <a:stretch>
            <a:fillRect/>
          </a:stretch>
        </p:blipFill>
        <p:spPr>
          <a:xfrm>
            <a:off x="9742284" y="3839211"/>
            <a:ext cx="397476" cy="433611"/>
          </a:xfrm>
          <a:prstGeom prst="rect">
            <a:avLst/>
          </a:prstGeom>
        </p:spPr>
      </p:pic>
      <p:pic>
        <p:nvPicPr>
          <p:cNvPr id="65" name="Picture 64">
            <a:extLst>
              <a:ext uri="{FF2B5EF4-FFF2-40B4-BE49-F238E27FC236}">
                <a16:creationId xmlns:a16="http://schemas.microsoft.com/office/drawing/2014/main" id="{5F7726D7-8957-D906-1904-A9ABD542CEB9}"/>
              </a:ext>
            </a:extLst>
          </p:cNvPr>
          <p:cNvPicPr>
            <a:picLocks noChangeAspect="1"/>
          </p:cNvPicPr>
          <p:nvPr/>
        </p:nvPicPr>
        <p:blipFill>
          <a:blip r:embed="rId3"/>
          <a:stretch>
            <a:fillRect/>
          </a:stretch>
        </p:blipFill>
        <p:spPr>
          <a:xfrm>
            <a:off x="10321050" y="4525558"/>
            <a:ext cx="439735" cy="416591"/>
          </a:xfrm>
          <a:prstGeom prst="rect">
            <a:avLst/>
          </a:prstGeom>
        </p:spPr>
      </p:pic>
      <p:pic>
        <p:nvPicPr>
          <p:cNvPr id="66" name="Picture 65">
            <a:extLst>
              <a:ext uri="{FF2B5EF4-FFF2-40B4-BE49-F238E27FC236}">
                <a16:creationId xmlns:a16="http://schemas.microsoft.com/office/drawing/2014/main" id="{DDEF45B9-6D88-F0BB-8F0B-8C5B51C2A4F6}"/>
              </a:ext>
            </a:extLst>
          </p:cNvPr>
          <p:cNvPicPr>
            <a:picLocks noChangeAspect="1"/>
          </p:cNvPicPr>
          <p:nvPr/>
        </p:nvPicPr>
        <p:blipFill>
          <a:blip r:embed="rId4"/>
          <a:stretch>
            <a:fillRect/>
          </a:stretch>
        </p:blipFill>
        <p:spPr>
          <a:xfrm>
            <a:off x="11506536" y="4555024"/>
            <a:ext cx="273414" cy="314771"/>
          </a:xfrm>
          <a:prstGeom prst="rect">
            <a:avLst/>
          </a:prstGeom>
        </p:spPr>
      </p:pic>
      <p:pic>
        <p:nvPicPr>
          <p:cNvPr id="67" name="Picture 66">
            <a:extLst>
              <a:ext uri="{FF2B5EF4-FFF2-40B4-BE49-F238E27FC236}">
                <a16:creationId xmlns:a16="http://schemas.microsoft.com/office/drawing/2014/main" id="{A305E7D6-C5EB-B0BB-A1B2-0933763EF3AD}"/>
              </a:ext>
            </a:extLst>
          </p:cNvPr>
          <p:cNvPicPr>
            <a:picLocks noChangeAspect="1"/>
          </p:cNvPicPr>
          <p:nvPr/>
        </p:nvPicPr>
        <p:blipFill>
          <a:blip r:embed="rId5"/>
          <a:stretch>
            <a:fillRect/>
          </a:stretch>
        </p:blipFill>
        <p:spPr>
          <a:xfrm>
            <a:off x="10926825" y="4557368"/>
            <a:ext cx="317162" cy="342948"/>
          </a:xfrm>
          <a:prstGeom prst="rect">
            <a:avLst/>
          </a:prstGeom>
        </p:spPr>
      </p:pic>
      <p:pic>
        <p:nvPicPr>
          <p:cNvPr id="68" name="Picture 67">
            <a:extLst>
              <a:ext uri="{FF2B5EF4-FFF2-40B4-BE49-F238E27FC236}">
                <a16:creationId xmlns:a16="http://schemas.microsoft.com/office/drawing/2014/main" id="{211A0E71-5110-1080-8FEF-D6AAFBF111C2}"/>
              </a:ext>
            </a:extLst>
          </p:cNvPr>
          <p:cNvPicPr>
            <a:picLocks noChangeAspect="1"/>
          </p:cNvPicPr>
          <p:nvPr/>
        </p:nvPicPr>
        <p:blipFill>
          <a:blip r:embed="rId9"/>
          <a:stretch>
            <a:fillRect/>
          </a:stretch>
        </p:blipFill>
        <p:spPr>
          <a:xfrm>
            <a:off x="9145336" y="4517511"/>
            <a:ext cx="424471" cy="459844"/>
          </a:xfrm>
          <a:prstGeom prst="rect">
            <a:avLst/>
          </a:prstGeom>
        </p:spPr>
      </p:pic>
      <p:pic>
        <p:nvPicPr>
          <p:cNvPr id="69" name="Picture 68">
            <a:extLst>
              <a:ext uri="{FF2B5EF4-FFF2-40B4-BE49-F238E27FC236}">
                <a16:creationId xmlns:a16="http://schemas.microsoft.com/office/drawing/2014/main" id="{3D0BBBEF-61CB-4D8E-14DD-F1E869FDB487}"/>
              </a:ext>
            </a:extLst>
          </p:cNvPr>
          <p:cNvPicPr>
            <a:picLocks noChangeAspect="1"/>
          </p:cNvPicPr>
          <p:nvPr/>
        </p:nvPicPr>
        <p:blipFill>
          <a:blip r:embed="rId10"/>
          <a:stretch>
            <a:fillRect/>
          </a:stretch>
        </p:blipFill>
        <p:spPr>
          <a:xfrm>
            <a:off x="9772264" y="4513763"/>
            <a:ext cx="397476" cy="433611"/>
          </a:xfrm>
          <a:prstGeom prst="rect">
            <a:avLst/>
          </a:prstGeom>
        </p:spPr>
      </p:pic>
      <p:sp>
        <p:nvSpPr>
          <p:cNvPr id="70" name="Oval 69">
            <a:extLst>
              <a:ext uri="{FF2B5EF4-FFF2-40B4-BE49-F238E27FC236}">
                <a16:creationId xmlns:a16="http://schemas.microsoft.com/office/drawing/2014/main" id="{5DE78072-D884-D7E1-7331-8CA253A742F7}"/>
              </a:ext>
            </a:extLst>
          </p:cNvPr>
          <p:cNvSpPr/>
          <p:nvPr/>
        </p:nvSpPr>
        <p:spPr>
          <a:xfrm>
            <a:off x="8862716" y="3211506"/>
            <a:ext cx="689118" cy="36011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Speech Bubble: Oval 70">
            <a:extLst>
              <a:ext uri="{FF2B5EF4-FFF2-40B4-BE49-F238E27FC236}">
                <a16:creationId xmlns:a16="http://schemas.microsoft.com/office/drawing/2014/main" id="{FD538F2C-41B1-86CC-2B22-6EA47EF8983E}"/>
              </a:ext>
            </a:extLst>
          </p:cNvPr>
          <p:cNvSpPr/>
          <p:nvPr/>
        </p:nvSpPr>
        <p:spPr>
          <a:xfrm>
            <a:off x="8949195" y="2574308"/>
            <a:ext cx="916770" cy="344260"/>
          </a:xfrm>
          <a:prstGeom prst="wedgeEllipseCallout">
            <a:avLst>
              <a:gd name="adj1" fmla="val -20833"/>
              <a:gd name="adj2" fmla="val 1278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a:t>
            </a:r>
            <a:endParaRPr lang="en-IN" dirty="0"/>
          </a:p>
        </p:txBody>
      </p:sp>
      <p:sp>
        <p:nvSpPr>
          <p:cNvPr id="72" name="Oval 71">
            <a:extLst>
              <a:ext uri="{FF2B5EF4-FFF2-40B4-BE49-F238E27FC236}">
                <a16:creationId xmlns:a16="http://schemas.microsoft.com/office/drawing/2014/main" id="{34A73D72-85D8-2EAD-7118-CF3187038411}"/>
              </a:ext>
            </a:extLst>
          </p:cNvPr>
          <p:cNvSpPr/>
          <p:nvPr/>
        </p:nvSpPr>
        <p:spPr>
          <a:xfrm>
            <a:off x="9601952" y="3889912"/>
            <a:ext cx="689118" cy="36011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26E9776D-9617-CC7D-C6B3-01A6C84776DD}"/>
              </a:ext>
            </a:extLst>
          </p:cNvPr>
          <p:cNvSpPr/>
          <p:nvPr/>
        </p:nvSpPr>
        <p:spPr>
          <a:xfrm>
            <a:off x="10291070" y="3138943"/>
            <a:ext cx="376204" cy="58932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C6C53DD3-13A2-E00C-B9E0-4697DA96F876}"/>
              </a:ext>
            </a:extLst>
          </p:cNvPr>
          <p:cNvSpPr/>
          <p:nvPr/>
        </p:nvSpPr>
        <p:spPr>
          <a:xfrm>
            <a:off x="10859189" y="4500095"/>
            <a:ext cx="494775" cy="494925"/>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6297CA66-508B-336F-DF5D-3B79AA2CC315}"/>
              </a:ext>
            </a:extLst>
          </p:cNvPr>
          <p:cNvSpPr/>
          <p:nvPr/>
        </p:nvSpPr>
        <p:spPr>
          <a:xfrm>
            <a:off x="11369126" y="3696868"/>
            <a:ext cx="689118" cy="70191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peech Bubble: Oval 75">
            <a:extLst>
              <a:ext uri="{FF2B5EF4-FFF2-40B4-BE49-F238E27FC236}">
                <a16:creationId xmlns:a16="http://schemas.microsoft.com/office/drawing/2014/main" id="{E4D804E4-5ABC-95AD-CDCC-4795DEB8D21E}"/>
              </a:ext>
            </a:extLst>
          </p:cNvPr>
          <p:cNvSpPr/>
          <p:nvPr/>
        </p:nvSpPr>
        <p:spPr>
          <a:xfrm>
            <a:off x="9568105" y="4406569"/>
            <a:ext cx="1201845" cy="376756"/>
          </a:xfrm>
          <a:prstGeom prst="wedgeEllipseCallout">
            <a:avLst>
              <a:gd name="adj1" fmla="val -20833"/>
              <a:gd name="adj2" fmla="val -942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IN" dirty="0"/>
          </a:p>
        </p:txBody>
      </p:sp>
      <p:sp>
        <p:nvSpPr>
          <p:cNvPr id="77" name="Speech Bubble: Oval 76">
            <a:extLst>
              <a:ext uri="{FF2B5EF4-FFF2-40B4-BE49-F238E27FC236}">
                <a16:creationId xmlns:a16="http://schemas.microsoft.com/office/drawing/2014/main" id="{2A91D86F-3B85-A879-935F-8F36412FD6AF}"/>
              </a:ext>
            </a:extLst>
          </p:cNvPr>
          <p:cNvSpPr/>
          <p:nvPr/>
        </p:nvSpPr>
        <p:spPr>
          <a:xfrm>
            <a:off x="10204080" y="2306918"/>
            <a:ext cx="2052449" cy="644581"/>
          </a:xfrm>
          <a:prstGeom prst="wedgeEllipseCallout">
            <a:avLst>
              <a:gd name="adj1" fmla="val -36170"/>
              <a:gd name="adj2" fmla="val 74327"/>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In Check Out</a:t>
            </a:r>
            <a:endParaRPr lang="en-IN" dirty="0">
              <a:solidFill>
                <a:schemeClr val="tx1"/>
              </a:solidFill>
            </a:endParaRPr>
          </a:p>
        </p:txBody>
      </p:sp>
      <p:sp>
        <p:nvSpPr>
          <p:cNvPr id="78" name="Speech Bubble: Oval 77">
            <a:extLst>
              <a:ext uri="{FF2B5EF4-FFF2-40B4-BE49-F238E27FC236}">
                <a16:creationId xmlns:a16="http://schemas.microsoft.com/office/drawing/2014/main" id="{FCF3286C-AAB6-CB67-3491-B6D0D68C1341}"/>
              </a:ext>
            </a:extLst>
          </p:cNvPr>
          <p:cNvSpPr/>
          <p:nvPr/>
        </p:nvSpPr>
        <p:spPr>
          <a:xfrm>
            <a:off x="9868477" y="5139406"/>
            <a:ext cx="1201845" cy="376756"/>
          </a:xfrm>
          <a:prstGeom prst="wedgeEllipseCallout">
            <a:avLst>
              <a:gd name="adj1" fmla="val 41530"/>
              <a:gd name="adj2" fmla="val -1061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Call</a:t>
            </a:r>
            <a:endParaRPr lang="en-IN" dirty="0"/>
          </a:p>
        </p:txBody>
      </p:sp>
      <p:sp>
        <p:nvSpPr>
          <p:cNvPr id="79" name="Speech Bubble: Oval 78">
            <a:extLst>
              <a:ext uri="{FF2B5EF4-FFF2-40B4-BE49-F238E27FC236}">
                <a16:creationId xmlns:a16="http://schemas.microsoft.com/office/drawing/2014/main" id="{7611B7AF-7206-DA72-F6DD-018B77568EEE}"/>
              </a:ext>
            </a:extLst>
          </p:cNvPr>
          <p:cNvSpPr/>
          <p:nvPr/>
        </p:nvSpPr>
        <p:spPr>
          <a:xfrm>
            <a:off x="11853706" y="4374131"/>
            <a:ext cx="2052449" cy="644581"/>
          </a:xfrm>
          <a:prstGeom prst="wedgeEllipseCallout">
            <a:avLst>
              <a:gd name="adj1" fmla="val -47856"/>
              <a:gd name="adj2" fmla="val -6055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Meeting Location</a:t>
            </a:r>
            <a:endParaRPr lang="en-IN" dirty="0">
              <a:solidFill>
                <a:schemeClr val="tx1"/>
              </a:solidFill>
            </a:endParaRPr>
          </a:p>
        </p:txBody>
      </p:sp>
    </p:spTree>
    <p:extLst>
      <p:ext uri="{BB962C8B-B14F-4D97-AF65-F5344CB8AC3E}">
        <p14:creationId xmlns:p14="http://schemas.microsoft.com/office/powerpoint/2010/main" val="290936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8F29FE-08BE-7B37-DD6C-E539012EAD75}"/>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My Meeting</a:t>
            </a:r>
            <a:endParaRPr lang="en-IN" dirty="0">
              <a:solidFill>
                <a:schemeClr val="tx1"/>
              </a:solidFill>
            </a:endParaRPr>
          </a:p>
        </p:txBody>
      </p:sp>
      <p:sp>
        <p:nvSpPr>
          <p:cNvPr id="5" name="TextBox 4">
            <a:extLst>
              <a:ext uri="{FF2B5EF4-FFF2-40B4-BE49-F238E27FC236}">
                <a16:creationId xmlns:a16="http://schemas.microsoft.com/office/drawing/2014/main" id="{553A77DF-630B-AE1E-3E97-26DDAD32E023}"/>
              </a:ext>
            </a:extLst>
          </p:cNvPr>
          <p:cNvSpPr txBox="1"/>
          <p:nvPr/>
        </p:nvSpPr>
        <p:spPr>
          <a:xfrm>
            <a:off x="-37475" y="3134916"/>
            <a:ext cx="2339714"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Purpose*</a:t>
            </a:r>
            <a:endParaRPr lang="en-IN" dirty="0"/>
          </a:p>
        </p:txBody>
      </p:sp>
      <p:sp>
        <p:nvSpPr>
          <p:cNvPr id="8" name="TextBox 7">
            <a:extLst>
              <a:ext uri="{FF2B5EF4-FFF2-40B4-BE49-F238E27FC236}">
                <a16:creationId xmlns:a16="http://schemas.microsoft.com/office/drawing/2014/main" id="{0F9C7C1D-F1B9-7391-C642-03972F8935AD}"/>
              </a:ext>
            </a:extLst>
          </p:cNvPr>
          <p:cNvSpPr txBox="1"/>
          <p:nvPr/>
        </p:nvSpPr>
        <p:spPr>
          <a:xfrm>
            <a:off x="-42472" y="3732689"/>
            <a:ext cx="262452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Date &amp; Time*</a:t>
            </a:r>
            <a:endParaRPr lang="en-IN" dirty="0"/>
          </a:p>
        </p:txBody>
      </p:sp>
      <p:sp>
        <p:nvSpPr>
          <p:cNvPr id="10" name="TextBox 9">
            <a:extLst>
              <a:ext uri="{FF2B5EF4-FFF2-40B4-BE49-F238E27FC236}">
                <a16:creationId xmlns:a16="http://schemas.microsoft.com/office/drawing/2014/main" id="{95AA64DA-1A98-3E1F-5CEF-3BD5EA5BF2B4}"/>
              </a:ext>
            </a:extLst>
          </p:cNvPr>
          <p:cNvSpPr txBox="1"/>
          <p:nvPr/>
        </p:nvSpPr>
        <p:spPr>
          <a:xfrm>
            <a:off x="0" y="5362783"/>
            <a:ext cx="190874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All day event:</a:t>
            </a:r>
            <a:endParaRPr lang="en-IN" dirty="0"/>
          </a:p>
        </p:txBody>
      </p:sp>
      <p:sp>
        <p:nvSpPr>
          <p:cNvPr id="12" name="TextBox 11">
            <a:extLst>
              <a:ext uri="{FF2B5EF4-FFF2-40B4-BE49-F238E27FC236}">
                <a16:creationId xmlns:a16="http://schemas.microsoft.com/office/drawing/2014/main" id="{C3379489-A07B-172B-3365-10DAF4860700}"/>
              </a:ext>
            </a:extLst>
          </p:cNvPr>
          <p:cNvSpPr txBox="1"/>
          <p:nvPr/>
        </p:nvSpPr>
        <p:spPr>
          <a:xfrm>
            <a:off x="-42472" y="4178912"/>
            <a:ext cx="200868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Type* :</a:t>
            </a:r>
            <a:endParaRPr lang="en-IN" dirty="0"/>
          </a:p>
        </p:txBody>
      </p:sp>
      <p:sp>
        <p:nvSpPr>
          <p:cNvPr id="13" name="TextBox 12">
            <a:extLst>
              <a:ext uri="{FF2B5EF4-FFF2-40B4-BE49-F238E27FC236}">
                <a16:creationId xmlns:a16="http://schemas.microsoft.com/office/drawing/2014/main" id="{18E51FDF-6B1E-8EA7-7C89-9B344DA1FC16}"/>
              </a:ext>
            </a:extLst>
          </p:cNvPr>
          <p:cNvSpPr txBox="1"/>
          <p:nvPr/>
        </p:nvSpPr>
        <p:spPr>
          <a:xfrm>
            <a:off x="7495" y="180361"/>
            <a:ext cx="210611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 :</a:t>
            </a:r>
            <a:endParaRPr lang="en-IN" dirty="0"/>
          </a:p>
        </p:txBody>
      </p:sp>
      <p:sp>
        <p:nvSpPr>
          <p:cNvPr id="15" name="TextBox 14">
            <a:extLst>
              <a:ext uri="{FF2B5EF4-FFF2-40B4-BE49-F238E27FC236}">
                <a16:creationId xmlns:a16="http://schemas.microsoft.com/office/drawing/2014/main" id="{4485DA3E-721C-CCDC-0086-1C66986006BC}"/>
              </a:ext>
            </a:extLst>
          </p:cNvPr>
          <p:cNvSpPr txBox="1"/>
          <p:nvPr/>
        </p:nvSpPr>
        <p:spPr>
          <a:xfrm>
            <a:off x="-42472" y="2015281"/>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No.* :</a:t>
            </a:r>
            <a:endParaRPr lang="en-IN" dirty="0"/>
          </a:p>
        </p:txBody>
      </p:sp>
      <p:sp>
        <p:nvSpPr>
          <p:cNvPr id="17" name="TextBox 16">
            <a:extLst>
              <a:ext uri="{FF2B5EF4-FFF2-40B4-BE49-F238E27FC236}">
                <a16:creationId xmlns:a16="http://schemas.microsoft.com/office/drawing/2014/main" id="{AD50AF67-709B-2DC9-B534-919DE00D765B}"/>
              </a:ext>
            </a:extLst>
          </p:cNvPr>
          <p:cNvSpPr txBox="1"/>
          <p:nvPr/>
        </p:nvSpPr>
        <p:spPr>
          <a:xfrm>
            <a:off x="7496" y="2509996"/>
            <a:ext cx="1431560"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Email Id* :</a:t>
            </a:r>
            <a:endParaRPr lang="en-IN" dirty="0"/>
          </a:p>
        </p:txBody>
      </p:sp>
      <p:sp>
        <p:nvSpPr>
          <p:cNvPr id="19" name="TextBox 18">
            <a:extLst>
              <a:ext uri="{FF2B5EF4-FFF2-40B4-BE49-F238E27FC236}">
                <a16:creationId xmlns:a16="http://schemas.microsoft.com/office/drawing/2014/main" id="{BAA3597C-D791-1E3E-DBA7-B4C783745929}"/>
              </a:ext>
            </a:extLst>
          </p:cNvPr>
          <p:cNvSpPr txBox="1"/>
          <p:nvPr/>
        </p:nvSpPr>
        <p:spPr>
          <a:xfrm>
            <a:off x="-74953" y="4779430"/>
            <a:ext cx="239967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a:t>
            </a:r>
            <a:r>
              <a:rPr lang="en-IN" dirty="0">
                <a:solidFill>
                  <a:srgbClr val="003189"/>
                </a:solidFill>
                <a:highlight>
                  <a:srgbClr val="FFFFFF"/>
                </a:highlight>
                <a:latin typeface="Nunito Sans" pitchFamily="2" charset="0"/>
              </a:rPr>
              <a:t>Location *</a:t>
            </a:r>
            <a:r>
              <a:rPr lang="en-IN" b="0" i="0" dirty="0">
                <a:solidFill>
                  <a:srgbClr val="003189"/>
                </a:solidFill>
                <a:effectLst/>
                <a:highlight>
                  <a:srgbClr val="FFFFFF"/>
                </a:highlight>
                <a:latin typeface="Nunito Sans" pitchFamily="2" charset="0"/>
              </a:rPr>
              <a:t>:</a:t>
            </a:r>
            <a:endParaRPr lang="en-IN" dirty="0"/>
          </a:p>
        </p:txBody>
      </p:sp>
      <p:sp>
        <p:nvSpPr>
          <p:cNvPr id="23" name="TextBox 22">
            <a:extLst>
              <a:ext uri="{FF2B5EF4-FFF2-40B4-BE49-F238E27FC236}">
                <a16:creationId xmlns:a16="http://schemas.microsoft.com/office/drawing/2014/main" id="{03EFCF3A-4E26-43BB-3A13-51DFB4E5D9DF}"/>
              </a:ext>
            </a:extLst>
          </p:cNvPr>
          <p:cNvSpPr txBox="1"/>
          <p:nvPr/>
        </p:nvSpPr>
        <p:spPr>
          <a:xfrm>
            <a:off x="-74953" y="5866741"/>
            <a:ext cx="2203555"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Add Attendees:</a:t>
            </a:r>
            <a:endParaRPr lang="en-IN" dirty="0"/>
          </a:p>
        </p:txBody>
      </p:sp>
      <p:sp>
        <p:nvSpPr>
          <p:cNvPr id="26" name="TextBox 25">
            <a:extLst>
              <a:ext uri="{FF2B5EF4-FFF2-40B4-BE49-F238E27FC236}">
                <a16:creationId xmlns:a16="http://schemas.microsoft.com/office/drawing/2014/main" id="{0C5F7044-695A-ADA9-60CE-8ED5CB790ADF}"/>
              </a:ext>
            </a:extLst>
          </p:cNvPr>
          <p:cNvSpPr txBox="1"/>
          <p:nvPr/>
        </p:nvSpPr>
        <p:spPr>
          <a:xfrm>
            <a:off x="-42472" y="898035"/>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Address:</a:t>
            </a:r>
            <a:endParaRPr lang="en-IN" dirty="0"/>
          </a:p>
        </p:txBody>
      </p:sp>
      <p:sp>
        <p:nvSpPr>
          <p:cNvPr id="27" name="Rectangle 26">
            <a:extLst>
              <a:ext uri="{FF2B5EF4-FFF2-40B4-BE49-F238E27FC236}">
                <a16:creationId xmlns:a16="http://schemas.microsoft.com/office/drawing/2014/main" id="{147AF993-6935-C93D-51CC-464E21BA06C8}"/>
              </a:ext>
            </a:extLst>
          </p:cNvPr>
          <p:cNvSpPr/>
          <p:nvPr/>
        </p:nvSpPr>
        <p:spPr>
          <a:xfrm>
            <a:off x="2582053" y="22916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28" name="Rectangle 27">
            <a:extLst>
              <a:ext uri="{FF2B5EF4-FFF2-40B4-BE49-F238E27FC236}">
                <a16:creationId xmlns:a16="http://schemas.microsoft.com/office/drawing/2014/main" id="{BD324205-E057-C46B-25A1-F02D09427BAF}"/>
              </a:ext>
            </a:extLst>
          </p:cNvPr>
          <p:cNvSpPr/>
          <p:nvPr/>
        </p:nvSpPr>
        <p:spPr>
          <a:xfrm>
            <a:off x="2582054" y="102054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29" name="Rectangle 28">
            <a:extLst>
              <a:ext uri="{FF2B5EF4-FFF2-40B4-BE49-F238E27FC236}">
                <a16:creationId xmlns:a16="http://schemas.microsoft.com/office/drawing/2014/main" id="{4EFEEFE0-E2FA-3E0F-BB25-60E3989BB9FD}"/>
              </a:ext>
            </a:extLst>
          </p:cNvPr>
          <p:cNvSpPr/>
          <p:nvPr/>
        </p:nvSpPr>
        <p:spPr>
          <a:xfrm>
            <a:off x="2582055" y="211679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30" name="Rectangle 29">
            <a:extLst>
              <a:ext uri="{FF2B5EF4-FFF2-40B4-BE49-F238E27FC236}">
                <a16:creationId xmlns:a16="http://schemas.microsoft.com/office/drawing/2014/main" id="{60C22908-11BC-5AD3-5E47-BC9020F2C0A3}"/>
              </a:ext>
            </a:extLst>
          </p:cNvPr>
          <p:cNvSpPr/>
          <p:nvPr/>
        </p:nvSpPr>
        <p:spPr>
          <a:xfrm>
            <a:off x="2582055" y="259526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31" name="Rectangle 30">
            <a:extLst>
              <a:ext uri="{FF2B5EF4-FFF2-40B4-BE49-F238E27FC236}">
                <a16:creationId xmlns:a16="http://schemas.microsoft.com/office/drawing/2014/main" id="{0519AB40-950F-C92D-CE9F-4F5392839BA7}"/>
              </a:ext>
            </a:extLst>
          </p:cNvPr>
          <p:cNvSpPr/>
          <p:nvPr/>
        </p:nvSpPr>
        <p:spPr>
          <a:xfrm>
            <a:off x="2582055" y="3166874"/>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32" name="Rectangle 31">
            <a:extLst>
              <a:ext uri="{FF2B5EF4-FFF2-40B4-BE49-F238E27FC236}">
                <a16:creationId xmlns:a16="http://schemas.microsoft.com/office/drawing/2014/main" id="{951DCD69-170D-72F9-E771-2B04E019CBD3}"/>
              </a:ext>
            </a:extLst>
          </p:cNvPr>
          <p:cNvSpPr/>
          <p:nvPr/>
        </p:nvSpPr>
        <p:spPr>
          <a:xfrm>
            <a:off x="2582055" y="3716360"/>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33" name="Rectangle 32">
            <a:extLst>
              <a:ext uri="{FF2B5EF4-FFF2-40B4-BE49-F238E27FC236}">
                <a16:creationId xmlns:a16="http://schemas.microsoft.com/office/drawing/2014/main" id="{18615DCA-38D5-283D-0927-EF681D5769AB}"/>
              </a:ext>
            </a:extLst>
          </p:cNvPr>
          <p:cNvSpPr/>
          <p:nvPr/>
        </p:nvSpPr>
        <p:spPr>
          <a:xfrm>
            <a:off x="2540205" y="4312676"/>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General Master&gt;</a:t>
            </a:r>
            <a:endParaRPr lang="en-IN" sz="1600" dirty="0">
              <a:solidFill>
                <a:schemeClr val="tx1"/>
              </a:solidFill>
            </a:endParaRPr>
          </a:p>
        </p:txBody>
      </p:sp>
      <p:sp>
        <p:nvSpPr>
          <p:cNvPr id="34" name="Rectangle 33">
            <a:extLst>
              <a:ext uri="{FF2B5EF4-FFF2-40B4-BE49-F238E27FC236}">
                <a16:creationId xmlns:a16="http://schemas.microsoft.com/office/drawing/2014/main" id="{1FF04203-6579-6B34-4670-B1B6646EE68B}"/>
              </a:ext>
            </a:extLst>
          </p:cNvPr>
          <p:cNvSpPr/>
          <p:nvPr/>
        </p:nvSpPr>
        <p:spPr>
          <a:xfrm>
            <a:off x="2540205" y="4807649"/>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&lt;Geo Location&gt;</a:t>
            </a:r>
            <a:endParaRPr lang="en-IN" sz="1600" dirty="0">
              <a:solidFill>
                <a:schemeClr val="tx1"/>
              </a:solidFill>
            </a:endParaRPr>
          </a:p>
        </p:txBody>
      </p:sp>
      <p:pic>
        <p:nvPicPr>
          <p:cNvPr id="36" name="Picture 35">
            <a:extLst>
              <a:ext uri="{FF2B5EF4-FFF2-40B4-BE49-F238E27FC236}">
                <a16:creationId xmlns:a16="http://schemas.microsoft.com/office/drawing/2014/main" id="{4E5871A6-C87A-C442-78C2-B536350D47B2}"/>
              </a:ext>
            </a:extLst>
          </p:cNvPr>
          <p:cNvPicPr>
            <a:picLocks noChangeAspect="1"/>
          </p:cNvPicPr>
          <p:nvPr/>
        </p:nvPicPr>
        <p:blipFill>
          <a:blip r:embed="rId2"/>
          <a:stretch>
            <a:fillRect/>
          </a:stretch>
        </p:blipFill>
        <p:spPr>
          <a:xfrm>
            <a:off x="2540205" y="5311210"/>
            <a:ext cx="733155" cy="472478"/>
          </a:xfrm>
          <a:prstGeom prst="rect">
            <a:avLst/>
          </a:prstGeom>
        </p:spPr>
      </p:pic>
      <p:sp>
        <p:nvSpPr>
          <p:cNvPr id="37" name="Rectangle 36">
            <a:extLst>
              <a:ext uri="{FF2B5EF4-FFF2-40B4-BE49-F238E27FC236}">
                <a16:creationId xmlns:a16="http://schemas.microsoft.com/office/drawing/2014/main" id="{3FEF238F-596F-2EEF-3791-982ADF083FC3}"/>
              </a:ext>
            </a:extLst>
          </p:cNvPr>
          <p:cNvSpPr/>
          <p:nvPr/>
        </p:nvSpPr>
        <p:spPr>
          <a:xfrm>
            <a:off x="2456507" y="5885259"/>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User Master, Multi selection &gt;</a:t>
            </a:r>
            <a:endParaRPr lang="en-IN" sz="1600" dirty="0">
              <a:solidFill>
                <a:schemeClr val="tx1"/>
              </a:solidFill>
            </a:endParaRPr>
          </a:p>
        </p:txBody>
      </p:sp>
      <p:pic>
        <p:nvPicPr>
          <p:cNvPr id="39" name="Picture 38">
            <a:extLst>
              <a:ext uri="{FF2B5EF4-FFF2-40B4-BE49-F238E27FC236}">
                <a16:creationId xmlns:a16="http://schemas.microsoft.com/office/drawing/2014/main" id="{F1110365-C4E5-9475-DB4F-6D49E049AE91}"/>
              </a:ext>
            </a:extLst>
          </p:cNvPr>
          <p:cNvPicPr>
            <a:picLocks noChangeAspect="1"/>
          </p:cNvPicPr>
          <p:nvPr/>
        </p:nvPicPr>
        <p:blipFill>
          <a:blip r:embed="rId3"/>
          <a:stretch>
            <a:fillRect/>
          </a:stretch>
        </p:blipFill>
        <p:spPr>
          <a:xfrm>
            <a:off x="1439056" y="6328059"/>
            <a:ext cx="1219370" cy="438211"/>
          </a:xfrm>
          <a:prstGeom prst="rect">
            <a:avLst/>
          </a:prstGeom>
        </p:spPr>
      </p:pic>
      <p:cxnSp>
        <p:nvCxnSpPr>
          <p:cNvPr id="42" name="Straight Connector 41">
            <a:extLst>
              <a:ext uri="{FF2B5EF4-FFF2-40B4-BE49-F238E27FC236}">
                <a16:creationId xmlns:a16="http://schemas.microsoft.com/office/drawing/2014/main" id="{8D9162B0-5A43-186F-562E-14F685BF4DD2}"/>
              </a:ext>
            </a:extLst>
          </p:cNvPr>
          <p:cNvCxnSpPr>
            <a:cxnSpLocks/>
          </p:cNvCxnSpPr>
          <p:nvPr/>
        </p:nvCxnSpPr>
        <p:spPr>
          <a:xfrm flipH="1" flipV="1">
            <a:off x="5880511" y="3952741"/>
            <a:ext cx="370387" cy="12140"/>
          </a:xfrm>
          <a:prstGeom prst="line">
            <a:avLst/>
          </a:prstGeom>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669CE2EB-B22C-BB38-0E39-E068F3196912}"/>
              </a:ext>
            </a:extLst>
          </p:cNvPr>
          <p:cNvPicPr>
            <a:picLocks noChangeAspect="1"/>
          </p:cNvPicPr>
          <p:nvPr/>
        </p:nvPicPr>
        <p:blipFill>
          <a:blip r:embed="rId4"/>
          <a:stretch>
            <a:fillRect/>
          </a:stretch>
        </p:blipFill>
        <p:spPr>
          <a:xfrm>
            <a:off x="4327042" y="3718657"/>
            <a:ext cx="1354229" cy="492448"/>
          </a:xfrm>
          <a:prstGeom prst="rect">
            <a:avLst/>
          </a:prstGeom>
        </p:spPr>
      </p:pic>
      <p:pic>
        <p:nvPicPr>
          <p:cNvPr id="48" name="Picture 47">
            <a:extLst>
              <a:ext uri="{FF2B5EF4-FFF2-40B4-BE49-F238E27FC236}">
                <a16:creationId xmlns:a16="http://schemas.microsoft.com/office/drawing/2014/main" id="{8801650D-312D-E798-4731-9149B7304CCE}"/>
              </a:ext>
            </a:extLst>
          </p:cNvPr>
          <p:cNvPicPr>
            <a:picLocks noChangeAspect="1"/>
          </p:cNvPicPr>
          <p:nvPr/>
        </p:nvPicPr>
        <p:blipFill>
          <a:blip r:embed="rId5"/>
          <a:stretch>
            <a:fillRect/>
          </a:stretch>
        </p:blipFill>
        <p:spPr>
          <a:xfrm>
            <a:off x="6325968" y="3716360"/>
            <a:ext cx="1678153" cy="543126"/>
          </a:xfrm>
          <a:prstGeom prst="rect">
            <a:avLst/>
          </a:prstGeom>
        </p:spPr>
      </p:pic>
      <p:sp>
        <p:nvSpPr>
          <p:cNvPr id="2" name="TextBox 1">
            <a:extLst>
              <a:ext uri="{FF2B5EF4-FFF2-40B4-BE49-F238E27FC236}">
                <a16:creationId xmlns:a16="http://schemas.microsoft.com/office/drawing/2014/main" id="{B141FC99-4E41-65E9-714F-42B973EBC2A5}"/>
              </a:ext>
            </a:extLst>
          </p:cNvPr>
          <p:cNvSpPr txBox="1"/>
          <p:nvPr/>
        </p:nvSpPr>
        <p:spPr>
          <a:xfrm>
            <a:off x="6392059" y="898035"/>
            <a:ext cx="2410921"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Created By:</a:t>
            </a:r>
            <a:endParaRPr lang="en-IN" dirty="0"/>
          </a:p>
        </p:txBody>
      </p:sp>
      <p:sp>
        <p:nvSpPr>
          <p:cNvPr id="4" name="TextBox 3">
            <a:extLst>
              <a:ext uri="{FF2B5EF4-FFF2-40B4-BE49-F238E27FC236}">
                <a16:creationId xmlns:a16="http://schemas.microsoft.com/office/drawing/2014/main" id="{1EE159B1-B85F-107E-6416-226A8E946E9E}"/>
              </a:ext>
            </a:extLst>
          </p:cNvPr>
          <p:cNvSpPr txBox="1"/>
          <p:nvPr/>
        </p:nvSpPr>
        <p:spPr>
          <a:xfrm>
            <a:off x="6332099" y="1490631"/>
            <a:ext cx="3277846"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Created date &amp; Time:</a:t>
            </a:r>
            <a:endParaRPr lang="en-IN" dirty="0"/>
          </a:p>
        </p:txBody>
      </p:sp>
      <p:sp>
        <p:nvSpPr>
          <p:cNvPr id="6" name="Rectangle 5">
            <a:extLst>
              <a:ext uri="{FF2B5EF4-FFF2-40B4-BE49-F238E27FC236}">
                <a16:creationId xmlns:a16="http://schemas.microsoft.com/office/drawing/2014/main" id="{15426B6B-27CC-9C0E-E70E-C28D0C2B6185}"/>
              </a:ext>
            </a:extLst>
          </p:cNvPr>
          <p:cNvSpPr/>
          <p:nvPr/>
        </p:nvSpPr>
        <p:spPr>
          <a:xfrm>
            <a:off x="8784237" y="898035"/>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7" name="Rectangle 6">
            <a:extLst>
              <a:ext uri="{FF2B5EF4-FFF2-40B4-BE49-F238E27FC236}">
                <a16:creationId xmlns:a16="http://schemas.microsoft.com/office/drawing/2014/main" id="{EFD498D0-761A-6D58-5FDB-3C409F5D9878}"/>
              </a:ext>
            </a:extLst>
          </p:cNvPr>
          <p:cNvSpPr/>
          <p:nvPr/>
        </p:nvSpPr>
        <p:spPr>
          <a:xfrm>
            <a:off x="9609946" y="1411187"/>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sp>
        <p:nvSpPr>
          <p:cNvPr id="9" name="Rectangle: Rounded Corners 8">
            <a:extLst>
              <a:ext uri="{FF2B5EF4-FFF2-40B4-BE49-F238E27FC236}">
                <a16:creationId xmlns:a16="http://schemas.microsoft.com/office/drawing/2014/main" id="{06A8B31E-6882-88A3-34B3-BEA8B8E9C098}"/>
              </a:ext>
            </a:extLst>
          </p:cNvPr>
          <p:cNvSpPr/>
          <p:nvPr/>
        </p:nvSpPr>
        <p:spPr>
          <a:xfrm>
            <a:off x="7495" y="0"/>
            <a:ext cx="6243403" cy="79646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66C933FA-A1DE-ACAC-B768-99FE377D1D5B}"/>
              </a:ext>
            </a:extLst>
          </p:cNvPr>
          <p:cNvSpPr/>
          <p:nvPr/>
        </p:nvSpPr>
        <p:spPr>
          <a:xfrm>
            <a:off x="8164641" y="4170560"/>
            <a:ext cx="3897442" cy="1256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Only Active Lead Customers to be displayed In “Customer Name” smart search</a:t>
            </a:r>
            <a:endParaRPr lang="en-IN" dirty="0"/>
          </a:p>
        </p:txBody>
      </p:sp>
      <p:sp>
        <p:nvSpPr>
          <p:cNvPr id="14" name="TextBox 13">
            <a:extLst>
              <a:ext uri="{FF2B5EF4-FFF2-40B4-BE49-F238E27FC236}">
                <a16:creationId xmlns:a16="http://schemas.microsoft.com/office/drawing/2014/main" id="{84ED56B2-BF33-1232-2AD7-93E5447EEBE2}"/>
              </a:ext>
            </a:extLst>
          </p:cNvPr>
          <p:cNvSpPr txBox="1"/>
          <p:nvPr/>
        </p:nvSpPr>
        <p:spPr>
          <a:xfrm>
            <a:off x="-42473" y="1494105"/>
            <a:ext cx="2008679"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Person. :</a:t>
            </a:r>
            <a:endParaRPr lang="en-IN" dirty="0"/>
          </a:p>
        </p:txBody>
      </p:sp>
      <p:sp>
        <p:nvSpPr>
          <p:cNvPr id="16" name="Rectangle 15">
            <a:extLst>
              <a:ext uri="{FF2B5EF4-FFF2-40B4-BE49-F238E27FC236}">
                <a16:creationId xmlns:a16="http://schemas.microsoft.com/office/drawing/2014/main" id="{C4174F2E-7BB7-52A7-3E13-402D8248708D}"/>
              </a:ext>
            </a:extLst>
          </p:cNvPr>
          <p:cNvSpPr/>
          <p:nvPr/>
        </p:nvSpPr>
        <p:spPr>
          <a:xfrm>
            <a:off x="2582053" y="1548237"/>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20" name="TextBox 19">
            <a:extLst>
              <a:ext uri="{FF2B5EF4-FFF2-40B4-BE49-F238E27FC236}">
                <a16:creationId xmlns:a16="http://schemas.microsoft.com/office/drawing/2014/main" id="{33AD1816-C10F-97CF-1CE1-F85536E55132}"/>
              </a:ext>
            </a:extLst>
          </p:cNvPr>
          <p:cNvSpPr txBox="1"/>
          <p:nvPr/>
        </p:nvSpPr>
        <p:spPr>
          <a:xfrm>
            <a:off x="723276" y="1060653"/>
            <a:ext cx="6153462" cy="369332"/>
          </a:xfrm>
          <a:prstGeom prst="rect">
            <a:avLst/>
          </a:prstGeom>
          <a:noFill/>
        </p:spPr>
        <p:txBody>
          <a:bodyPr wrap="square">
            <a:spAutoFit/>
          </a:bodyPr>
          <a:lstStyle/>
          <a:p>
            <a:pPr algn="ctr"/>
            <a:r>
              <a:rPr lang="en-US" dirty="0">
                <a:solidFill>
                  <a:schemeClr val="tx1"/>
                </a:solidFill>
              </a:rPr>
              <a:t>&lt;Text Field&gt;</a:t>
            </a:r>
            <a:endParaRPr lang="en-IN" dirty="0">
              <a:solidFill>
                <a:schemeClr val="tx1"/>
              </a:solidFill>
            </a:endParaRPr>
          </a:p>
        </p:txBody>
      </p:sp>
    </p:spTree>
    <p:extLst>
      <p:ext uri="{BB962C8B-B14F-4D97-AF65-F5344CB8AC3E}">
        <p14:creationId xmlns:p14="http://schemas.microsoft.com/office/powerpoint/2010/main" val="2260079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545922" y="1912005"/>
          <a:ext cx="11259424" cy="2401619"/>
        </p:xfrm>
        <a:graphic>
          <a:graphicData uri="http://schemas.openxmlformats.org/drawingml/2006/table">
            <a:tbl>
              <a:tblPr firstRow="1" bandRow="1">
                <a:tableStyleId>{5C22544A-7EE6-4342-B048-85BDC9FD1C3A}</a:tableStyleId>
              </a:tblPr>
              <a:tblGrid>
                <a:gridCol w="1975872">
                  <a:extLst>
                    <a:ext uri="{9D8B030D-6E8A-4147-A177-3AD203B41FA5}">
                      <a16:colId xmlns:a16="http://schemas.microsoft.com/office/drawing/2014/main" val="3103054998"/>
                    </a:ext>
                  </a:extLst>
                </a:gridCol>
                <a:gridCol w="2126520">
                  <a:extLst>
                    <a:ext uri="{9D8B030D-6E8A-4147-A177-3AD203B41FA5}">
                      <a16:colId xmlns:a16="http://schemas.microsoft.com/office/drawing/2014/main" val="4262726666"/>
                    </a:ext>
                  </a:extLst>
                </a:gridCol>
                <a:gridCol w="1940984">
                  <a:extLst>
                    <a:ext uri="{9D8B030D-6E8A-4147-A177-3AD203B41FA5}">
                      <a16:colId xmlns:a16="http://schemas.microsoft.com/office/drawing/2014/main" val="238706360"/>
                    </a:ext>
                  </a:extLst>
                </a:gridCol>
                <a:gridCol w="2040889">
                  <a:extLst>
                    <a:ext uri="{9D8B030D-6E8A-4147-A177-3AD203B41FA5}">
                      <a16:colId xmlns:a16="http://schemas.microsoft.com/office/drawing/2014/main" val="1300899069"/>
                    </a:ext>
                  </a:extLst>
                </a:gridCol>
                <a:gridCol w="1212560">
                  <a:extLst>
                    <a:ext uri="{9D8B030D-6E8A-4147-A177-3AD203B41FA5}">
                      <a16:colId xmlns:a16="http://schemas.microsoft.com/office/drawing/2014/main" val="3977869734"/>
                    </a:ext>
                  </a:extLst>
                </a:gridCol>
                <a:gridCol w="1962599">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5FB305-5B2B-453C-9175-E5C94552D6CB}"/>
              </a:ext>
            </a:extLst>
          </p:cNvPr>
          <p:cNvSpPr/>
          <p:nvPr/>
        </p:nvSpPr>
        <p:spPr>
          <a:xfrm>
            <a:off x="671531" y="2604417"/>
            <a:ext cx="1621309" cy="3914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4811248" y="2633755"/>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5994918" y="2648124"/>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6988387" y="2604416"/>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080411" y="2633755"/>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023556" y="3009993"/>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0650878" y="299590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487818" y="3024081"/>
            <a:ext cx="273414" cy="314771"/>
          </a:xfrm>
          <a:prstGeom prst="rect">
            <a:avLst/>
          </a:prstGeom>
        </p:spPr>
      </p:pic>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6"/>
          <a:stretch>
            <a:fillRect/>
          </a:stretch>
        </p:blipFill>
        <p:spPr>
          <a:xfrm>
            <a:off x="11041699" y="2995905"/>
            <a:ext cx="317162" cy="342948"/>
          </a:xfrm>
          <a:prstGeom prst="rect">
            <a:avLst/>
          </a:prstGeom>
        </p:spPr>
      </p:pic>
      <p:pic>
        <p:nvPicPr>
          <p:cNvPr id="20" name="Picture 19">
            <a:extLst>
              <a:ext uri="{FF2B5EF4-FFF2-40B4-BE49-F238E27FC236}">
                <a16:creationId xmlns:a16="http://schemas.microsoft.com/office/drawing/2014/main" id="{051DB90A-6F6D-5042-B9B7-F001B3B34DD1}"/>
              </a:ext>
            </a:extLst>
          </p:cNvPr>
          <p:cNvPicPr>
            <a:picLocks noChangeAspect="1"/>
          </p:cNvPicPr>
          <p:nvPr/>
        </p:nvPicPr>
        <p:blipFill>
          <a:blip r:embed="rId3"/>
          <a:stretch>
            <a:fillRect/>
          </a:stretch>
        </p:blipFill>
        <p:spPr>
          <a:xfrm>
            <a:off x="9993748" y="3464130"/>
            <a:ext cx="632110" cy="314771"/>
          </a:xfrm>
          <a:prstGeom prst="rect">
            <a:avLst/>
          </a:prstGeom>
        </p:spPr>
      </p:pic>
      <p:pic>
        <p:nvPicPr>
          <p:cNvPr id="21" name="Picture 20">
            <a:extLst>
              <a:ext uri="{FF2B5EF4-FFF2-40B4-BE49-F238E27FC236}">
                <a16:creationId xmlns:a16="http://schemas.microsoft.com/office/drawing/2014/main" id="{4F3704C4-1FA0-DE4A-C4A1-AB7A092BD069}"/>
              </a:ext>
            </a:extLst>
          </p:cNvPr>
          <p:cNvPicPr>
            <a:picLocks noChangeAspect="1"/>
          </p:cNvPicPr>
          <p:nvPr/>
        </p:nvPicPr>
        <p:blipFill>
          <a:blip r:embed="rId4"/>
          <a:stretch>
            <a:fillRect/>
          </a:stretch>
        </p:blipFill>
        <p:spPr>
          <a:xfrm>
            <a:off x="10621070" y="3450041"/>
            <a:ext cx="362001" cy="342948"/>
          </a:xfrm>
          <a:prstGeom prst="rect">
            <a:avLst/>
          </a:prstGeom>
        </p:spPr>
      </p:pic>
      <p:pic>
        <p:nvPicPr>
          <p:cNvPr id="23" name="Picture 22">
            <a:extLst>
              <a:ext uri="{FF2B5EF4-FFF2-40B4-BE49-F238E27FC236}">
                <a16:creationId xmlns:a16="http://schemas.microsoft.com/office/drawing/2014/main" id="{D6ED5AB4-488A-2D2F-EF6B-5C1991025A7D}"/>
              </a:ext>
            </a:extLst>
          </p:cNvPr>
          <p:cNvPicPr>
            <a:picLocks noChangeAspect="1"/>
          </p:cNvPicPr>
          <p:nvPr/>
        </p:nvPicPr>
        <p:blipFill>
          <a:blip r:embed="rId5"/>
          <a:stretch>
            <a:fillRect/>
          </a:stretch>
        </p:blipFill>
        <p:spPr>
          <a:xfrm>
            <a:off x="11458010" y="3478218"/>
            <a:ext cx="273414" cy="314771"/>
          </a:xfrm>
          <a:prstGeom prst="rect">
            <a:avLst/>
          </a:prstGeom>
        </p:spPr>
      </p:pic>
      <p:pic>
        <p:nvPicPr>
          <p:cNvPr id="25" name="Picture 24">
            <a:extLst>
              <a:ext uri="{FF2B5EF4-FFF2-40B4-BE49-F238E27FC236}">
                <a16:creationId xmlns:a16="http://schemas.microsoft.com/office/drawing/2014/main" id="{D041AAFC-F36D-1BC4-D448-463FA06D9FBA}"/>
              </a:ext>
            </a:extLst>
          </p:cNvPr>
          <p:cNvPicPr>
            <a:picLocks noChangeAspect="1"/>
          </p:cNvPicPr>
          <p:nvPr/>
        </p:nvPicPr>
        <p:blipFill>
          <a:blip r:embed="rId6"/>
          <a:stretch>
            <a:fillRect/>
          </a:stretch>
        </p:blipFill>
        <p:spPr>
          <a:xfrm>
            <a:off x="11011891" y="3450042"/>
            <a:ext cx="317162" cy="342948"/>
          </a:xfrm>
          <a:prstGeom prst="rect">
            <a:avLst/>
          </a:prstGeom>
        </p:spPr>
      </p:pic>
      <p:pic>
        <p:nvPicPr>
          <p:cNvPr id="39" name="Picture 38">
            <a:extLst>
              <a:ext uri="{FF2B5EF4-FFF2-40B4-BE49-F238E27FC236}">
                <a16:creationId xmlns:a16="http://schemas.microsoft.com/office/drawing/2014/main" id="{4AD50638-BE75-14EA-CDA1-C16412539B49}"/>
              </a:ext>
            </a:extLst>
          </p:cNvPr>
          <p:cNvPicPr>
            <a:picLocks noChangeAspect="1"/>
          </p:cNvPicPr>
          <p:nvPr/>
        </p:nvPicPr>
        <p:blipFill>
          <a:blip r:embed="rId3"/>
          <a:stretch>
            <a:fillRect/>
          </a:stretch>
        </p:blipFill>
        <p:spPr>
          <a:xfrm>
            <a:off x="9993748" y="3918125"/>
            <a:ext cx="632110" cy="314771"/>
          </a:xfrm>
          <a:prstGeom prst="rect">
            <a:avLst/>
          </a:prstGeom>
        </p:spPr>
      </p:pic>
      <p:pic>
        <p:nvPicPr>
          <p:cNvPr id="40" name="Picture 39">
            <a:extLst>
              <a:ext uri="{FF2B5EF4-FFF2-40B4-BE49-F238E27FC236}">
                <a16:creationId xmlns:a16="http://schemas.microsoft.com/office/drawing/2014/main" id="{9CEA9055-6A9D-FC58-A388-33203E43D750}"/>
              </a:ext>
            </a:extLst>
          </p:cNvPr>
          <p:cNvPicPr>
            <a:picLocks noChangeAspect="1"/>
          </p:cNvPicPr>
          <p:nvPr/>
        </p:nvPicPr>
        <p:blipFill>
          <a:blip r:embed="rId4"/>
          <a:stretch>
            <a:fillRect/>
          </a:stretch>
        </p:blipFill>
        <p:spPr>
          <a:xfrm>
            <a:off x="10621070" y="3904036"/>
            <a:ext cx="362001" cy="342948"/>
          </a:xfrm>
          <a:prstGeom prst="rect">
            <a:avLst/>
          </a:prstGeom>
        </p:spPr>
      </p:pic>
      <p:pic>
        <p:nvPicPr>
          <p:cNvPr id="41" name="Picture 40">
            <a:extLst>
              <a:ext uri="{FF2B5EF4-FFF2-40B4-BE49-F238E27FC236}">
                <a16:creationId xmlns:a16="http://schemas.microsoft.com/office/drawing/2014/main" id="{8C9D82D4-8422-FFCE-1845-95F2030CCC3B}"/>
              </a:ext>
            </a:extLst>
          </p:cNvPr>
          <p:cNvPicPr>
            <a:picLocks noChangeAspect="1"/>
          </p:cNvPicPr>
          <p:nvPr/>
        </p:nvPicPr>
        <p:blipFill>
          <a:blip r:embed="rId5"/>
          <a:stretch>
            <a:fillRect/>
          </a:stretch>
        </p:blipFill>
        <p:spPr>
          <a:xfrm>
            <a:off x="11458010" y="3932213"/>
            <a:ext cx="273414" cy="314771"/>
          </a:xfrm>
          <a:prstGeom prst="rect">
            <a:avLst/>
          </a:prstGeom>
        </p:spPr>
      </p:pic>
      <p:pic>
        <p:nvPicPr>
          <p:cNvPr id="42" name="Picture 41">
            <a:extLst>
              <a:ext uri="{FF2B5EF4-FFF2-40B4-BE49-F238E27FC236}">
                <a16:creationId xmlns:a16="http://schemas.microsoft.com/office/drawing/2014/main" id="{C05CEE54-43B4-C184-5E9C-B29BFCF4700F}"/>
              </a:ext>
            </a:extLst>
          </p:cNvPr>
          <p:cNvPicPr>
            <a:picLocks noChangeAspect="1"/>
          </p:cNvPicPr>
          <p:nvPr/>
        </p:nvPicPr>
        <p:blipFill>
          <a:blip r:embed="rId6"/>
          <a:stretch>
            <a:fillRect/>
          </a:stretch>
        </p:blipFill>
        <p:spPr>
          <a:xfrm>
            <a:off x="11011891" y="3904037"/>
            <a:ext cx="317162" cy="342948"/>
          </a:xfrm>
          <a:prstGeom prst="rect">
            <a:avLst/>
          </a:prstGeom>
        </p:spPr>
      </p:pic>
      <p:sp>
        <p:nvSpPr>
          <p:cNvPr id="7" name="Oval 6">
            <a:extLst>
              <a:ext uri="{FF2B5EF4-FFF2-40B4-BE49-F238E27FC236}">
                <a16:creationId xmlns:a16="http://schemas.microsoft.com/office/drawing/2014/main" id="{00E00A63-1E43-63B7-FE56-C8108C1AC89D}"/>
              </a:ext>
            </a:extLst>
          </p:cNvPr>
          <p:cNvSpPr/>
          <p:nvPr/>
        </p:nvSpPr>
        <p:spPr>
          <a:xfrm>
            <a:off x="9788577" y="2686377"/>
            <a:ext cx="632110" cy="79184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peech Bubble: Oval 25">
            <a:extLst>
              <a:ext uri="{FF2B5EF4-FFF2-40B4-BE49-F238E27FC236}">
                <a16:creationId xmlns:a16="http://schemas.microsoft.com/office/drawing/2014/main" id="{E00D9C60-A4DB-7A17-42EC-29F635577387}"/>
              </a:ext>
            </a:extLst>
          </p:cNvPr>
          <p:cNvSpPr/>
          <p:nvPr/>
        </p:nvSpPr>
        <p:spPr>
          <a:xfrm>
            <a:off x="7723198" y="3064357"/>
            <a:ext cx="1708166" cy="513880"/>
          </a:xfrm>
          <a:prstGeom prst="wedgeEllipseCallout">
            <a:avLst>
              <a:gd name="adj1" fmla="val 67800"/>
              <a:gd name="adj2" fmla="val -36680"/>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Edit</a:t>
            </a:r>
            <a:endParaRPr lang="en-IN" dirty="0">
              <a:solidFill>
                <a:schemeClr val="tx1"/>
              </a:solidFill>
            </a:endParaRPr>
          </a:p>
        </p:txBody>
      </p:sp>
      <p:sp>
        <p:nvSpPr>
          <p:cNvPr id="4" name="TextBox 3">
            <a:extLst>
              <a:ext uri="{FF2B5EF4-FFF2-40B4-BE49-F238E27FC236}">
                <a16:creationId xmlns:a16="http://schemas.microsoft.com/office/drawing/2014/main" id="{1C65D4FC-0CB1-75FF-18AF-6B32FAEF2734}"/>
              </a:ext>
            </a:extLst>
          </p:cNvPr>
          <p:cNvSpPr txBox="1"/>
          <p:nvPr/>
        </p:nvSpPr>
        <p:spPr>
          <a:xfrm>
            <a:off x="895840" y="5411612"/>
            <a:ext cx="9413963" cy="369332"/>
          </a:xfrm>
          <a:prstGeom prst="rect">
            <a:avLst/>
          </a:prstGeom>
          <a:solidFill>
            <a:srgbClr val="FFC000"/>
          </a:solidFill>
        </p:spPr>
        <p:txBody>
          <a:bodyPr wrap="square">
            <a:spAutoFit/>
          </a:bodyPr>
          <a:lstStyle/>
          <a:p>
            <a:r>
              <a:rPr lang="en-US" dirty="0">
                <a:solidFill>
                  <a:sysClr val="windowText" lastClr="000000"/>
                </a:solidFill>
              </a:rPr>
              <a:t>Once Checked Out Done from Mobile app  against Meeting, Need to enter Meeting MOM. </a:t>
            </a:r>
            <a:endParaRPr lang="en-IN" dirty="0"/>
          </a:p>
        </p:txBody>
      </p:sp>
      <p:pic>
        <p:nvPicPr>
          <p:cNvPr id="2" name="Picture 1">
            <a:extLst>
              <a:ext uri="{FF2B5EF4-FFF2-40B4-BE49-F238E27FC236}">
                <a16:creationId xmlns:a16="http://schemas.microsoft.com/office/drawing/2014/main" id="{B197218C-AF9E-024D-1EFB-41F96BDF0D51}"/>
              </a:ext>
            </a:extLst>
          </p:cNvPr>
          <p:cNvPicPr>
            <a:picLocks noChangeAspect="1"/>
          </p:cNvPicPr>
          <p:nvPr/>
        </p:nvPicPr>
        <p:blipFill>
          <a:blip r:embed="rId7"/>
          <a:stretch>
            <a:fillRect/>
          </a:stretch>
        </p:blipFill>
        <p:spPr>
          <a:xfrm>
            <a:off x="8036638" y="4556654"/>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A0699BAF-EC39-E993-0A33-8892EAE891A1}"/>
              </a:ext>
            </a:extLst>
          </p:cNvPr>
          <p:cNvPicPr>
            <a:picLocks noChangeAspect="1"/>
          </p:cNvPicPr>
          <p:nvPr/>
        </p:nvPicPr>
        <p:blipFill>
          <a:blip r:embed="rId8"/>
          <a:stretch>
            <a:fillRect/>
          </a:stretch>
        </p:blipFill>
        <p:spPr>
          <a:xfrm>
            <a:off x="347394" y="119921"/>
            <a:ext cx="4463854" cy="447903"/>
          </a:xfrm>
          <a:prstGeom prst="rect">
            <a:avLst/>
          </a:prstGeom>
        </p:spPr>
      </p:pic>
      <p:pic>
        <p:nvPicPr>
          <p:cNvPr id="27" name="Picture 26">
            <a:extLst>
              <a:ext uri="{FF2B5EF4-FFF2-40B4-BE49-F238E27FC236}">
                <a16:creationId xmlns:a16="http://schemas.microsoft.com/office/drawing/2014/main" id="{1E287AA3-022F-6257-1489-A3F11DE36ABA}"/>
              </a:ext>
            </a:extLst>
          </p:cNvPr>
          <p:cNvPicPr>
            <a:picLocks noChangeAspect="1"/>
          </p:cNvPicPr>
          <p:nvPr/>
        </p:nvPicPr>
        <p:blipFill>
          <a:blip r:embed="rId9"/>
          <a:stretch>
            <a:fillRect/>
          </a:stretch>
        </p:blipFill>
        <p:spPr>
          <a:xfrm>
            <a:off x="2308074" y="781171"/>
            <a:ext cx="914528" cy="304843"/>
          </a:xfrm>
          <a:prstGeom prst="rect">
            <a:avLst/>
          </a:prstGeom>
        </p:spPr>
      </p:pic>
      <p:sp>
        <p:nvSpPr>
          <p:cNvPr id="29" name="Rectangle 28">
            <a:extLst>
              <a:ext uri="{FF2B5EF4-FFF2-40B4-BE49-F238E27FC236}">
                <a16:creationId xmlns:a16="http://schemas.microsoft.com/office/drawing/2014/main" id="{541784D4-C139-07BF-FCBB-543EF856E31A}"/>
              </a:ext>
            </a:extLst>
          </p:cNvPr>
          <p:cNvSpPr/>
          <p:nvPr/>
        </p:nvSpPr>
        <p:spPr>
          <a:xfrm>
            <a:off x="9450483" y="1267642"/>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30" name="Rectangle 29">
            <a:extLst>
              <a:ext uri="{FF2B5EF4-FFF2-40B4-BE49-F238E27FC236}">
                <a16:creationId xmlns:a16="http://schemas.microsoft.com/office/drawing/2014/main" id="{E9C77B03-9C83-90C0-4C13-7CFA0EB0C266}"/>
              </a:ext>
            </a:extLst>
          </p:cNvPr>
          <p:cNvSpPr/>
          <p:nvPr/>
        </p:nvSpPr>
        <p:spPr>
          <a:xfrm>
            <a:off x="10443036" y="1283068"/>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31" name="Rectangle 30">
            <a:extLst>
              <a:ext uri="{FF2B5EF4-FFF2-40B4-BE49-F238E27FC236}">
                <a16:creationId xmlns:a16="http://schemas.microsoft.com/office/drawing/2014/main" id="{30201F3A-8E0D-B746-7028-2181109DEC73}"/>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85161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3A77DF-630B-AE1E-3E97-26DDAD32E023}"/>
              </a:ext>
            </a:extLst>
          </p:cNvPr>
          <p:cNvSpPr txBox="1"/>
          <p:nvPr/>
        </p:nvSpPr>
        <p:spPr>
          <a:xfrm>
            <a:off x="-37475" y="3329786"/>
            <a:ext cx="2339714"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Purpose*</a:t>
            </a:r>
            <a:endParaRPr lang="en-IN" dirty="0"/>
          </a:p>
        </p:txBody>
      </p:sp>
      <p:sp>
        <p:nvSpPr>
          <p:cNvPr id="8" name="TextBox 7">
            <a:extLst>
              <a:ext uri="{FF2B5EF4-FFF2-40B4-BE49-F238E27FC236}">
                <a16:creationId xmlns:a16="http://schemas.microsoft.com/office/drawing/2014/main" id="{0F9C7C1D-F1B9-7391-C642-03972F8935AD}"/>
              </a:ext>
            </a:extLst>
          </p:cNvPr>
          <p:cNvSpPr txBox="1"/>
          <p:nvPr/>
        </p:nvSpPr>
        <p:spPr>
          <a:xfrm>
            <a:off x="-42472" y="3927559"/>
            <a:ext cx="262452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Date &amp; Time*</a:t>
            </a:r>
            <a:endParaRPr lang="en-IN" dirty="0"/>
          </a:p>
        </p:txBody>
      </p:sp>
      <p:sp>
        <p:nvSpPr>
          <p:cNvPr id="10" name="TextBox 9">
            <a:extLst>
              <a:ext uri="{FF2B5EF4-FFF2-40B4-BE49-F238E27FC236}">
                <a16:creationId xmlns:a16="http://schemas.microsoft.com/office/drawing/2014/main" id="{95AA64DA-1A98-3E1F-5CEF-3BD5EA5BF2B4}"/>
              </a:ext>
            </a:extLst>
          </p:cNvPr>
          <p:cNvSpPr txBox="1"/>
          <p:nvPr/>
        </p:nvSpPr>
        <p:spPr>
          <a:xfrm>
            <a:off x="0" y="5557653"/>
            <a:ext cx="190874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All day event:</a:t>
            </a:r>
            <a:endParaRPr lang="en-IN" dirty="0"/>
          </a:p>
        </p:txBody>
      </p:sp>
      <p:sp>
        <p:nvSpPr>
          <p:cNvPr id="12" name="TextBox 11">
            <a:extLst>
              <a:ext uri="{FF2B5EF4-FFF2-40B4-BE49-F238E27FC236}">
                <a16:creationId xmlns:a16="http://schemas.microsoft.com/office/drawing/2014/main" id="{C3379489-A07B-172B-3365-10DAF4860700}"/>
              </a:ext>
            </a:extLst>
          </p:cNvPr>
          <p:cNvSpPr txBox="1"/>
          <p:nvPr/>
        </p:nvSpPr>
        <p:spPr>
          <a:xfrm>
            <a:off x="-42472" y="4373782"/>
            <a:ext cx="200868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Type* :</a:t>
            </a:r>
            <a:endParaRPr lang="en-IN" dirty="0"/>
          </a:p>
        </p:txBody>
      </p:sp>
      <p:sp>
        <p:nvSpPr>
          <p:cNvPr id="13" name="TextBox 12">
            <a:extLst>
              <a:ext uri="{FF2B5EF4-FFF2-40B4-BE49-F238E27FC236}">
                <a16:creationId xmlns:a16="http://schemas.microsoft.com/office/drawing/2014/main" id="{18E51FDF-6B1E-8EA7-7C89-9B344DA1FC16}"/>
              </a:ext>
            </a:extLst>
          </p:cNvPr>
          <p:cNvSpPr txBox="1"/>
          <p:nvPr/>
        </p:nvSpPr>
        <p:spPr>
          <a:xfrm>
            <a:off x="7495" y="180361"/>
            <a:ext cx="210611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 :</a:t>
            </a:r>
            <a:endParaRPr lang="en-IN" dirty="0"/>
          </a:p>
        </p:txBody>
      </p:sp>
      <p:sp>
        <p:nvSpPr>
          <p:cNvPr id="15" name="TextBox 14">
            <a:extLst>
              <a:ext uri="{FF2B5EF4-FFF2-40B4-BE49-F238E27FC236}">
                <a16:creationId xmlns:a16="http://schemas.microsoft.com/office/drawing/2014/main" id="{4485DA3E-721C-CCDC-0086-1C66986006BC}"/>
              </a:ext>
            </a:extLst>
          </p:cNvPr>
          <p:cNvSpPr txBox="1"/>
          <p:nvPr/>
        </p:nvSpPr>
        <p:spPr>
          <a:xfrm>
            <a:off x="-42472" y="2210151"/>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No.* :</a:t>
            </a:r>
            <a:endParaRPr lang="en-IN" dirty="0"/>
          </a:p>
        </p:txBody>
      </p:sp>
      <p:sp>
        <p:nvSpPr>
          <p:cNvPr id="17" name="TextBox 16">
            <a:extLst>
              <a:ext uri="{FF2B5EF4-FFF2-40B4-BE49-F238E27FC236}">
                <a16:creationId xmlns:a16="http://schemas.microsoft.com/office/drawing/2014/main" id="{AD50AF67-709B-2DC9-B534-919DE00D765B}"/>
              </a:ext>
            </a:extLst>
          </p:cNvPr>
          <p:cNvSpPr txBox="1"/>
          <p:nvPr/>
        </p:nvSpPr>
        <p:spPr>
          <a:xfrm>
            <a:off x="7496" y="2704866"/>
            <a:ext cx="1431560"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Email Id* :</a:t>
            </a:r>
            <a:endParaRPr lang="en-IN" dirty="0"/>
          </a:p>
        </p:txBody>
      </p:sp>
      <p:sp>
        <p:nvSpPr>
          <p:cNvPr id="19" name="TextBox 18">
            <a:extLst>
              <a:ext uri="{FF2B5EF4-FFF2-40B4-BE49-F238E27FC236}">
                <a16:creationId xmlns:a16="http://schemas.microsoft.com/office/drawing/2014/main" id="{BAA3597C-D791-1E3E-DBA7-B4C783745929}"/>
              </a:ext>
            </a:extLst>
          </p:cNvPr>
          <p:cNvSpPr txBox="1"/>
          <p:nvPr/>
        </p:nvSpPr>
        <p:spPr>
          <a:xfrm>
            <a:off x="-74953" y="4974300"/>
            <a:ext cx="239967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a:t>
            </a:r>
            <a:r>
              <a:rPr lang="en-IN" dirty="0">
                <a:solidFill>
                  <a:srgbClr val="003189"/>
                </a:solidFill>
                <a:highlight>
                  <a:srgbClr val="FFFFFF"/>
                </a:highlight>
                <a:latin typeface="Nunito Sans" pitchFamily="2" charset="0"/>
              </a:rPr>
              <a:t>Location *</a:t>
            </a:r>
            <a:r>
              <a:rPr lang="en-IN" b="0" i="0" dirty="0">
                <a:solidFill>
                  <a:srgbClr val="003189"/>
                </a:solidFill>
                <a:effectLst/>
                <a:highlight>
                  <a:srgbClr val="FFFFFF"/>
                </a:highlight>
                <a:latin typeface="Nunito Sans" pitchFamily="2" charset="0"/>
              </a:rPr>
              <a:t>:</a:t>
            </a:r>
            <a:endParaRPr lang="en-IN" dirty="0"/>
          </a:p>
        </p:txBody>
      </p:sp>
      <p:sp>
        <p:nvSpPr>
          <p:cNvPr id="23" name="TextBox 22">
            <a:extLst>
              <a:ext uri="{FF2B5EF4-FFF2-40B4-BE49-F238E27FC236}">
                <a16:creationId xmlns:a16="http://schemas.microsoft.com/office/drawing/2014/main" id="{03EFCF3A-4E26-43BB-3A13-51DFB4E5D9DF}"/>
              </a:ext>
            </a:extLst>
          </p:cNvPr>
          <p:cNvSpPr txBox="1"/>
          <p:nvPr/>
        </p:nvSpPr>
        <p:spPr>
          <a:xfrm>
            <a:off x="-74953" y="6061611"/>
            <a:ext cx="2203555"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Add Attendees:</a:t>
            </a:r>
            <a:endParaRPr lang="en-IN" dirty="0"/>
          </a:p>
        </p:txBody>
      </p:sp>
      <p:sp>
        <p:nvSpPr>
          <p:cNvPr id="26" name="TextBox 25">
            <a:extLst>
              <a:ext uri="{FF2B5EF4-FFF2-40B4-BE49-F238E27FC236}">
                <a16:creationId xmlns:a16="http://schemas.microsoft.com/office/drawing/2014/main" id="{0C5F7044-695A-ADA9-60CE-8ED5CB790ADF}"/>
              </a:ext>
            </a:extLst>
          </p:cNvPr>
          <p:cNvSpPr txBox="1"/>
          <p:nvPr/>
        </p:nvSpPr>
        <p:spPr>
          <a:xfrm>
            <a:off x="-42472" y="898035"/>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Address:</a:t>
            </a:r>
            <a:endParaRPr lang="en-IN" dirty="0"/>
          </a:p>
        </p:txBody>
      </p:sp>
      <p:sp>
        <p:nvSpPr>
          <p:cNvPr id="27" name="Rectangle 26">
            <a:extLst>
              <a:ext uri="{FF2B5EF4-FFF2-40B4-BE49-F238E27FC236}">
                <a16:creationId xmlns:a16="http://schemas.microsoft.com/office/drawing/2014/main" id="{147AF993-6935-C93D-51CC-464E21BA06C8}"/>
              </a:ext>
            </a:extLst>
          </p:cNvPr>
          <p:cNvSpPr/>
          <p:nvPr/>
        </p:nvSpPr>
        <p:spPr>
          <a:xfrm>
            <a:off x="2582053" y="22916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Non editable&gt;</a:t>
            </a:r>
            <a:endParaRPr lang="en-IN" sz="1400" dirty="0">
              <a:solidFill>
                <a:schemeClr val="tx1"/>
              </a:solidFill>
            </a:endParaRPr>
          </a:p>
        </p:txBody>
      </p:sp>
      <p:sp>
        <p:nvSpPr>
          <p:cNvPr id="28" name="Rectangle 27">
            <a:extLst>
              <a:ext uri="{FF2B5EF4-FFF2-40B4-BE49-F238E27FC236}">
                <a16:creationId xmlns:a16="http://schemas.microsoft.com/office/drawing/2014/main" id="{BD324205-E057-C46B-25A1-F02D09427BAF}"/>
              </a:ext>
            </a:extLst>
          </p:cNvPr>
          <p:cNvSpPr/>
          <p:nvPr/>
        </p:nvSpPr>
        <p:spPr>
          <a:xfrm>
            <a:off x="2582054" y="102054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29" name="Rectangle 28">
            <a:extLst>
              <a:ext uri="{FF2B5EF4-FFF2-40B4-BE49-F238E27FC236}">
                <a16:creationId xmlns:a16="http://schemas.microsoft.com/office/drawing/2014/main" id="{4EFEEFE0-E2FA-3E0F-BB25-60E3989BB9FD}"/>
              </a:ext>
            </a:extLst>
          </p:cNvPr>
          <p:cNvSpPr/>
          <p:nvPr/>
        </p:nvSpPr>
        <p:spPr>
          <a:xfrm>
            <a:off x="2582055" y="231166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30" name="Rectangle 29">
            <a:extLst>
              <a:ext uri="{FF2B5EF4-FFF2-40B4-BE49-F238E27FC236}">
                <a16:creationId xmlns:a16="http://schemas.microsoft.com/office/drawing/2014/main" id="{60C22908-11BC-5AD3-5E47-BC9020F2C0A3}"/>
              </a:ext>
            </a:extLst>
          </p:cNvPr>
          <p:cNvSpPr/>
          <p:nvPr/>
        </p:nvSpPr>
        <p:spPr>
          <a:xfrm>
            <a:off x="2582055" y="279013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31" name="Rectangle 30">
            <a:extLst>
              <a:ext uri="{FF2B5EF4-FFF2-40B4-BE49-F238E27FC236}">
                <a16:creationId xmlns:a16="http://schemas.microsoft.com/office/drawing/2014/main" id="{0519AB40-950F-C92D-CE9F-4F5392839BA7}"/>
              </a:ext>
            </a:extLst>
          </p:cNvPr>
          <p:cNvSpPr/>
          <p:nvPr/>
        </p:nvSpPr>
        <p:spPr>
          <a:xfrm>
            <a:off x="2582055" y="3361744"/>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32" name="Rectangle 31">
            <a:extLst>
              <a:ext uri="{FF2B5EF4-FFF2-40B4-BE49-F238E27FC236}">
                <a16:creationId xmlns:a16="http://schemas.microsoft.com/office/drawing/2014/main" id="{951DCD69-170D-72F9-E771-2B04E019CBD3}"/>
              </a:ext>
            </a:extLst>
          </p:cNvPr>
          <p:cNvSpPr/>
          <p:nvPr/>
        </p:nvSpPr>
        <p:spPr>
          <a:xfrm>
            <a:off x="2582055" y="3911230"/>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33" name="Rectangle 32">
            <a:extLst>
              <a:ext uri="{FF2B5EF4-FFF2-40B4-BE49-F238E27FC236}">
                <a16:creationId xmlns:a16="http://schemas.microsoft.com/office/drawing/2014/main" id="{18615DCA-38D5-283D-0927-EF681D5769AB}"/>
              </a:ext>
            </a:extLst>
          </p:cNvPr>
          <p:cNvSpPr/>
          <p:nvPr/>
        </p:nvSpPr>
        <p:spPr>
          <a:xfrm>
            <a:off x="2540205" y="4507546"/>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meeting and editable&gt;</a:t>
            </a:r>
            <a:endParaRPr lang="en-IN" sz="1600" dirty="0">
              <a:solidFill>
                <a:schemeClr val="tx1"/>
              </a:solidFill>
            </a:endParaRPr>
          </a:p>
        </p:txBody>
      </p:sp>
      <p:sp>
        <p:nvSpPr>
          <p:cNvPr id="34" name="Rectangle 33">
            <a:extLst>
              <a:ext uri="{FF2B5EF4-FFF2-40B4-BE49-F238E27FC236}">
                <a16:creationId xmlns:a16="http://schemas.microsoft.com/office/drawing/2014/main" id="{1FF04203-6579-6B34-4670-B1B6646EE68B}"/>
              </a:ext>
            </a:extLst>
          </p:cNvPr>
          <p:cNvSpPr/>
          <p:nvPr/>
        </p:nvSpPr>
        <p:spPr>
          <a:xfrm>
            <a:off x="2540205" y="5002519"/>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 from Geo Location&gt;</a:t>
            </a:r>
            <a:endParaRPr lang="en-IN" sz="1400" dirty="0">
              <a:solidFill>
                <a:schemeClr val="tx1"/>
              </a:solidFill>
            </a:endParaRPr>
          </a:p>
        </p:txBody>
      </p:sp>
      <p:pic>
        <p:nvPicPr>
          <p:cNvPr id="36" name="Picture 35">
            <a:extLst>
              <a:ext uri="{FF2B5EF4-FFF2-40B4-BE49-F238E27FC236}">
                <a16:creationId xmlns:a16="http://schemas.microsoft.com/office/drawing/2014/main" id="{4E5871A6-C87A-C442-78C2-B536350D47B2}"/>
              </a:ext>
            </a:extLst>
          </p:cNvPr>
          <p:cNvPicPr>
            <a:picLocks noChangeAspect="1"/>
          </p:cNvPicPr>
          <p:nvPr/>
        </p:nvPicPr>
        <p:blipFill>
          <a:blip r:embed="rId2"/>
          <a:stretch>
            <a:fillRect/>
          </a:stretch>
        </p:blipFill>
        <p:spPr>
          <a:xfrm>
            <a:off x="2540205" y="5506080"/>
            <a:ext cx="733155" cy="472478"/>
          </a:xfrm>
          <a:prstGeom prst="rect">
            <a:avLst/>
          </a:prstGeom>
        </p:spPr>
      </p:pic>
      <p:sp>
        <p:nvSpPr>
          <p:cNvPr id="37" name="Rectangle 36">
            <a:extLst>
              <a:ext uri="{FF2B5EF4-FFF2-40B4-BE49-F238E27FC236}">
                <a16:creationId xmlns:a16="http://schemas.microsoft.com/office/drawing/2014/main" id="{3FEF238F-596F-2EEF-3791-982ADF083FC3}"/>
              </a:ext>
            </a:extLst>
          </p:cNvPr>
          <p:cNvSpPr/>
          <p:nvPr/>
        </p:nvSpPr>
        <p:spPr>
          <a:xfrm>
            <a:off x="2456507" y="6080129"/>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meeting and  editable&gt;</a:t>
            </a:r>
            <a:endParaRPr lang="en-IN" sz="1600" dirty="0">
              <a:solidFill>
                <a:schemeClr val="tx1"/>
              </a:solidFill>
            </a:endParaRPr>
          </a:p>
        </p:txBody>
      </p:sp>
      <p:pic>
        <p:nvPicPr>
          <p:cNvPr id="39" name="Picture 38">
            <a:extLst>
              <a:ext uri="{FF2B5EF4-FFF2-40B4-BE49-F238E27FC236}">
                <a16:creationId xmlns:a16="http://schemas.microsoft.com/office/drawing/2014/main" id="{F1110365-C4E5-9475-DB4F-6D49E049AE91}"/>
              </a:ext>
            </a:extLst>
          </p:cNvPr>
          <p:cNvPicPr>
            <a:picLocks noChangeAspect="1"/>
          </p:cNvPicPr>
          <p:nvPr/>
        </p:nvPicPr>
        <p:blipFill>
          <a:blip r:embed="rId3"/>
          <a:stretch>
            <a:fillRect/>
          </a:stretch>
        </p:blipFill>
        <p:spPr>
          <a:xfrm>
            <a:off x="9000260" y="6264278"/>
            <a:ext cx="1219370" cy="438211"/>
          </a:xfrm>
          <a:prstGeom prst="rect">
            <a:avLst/>
          </a:prstGeom>
        </p:spPr>
      </p:pic>
      <p:cxnSp>
        <p:nvCxnSpPr>
          <p:cNvPr id="42" name="Straight Connector 41">
            <a:extLst>
              <a:ext uri="{FF2B5EF4-FFF2-40B4-BE49-F238E27FC236}">
                <a16:creationId xmlns:a16="http://schemas.microsoft.com/office/drawing/2014/main" id="{8D9162B0-5A43-186F-562E-14F685BF4DD2}"/>
              </a:ext>
            </a:extLst>
          </p:cNvPr>
          <p:cNvCxnSpPr>
            <a:cxnSpLocks/>
          </p:cNvCxnSpPr>
          <p:nvPr/>
        </p:nvCxnSpPr>
        <p:spPr>
          <a:xfrm flipH="1">
            <a:off x="5883641" y="4125988"/>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669CE2EB-B22C-BB38-0E39-E068F3196912}"/>
              </a:ext>
            </a:extLst>
          </p:cNvPr>
          <p:cNvPicPr>
            <a:picLocks noChangeAspect="1"/>
          </p:cNvPicPr>
          <p:nvPr/>
        </p:nvPicPr>
        <p:blipFill>
          <a:blip r:embed="rId4"/>
          <a:stretch>
            <a:fillRect/>
          </a:stretch>
        </p:blipFill>
        <p:spPr>
          <a:xfrm>
            <a:off x="4272080" y="3897445"/>
            <a:ext cx="1354229" cy="492448"/>
          </a:xfrm>
          <a:prstGeom prst="rect">
            <a:avLst/>
          </a:prstGeom>
        </p:spPr>
      </p:pic>
      <p:pic>
        <p:nvPicPr>
          <p:cNvPr id="48" name="Picture 47">
            <a:extLst>
              <a:ext uri="{FF2B5EF4-FFF2-40B4-BE49-F238E27FC236}">
                <a16:creationId xmlns:a16="http://schemas.microsoft.com/office/drawing/2014/main" id="{8801650D-312D-E798-4731-9149B7304CCE}"/>
              </a:ext>
            </a:extLst>
          </p:cNvPr>
          <p:cNvPicPr>
            <a:picLocks noChangeAspect="1"/>
          </p:cNvPicPr>
          <p:nvPr/>
        </p:nvPicPr>
        <p:blipFill>
          <a:blip r:embed="rId5"/>
          <a:stretch>
            <a:fillRect/>
          </a:stretch>
        </p:blipFill>
        <p:spPr>
          <a:xfrm>
            <a:off x="6254028" y="3872106"/>
            <a:ext cx="1678153" cy="543126"/>
          </a:xfrm>
          <a:prstGeom prst="rect">
            <a:avLst/>
          </a:prstGeom>
        </p:spPr>
      </p:pic>
      <p:sp>
        <p:nvSpPr>
          <p:cNvPr id="2" name="TextBox 1">
            <a:extLst>
              <a:ext uri="{FF2B5EF4-FFF2-40B4-BE49-F238E27FC236}">
                <a16:creationId xmlns:a16="http://schemas.microsoft.com/office/drawing/2014/main" id="{B141FC99-4E41-65E9-714F-42B973EBC2A5}"/>
              </a:ext>
            </a:extLst>
          </p:cNvPr>
          <p:cNvSpPr txBox="1"/>
          <p:nvPr/>
        </p:nvSpPr>
        <p:spPr>
          <a:xfrm>
            <a:off x="6392059" y="898035"/>
            <a:ext cx="2410921"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a:t>
            </a:r>
            <a:r>
              <a:rPr lang="en-IN" dirty="0">
                <a:solidFill>
                  <a:srgbClr val="003189"/>
                </a:solidFill>
                <a:highlight>
                  <a:srgbClr val="F9F9F9"/>
                </a:highlight>
                <a:latin typeface="Nunito Sans" pitchFamily="2" charset="0"/>
              </a:rPr>
              <a:t>Edi</a:t>
            </a:r>
            <a:r>
              <a:rPr lang="en-IN" b="0" i="0" dirty="0">
                <a:solidFill>
                  <a:srgbClr val="003189"/>
                </a:solidFill>
                <a:effectLst/>
                <a:highlight>
                  <a:srgbClr val="F9F9F9"/>
                </a:highlight>
                <a:latin typeface="Nunito Sans" pitchFamily="2" charset="0"/>
              </a:rPr>
              <a:t>ted By:</a:t>
            </a:r>
            <a:endParaRPr lang="en-IN" dirty="0"/>
          </a:p>
        </p:txBody>
      </p:sp>
      <p:sp>
        <p:nvSpPr>
          <p:cNvPr id="4" name="TextBox 3">
            <a:extLst>
              <a:ext uri="{FF2B5EF4-FFF2-40B4-BE49-F238E27FC236}">
                <a16:creationId xmlns:a16="http://schemas.microsoft.com/office/drawing/2014/main" id="{1EE159B1-B85F-107E-6416-226A8E946E9E}"/>
              </a:ext>
            </a:extLst>
          </p:cNvPr>
          <p:cNvSpPr txBox="1"/>
          <p:nvPr/>
        </p:nvSpPr>
        <p:spPr>
          <a:xfrm>
            <a:off x="6332099" y="1490631"/>
            <a:ext cx="3277846"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a:t>
            </a:r>
            <a:r>
              <a:rPr lang="en-IN" dirty="0">
                <a:solidFill>
                  <a:srgbClr val="003189"/>
                </a:solidFill>
                <a:highlight>
                  <a:srgbClr val="F9F9F9"/>
                </a:highlight>
                <a:latin typeface="Nunito Sans" pitchFamily="2" charset="0"/>
              </a:rPr>
              <a:t>Edi</a:t>
            </a:r>
            <a:r>
              <a:rPr lang="en-IN" b="0" i="0" dirty="0">
                <a:solidFill>
                  <a:srgbClr val="003189"/>
                </a:solidFill>
                <a:effectLst/>
                <a:highlight>
                  <a:srgbClr val="F9F9F9"/>
                </a:highlight>
                <a:latin typeface="Nunito Sans" pitchFamily="2" charset="0"/>
              </a:rPr>
              <a:t>ted date &amp; Time:</a:t>
            </a:r>
            <a:endParaRPr lang="en-IN" dirty="0"/>
          </a:p>
        </p:txBody>
      </p:sp>
      <p:sp>
        <p:nvSpPr>
          <p:cNvPr id="6" name="Rectangle 5">
            <a:extLst>
              <a:ext uri="{FF2B5EF4-FFF2-40B4-BE49-F238E27FC236}">
                <a16:creationId xmlns:a16="http://schemas.microsoft.com/office/drawing/2014/main" id="{15426B6B-27CC-9C0E-E70E-C28D0C2B6185}"/>
              </a:ext>
            </a:extLst>
          </p:cNvPr>
          <p:cNvSpPr/>
          <p:nvPr/>
        </p:nvSpPr>
        <p:spPr>
          <a:xfrm>
            <a:off x="8784237" y="898035"/>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7" name="Rectangle 6">
            <a:extLst>
              <a:ext uri="{FF2B5EF4-FFF2-40B4-BE49-F238E27FC236}">
                <a16:creationId xmlns:a16="http://schemas.microsoft.com/office/drawing/2014/main" id="{EFD498D0-761A-6D58-5FDB-3C409F5D9878}"/>
              </a:ext>
            </a:extLst>
          </p:cNvPr>
          <p:cNvSpPr/>
          <p:nvPr/>
        </p:nvSpPr>
        <p:spPr>
          <a:xfrm>
            <a:off x="9609946" y="1411187"/>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sp>
        <p:nvSpPr>
          <p:cNvPr id="14" name="Oval 13">
            <a:extLst>
              <a:ext uri="{FF2B5EF4-FFF2-40B4-BE49-F238E27FC236}">
                <a16:creationId xmlns:a16="http://schemas.microsoft.com/office/drawing/2014/main" id="{746E9038-8E0B-E5B3-972A-AD2345DFA88A}"/>
              </a:ext>
            </a:extLst>
          </p:cNvPr>
          <p:cNvSpPr/>
          <p:nvPr/>
        </p:nvSpPr>
        <p:spPr>
          <a:xfrm>
            <a:off x="9338872" y="180361"/>
            <a:ext cx="2353456" cy="4944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Meeting</a:t>
            </a:r>
            <a:endParaRPr lang="en-IN" dirty="0"/>
          </a:p>
        </p:txBody>
      </p:sp>
      <p:sp>
        <p:nvSpPr>
          <p:cNvPr id="3" name="TextBox 2">
            <a:extLst>
              <a:ext uri="{FF2B5EF4-FFF2-40B4-BE49-F238E27FC236}">
                <a16:creationId xmlns:a16="http://schemas.microsoft.com/office/drawing/2014/main" id="{42034B1E-732F-820B-C4C7-29A07B1AE586}"/>
              </a:ext>
            </a:extLst>
          </p:cNvPr>
          <p:cNvSpPr txBox="1"/>
          <p:nvPr/>
        </p:nvSpPr>
        <p:spPr>
          <a:xfrm>
            <a:off x="6259019" y="2018037"/>
            <a:ext cx="2165453" cy="338554"/>
          </a:xfrm>
          <a:prstGeom prst="rect">
            <a:avLst/>
          </a:prstGeom>
          <a:noFill/>
        </p:spPr>
        <p:txBody>
          <a:bodyPr wrap="square">
            <a:spAutoFit/>
          </a:bodyPr>
          <a:lstStyle/>
          <a:p>
            <a:r>
              <a:rPr lang="en-IN" sz="1600" b="0" i="0" dirty="0">
                <a:solidFill>
                  <a:srgbClr val="003189"/>
                </a:solidFill>
                <a:effectLst/>
                <a:highlight>
                  <a:srgbClr val="FFFFFF"/>
                </a:highlight>
                <a:latin typeface="Nunito Sans" pitchFamily="2" charset="0"/>
              </a:rPr>
              <a:t>Add Meeting MOM*:</a:t>
            </a:r>
            <a:endParaRPr lang="en-IN" sz="1600" dirty="0"/>
          </a:p>
        </p:txBody>
      </p:sp>
      <p:sp>
        <p:nvSpPr>
          <p:cNvPr id="16" name="Rectangle 15">
            <a:extLst>
              <a:ext uri="{FF2B5EF4-FFF2-40B4-BE49-F238E27FC236}">
                <a16:creationId xmlns:a16="http://schemas.microsoft.com/office/drawing/2014/main" id="{FF1CAB9F-C5F5-B6C6-69F5-491A5E95661A}"/>
              </a:ext>
            </a:extLst>
          </p:cNvPr>
          <p:cNvSpPr/>
          <p:nvPr/>
        </p:nvSpPr>
        <p:spPr>
          <a:xfrm>
            <a:off x="8806718" y="2079549"/>
            <a:ext cx="3326748" cy="3378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&lt;Text Area&gt;</a:t>
            </a:r>
            <a:endParaRPr lang="en-IN" sz="1600" dirty="0">
              <a:solidFill>
                <a:schemeClr val="tx1"/>
              </a:solidFill>
            </a:endParaRPr>
          </a:p>
        </p:txBody>
      </p:sp>
      <p:sp>
        <p:nvSpPr>
          <p:cNvPr id="18" name="TextBox 17">
            <a:extLst>
              <a:ext uri="{FF2B5EF4-FFF2-40B4-BE49-F238E27FC236}">
                <a16:creationId xmlns:a16="http://schemas.microsoft.com/office/drawing/2014/main" id="{1E356AE9-3FF4-01EA-D1D7-D7346C4B254B}"/>
              </a:ext>
            </a:extLst>
          </p:cNvPr>
          <p:cNvSpPr txBox="1"/>
          <p:nvPr/>
        </p:nvSpPr>
        <p:spPr>
          <a:xfrm>
            <a:off x="-58712" y="1583113"/>
            <a:ext cx="2024919"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Person.:</a:t>
            </a:r>
            <a:endParaRPr lang="en-IN" dirty="0"/>
          </a:p>
        </p:txBody>
      </p:sp>
      <p:sp>
        <p:nvSpPr>
          <p:cNvPr id="20" name="Rectangle 19">
            <a:extLst>
              <a:ext uri="{FF2B5EF4-FFF2-40B4-BE49-F238E27FC236}">
                <a16:creationId xmlns:a16="http://schemas.microsoft.com/office/drawing/2014/main" id="{81D67B2E-0228-A7ED-E4EE-E34C9E2B3A72}"/>
              </a:ext>
            </a:extLst>
          </p:cNvPr>
          <p:cNvSpPr/>
          <p:nvPr/>
        </p:nvSpPr>
        <p:spPr>
          <a:xfrm>
            <a:off x="2565816" y="168462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Tree>
    <p:extLst>
      <p:ext uri="{BB962C8B-B14F-4D97-AF65-F5344CB8AC3E}">
        <p14:creationId xmlns:p14="http://schemas.microsoft.com/office/powerpoint/2010/main" val="316139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extLst>
              <p:ext uri="{D42A27DB-BD31-4B8C-83A1-F6EECF244321}">
                <p14:modId xmlns:p14="http://schemas.microsoft.com/office/powerpoint/2010/main" val="3153064945"/>
              </p:ext>
            </p:extLst>
          </p:nvPr>
        </p:nvGraphicFramePr>
        <p:xfrm>
          <a:off x="545922" y="1912005"/>
          <a:ext cx="11259424" cy="2401619"/>
        </p:xfrm>
        <a:graphic>
          <a:graphicData uri="http://schemas.openxmlformats.org/drawingml/2006/table">
            <a:tbl>
              <a:tblPr firstRow="1" bandRow="1">
                <a:tableStyleId>{5C22544A-7EE6-4342-B048-85BDC9FD1C3A}</a:tableStyleId>
              </a:tblPr>
              <a:tblGrid>
                <a:gridCol w="1975872">
                  <a:extLst>
                    <a:ext uri="{9D8B030D-6E8A-4147-A177-3AD203B41FA5}">
                      <a16:colId xmlns:a16="http://schemas.microsoft.com/office/drawing/2014/main" val="3103054998"/>
                    </a:ext>
                  </a:extLst>
                </a:gridCol>
                <a:gridCol w="2126520">
                  <a:extLst>
                    <a:ext uri="{9D8B030D-6E8A-4147-A177-3AD203B41FA5}">
                      <a16:colId xmlns:a16="http://schemas.microsoft.com/office/drawing/2014/main" val="4262726666"/>
                    </a:ext>
                  </a:extLst>
                </a:gridCol>
                <a:gridCol w="1940984">
                  <a:extLst>
                    <a:ext uri="{9D8B030D-6E8A-4147-A177-3AD203B41FA5}">
                      <a16:colId xmlns:a16="http://schemas.microsoft.com/office/drawing/2014/main" val="238706360"/>
                    </a:ext>
                  </a:extLst>
                </a:gridCol>
                <a:gridCol w="2040889">
                  <a:extLst>
                    <a:ext uri="{9D8B030D-6E8A-4147-A177-3AD203B41FA5}">
                      <a16:colId xmlns:a16="http://schemas.microsoft.com/office/drawing/2014/main" val="1300899069"/>
                    </a:ext>
                  </a:extLst>
                </a:gridCol>
                <a:gridCol w="1212560">
                  <a:extLst>
                    <a:ext uri="{9D8B030D-6E8A-4147-A177-3AD203B41FA5}">
                      <a16:colId xmlns:a16="http://schemas.microsoft.com/office/drawing/2014/main" val="3977869734"/>
                    </a:ext>
                  </a:extLst>
                </a:gridCol>
                <a:gridCol w="1962599">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Sch. Start Time</a:t>
                      </a:r>
                      <a:endParaRPr lang="en-IN" dirty="0"/>
                    </a:p>
                  </a:txBody>
                  <a:tcPr/>
                </a:tc>
                <a:tc>
                  <a:txBody>
                    <a:bodyPr/>
                    <a:lstStyle/>
                    <a:p>
                      <a:r>
                        <a:rPr lang="en-US" dirty="0"/>
                        <a:t>Sch. 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u="sng" dirty="0"/>
                        <a:t>ABC Enterprises</a:t>
                      </a:r>
                      <a:endParaRPr lang="en-IN" u="sng"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5FB305-5B2B-453C-9175-E5C94552D6CB}"/>
              </a:ext>
            </a:extLst>
          </p:cNvPr>
          <p:cNvSpPr/>
          <p:nvPr/>
        </p:nvSpPr>
        <p:spPr>
          <a:xfrm>
            <a:off x="671531" y="2604417"/>
            <a:ext cx="1621309" cy="3914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4811248" y="2633755"/>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5994918" y="2648124"/>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6988387" y="2604416"/>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080411" y="2633755"/>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023556" y="3009993"/>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0650878" y="299590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487818" y="3024081"/>
            <a:ext cx="273414" cy="314771"/>
          </a:xfrm>
          <a:prstGeom prst="rect">
            <a:avLst/>
          </a:prstGeom>
        </p:spPr>
      </p:pic>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6"/>
          <a:stretch>
            <a:fillRect/>
          </a:stretch>
        </p:blipFill>
        <p:spPr>
          <a:xfrm>
            <a:off x="11041699" y="2995905"/>
            <a:ext cx="317162" cy="342948"/>
          </a:xfrm>
          <a:prstGeom prst="rect">
            <a:avLst/>
          </a:prstGeom>
        </p:spPr>
      </p:pic>
      <p:pic>
        <p:nvPicPr>
          <p:cNvPr id="20" name="Picture 19">
            <a:extLst>
              <a:ext uri="{FF2B5EF4-FFF2-40B4-BE49-F238E27FC236}">
                <a16:creationId xmlns:a16="http://schemas.microsoft.com/office/drawing/2014/main" id="{051DB90A-6F6D-5042-B9B7-F001B3B34DD1}"/>
              </a:ext>
            </a:extLst>
          </p:cNvPr>
          <p:cNvPicPr>
            <a:picLocks noChangeAspect="1"/>
          </p:cNvPicPr>
          <p:nvPr/>
        </p:nvPicPr>
        <p:blipFill>
          <a:blip r:embed="rId3"/>
          <a:stretch>
            <a:fillRect/>
          </a:stretch>
        </p:blipFill>
        <p:spPr>
          <a:xfrm>
            <a:off x="9993748" y="3464130"/>
            <a:ext cx="632110" cy="314771"/>
          </a:xfrm>
          <a:prstGeom prst="rect">
            <a:avLst/>
          </a:prstGeom>
        </p:spPr>
      </p:pic>
      <p:pic>
        <p:nvPicPr>
          <p:cNvPr id="21" name="Picture 20">
            <a:extLst>
              <a:ext uri="{FF2B5EF4-FFF2-40B4-BE49-F238E27FC236}">
                <a16:creationId xmlns:a16="http://schemas.microsoft.com/office/drawing/2014/main" id="{4F3704C4-1FA0-DE4A-C4A1-AB7A092BD069}"/>
              </a:ext>
            </a:extLst>
          </p:cNvPr>
          <p:cNvPicPr>
            <a:picLocks noChangeAspect="1"/>
          </p:cNvPicPr>
          <p:nvPr/>
        </p:nvPicPr>
        <p:blipFill>
          <a:blip r:embed="rId4"/>
          <a:stretch>
            <a:fillRect/>
          </a:stretch>
        </p:blipFill>
        <p:spPr>
          <a:xfrm>
            <a:off x="10621070" y="3450041"/>
            <a:ext cx="362001" cy="342948"/>
          </a:xfrm>
          <a:prstGeom prst="rect">
            <a:avLst/>
          </a:prstGeom>
        </p:spPr>
      </p:pic>
      <p:pic>
        <p:nvPicPr>
          <p:cNvPr id="23" name="Picture 22">
            <a:extLst>
              <a:ext uri="{FF2B5EF4-FFF2-40B4-BE49-F238E27FC236}">
                <a16:creationId xmlns:a16="http://schemas.microsoft.com/office/drawing/2014/main" id="{D6ED5AB4-488A-2D2F-EF6B-5C1991025A7D}"/>
              </a:ext>
            </a:extLst>
          </p:cNvPr>
          <p:cNvPicPr>
            <a:picLocks noChangeAspect="1"/>
          </p:cNvPicPr>
          <p:nvPr/>
        </p:nvPicPr>
        <p:blipFill>
          <a:blip r:embed="rId5"/>
          <a:stretch>
            <a:fillRect/>
          </a:stretch>
        </p:blipFill>
        <p:spPr>
          <a:xfrm>
            <a:off x="11458010" y="3478218"/>
            <a:ext cx="273414" cy="314771"/>
          </a:xfrm>
          <a:prstGeom prst="rect">
            <a:avLst/>
          </a:prstGeom>
        </p:spPr>
      </p:pic>
      <p:pic>
        <p:nvPicPr>
          <p:cNvPr id="25" name="Picture 24">
            <a:extLst>
              <a:ext uri="{FF2B5EF4-FFF2-40B4-BE49-F238E27FC236}">
                <a16:creationId xmlns:a16="http://schemas.microsoft.com/office/drawing/2014/main" id="{D041AAFC-F36D-1BC4-D448-463FA06D9FBA}"/>
              </a:ext>
            </a:extLst>
          </p:cNvPr>
          <p:cNvPicPr>
            <a:picLocks noChangeAspect="1"/>
          </p:cNvPicPr>
          <p:nvPr/>
        </p:nvPicPr>
        <p:blipFill>
          <a:blip r:embed="rId6"/>
          <a:stretch>
            <a:fillRect/>
          </a:stretch>
        </p:blipFill>
        <p:spPr>
          <a:xfrm>
            <a:off x="11011891" y="3450042"/>
            <a:ext cx="317162" cy="342948"/>
          </a:xfrm>
          <a:prstGeom prst="rect">
            <a:avLst/>
          </a:prstGeom>
        </p:spPr>
      </p:pic>
      <p:pic>
        <p:nvPicPr>
          <p:cNvPr id="39" name="Picture 38">
            <a:extLst>
              <a:ext uri="{FF2B5EF4-FFF2-40B4-BE49-F238E27FC236}">
                <a16:creationId xmlns:a16="http://schemas.microsoft.com/office/drawing/2014/main" id="{4AD50638-BE75-14EA-CDA1-C16412539B49}"/>
              </a:ext>
            </a:extLst>
          </p:cNvPr>
          <p:cNvPicPr>
            <a:picLocks noChangeAspect="1"/>
          </p:cNvPicPr>
          <p:nvPr/>
        </p:nvPicPr>
        <p:blipFill>
          <a:blip r:embed="rId3"/>
          <a:stretch>
            <a:fillRect/>
          </a:stretch>
        </p:blipFill>
        <p:spPr>
          <a:xfrm>
            <a:off x="9993748" y="3918125"/>
            <a:ext cx="632110" cy="314771"/>
          </a:xfrm>
          <a:prstGeom prst="rect">
            <a:avLst/>
          </a:prstGeom>
        </p:spPr>
      </p:pic>
      <p:pic>
        <p:nvPicPr>
          <p:cNvPr id="40" name="Picture 39">
            <a:extLst>
              <a:ext uri="{FF2B5EF4-FFF2-40B4-BE49-F238E27FC236}">
                <a16:creationId xmlns:a16="http://schemas.microsoft.com/office/drawing/2014/main" id="{9CEA9055-6A9D-FC58-A388-33203E43D750}"/>
              </a:ext>
            </a:extLst>
          </p:cNvPr>
          <p:cNvPicPr>
            <a:picLocks noChangeAspect="1"/>
          </p:cNvPicPr>
          <p:nvPr/>
        </p:nvPicPr>
        <p:blipFill>
          <a:blip r:embed="rId4"/>
          <a:stretch>
            <a:fillRect/>
          </a:stretch>
        </p:blipFill>
        <p:spPr>
          <a:xfrm>
            <a:off x="10621070" y="3904036"/>
            <a:ext cx="362001" cy="342948"/>
          </a:xfrm>
          <a:prstGeom prst="rect">
            <a:avLst/>
          </a:prstGeom>
        </p:spPr>
      </p:pic>
      <p:pic>
        <p:nvPicPr>
          <p:cNvPr id="41" name="Picture 40">
            <a:extLst>
              <a:ext uri="{FF2B5EF4-FFF2-40B4-BE49-F238E27FC236}">
                <a16:creationId xmlns:a16="http://schemas.microsoft.com/office/drawing/2014/main" id="{8C9D82D4-8422-FFCE-1845-95F2030CCC3B}"/>
              </a:ext>
            </a:extLst>
          </p:cNvPr>
          <p:cNvPicPr>
            <a:picLocks noChangeAspect="1"/>
          </p:cNvPicPr>
          <p:nvPr/>
        </p:nvPicPr>
        <p:blipFill>
          <a:blip r:embed="rId5"/>
          <a:stretch>
            <a:fillRect/>
          </a:stretch>
        </p:blipFill>
        <p:spPr>
          <a:xfrm>
            <a:off x="11458010" y="3932213"/>
            <a:ext cx="273414" cy="314771"/>
          </a:xfrm>
          <a:prstGeom prst="rect">
            <a:avLst/>
          </a:prstGeom>
        </p:spPr>
      </p:pic>
      <p:pic>
        <p:nvPicPr>
          <p:cNvPr id="42" name="Picture 41">
            <a:extLst>
              <a:ext uri="{FF2B5EF4-FFF2-40B4-BE49-F238E27FC236}">
                <a16:creationId xmlns:a16="http://schemas.microsoft.com/office/drawing/2014/main" id="{C05CEE54-43B4-C184-5E9C-B29BFCF4700F}"/>
              </a:ext>
            </a:extLst>
          </p:cNvPr>
          <p:cNvPicPr>
            <a:picLocks noChangeAspect="1"/>
          </p:cNvPicPr>
          <p:nvPr/>
        </p:nvPicPr>
        <p:blipFill>
          <a:blip r:embed="rId6"/>
          <a:stretch>
            <a:fillRect/>
          </a:stretch>
        </p:blipFill>
        <p:spPr>
          <a:xfrm>
            <a:off x="11011891" y="3904037"/>
            <a:ext cx="317162" cy="342948"/>
          </a:xfrm>
          <a:prstGeom prst="rect">
            <a:avLst/>
          </a:prstGeom>
        </p:spPr>
      </p:pic>
      <p:sp>
        <p:nvSpPr>
          <p:cNvPr id="2" name="Rectangle 1">
            <a:extLst>
              <a:ext uri="{FF2B5EF4-FFF2-40B4-BE49-F238E27FC236}">
                <a16:creationId xmlns:a16="http://schemas.microsoft.com/office/drawing/2014/main" id="{4CEE1FFA-9025-9DD2-45D8-31C05351A5D3}"/>
              </a:ext>
            </a:extLst>
          </p:cNvPr>
          <p:cNvSpPr/>
          <p:nvPr/>
        </p:nvSpPr>
        <p:spPr>
          <a:xfrm>
            <a:off x="-62069" y="5139615"/>
            <a:ext cx="9746633" cy="114343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Once Meeting MOM entered, then only user can add Expenses against selected Meeting. If MOM added, then only system will show hyperlink to Add Expenses against Meeting. Once Expenses approved by Authorized User, Hyper link should not be displayed.</a:t>
            </a:r>
            <a:endParaRPr lang="en-IN" dirty="0">
              <a:solidFill>
                <a:sysClr val="windowText" lastClr="000000"/>
              </a:solidFill>
            </a:endParaRPr>
          </a:p>
        </p:txBody>
      </p:sp>
      <p:sp>
        <p:nvSpPr>
          <p:cNvPr id="4" name="Oval 3">
            <a:extLst>
              <a:ext uri="{FF2B5EF4-FFF2-40B4-BE49-F238E27FC236}">
                <a16:creationId xmlns:a16="http://schemas.microsoft.com/office/drawing/2014/main" id="{58EDE09D-4BC4-01E3-65C0-75390C5792B4}"/>
              </a:ext>
            </a:extLst>
          </p:cNvPr>
          <p:cNvSpPr/>
          <p:nvPr/>
        </p:nvSpPr>
        <p:spPr>
          <a:xfrm>
            <a:off x="373454" y="2995904"/>
            <a:ext cx="2069943" cy="45413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0073FCD-409F-C708-B805-E8E274CA22B0}"/>
              </a:ext>
            </a:extLst>
          </p:cNvPr>
          <p:cNvPicPr>
            <a:picLocks noChangeAspect="1"/>
          </p:cNvPicPr>
          <p:nvPr/>
        </p:nvPicPr>
        <p:blipFill>
          <a:blip r:embed="rId7"/>
          <a:stretch>
            <a:fillRect/>
          </a:stretch>
        </p:blipFill>
        <p:spPr>
          <a:xfrm>
            <a:off x="8134004" y="4594092"/>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3E1A3D2C-0CE3-935D-C501-329D3BD06A67}"/>
              </a:ext>
            </a:extLst>
          </p:cNvPr>
          <p:cNvPicPr>
            <a:picLocks noChangeAspect="1"/>
          </p:cNvPicPr>
          <p:nvPr/>
        </p:nvPicPr>
        <p:blipFill>
          <a:blip r:embed="rId8"/>
          <a:stretch>
            <a:fillRect/>
          </a:stretch>
        </p:blipFill>
        <p:spPr>
          <a:xfrm>
            <a:off x="347394" y="119921"/>
            <a:ext cx="4463854" cy="447903"/>
          </a:xfrm>
          <a:prstGeom prst="rect">
            <a:avLst/>
          </a:prstGeom>
        </p:spPr>
      </p:pic>
      <p:pic>
        <p:nvPicPr>
          <p:cNvPr id="7" name="Picture 6">
            <a:extLst>
              <a:ext uri="{FF2B5EF4-FFF2-40B4-BE49-F238E27FC236}">
                <a16:creationId xmlns:a16="http://schemas.microsoft.com/office/drawing/2014/main" id="{AB610BF6-1F54-2A56-6B7B-2A675DCE1E87}"/>
              </a:ext>
            </a:extLst>
          </p:cNvPr>
          <p:cNvPicPr>
            <a:picLocks noChangeAspect="1"/>
          </p:cNvPicPr>
          <p:nvPr/>
        </p:nvPicPr>
        <p:blipFill>
          <a:blip r:embed="rId9"/>
          <a:stretch>
            <a:fillRect/>
          </a:stretch>
        </p:blipFill>
        <p:spPr>
          <a:xfrm>
            <a:off x="2308074" y="781171"/>
            <a:ext cx="914528" cy="304843"/>
          </a:xfrm>
          <a:prstGeom prst="rect">
            <a:avLst/>
          </a:prstGeom>
        </p:spPr>
      </p:pic>
      <p:sp>
        <p:nvSpPr>
          <p:cNvPr id="26" name="Rectangle 25">
            <a:extLst>
              <a:ext uri="{FF2B5EF4-FFF2-40B4-BE49-F238E27FC236}">
                <a16:creationId xmlns:a16="http://schemas.microsoft.com/office/drawing/2014/main" id="{9C407609-71A2-B593-7D3F-B0CF9D918B84}"/>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7" name="Rectangle 26">
            <a:extLst>
              <a:ext uri="{FF2B5EF4-FFF2-40B4-BE49-F238E27FC236}">
                <a16:creationId xmlns:a16="http://schemas.microsoft.com/office/drawing/2014/main" id="{3B30FE14-B15F-766D-5F43-77C728918FFF}"/>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cxnSp>
        <p:nvCxnSpPr>
          <p:cNvPr id="30" name="Straight Arrow Connector 29">
            <a:extLst>
              <a:ext uri="{FF2B5EF4-FFF2-40B4-BE49-F238E27FC236}">
                <a16:creationId xmlns:a16="http://schemas.microsoft.com/office/drawing/2014/main" id="{704171E1-DC16-B0B7-D5C4-A9D40E01840E}"/>
              </a:ext>
            </a:extLst>
          </p:cNvPr>
          <p:cNvCxnSpPr/>
          <p:nvPr/>
        </p:nvCxnSpPr>
        <p:spPr>
          <a:xfrm>
            <a:off x="1482185" y="3531538"/>
            <a:ext cx="478974" cy="15185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7B23B5C2-1146-91D0-4727-CAC9974F1CEE}"/>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45965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ECCC4-17D4-9AD9-4480-62352B8EFA80}"/>
              </a:ext>
            </a:extLst>
          </p:cNvPr>
          <p:cNvSpPr/>
          <p:nvPr/>
        </p:nvSpPr>
        <p:spPr>
          <a:xfrm>
            <a:off x="8870267" y="48551"/>
            <a:ext cx="3028013" cy="65956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Menu/Module: My Lead/Opportunities</a:t>
            </a:r>
            <a:endParaRPr lang="en-IN" dirty="0">
              <a:solidFill>
                <a:schemeClr val="tx1"/>
              </a:solidFill>
            </a:endParaRPr>
          </a:p>
        </p:txBody>
      </p:sp>
      <p:graphicFrame>
        <p:nvGraphicFramePr>
          <p:cNvPr id="4" name="Table 3">
            <a:extLst>
              <a:ext uri="{FF2B5EF4-FFF2-40B4-BE49-F238E27FC236}">
                <a16:creationId xmlns:a16="http://schemas.microsoft.com/office/drawing/2014/main" id="{176A9D9F-E7C3-1DDB-1CB4-F62F69826657}"/>
              </a:ext>
            </a:extLst>
          </p:cNvPr>
          <p:cNvGraphicFramePr>
            <a:graphicFrameLocks noGrp="1"/>
          </p:cNvGraphicFramePr>
          <p:nvPr>
            <p:extLst>
              <p:ext uri="{D42A27DB-BD31-4B8C-83A1-F6EECF244321}">
                <p14:modId xmlns:p14="http://schemas.microsoft.com/office/powerpoint/2010/main" val="95135709"/>
              </p:ext>
            </p:extLst>
          </p:nvPr>
        </p:nvGraphicFramePr>
        <p:xfrm>
          <a:off x="616260" y="2277254"/>
          <a:ext cx="10866204" cy="2415915"/>
        </p:xfrm>
        <a:graphic>
          <a:graphicData uri="http://schemas.openxmlformats.org/drawingml/2006/table">
            <a:tbl>
              <a:tblPr firstRow="1" bandRow="1">
                <a:tableStyleId>{5C22544A-7EE6-4342-B048-85BDC9FD1C3A}</a:tableStyleId>
              </a:tblPr>
              <a:tblGrid>
                <a:gridCol w="2051989">
                  <a:extLst>
                    <a:ext uri="{9D8B030D-6E8A-4147-A177-3AD203B41FA5}">
                      <a16:colId xmlns:a16="http://schemas.microsoft.com/office/drawing/2014/main" val="1874829367"/>
                    </a:ext>
                  </a:extLst>
                </a:gridCol>
                <a:gridCol w="2068643">
                  <a:extLst>
                    <a:ext uri="{9D8B030D-6E8A-4147-A177-3AD203B41FA5}">
                      <a16:colId xmlns:a16="http://schemas.microsoft.com/office/drawing/2014/main" val="1860368665"/>
                    </a:ext>
                  </a:extLst>
                </a:gridCol>
                <a:gridCol w="1312470">
                  <a:extLst>
                    <a:ext uri="{9D8B030D-6E8A-4147-A177-3AD203B41FA5}">
                      <a16:colId xmlns:a16="http://schemas.microsoft.com/office/drawing/2014/main" val="1431559282"/>
                    </a:ext>
                  </a:extLst>
                </a:gridCol>
                <a:gridCol w="1811034">
                  <a:extLst>
                    <a:ext uri="{9D8B030D-6E8A-4147-A177-3AD203B41FA5}">
                      <a16:colId xmlns:a16="http://schemas.microsoft.com/office/drawing/2014/main" val="4013345958"/>
                    </a:ext>
                  </a:extLst>
                </a:gridCol>
                <a:gridCol w="1811034">
                  <a:extLst>
                    <a:ext uri="{9D8B030D-6E8A-4147-A177-3AD203B41FA5}">
                      <a16:colId xmlns:a16="http://schemas.microsoft.com/office/drawing/2014/main" val="2655935941"/>
                    </a:ext>
                  </a:extLst>
                </a:gridCol>
                <a:gridCol w="1811034">
                  <a:extLst>
                    <a:ext uri="{9D8B030D-6E8A-4147-A177-3AD203B41FA5}">
                      <a16:colId xmlns:a16="http://schemas.microsoft.com/office/drawing/2014/main" val="2188154522"/>
                    </a:ext>
                  </a:extLst>
                </a:gridCol>
              </a:tblGrid>
              <a:tr h="370840">
                <a:tc>
                  <a:txBody>
                    <a:bodyPr/>
                    <a:lstStyle/>
                    <a:p>
                      <a:r>
                        <a:rPr lang="en-US" dirty="0"/>
                        <a:t>Lead Category</a:t>
                      </a:r>
                      <a:endParaRPr lang="en-IN" dirty="0"/>
                    </a:p>
                  </a:txBody>
                  <a:tcPr/>
                </a:tc>
                <a:tc>
                  <a:txBody>
                    <a:bodyPr/>
                    <a:lstStyle/>
                    <a:p>
                      <a:r>
                        <a:rPr lang="en-US" dirty="0"/>
                        <a:t>Customer Name</a:t>
                      </a:r>
                      <a:endParaRPr lang="en-IN" dirty="0"/>
                    </a:p>
                  </a:txBody>
                  <a:tcPr/>
                </a:tc>
                <a:tc>
                  <a:txBody>
                    <a:bodyPr/>
                    <a:lstStyle/>
                    <a:p>
                      <a:r>
                        <a:rPr lang="en-US" dirty="0"/>
                        <a:t>Lead Date</a:t>
                      </a:r>
                      <a:endParaRPr lang="en-IN" dirty="0"/>
                    </a:p>
                  </a:txBody>
                  <a:tcPr/>
                </a:tc>
                <a:tc>
                  <a:txBody>
                    <a:bodyPr/>
                    <a:lstStyle/>
                    <a:p>
                      <a:r>
                        <a:rPr lang="en-US" dirty="0"/>
                        <a:t>Assigned To</a:t>
                      </a:r>
                      <a:endParaRPr lang="en-IN" dirty="0"/>
                    </a:p>
                  </a:txBody>
                  <a:tcPr/>
                </a:tc>
                <a:tc>
                  <a:txBody>
                    <a:bodyPr/>
                    <a:lstStyle/>
                    <a:p>
                      <a:r>
                        <a:rPr lang="en-US" dirty="0"/>
                        <a:t>Active</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160296693"/>
                  </a:ext>
                </a:extLst>
              </a:tr>
              <a:tr h="49059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68325066"/>
                  </a:ext>
                </a:extLst>
              </a:tr>
              <a:tr h="370840">
                <a:tc>
                  <a:txBody>
                    <a:bodyPr/>
                    <a:lstStyle/>
                    <a:p>
                      <a:r>
                        <a:rPr lang="en-US" dirty="0"/>
                        <a:t>Lead </a:t>
                      </a:r>
                      <a:endParaRPr lang="en-IN" dirty="0"/>
                    </a:p>
                  </a:txBody>
                  <a:tcPr/>
                </a:tc>
                <a:tc>
                  <a:txBody>
                    <a:bodyPr/>
                    <a:lstStyle/>
                    <a:p>
                      <a:r>
                        <a:rPr lang="en-US" dirty="0"/>
                        <a:t>ABC Enterprises</a:t>
                      </a:r>
                      <a:endParaRPr lang="en-IN" dirty="0"/>
                    </a:p>
                  </a:txBody>
                  <a:tcPr/>
                </a:tc>
                <a:tc>
                  <a:txBody>
                    <a:bodyPr/>
                    <a:lstStyle/>
                    <a:p>
                      <a:r>
                        <a:rPr lang="en-US" dirty="0"/>
                        <a:t>24-06-2024</a:t>
                      </a:r>
                      <a:endParaRPr lang="en-IN" dirty="0"/>
                    </a:p>
                  </a:txBody>
                  <a:tcPr/>
                </a:tc>
                <a:tc>
                  <a:txBody>
                    <a:bodyPr/>
                    <a:lstStyle/>
                    <a:p>
                      <a:r>
                        <a:rPr lang="en-US" dirty="0"/>
                        <a:t>Priyanka Handore</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6223587"/>
                  </a:ext>
                </a:extLst>
              </a:tr>
              <a:tr h="370840">
                <a:tc>
                  <a:txBody>
                    <a:bodyPr/>
                    <a:lstStyle/>
                    <a:p>
                      <a:r>
                        <a:rPr lang="en-US" dirty="0"/>
                        <a:t>Suspect</a:t>
                      </a:r>
                      <a:endParaRPr lang="en-IN" dirty="0"/>
                    </a:p>
                  </a:txBody>
                  <a:tcPr/>
                </a:tc>
                <a:tc>
                  <a:txBody>
                    <a:bodyPr/>
                    <a:lstStyle/>
                    <a:p>
                      <a:r>
                        <a:rPr lang="en-US" dirty="0"/>
                        <a:t>XYX Pharmaceutical PVT LTD</a:t>
                      </a:r>
                      <a:endParaRPr lang="en-IN" dirty="0"/>
                    </a:p>
                  </a:txBody>
                  <a:tcPr/>
                </a:tc>
                <a:tc>
                  <a:txBody>
                    <a:bodyPr/>
                    <a:lstStyle/>
                    <a:p>
                      <a:r>
                        <a:rPr lang="en-US" dirty="0"/>
                        <a:t>18-06-2024</a:t>
                      </a:r>
                      <a:endParaRPr lang="en-IN" dirty="0"/>
                    </a:p>
                  </a:txBody>
                  <a:tcPr/>
                </a:tc>
                <a:tc>
                  <a:txBody>
                    <a:bodyPr/>
                    <a:lstStyle/>
                    <a:p>
                      <a:r>
                        <a:rPr lang="en-US" dirty="0"/>
                        <a:t>Anil Pathak</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2881657"/>
                  </a:ext>
                </a:extLst>
              </a:tr>
            </a:tbl>
          </a:graphicData>
        </a:graphic>
      </p:graphicFrame>
      <p:pic>
        <p:nvPicPr>
          <p:cNvPr id="8" name="Picture 7">
            <a:extLst>
              <a:ext uri="{FF2B5EF4-FFF2-40B4-BE49-F238E27FC236}">
                <a16:creationId xmlns:a16="http://schemas.microsoft.com/office/drawing/2014/main" id="{939C949C-546C-A056-2C9B-4D0BE824899C}"/>
              </a:ext>
            </a:extLst>
          </p:cNvPr>
          <p:cNvPicPr>
            <a:picLocks noChangeAspect="1"/>
          </p:cNvPicPr>
          <p:nvPr/>
        </p:nvPicPr>
        <p:blipFill>
          <a:blip r:embed="rId2"/>
          <a:stretch>
            <a:fillRect/>
          </a:stretch>
        </p:blipFill>
        <p:spPr>
          <a:xfrm>
            <a:off x="9797034" y="3294645"/>
            <a:ext cx="752580" cy="323895"/>
          </a:xfrm>
          <a:prstGeom prst="rect">
            <a:avLst/>
          </a:prstGeom>
        </p:spPr>
      </p:pic>
      <p:sp>
        <p:nvSpPr>
          <p:cNvPr id="9" name="Rectangle 8">
            <a:extLst>
              <a:ext uri="{FF2B5EF4-FFF2-40B4-BE49-F238E27FC236}">
                <a16:creationId xmlns:a16="http://schemas.microsoft.com/office/drawing/2014/main" id="{6441CE01-45A2-5986-0EA6-FE1C9A5204A9}"/>
              </a:ext>
            </a:extLst>
          </p:cNvPr>
          <p:cNvSpPr/>
          <p:nvPr/>
        </p:nvSpPr>
        <p:spPr>
          <a:xfrm>
            <a:off x="7045378" y="16639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10" name="Rectangle 9">
            <a:extLst>
              <a:ext uri="{FF2B5EF4-FFF2-40B4-BE49-F238E27FC236}">
                <a16:creationId xmlns:a16="http://schemas.microsoft.com/office/drawing/2014/main" id="{D7760591-C4C9-7690-2FD4-3430178D8243}"/>
              </a:ext>
            </a:extLst>
          </p:cNvPr>
          <p:cNvSpPr/>
          <p:nvPr/>
        </p:nvSpPr>
        <p:spPr>
          <a:xfrm>
            <a:off x="8118135" y="16639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11" name="Rectangle 10">
            <a:extLst>
              <a:ext uri="{FF2B5EF4-FFF2-40B4-BE49-F238E27FC236}">
                <a16:creationId xmlns:a16="http://schemas.microsoft.com/office/drawing/2014/main" id="{F5CC6367-972F-55A2-588C-D2CDFF11B556}"/>
              </a:ext>
            </a:extLst>
          </p:cNvPr>
          <p:cNvSpPr/>
          <p:nvPr/>
        </p:nvSpPr>
        <p:spPr>
          <a:xfrm>
            <a:off x="9392297" y="16639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2" name="Rectangle 11">
            <a:extLst>
              <a:ext uri="{FF2B5EF4-FFF2-40B4-BE49-F238E27FC236}">
                <a16:creationId xmlns:a16="http://schemas.microsoft.com/office/drawing/2014/main" id="{C0EA31AB-D993-7AC0-D0F1-556172186869}"/>
              </a:ext>
            </a:extLst>
          </p:cNvPr>
          <p:cNvSpPr/>
          <p:nvPr/>
        </p:nvSpPr>
        <p:spPr>
          <a:xfrm>
            <a:off x="254488" y="322871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9FB21EA-0348-8CA1-DF8C-6927C3BBF539}"/>
              </a:ext>
            </a:extLst>
          </p:cNvPr>
          <p:cNvSpPr/>
          <p:nvPr/>
        </p:nvSpPr>
        <p:spPr>
          <a:xfrm>
            <a:off x="254488" y="4059474"/>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1177A8E7-5AD5-BC94-E707-58CEEE5F4E59}"/>
              </a:ext>
            </a:extLst>
          </p:cNvPr>
          <p:cNvPicPr>
            <a:picLocks noChangeAspect="1"/>
          </p:cNvPicPr>
          <p:nvPr/>
        </p:nvPicPr>
        <p:blipFill>
          <a:blip r:embed="rId3"/>
          <a:stretch>
            <a:fillRect/>
          </a:stretch>
        </p:blipFill>
        <p:spPr>
          <a:xfrm>
            <a:off x="10654452" y="3294645"/>
            <a:ext cx="412230" cy="323895"/>
          </a:xfrm>
          <a:prstGeom prst="rect">
            <a:avLst/>
          </a:prstGeom>
        </p:spPr>
      </p:pic>
      <p:sp>
        <p:nvSpPr>
          <p:cNvPr id="19" name="Rectangle 18">
            <a:extLst>
              <a:ext uri="{FF2B5EF4-FFF2-40B4-BE49-F238E27FC236}">
                <a16:creationId xmlns:a16="http://schemas.microsoft.com/office/drawing/2014/main" id="{4EA86D0C-F2FD-E789-5404-327A4F1B5A09}"/>
              </a:ext>
            </a:extLst>
          </p:cNvPr>
          <p:cNvSpPr/>
          <p:nvPr/>
        </p:nvSpPr>
        <p:spPr>
          <a:xfrm>
            <a:off x="616260" y="2732935"/>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649E0FF-8292-5C21-DA56-355FADCD6248}"/>
              </a:ext>
            </a:extLst>
          </p:cNvPr>
          <p:cNvPicPr>
            <a:picLocks noChangeAspect="1"/>
          </p:cNvPicPr>
          <p:nvPr/>
        </p:nvPicPr>
        <p:blipFill>
          <a:blip r:embed="rId4"/>
          <a:stretch>
            <a:fillRect/>
          </a:stretch>
        </p:blipFill>
        <p:spPr>
          <a:xfrm>
            <a:off x="2192293" y="2761672"/>
            <a:ext cx="312727" cy="295158"/>
          </a:xfrm>
          <a:prstGeom prst="rect">
            <a:avLst/>
          </a:prstGeom>
        </p:spPr>
      </p:pic>
      <p:sp>
        <p:nvSpPr>
          <p:cNvPr id="22" name="Rectangle 21">
            <a:extLst>
              <a:ext uri="{FF2B5EF4-FFF2-40B4-BE49-F238E27FC236}">
                <a16:creationId xmlns:a16="http://schemas.microsoft.com/office/drawing/2014/main" id="{264EB5BA-FB21-7DB0-6379-7244F833B480}"/>
              </a:ext>
            </a:extLst>
          </p:cNvPr>
          <p:cNvSpPr/>
          <p:nvPr/>
        </p:nvSpPr>
        <p:spPr>
          <a:xfrm>
            <a:off x="2763715" y="2723841"/>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3974669-5E06-C881-81D7-A0F9F35B15A8}"/>
              </a:ext>
            </a:extLst>
          </p:cNvPr>
          <p:cNvPicPr>
            <a:picLocks noChangeAspect="1"/>
          </p:cNvPicPr>
          <p:nvPr/>
        </p:nvPicPr>
        <p:blipFill>
          <a:blip r:embed="rId4"/>
          <a:stretch>
            <a:fillRect/>
          </a:stretch>
        </p:blipFill>
        <p:spPr>
          <a:xfrm>
            <a:off x="4332951" y="2761672"/>
            <a:ext cx="312727" cy="295158"/>
          </a:xfrm>
          <a:prstGeom prst="rect">
            <a:avLst/>
          </a:prstGeom>
        </p:spPr>
      </p:pic>
      <p:sp>
        <p:nvSpPr>
          <p:cNvPr id="24" name="Rectangle 23">
            <a:extLst>
              <a:ext uri="{FF2B5EF4-FFF2-40B4-BE49-F238E27FC236}">
                <a16:creationId xmlns:a16="http://schemas.microsoft.com/office/drawing/2014/main" id="{56B5F813-8F73-6B01-2937-287EF9EBBD28}"/>
              </a:ext>
            </a:extLst>
          </p:cNvPr>
          <p:cNvSpPr/>
          <p:nvPr/>
        </p:nvSpPr>
        <p:spPr>
          <a:xfrm>
            <a:off x="4761370" y="2723504"/>
            <a:ext cx="1184223" cy="295159"/>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BB47C268-E078-AAD2-E89F-7B8CD5DB2957}"/>
              </a:ext>
            </a:extLst>
          </p:cNvPr>
          <p:cNvPicPr>
            <a:picLocks noChangeAspect="1"/>
          </p:cNvPicPr>
          <p:nvPr/>
        </p:nvPicPr>
        <p:blipFill>
          <a:blip r:embed="rId4"/>
          <a:stretch>
            <a:fillRect/>
          </a:stretch>
        </p:blipFill>
        <p:spPr>
          <a:xfrm>
            <a:off x="5682854" y="2732935"/>
            <a:ext cx="312727" cy="295158"/>
          </a:xfrm>
          <a:prstGeom prst="rect">
            <a:avLst/>
          </a:prstGeom>
        </p:spPr>
      </p:pic>
      <p:sp>
        <p:nvSpPr>
          <p:cNvPr id="26" name="Rectangle 25">
            <a:extLst>
              <a:ext uri="{FF2B5EF4-FFF2-40B4-BE49-F238E27FC236}">
                <a16:creationId xmlns:a16="http://schemas.microsoft.com/office/drawing/2014/main" id="{7FB72DA0-9471-3F53-D394-8235DB366948}"/>
              </a:ext>
            </a:extLst>
          </p:cNvPr>
          <p:cNvSpPr/>
          <p:nvPr/>
        </p:nvSpPr>
        <p:spPr>
          <a:xfrm>
            <a:off x="6151201" y="2718566"/>
            <a:ext cx="1280697"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8D1C9FA8-AD4E-5E53-3F68-F108856414BE}"/>
              </a:ext>
            </a:extLst>
          </p:cNvPr>
          <p:cNvPicPr>
            <a:picLocks noChangeAspect="1"/>
          </p:cNvPicPr>
          <p:nvPr/>
        </p:nvPicPr>
        <p:blipFill>
          <a:blip r:embed="rId4"/>
          <a:stretch>
            <a:fillRect/>
          </a:stretch>
        </p:blipFill>
        <p:spPr>
          <a:xfrm>
            <a:off x="7118595" y="2732934"/>
            <a:ext cx="312727" cy="295158"/>
          </a:xfrm>
          <a:prstGeom prst="rect">
            <a:avLst/>
          </a:prstGeom>
        </p:spPr>
      </p:pic>
      <p:pic>
        <p:nvPicPr>
          <p:cNvPr id="28" name="Picture 27">
            <a:extLst>
              <a:ext uri="{FF2B5EF4-FFF2-40B4-BE49-F238E27FC236}">
                <a16:creationId xmlns:a16="http://schemas.microsoft.com/office/drawing/2014/main" id="{5044863D-7635-5D90-D88B-FAB7C3839591}"/>
              </a:ext>
            </a:extLst>
          </p:cNvPr>
          <p:cNvPicPr>
            <a:picLocks noChangeAspect="1"/>
          </p:cNvPicPr>
          <p:nvPr/>
        </p:nvPicPr>
        <p:blipFill>
          <a:blip r:embed="rId2"/>
          <a:stretch>
            <a:fillRect/>
          </a:stretch>
        </p:blipFill>
        <p:spPr>
          <a:xfrm>
            <a:off x="9817418" y="3868472"/>
            <a:ext cx="752580" cy="323895"/>
          </a:xfrm>
          <a:prstGeom prst="rect">
            <a:avLst/>
          </a:prstGeom>
        </p:spPr>
      </p:pic>
      <p:pic>
        <p:nvPicPr>
          <p:cNvPr id="29" name="Picture 28">
            <a:extLst>
              <a:ext uri="{FF2B5EF4-FFF2-40B4-BE49-F238E27FC236}">
                <a16:creationId xmlns:a16="http://schemas.microsoft.com/office/drawing/2014/main" id="{088FD313-748A-EDB3-1C8B-4F40E3BF7108}"/>
              </a:ext>
            </a:extLst>
          </p:cNvPr>
          <p:cNvPicPr>
            <a:picLocks noChangeAspect="1"/>
          </p:cNvPicPr>
          <p:nvPr/>
        </p:nvPicPr>
        <p:blipFill>
          <a:blip r:embed="rId3"/>
          <a:stretch>
            <a:fillRect/>
          </a:stretch>
        </p:blipFill>
        <p:spPr>
          <a:xfrm>
            <a:off x="10654452" y="3868472"/>
            <a:ext cx="412230" cy="323895"/>
          </a:xfrm>
          <a:prstGeom prst="rect">
            <a:avLst/>
          </a:prstGeom>
        </p:spPr>
      </p:pic>
      <p:sp>
        <p:nvSpPr>
          <p:cNvPr id="3" name="Rectangle 2">
            <a:extLst>
              <a:ext uri="{FF2B5EF4-FFF2-40B4-BE49-F238E27FC236}">
                <a16:creationId xmlns:a16="http://schemas.microsoft.com/office/drawing/2014/main" id="{824BB90A-88E4-3063-C750-383E5AEF83E1}"/>
              </a:ext>
            </a:extLst>
          </p:cNvPr>
          <p:cNvSpPr/>
          <p:nvPr/>
        </p:nvSpPr>
        <p:spPr>
          <a:xfrm>
            <a:off x="335433" y="5559331"/>
            <a:ext cx="11631535" cy="15174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t>Leads Added /Edited either from Web or Mobile both should be displayed in listing page of Web as well as Mobile.</a:t>
            </a:r>
          </a:p>
          <a:p>
            <a:pPr marL="342900" indent="-342900">
              <a:buFont typeface="+mj-lt"/>
              <a:buAutoNum type="arabicPeriod"/>
            </a:pPr>
            <a:r>
              <a:rPr lang="en-US" dirty="0"/>
              <a:t>Leads Activated  either from  Web or Mobile should be displayed from  listing page of Web as well as Mobile.</a:t>
            </a:r>
          </a:p>
          <a:p>
            <a:pPr marL="342900" indent="-342900">
              <a:buFont typeface="+mj-lt"/>
              <a:buAutoNum type="arabicPeriod"/>
            </a:pPr>
            <a:r>
              <a:rPr lang="en-US" dirty="0"/>
              <a:t>Once Lead converted into Prospect, it should not be displayed in My Lead Listing page. It should be available for Prospect Generation and QM process only.</a:t>
            </a:r>
            <a:endParaRPr lang="en-IN" dirty="0"/>
          </a:p>
        </p:txBody>
      </p:sp>
      <p:pic>
        <p:nvPicPr>
          <p:cNvPr id="6" name="Picture 5">
            <a:extLst>
              <a:ext uri="{FF2B5EF4-FFF2-40B4-BE49-F238E27FC236}">
                <a16:creationId xmlns:a16="http://schemas.microsoft.com/office/drawing/2014/main" id="{F690B8A0-3868-D5F1-544C-65F9F9E16F37}"/>
              </a:ext>
            </a:extLst>
          </p:cNvPr>
          <p:cNvPicPr>
            <a:picLocks noChangeAspect="1"/>
          </p:cNvPicPr>
          <p:nvPr/>
        </p:nvPicPr>
        <p:blipFill>
          <a:blip r:embed="rId5"/>
          <a:stretch>
            <a:fillRect/>
          </a:stretch>
        </p:blipFill>
        <p:spPr>
          <a:xfrm>
            <a:off x="8513155" y="4061409"/>
            <a:ext cx="733155" cy="472478"/>
          </a:xfrm>
          <a:prstGeom prst="rect">
            <a:avLst/>
          </a:prstGeom>
        </p:spPr>
      </p:pic>
      <p:pic>
        <p:nvPicPr>
          <p:cNvPr id="15" name="Picture 14">
            <a:extLst>
              <a:ext uri="{FF2B5EF4-FFF2-40B4-BE49-F238E27FC236}">
                <a16:creationId xmlns:a16="http://schemas.microsoft.com/office/drawing/2014/main" id="{BD51175F-D640-6677-6858-93485F965BF5}"/>
              </a:ext>
            </a:extLst>
          </p:cNvPr>
          <p:cNvPicPr>
            <a:picLocks noChangeAspect="1"/>
          </p:cNvPicPr>
          <p:nvPr/>
        </p:nvPicPr>
        <p:blipFill>
          <a:blip r:embed="rId6"/>
          <a:stretch>
            <a:fillRect/>
          </a:stretch>
        </p:blipFill>
        <p:spPr>
          <a:xfrm>
            <a:off x="8536783" y="3339491"/>
            <a:ext cx="517275" cy="359218"/>
          </a:xfrm>
          <a:prstGeom prst="rect">
            <a:avLst/>
          </a:prstGeom>
        </p:spPr>
      </p:pic>
      <p:sp>
        <p:nvSpPr>
          <p:cNvPr id="5" name="TextBox 4">
            <a:extLst>
              <a:ext uri="{FF2B5EF4-FFF2-40B4-BE49-F238E27FC236}">
                <a16:creationId xmlns:a16="http://schemas.microsoft.com/office/drawing/2014/main" id="{92A532E7-4C27-3AE0-BC9E-F12161FC6E58}"/>
              </a:ext>
            </a:extLst>
          </p:cNvPr>
          <p:cNvSpPr txBox="1"/>
          <p:nvPr/>
        </p:nvSpPr>
        <p:spPr>
          <a:xfrm>
            <a:off x="236511" y="737584"/>
            <a:ext cx="1955782" cy="369332"/>
          </a:xfrm>
          <a:prstGeom prst="rect">
            <a:avLst/>
          </a:prstGeom>
          <a:noFill/>
        </p:spPr>
        <p:txBody>
          <a:bodyPr wrap="square" rtlCol="0">
            <a:spAutoFit/>
          </a:bodyPr>
          <a:lstStyle/>
          <a:p>
            <a:r>
              <a:rPr lang="en-US" dirty="0"/>
              <a:t>Lead Status:</a:t>
            </a:r>
            <a:endParaRPr lang="en-IN" dirty="0"/>
          </a:p>
        </p:txBody>
      </p:sp>
      <p:pic>
        <p:nvPicPr>
          <p:cNvPr id="14" name="Picture 13">
            <a:extLst>
              <a:ext uri="{FF2B5EF4-FFF2-40B4-BE49-F238E27FC236}">
                <a16:creationId xmlns:a16="http://schemas.microsoft.com/office/drawing/2014/main" id="{4EDA131E-970A-58F4-0B88-50BEE694A17C}"/>
              </a:ext>
            </a:extLst>
          </p:cNvPr>
          <p:cNvPicPr>
            <a:picLocks noChangeAspect="1"/>
          </p:cNvPicPr>
          <p:nvPr/>
        </p:nvPicPr>
        <p:blipFill>
          <a:blip r:embed="rId7"/>
          <a:stretch>
            <a:fillRect/>
          </a:stretch>
        </p:blipFill>
        <p:spPr>
          <a:xfrm>
            <a:off x="1727840" y="681219"/>
            <a:ext cx="359522" cy="444114"/>
          </a:xfrm>
          <a:prstGeom prst="rect">
            <a:avLst/>
          </a:prstGeom>
        </p:spPr>
      </p:pic>
      <p:pic>
        <p:nvPicPr>
          <p:cNvPr id="18" name="Picture 17">
            <a:extLst>
              <a:ext uri="{FF2B5EF4-FFF2-40B4-BE49-F238E27FC236}">
                <a16:creationId xmlns:a16="http://schemas.microsoft.com/office/drawing/2014/main" id="{0E526320-7429-A1AD-A876-E9D0FCB18B97}"/>
              </a:ext>
            </a:extLst>
          </p:cNvPr>
          <p:cNvPicPr>
            <a:picLocks noChangeAspect="1"/>
          </p:cNvPicPr>
          <p:nvPr/>
        </p:nvPicPr>
        <p:blipFill>
          <a:blip r:embed="rId8"/>
          <a:stretch>
            <a:fillRect/>
          </a:stretch>
        </p:blipFill>
        <p:spPr>
          <a:xfrm>
            <a:off x="2725911" y="813783"/>
            <a:ext cx="317092" cy="218002"/>
          </a:xfrm>
          <a:prstGeom prst="rect">
            <a:avLst/>
          </a:prstGeom>
        </p:spPr>
      </p:pic>
      <p:sp>
        <p:nvSpPr>
          <p:cNvPr id="20" name="TextBox 19">
            <a:extLst>
              <a:ext uri="{FF2B5EF4-FFF2-40B4-BE49-F238E27FC236}">
                <a16:creationId xmlns:a16="http://schemas.microsoft.com/office/drawing/2014/main" id="{7E3C1E4B-A021-0EBF-6BE8-EC4B89ABFF0D}"/>
              </a:ext>
            </a:extLst>
          </p:cNvPr>
          <p:cNvSpPr txBox="1"/>
          <p:nvPr/>
        </p:nvSpPr>
        <p:spPr>
          <a:xfrm>
            <a:off x="2012209" y="737584"/>
            <a:ext cx="955641" cy="369332"/>
          </a:xfrm>
          <a:prstGeom prst="rect">
            <a:avLst/>
          </a:prstGeom>
          <a:noFill/>
        </p:spPr>
        <p:txBody>
          <a:bodyPr wrap="square" rtlCol="0">
            <a:spAutoFit/>
          </a:bodyPr>
          <a:lstStyle/>
          <a:p>
            <a:r>
              <a:rPr lang="en-US" dirty="0"/>
              <a:t>All</a:t>
            </a:r>
            <a:endParaRPr lang="en-IN" dirty="0"/>
          </a:p>
        </p:txBody>
      </p:sp>
      <p:sp>
        <p:nvSpPr>
          <p:cNvPr id="31" name="TextBox 30">
            <a:extLst>
              <a:ext uri="{FF2B5EF4-FFF2-40B4-BE49-F238E27FC236}">
                <a16:creationId xmlns:a16="http://schemas.microsoft.com/office/drawing/2014/main" id="{C07A7579-6F70-FECE-63A1-08429839ED3D}"/>
              </a:ext>
            </a:extLst>
          </p:cNvPr>
          <p:cNvSpPr txBox="1"/>
          <p:nvPr/>
        </p:nvSpPr>
        <p:spPr>
          <a:xfrm>
            <a:off x="3023647" y="749941"/>
            <a:ext cx="955641" cy="369332"/>
          </a:xfrm>
          <a:prstGeom prst="rect">
            <a:avLst/>
          </a:prstGeom>
          <a:noFill/>
        </p:spPr>
        <p:txBody>
          <a:bodyPr wrap="square" rtlCol="0">
            <a:spAutoFit/>
          </a:bodyPr>
          <a:lstStyle/>
          <a:p>
            <a:r>
              <a:rPr lang="en-US" dirty="0"/>
              <a:t>Active</a:t>
            </a:r>
            <a:endParaRPr lang="en-IN" dirty="0"/>
          </a:p>
        </p:txBody>
      </p:sp>
      <p:pic>
        <p:nvPicPr>
          <p:cNvPr id="33" name="Picture 32">
            <a:extLst>
              <a:ext uri="{FF2B5EF4-FFF2-40B4-BE49-F238E27FC236}">
                <a16:creationId xmlns:a16="http://schemas.microsoft.com/office/drawing/2014/main" id="{7503A23A-4008-7F7C-08D4-4A80D96F8D1D}"/>
              </a:ext>
            </a:extLst>
          </p:cNvPr>
          <p:cNvPicPr>
            <a:picLocks noChangeAspect="1"/>
          </p:cNvPicPr>
          <p:nvPr/>
        </p:nvPicPr>
        <p:blipFill>
          <a:blip r:embed="rId8"/>
          <a:stretch>
            <a:fillRect/>
          </a:stretch>
        </p:blipFill>
        <p:spPr>
          <a:xfrm>
            <a:off x="3840141" y="828077"/>
            <a:ext cx="317092" cy="218002"/>
          </a:xfrm>
          <a:prstGeom prst="rect">
            <a:avLst/>
          </a:prstGeom>
        </p:spPr>
      </p:pic>
      <p:sp>
        <p:nvSpPr>
          <p:cNvPr id="34" name="TextBox 33">
            <a:extLst>
              <a:ext uri="{FF2B5EF4-FFF2-40B4-BE49-F238E27FC236}">
                <a16:creationId xmlns:a16="http://schemas.microsoft.com/office/drawing/2014/main" id="{3926D539-94FA-5AB2-1B66-DF76C615EA76}"/>
              </a:ext>
            </a:extLst>
          </p:cNvPr>
          <p:cNvSpPr txBox="1"/>
          <p:nvPr/>
        </p:nvSpPr>
        <p:spPr>
          <a:xfrm>
            <a:off x="4152867" y="764235"/>
            <a:ext cx="1514997" cy="369332"/>
          </a:xfrm>
          <a:prstGeom prst="rect">
            <a:avLst/>
          </a:prstGeom>
          <a:noFill/>
        </p:spPr>
        <p:txBody>
          <a:bodyPr wrap="square" rtlCol="0">
            <a:spAutoFit/>
          </a:bodyPr>
          <a:lstStyle/>
          <a:p>
            <a:r>
              <a:rPr lang="en-US" dirty="0"/>
              <a:t>In Active</a:t>
            </a:r>
            <a:endParaRPr lang="en-IN" dirty="0"/>
          </a:p>
        </p:txBody>
      </p:sp>
      <p:pic>
        <p:nvPicPr>
          <p:cNvPr id="36" name="Picture 35">
            <a:extLst>
              <a:ext uri="{FF2B5EF4-FFF2-40B4-BE49-F238E27FC236}">
                <a16:creationId xmlns:a16="http://schemas.microsoft.com/office/drawing/2014/main" id="{19BB768C-FC8C-6208-7C01-0B18F422C9F5}"/>
              </a:ext>
            </a:extLst>
          </p:cNvPr>
          <p:cNvPicPr>
            <a:picLocks noChangeAspect="1"/>
          </p:cNvPicPr>
          <p:nvPr/>
        </p:nvPicPr>
        <p:blipFill>
          <a:blip r:embed="rId9"/>
          <a:stretch>
            <a:fillRect/>
          </a:stretch>
        </p:blipFill>
        <p:spPr>
          <a:xfrm>
            <a:off x="1768371" y="1231512"/>
            <a:ext cx="847843" cy="295316"/>
          </a:xfrm>
          <a:prstGeom prst="rect">
            <a:avLst/>
          </a:prstGeom>
        </p:spPr>
      </p:pic>
      <p:pic>
        <p:nvPicPr>
          <p:cNvPr id="38" name="Picture 37">
            <a:extLst>
              <a:ext uri="{FF2B5EF4-FFF2-40B4-BE49-F238E27FC236}">
                <a16:creationId xmlns:a16="http://schemas.microsoft.com/office/drawing/2014/main" id="{7B631CCA-F295-5439-DD8C-A09CE76A2619}"/>
              </a:ext>
            </a:extLst>
          </p:cNvPr>
          <p:cNvPicPr>
            <a:picLocks noChangeAspect="1"/>
          </p:cNvPicPr>
          <p:nvPr/>
        </p:nvPicPr>
        <p:blipFill>
          <a:blip r:embed="rId10"/>
          <a:stretch>
            <a:fillRect/>
          </a:stretch>
        </p:blipFill>
        <p:spPr>
          <a:xfrm>
            <a:off x="7978984" y="4874671"/>
            <a:ext cx="3503877" cy="436549"/>
          </a:xfrm>
          <a:prstGeom prst="rect">
            <a:avLst/>
          </a:prstGeom>
          <a:ln w="28575">
            <a:solidFill>
              <a:schemeClr val="tx1"/>
            </a:solidFill>
          </a:ln>
        </p:spPr>
      </p:pic>
      <p:sp>
        <p:nvSpPr>
          <p:cNvPr id="39" name="Speech Bubble: Oval 38">
            <a:extLst>
              <a:ext uri="{FF2B5EF4-FFF2-40B4-BE49-F238E27FC236}">
                <a16:creationId xmlns:a16="http://schemas.microsoft.com/office/drawing/2014/main" id="{F9920252-915C-E3B3-6728-085053A2A59A}"/>
              </a:ext>
            </a:extLst>
          </p:cNvPr>
          <p:cNvSpPr/>
          <p:nvPr/>
        </p:nvSpPr>
        <p:spPr>
          <a:xfrm>
            <a:off x="5212778" y="1111640"/>
            <a:ext cx="2218544" cy="539646"/>
          </a:xfrm>
          <a:prstGeom prst="wedgeEllipseCallout">
            <a:avLst>
              <a:gd name="adj1" fmla="val 37275"/>
              <a:gd name="adj2" fmla="val 95833"/>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Add</a:t>
            </a:r>
            <a:endParaRPr lang="en-IN" dirty="0">
              <a:solidFill>
                <a:schemeClr val="tx1"/>
              </a:solidFill>
            </a:endParaRPr>
          </a:p>
        </p:txBody>
      </p:sp>
    </p:spTree>
    <p:extLst>
      <p:ext uri="{BB962C8B-B14F-4D97-AF65-F5344CB8AC3E}">
        <p14:creationId xmlns:p14="http://schemas.microsoft.com/office/powerpoint/2010/main" val="1436297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3A77DF-630B-AE1E-3E97-26DDAD32E023}"/>
              </a:ext>
            </a:extLst>
          </p:cNvPr>
          <p:cNvSpPr txBox="1"/>
          <p:nvPr/>
        </p:nvSpPr>
        <p:spPr>
          <a:xfrm>
            <a:off x="-37475" y="3269829"/>
            <a:ext cx="2339714"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Purpose*</a:t>
            </a:r>
            <a:endParaRPr lang="en-IN" dirty="0"/>
          </a:p>
        </p:txBody>
      </p:sp>
      <p:sp>
        <p:nvSpPr>
          <p:cNvPr id="8" name="TextBox 7">
            <a:extLst>
              <a:ext uri="{FF2B5EF4-FFF2-40B4-BE49-F238E27FC236}">
                <a16:creationId xmlns:a16="http://schemas.microsoft.com/office/drawing/2014/main" id="{0F9C7C1D-F1B9-7391-C642-03972F8935AD}"/>
              </a:ext>
            </a:extLst>
          </p:cNvPr>
          <p:cNvSpPr txBox="1"/>
          <p:nvPr/>
        </p:nvSpPr>
        <p:spPr>
          <a:xfrm>
            <a:off x="-42472" y="3867602"/>
            <a:ext cx="262452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Date &amp; Time*</a:t>
            </a:r>
            <a:endParaRPr lang="en-IN" dirty="0"/>
          </a:p>
        </p:txBody>
      </p:sp>
      <p:sp>
        <p:nvSpPr>
          <p:cNvPr id="10" name="TextBox 9">
            <a:extLst>
              <a:ext uri="{FF2B5EF4-FFF2-40B4-BE49-F238E27FC236}">
                <a16:creationId xmlns:a16="http://schemas.microsoft.com/office/drawing/2014/main" id="{95AA64DA-1A98-3E1F-5CEF-3BD5EA5BF2B4}"/>
              </a:ext>
            </a:extLst>
          </p:cNvPr>
          <p:cNvSpPr txBox="1"/>
          <p:nvPr/>
        </p:nvSpPr>
        <p:spPr>
          <a:xfrm>
            <a:off x="0" y="5497696"/>
            <a:ext cx="190874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All day event:</a:t>
            </a:r>
            <a:endParaRPr lang="en-IN" dirty="0"/>
          </a:p>
        </p:txBody>
      </p:sp>
      <p:sp>
        <p:nvSpPr>
          <p:cNvPr id="12" name="TextBox 11">
            <a:extLst>
              <a:ext uri="{FF2B5EF4-FFF2-40B4-BE49-F238E27FC236}">
                <a16:creationId xmlns:a16="http://schemas.microsoft.com/office/drawing/2014/main" id="{C3379489-A07B-172B-3365-10DAF4860700}"/>
              </a:ext>
            </a:extLst>
          </p:cNvPr>
          <p:cNvSpPr txBox="1"/>
          <p:nvPr/>
        </p:nvSpPr>
        <p:spPr>
          <a:xfrm>
            <a:off x="-42472" y="4313825"/>
            <a:ext cx="200868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Type* :</a:t>
            </a:r>
            <a:endParaRPr lang="en-IN" dirty="0"/>
          </a:p>
        </p:txBody>
      </p:sp>
      <p:sp>
        <p:nvSpPr>
          <p:cNvPr id="13" name="TextBox 12">
            <a:extLst>
              <a:ext uri="{FF2B5EF4-FFF2-40B4-BE49-F238E27FC236}">
                <a16:creationId xmlns:a16="http://schemas.microsoft.com/office/drawing/2014/main" id="{18E51FDF-6B1E-8EA7-7C89-9B344DA1FC16}"/>
              </a:ext>
            </a:extLst>
          </p:cNvPr>
          <p:cNvSpPr txBox="1"/>
          <p:nvPr/>
        </p:nvSpPr>
        <p:spPr>
          <a:xfrm>
            <a:off x="7495" y="180361"/>
            <a:ext cx="210611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 :</a:t>
            </a:r>
            <a:endParaRPr lang="en-IN" dirty="0"/>
          </a:p>
        </p:txBody>
      </p:sp>
      <p:sp>
        <p:nvSpPr>
          <p:cNvPr id="15" name="TextBox 14">
            <a:extLst>
              <a:ext uri="{FF2B5EF4-FFF2-40B4-BE49-F238E27FC236}">
                <a16:creationId xmlns:a16="http://schemas.microsoft.com/office/drawing/2014/main" id="{4485DA3E-721C-CCDC-0086-1C66986006BC}"/>
              </a:ext>
            </a:extLst>
          </p:cNvPr>
          <p:cNvSpPr txBox="1"/>
          <p:nvPr/>
        </p:nvSpPr>
        <p:spPr>
          <a:xfrm>
            <a:off x="-42472" y="2150194"/>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No.* :</a:t>
            </a:r>
            <a:endParaRPr lang="en-IN" dirty="0"/>
          </a:p>
        </p:txBody>
      </p:sp>
      <p:sp>
        <p:nvSpPr>
          <p:cNvPr id="17" name="TextBox 16">
            <a:extLst>
              <a:ext uri="{FF2B5EF4-FFF2-40B4-BE49-F238E27FC236}">
                <a16:creationId xmlns:a16="http://schemas.microsoft.com/office/drawing/2014/main" id="{AD50AF67-709B-2DC9-B534-919DE00D765B}"/>
              </a:ext>
            </a:extLst>
          </p:cNvPr>
          <p:cNvSpPr txBox="1"/>
          <p:nvPr/>
        </p:nvSpPr>
        <p:spPr>
          <a:xfrm>
            <a:off x="7496" y="2644909"/>
            <a:ext cx="1431560"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Email Id* :</a:t>
            </a:r>
            <a:endParaRPr lang="en-IN" dirty="0"/>
          </a:p>
        </p:txBody>
      </p:sp>
      <p:sp>
        <p:nvSpPr>
          <p:cNvPr id="19" name="TextBox 18">
            <a:extLst>
              <a:ext uri="{FF2B5EF4-FFF2-40B4-BE49-F238E27FC236}">
                <a16:creationId xmlns:a16="http://schemas.microsoft.com/office/drawing/2014/main" id="{BAA3597C-D791-1E3E-DBA7-B4C783745929}"/>
              </a:ext>
            </a:extLst>
          </p:cNvPr>
          <p:cNvSpPr txBox="1"/>
          <p:nvPr/>
        </p:nvSpPr>
        <p:spPr>
          <a:xfrm>
            <a:off x="-74953" y="4914343"/>
            <a:ext cx="239967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a:t>
            </a:r>
            <a:r>
              <a:rPr lang="en-IN" dirty="0">
                <a:solidFill>
                  <a:srgbClr val="003189"/>
                </a:solidFill>
                <a:highlight>
                  <a:srgbClr val="FFFFFF"/>
                </a:highlight>
                <a:latin typeface="Nunito Sans" pitchFamily="2" charset="0"/>
              </a:rPr>
              <a:t>Location *</a:t>
            </a:r>
            <a:r>
              <a:rPr lang="en-IN" b="0" i="0" dirty="0">
                <a:solidFill>
                  <a:srgbClr val="003189"/>
                </a:solidFill>
                <a:effectLst/>
                <a:highlight>
                  <a:srgbClr val="FFFFFF"/>
                </a:highlight>
                <a:latin typeface="Nunito Sans" pitchFamily="2" charset="0"/>
              </a:rPr>
              <a:t>:</a:t>
            </a:r>
            <a:endParaRPr lang="en-IN" dirty="0"/>
          </a:p>
        </p:txBody>
      </p:sp>
      <p:sp>
        <p:nvSpPr>
          <p:cNvPr id="23" name="TextBox 22">
            <a:extLst>
              <a:ext uri="{FF2B5EF4-FFF2-40B4-BE49-F238E27FC236}">
                <a16:creationId xmlns:a16="http://schemas.microsoft.com/office/drawing/2014/main" id="{03EFCF3A-4E26-43BB-3A13-51DFB4E5D9DF}"/>
              </a:ext>
            </a:extLst>
          </p:cNvPr>
          <p:cNvSpPr txBox="1"/>
          <p:nvPr/>
        </p:nvSpPr>
        <p:spPr>
          <a:xfrm>
            <a:off x="-74953" y="6001654"/>
            <a:ext cx="2203555"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Add Attendees:</a:t>
            </a:r>
            <a:endParaRPr lang="en-IN" dirty="0"/>
          </a:p>
        </p:txBody>
      </p:sp>
      <p:sp>
        <p:nvSpPr>
          <p:cNvPr id="26" name="TextBox 25">
            <a:extLst>
              <a:ext uri="{FF2B5EF4-FFF2-40B4-BE49-F238E27FC236}">
                <a16:creationId xmlns:a16="http://schemas.microsoft.com/office/drawing/2014/main" id="{0C5F7044-695A-ADA9-60CE-8ED5CB790ADF}"/>
              </a:ext>
            </a:extLst>
          </p:cNvPr>
          <p:cNvSpPr txBox="1"/>
          <p:nvPr/>
        </p:nvSpPr>
        <p:spPr>
          <a:xfrm>
            <a:off x="-42472" y="898035"/>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Address:</a:t>
            </a:r>
            <a:endParaRPr lang="en-IN" dirty="0"/>
          </a:p>
        </p:txBody>
      </p:sp>
      <p:sp>
        <p:nvSpPr>
          <p:cNvPr id="27" name="Rectangle 26">
            <a:extLst>
              <a:ext uri="{FF2B5EF4-FFF2-40B4-BE49-F238E27FC236}">
                <a16:creationId xmlns:a16="http://schemas.microsoft.com/office/drawing/2014/main" id="{147AF993-6935-C93D-51CC-464E21BA06C8}"/>
              </a:ext>
            </a:extLst>
          </p:cNvPr>
          <p:cNvSpPr/>
          <p:nvPr/>
        </p:nvSpPr>
        <p:spPr>
          <a:xfrm>
            <a:off x="2582053" y="22916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Non editable&gt;</a:t>
            </a:r>
            <a:endParaRPr lang="en-IN" sz="1400" dirty="0">
              <a:solidFill>
                <a:schemeClr val="tx1"/>
              </a:solidFill>
            </a:endParaRPr>
          </a:p>
        </p:txBody>
      </p:sp>
      <p:sp>
        <p:nvSpPr>
          <p:cNvPr id="28" name="Rectangle 27">
            <a:extLst>
              <a:ext uri="{FF2B5EF4-FFF2-40B4-BE49-F238E27FC236}">
                <a16:creationId xmlns:a16="http://schemas.microsoft.com/office/drawing/2014/main" id="{BD324205-E057-C46B-25A1-F02D09427BAF}"/>
              </a:ext>
            </a:extLst>
          </p:cNvPr>
          <p:cNvSpPr/>
          <p:nvPr/>
        </p:nvSpPr>
        <p:spPr>
          <a:xfrm>
            <a:off x="2582054" y="102054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29" name="Rectangle 28">
            <a:extLst>
              <a:ext uri="{FF2B5EF4-FFF2-40B4-BE49-F238E27FC236}">
                <a16:creationId xmlns:a16="http://schemas.microsoft.com/office/drawing/2014/main" id="{4EFEEFE0-E2FA-3E0F-BB25-60E3989BB9FD}"/>
              </a:ext>
            </a:extLst>
          </p:cNvPr>
          <p:cNvSpPr/>
          <p:nvPr/>
        </p:nvSpPr>
        <p:spPr>
          <a:xfrm>
            <a:off x="2582055" y="2251709"/>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30" name="Rectangle 29">
            <a:extLst>
              <a:ext uri="{FF2B5EF4-FFF2-40B4-BE49-F238E27FC236}">
                <a16:creationId xmlns:a16="http://schemas.microsoft.com/office/drawing/2014/main" id="{60C22908-11BC-5AD3-5E47-BC9020F2C0A3}"/>
              </a:ext>
            </a:extLst>
          </p:cNvPr>
          <p:cNvSpPr/>
          <p:nvPr/>
        </p:nvSpPr>
        <p:spPr>
          <a:xfrm>
            <a:off x="2582055" y="2730181"/>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31" name="Rectangle 30">
            <a:extLst>
              <a:ext uri="{FF2B5EF4-FFF2-40B4-BE49-F238E27FC236}">
                <a16:creationId xmlns:a16="http://schemas.microsoft.com/office/drawing/2014/main" id="{0519AB40-950F-C92D-CE9F-4F5392839BA7}"/>
              </a:ext>
            </a:extLst>
          </p:cNvPr>
          <p:cNvSpPr/>
          <p:nvPr/>
        </p:nvSpPr>
        <p:spPr>
          <a:xfrm>
            <a:off x="2582055" y="3301787"/>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
        <p:nvSpPr>
          <p:cNvPr id="32" name="Rectangle 31">
            <a:extLst>
              <a:ext uri="{FF2B5EF4-FFF2-40B4-BE49-F238E27FC236}">
                <a16:creationId xmlns:a16="http://schemas.microsoft.com/office/drawing/2014/main" id="{951DCD69-170D-72F9-E771-2B04E019CBD3}"/>
              </a:ext>
            </a:extLst>
          </p:cNvPr>
          <p:cNvSpPr/>
          <p:nvPr/>
        </p:nvSpPr>
        <p:spPr>
          <a:xfrm>
            <a:off x="2582055" y="3851273"/>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33" name="Rectangle 32">
            <a:extLst>
              <a:ext uri="{FF2B5EF4-FFF2-40B4-BE49-F238E27FC236}">
                <a16:creationId xmlns:a16="http://schemas.microsoft.com/office/drawing/2014/main" id="{18615DCA-38D5-283D-0927-EF681D5769AB}"/>
              </a:ext>
            </a:extLst>
          </p:cNvPr>
          <p:cNvSpPr/>
          <p:nvPr/>
        </p:nvSpPr>
        <p:spPr>
          <a:xfrm>
            <a:off x="2540205" y="4447589"/>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meeting and editable&gt;</a:t>
            </a:r>
            <a:endParaRPr lang="en-IN" sz="1600" dirty="0">
              <a:solidFill>
                <a:schemeClr val="tx1"/>
              </a:solidFill>
            </a:endParaRPr>
          </a:p>
        </p:txBody>
      </p:sp>
      <p:sp>
        <p:nvSpPr>
          <p:cNvPr id="34" name="Rectangle 33">
            <a:extLst>
              <a:ext uri="{FF2B5EF4-FFF2-40B4-BE49-F238E27FC236}">
                <a16:creationId xmlns:a16="http://schemas.microsoft.com/office/drawing/2014/main" id="{1FF04203-6579-6B34-4670-B1B6646EE68B}"/>
              </a:ext>
            </a:extLst>
          </p:cNvPr>
          <p:cNvSpPr/>
          <p:nvPr/>
        </p:nvSpPr>
        <p:spPr>
          <a:xfrm>
            <a:off x="2540205" y="4942562"/>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 from Geo Location&gt;</a:t>
            </a:r>
            <a:endParaRPr lang="en-IN" sz="1400" dirty="0">
              <a:solidFill>
                <a:schemeClr val="tx1"/>
              </a:solidFill>
            </a:endParaRPr>
          </a:p>
        </p:txBody>
      </p:sp>
      <p:pic>
        <p:nvPicPr>
          <p:cNvPr id="36" name="Picture 35">
            <a:extLst>
              <a:ext uri="{FF2B5EF4-FFF2-40B4-BE49-F238E27FC236}">
                <a16:creationId xmlns:a16="http://schemas.microsoft.com/office/drawing/2014/main" id="{4E5871A6-C87A-C442-78C2-B536350D47B2}"/>
              </a:ext>
            </a:extLst>
          </p:cNvPr>
          <p:cNvPicPr>
            <a:picLocks noChangeAspect="1"/>
          </p:cNvPicPr>
          <p:nvPr/>
        </p:nvPicPr>
        <p:blipFill>
          <a:blip r:embed="rId2"/>
          <a:stretch>
            <a:fillRect/>
          </a:stretch>
        </p:blipFill>
        <p:spPr>
          <a:xfrm>
            <a:off x="2540205" y="5446123"/>
            <a:ext cx="733155" cy="472478"/>
          </a:xfrm>
          <a:prstGeom prst="rect">
            <a:avLst/>
          </a:prstGeom>
        </p:spPr>
      </p:pic>
      <p:sp>
        <p:nvSpPr>
          <p:cNvPr id="37" name="Rectangle 36">
            <a:extLst>
              <a:ext uri="{FF2B5EF4-FFF2-40B4-BE49-F238E27FC236}">
                <a16:creationId xmlns:a16="http://schemas.microsoft.com/office/drawing/2014/main" id="{3FEF238F-596F-2EEF-3791-982ADF083FC3}"/>
              </a:ext>
            </a:extLst>
          </p:cNvPr>
          <p:cNvSpPr/>
          <p:nvPr/>
        </p:nvSpPr>
        <p:spPr>
          <a:xfrm>
            <a:off x="2456507" y="6020172"/>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meeting and  editable&gt;</a:t>
            </a:r>
            <a:endParaRPr lang="en-IN" sz="1600" dirty="0">
              <a:solidFill>
                <a:schemeClr val="tx1"/>
              </a:solidFill>
            </a:endParaRPr>
          </a:p>
        </p:txBody>
      </p:sp>
      <p:pic>
        <p:nvPicPr>
          <p:cNvPr id="39" name="Picture 38">
            <a:extLst>
              <a:ext uri="{FF2B5EF4-FFF2-40B4-BE49-F238E27FC236}">
                <a16:creationId xmlns:a16="http://schemas.microsoft.com/office/drawing/2014/main" id="{F1110365-C4E5-9475-DB4F-6D49E049AE91}"/>
              </a:ext>
            </a:extLst>
          </p:cNvPr>
          <p:cNvPicPr>
            <a:picLocks noChangeAspect="1"/>
          </p:cNvPicPr>
          <p:nvPr/>
        </p:nvPicPr>
        <p:blipFill>
          <a:blip r:embed="rId3"/>
          <a:stretch>
            <a:fillRect/>
          </a:stretch>
        </p:blipFill>
        <p:spPr>
          <a:xfrm>
            <a:off x="9000260" y="6264278"/>
            <a:ext cx="1219370" cy="438211"/>
          </a:xfrm>
          <a:prstGeom prst="rect">
            <a:avLst/>
          </a:prstGeom>
        </p:spPr>
      </p:pic>
      <p:cxnSp>
        <p:nvCxnSpPr>
          <p:cNvPr id="42" name="Straight Connector 41">
            <a:extLst>
              <a:ext uri="{FF2B5EF4-FFF2-40B4-BE49-F238E27FC236}">
                <a16:creationId xmlns:a16="http://schemas.microsoft.com/office/drawing/2014/main" id="{8D9162B0-5A43-186F-562E-14F685BF4DD2}"/>
              </a:ext>
            </a:extLst>
          </p:cNvPr>
          <p:cNvCxnSpPr>
            <a:cxnSpLocks/>
          </p:cNvCxnSpPr>
          <p:nvPr/>
        </p:nvCxnSpPr>
        <p:spPr>
          <a:xfrm flipH="1">
            <a:off x="5883641" y="4066031"/>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669CE2EB-B22C-BB38-0E39-E068F3196912}"/>
              </a:ext>
            </a:extLst>
          </p:cNvPr>
          <p:cNvPicPr>
            <a:picLocks noChangeAspect="1"/>
          </p:cNvPicPr>
          <p:nvPr/>
        </p:nvPicPr>
        <p:blipFill>
          <a:blip r:embed="rId4"/>
          <a:stretch>
            <a:fillRect/>
          </a:stretch>
        </p:blipFill>
        <p:spPr>
          <a:xfrm>
            <a:off x="4272080" y="3837488"/>
            <a:ext cx="1354229" cy="492448"/>
          </a:xfrm>
          <a:prstGeom prst="rect">
            <a:avLst/>
          </a:prstGeom>
        </p:spPr>
      </p:pic>
      <p:pic>
        <p:nvPicPr>
          <p:cNvPr id="48" name="Picture 47">
            <a:extLst>
              <a:ext uri="{FF2B5EF4-FFF2-40B4-BE49-F238E27FC236}">
                <a16:creationId xmlns:a16="http://schemas.microsoft.com/office/drawing/2014/main" id="{8801650D-312D-E798-4731-9149B7304CCE}"/>
              </a:ext>
            </a:extLst>
          </p:cNvPr>
          <p:cNvPicPr>
            <a:picLocks noChangeAspect="1"/>
          </p:cNvPicPr>
          <p:nvPr/>
        </p:nvPicPr>
        <p:blipFill>
          <a:blip r:embed="rId5"/>
          <a:stretch>
            <a:fillRect/>
          </a:stretch>
        </p:blipFill>
        <p:spPr>
          <a:xfrm>
            <a:off x="6254028" y="3812149"/>
            <a:ext cx="1678153" cy="543126"/>
          </a:xfrm>
          <a:prstGeom prst="rect">
            <a:avLst/>
          </a:prstGeom>
        </p:spPr>
      </p:pic>
      <p:sp>
        <p:nvSpPr>
          <p:cNvPr id="2" name="TextBox 1">
            <a:extLst>
              <a:ext uri="{FF2B5EF4-FFF2-40B4-BE49-F238E27FC236}">
                <a16:creationId xmlns:a16="http://schemas.microsoft.com/office/drawing/2014/main" id="{B141FC99-4E41-65E9-714F-42B973EBC2A5}"/>
              </a:ext>
            </a:extLst>
          </p:cNvPr>
          <p:cNvSpPr txBox="1"/>
          <p:nvPr/>
        </p:nvSpPr>
        <p:spPr>
          <a:xfrm>
            <a:off x="6392059" y="898035"/>
            <a:ext cx="2410921"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a:t>
            </a:r>
            <a:r>
              <a:rPr lang="en-IN" dirty="0">
                <a:solidFill>
                  <a:srgbClr val="003189"/>
                </a:solidFill>
                <a:highlight>
                  <a:srgbClr val="F9F9F9"/>
                </a:highlight>
                <a:latin typeface="Nunito Sans" pitchFamily="2" charset="0"/>
              </a:rPr>
              <a:t>Edi</a:t>
            </a:r>
            <a:r>
              <a:rPr lang="en-IN" b="0" i="0" dirty="0">
                <a:solidFill>
                  <a:srgbClr val="003189"/>
                </a:solidFill>
                <a:effectLst/>
                <a:highlight>
                  <a:srgbClr val="F9F9F9"/>
                </a:highlight>
                <a:latin typeface="Nunito Sans" pitchFamily="2" charset="0"/>
              </a:rPr>
              <a:t>ted By:</a:t>
            </a:r>
            <a:endParaRPr lang="en-IN" dirty="0"/>
          </a:p>
        </p:txBody>
      </p:sp>
      <p:sp>
        <p:nvSpPr>
          <p:cNvPr id="4" name="TextBox 3">
            <a:extLst>
              <a:ext uri="{FF2B5EF4-FFF2-40B4-BE49-F238E27FC236}">
                <a16:creationId xmlns:a16="http://schemas.microsoft.com/office/drawing/2014/main" id="{1EE159B1-B85F-107E-6416-226A8E946E9E}"/>
              </a:ext>
            </a:extLst>
          </p:cNvPr>
          <p:cNvSpPr txBox="1"/>
          <p:nvPr/>
        </p:nvSpPr>
        <p:spPr>
          <a:xfrm>
            <a:off x="6332099" y="1490631"/>
            <a:ext cx="3277846"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a:t>
            </a:r>
            <a:r>
              <a:rPr lang="en-IN" dirty="0">
                <a:solidFill>
                  <a:srgbClr val="003189"/>
                </a:solidFill>
                <a:highlight>
                  <a:srgbClr val="F9F9F9"/>
                </a:highlight>
                <a:latin typeface="Nunito Sans" pitchFamily="2" charset="0"/>
              </a:rPr>
              <a:t>Edi</a:t>
            </a:r>
            <a:r>
              <a:rPr lang="en-IN" b="0" i="0" dirty="0">
                <a:solidFill>
                  <a:srgbClr val="003189"/>
                </a:solidFill>
                <a:effectLst/>
                <a:highlight>
                  <a:srgbClr val="F9F9F9"/>
                </a:highlight>
                <a:latin typeface="Nunito Sans" pitchFamily="2" charset="0"/>
              </a:rPr>
              <a:t>ted date &amp; Time:</a:t>
            </a:r>
            <a:endParaRPr lang="en-IN" dirty="0"/>
          </a:p>
        </p:txBody>
      </p:sp>
      <p:sp>
        <p:nvSpPr>
          <p:cNvPr id="6" name="Rectangle 5">
            <a:extLst>
              <a:ext uri="{FF2B5EF4-FFF2-40B4-BE49-F238E27FC236}">
                <a16:creationId xmlns:a16="http://schemas.microsoft.com/office/drawing/2014/main" id="{15426B6B-27CC-9C0E-E70E-C28D0C2B6185}"/>
              </a:ext>
            </a:extLst>
          </p:cNvPr>
          <p:cNvSpPr/>
          <p:nvPr/>
        </p:nvSpPr>
        <p:spPr>
          <a:xfrm>
            <a:off x="8784237" y="898035"/>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7" name="Rectangle 6">
            <a:extLst>
              <a:ext uri="{FF2B5EF4-FFF2-40B4-BE49-F238E27FC236}">
                <a16:creationId xmlns:a16="http://schemas.microsoft.com/office/drawing/2014/main" id="{EFD498D0-761A-6D58-5FDB-3C409F5D9878}"/>
              </a:ext>
            </a:extLst>
          </p:cNvPr>
          <p:cNvSpPr/>
          <p:nvPr/>
        </p:nvSpPr>
        <p:spPr>
          <a:xfrm>
            <a:off x="9609946" y="1411187"/>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sp>
        <p:nvSpPr>
          <p:cNvPr id="14" name="Oval 13">
            <a:extLst>
              <a:ext uri="{FF2B5EF4-FFF2-40B4-BE49-F238E27FC236}">
                <a16:creationId xmlns:a16="http://schemas.microsoft.com/office/drawing/2014/main" id="{746E9038-8E0B-E5B3-972A-AD2345DFA88A}"/>
              </a:ext>
            </a:extLst>
          </p:cNvPr>
          <p:cNvSpPr/>
          <p:nvPr/>
        </p:nvSpPr>
        <p:spPr>
          <a:xfrm>
            <a:off x="9338872" y="180361"/>
            <a:ext cx="2353456" cy="4944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Meeting</a:t>
            </a:r>
            <a:endParaRPr lang="en-IN" dirty="0"/>
          </a:p>
        </p:txBody>
      </p:sp>
      <p:sp>
        <p:nvSpPr>
          <p:cNvPr id="3" name="TextBox 2">
            <a:extLst>
              <a:ext uri="{FF2B5EF4-FFF2-40B4-BE49-F238E27FC236}">
                <a16:creationId xmlns:a16="http://schemas.microsoft.com/office/drawing/2014/main" id="{42034B1E-732F-820B-C4C7-29A07B1AE586}"/>
              </a:ext>
            </a:extLst>
          </p:cNvPr>
          <p:cNvSpPr txBox="1"/>
          <p:nvPr/>
        </p:nvSpPr>
        <p:spPr>
          <a:xfrm>
            <a:off x="6440143" y="2203638"/>
            <a:ext cx="2203555" cy="338554"/>
          </a:xfrm>
          <a:prstGeom prst="rect">
            <a:avLst/>
          </a:prstGeom>
          <a:noFill/>
        </p:spPr>
        <p:txBody>
          <a:bodyPr wrap="square">
            <a:spAutoFit/>
          </a:bodyPr>
          <a:lstStyle/>
          <a:p>
            <a:r>
              <a:rPr lang="en-IN" sz="1600" b="0" i="0" dirty="0">
                <a:solidFill>
                  <a:srgbClr val="003189"/>
                </a:solidFill>
                <a:effectLst/>
                <a:highlight>
                  <a:srgbClr val="FFFFFF"/>
                </a:highlight>
                <a:latin typeface="Nunito Sans" pitchFamily="2" charset="0"/>
              </a:rPr>
              <a:t>Add Meeting MOM*:</a:t>
            </a:r>
            <a:endParaRPr lang="en-IN" sz="1600" dirty="0"/>
          </a:p>
        </p:txBody>
      </p:sp>
      <p:sp>
        <p:nvSpPr>
          <p:cNvPr id="16" name="Rectangle 15">
            <a:extLst>
              <a:ext uri="{FF2B5EF4-FFF2-40B4-BE49-F238E27FC236}">
                <a16:creationId xmlns:a16="http://schemas.microsoft.com/office/drawing/2014/main" id="{FF1CAB9F-C5F5-B6C6-69F5-491A5E95661A}"/>
              </a:ext>
            </a:extLst>
          </p:cNvPr>
          <p:cNvSpPr/>
          <p:nvPr/>
        </p:nvSpPr>
        <p:spPr>
          <a:xfrm>
            <a:off x="8643698" y="2065677"/>
            <a:ext cx="3385283" cy="7133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Meeting&gt;</a:t>
            </a:r>
            <a:endParaRPr lang="en-IN" sz="1600" dirty="0">
              <a:solidFill>
                <a:schemeClr val="tx1"/>
              </a:solidFill>
            </a:endParaRPr>
          </a:p>
        </p:txBody>
      </p:sp>
      <p:sp>
        <p:nvSpPr>
          <p:cNvPr id="22" name="TextBox 21">
            <a:extLst>
              <a:ext uri="{FF2B5EF4-FFF2-40B4-BE49-F238E27FC236}">
                <a16:creationId xmlns:a16="http://schemas.microsoft.com/office/drawing/2014/main" id="{4F568565-1F5B-8969-C77E-F937CD561874}"/>
              </a:ext>
            </a:extLst>
          </p:cNvPr>
          <p:cNvSpPr txBox="1"/>
          <p:nvPr/>
        </p:nvSpPr>
        <p:spPr>
          <a:xfrm>
            <a:off x="7047250" y="3149909"/>
            <a:ext cx="2339714" cy="369332"/>
          </a:xfrm>
          <a:prstGeom prst="rect">
            <a:avLst/>
          </a:prstGeom>
          <a:noFill/>
        </p:spPr>
        <p:txBody>
          <a:bodyPr wrap="square">
            <a:spAutoFit/>
          </a:bodyPr>
          <a:lstStyle/>
          <a:p>
            <a:r>
              <a:rPr lang="en-IN" b="0" i="0" u="sng" dirty="0">
                <a:solidFill>
                  <a:srgbClr val="003189"/>
                </a:solidFill>
                <a:effectLst/>
                <a:highlight>
                  <a:srgbClr val="FFFFFF"/>
                </a:highlight>
                <a:latin typeface="Nunito Sans" pitchFamily="2" charset="0"/>
              </a:rPr>
              <a:t>Add Expense*</a:t>
            </a:r>
            <a:endParaRPr lang="en-IN" u="sng" dirty="0"/>
          </a:p>
        </p:txBody>
      </p:sp>
      <p:sp>
        <p:nvSpPr>
          <p:cNvPr id="24" name="Speech Bubble: Oval 23">
            <a:extLst>
              <a:ext uri="{FF2B5EF4-FFF2-40B4-BE49-F238E27FC236}">
                <a16:creationId xmlns:a16="http://schemas.microsoft.com/office/drawing/2014/main" id="{CE47BA1F-533D-07D0-0D81-6B0EAF8A7AC7}"/>
              </a:ext>
            </a:extLst>
          </p:cNvPr>
          <p:cNvSpPr/>
          <p:nvPr/>
        </p:nvSpPr>
        <p:spPr>
          <a:xfrm>
            <a:off x="9279435" y="3146089"/>
            <a:ext cx="2287449" cy="713385"/>
          </a:xfrm>
          <a:prstGeom prst="wedgeEllipseCallout">
            <a:avLst>
              <a:gd name="adj1" fmla="val -68672"/>
              <a:gd name="adj2" fmla="val -25318"/>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Add Expense  </a:t>
            </a:r>
            <a:endParaRPr lang="en-IN" dirty="0">
              <a:solidFill>
                <a:schemeClr val="tx1"/>
              </a:solidFill>
            </a:endParaRPr>
          </a:p>
        </p:txBody>
      </p:sp>
      <p:sp>
        <p:nvSpPr>
          <p:cNvPr id="25" name="Oval 24">
            <a:extLst>
              <a:ext uri="{FF2B5EF4-FFF2-40B4-BE49-F238E27FC236}">
                <a16:creationId xmlns:a16="http://schemas.microsoft.com/office/drawing/2014/main" id="{2A66525D-9858-DE9B-8DCB-3B23D25BAFF0}"/>
              </a:ext>
            </a:extLst>
          </p:cNvPr>
          <p:cNvSpPr/>
          <p:nvPr/>
        </p:nvSpPr>
        <p:spPr>
          <a:xfrm>
            <a:off x="6791714" y="3097705"/>
            <a:ext cx="2043659" cy="43267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4EFF861D-5CF0-F6BD-6040-7416E1F851C7}"/>
              </a:ext>
            </a:extLst>
          </p:cNvPr>
          <p:cNvSpPr txBox="1"/>
          <p:nvPr/>
        </p:nvSpPr>
        <p:spPr>
          <a:xfrm>
            <a:off x="-58712" y="1583113"/>
            <a:ext cx="2024919"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Person. :</a:t>
            </a:r>
            <a:endParaRPr lang="en-IN" dirty="0"/>
          </a:p>
        </p:txBody>
      </p:sp>
      <p:sp>
        <p:nvSpPr>
          <p:cNvPr id="38" name="Rectangle 37">
            <a:extLst>
              <a:ext uri="{FF2B5EF4-FFF2-40B4-BE49-F238E27FC236}">
                <a16:creationId xmlns:a16="http://schemas.microsoft.com/office/drawing/2014/main" id="{33002BBA-FB7F-8BB9-AF1A-402EBCCB4AD3}"/>
              </a:ext>
            </a:extLst>
          </p:cNvPr>
          <p:cNvSpPr/>
          <p:nvPr/>
        </p:nvSpPr>
        <p:spPr>
          <a:xfrm>
            <a:off x="2565816" y="168462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editable&gt;</a:t>
            </a:r>
            <a:endParaRPr lang="en-IN" sz="1400" dirty="0">
              <a:solidFill>
                <a:schemeClr val="tx1"/>
              </a:solidFill>
            </a:endParaRPr>
          </a:p>
        </p:txBody>
      </p:sp>
    </p:spTree>
    <p:extLst>
      <p:ext uri="{BB962C8B-B14F-4D97-AF65-F5344CB8AC3E}">
        <p14:creationId xmlns:p14="http://schemas.microsoft.com/office/powerpoint/2010/main" val="246429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0106FFE-B71F-B4D8-D6A3-A57E39267BF3}"/>
              </a:ext>
            </a:extLst>
          </p:cNvPr>
          <p:cNvSpPr/>
          <p:nvPr/>
        </p:nvSpPr>
        <p:spPr>
          <a:xfrm>
            <a:off x="9263921" y="254833"/>
            <a:ext cx="2743200" cy="5996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Expense</a:t>
            </a:r>
            <a:endParaRPr lang="en-IN" dirty="0"/>
          </a:p>
        </p:txBody>
      </p:sp>
      <p:sp>
        <p:nvSpPr>
          <p:cNvPr id="3" name="TextBox 2">
            <a:extLst>
              <a:ext uri="{FF2B5EF4-FFF2-40B4-BE49-F238E27FC236}">
                <a16:creationId xmlns:a16="http://schemas.microsoft.com/office/drawing/2014/main" id="{66B011A3-1296-3619-77C0-EDCF52AB5E80}"/>
              </a:ext>
            </a:extLst>
          </p:cNvPr>
          <p:cNvSpPr txBox="1"/>
          <p:nvPr/>
        </p:nvSpPr>
        <p:spPr>
          <a:xfrm>
            <a:off x="263576" y="185304"/>
            <a:ext cx="2263515" cy="369332"/>
          </a:xfrm>
          <a:prstGeom prst="rect">
            <a:avLst/>
          </a:prstGeom>
          <a:noFill/>
        </p:spPr>
        <p:txBody>
          <a:bodyPr wrap="square" rtlCol="0">
            <a:spAutoFit/>
          </a:bodyPr>
          <a:lstStyle/>
          <a:p>
            <a:r>
              <a:rPr lang="en-US" dirty="0"/>
              <a:t>Transport Mode:</a:t>
            </a:r>
            <a:endParaRPr lang="en-IN" dirty="0"/>
          </a:p>
        </p:txBody>
      </p:sp>
      <p:sp>
        <p:nvSpPr>
          <p:cNvPr id="4" name="TextBox 3">
            <a:extLst>
              <a:ext uri="{FF2B5EF4-FFF2-40B4-BE49-F238E27FC236}">
                <a16:creationId xmlns:a16="http://schemas.microsoft.com/office/drawing/2014/main" id="{55E2D2A1-D211-C395-385C-76C4EDA813DC}"/>
              </a:ext>
            </a:extLst>
          </p:cNvPr>
          <p:cNvSpPr txBox="1"/>
          <p:nvPr/>
        </p:nvSpPr>
        <p:spPr>
          <a:xfrm>
            <a:off x="284813" y="1636426"/>
            <a:ext cx="2263515" cy="369332"/>
          </a:xfrm>
          <a:prstGeom prst="rect">
            <a:avLst/>
          </a:prstGeom>
          <a:noFill/>
        </p:spPr>
        <p:txBody>
          <a:bodyPr wrap="square" rtlCol="0">
            <a:spAutoFit/>
          </a:bodyPr>
          <a:lstStyle/>
          <a:p>
            <a:r>
              <a:rPr lang="en-US" dirty="0"/>
              <a:t>Punch In Location::</a:t>
            </a:r>
            <a:endParaRPr lang="en-IN" dirty="0"/>
          </a:p>
        </p:txBody>
      </p:sp>
      <p:sp>
        <p:nvSpPr>
          <p:cNvPr id="5" name="TextBox 4">
            <a:extLst>
              <a:ext uri="{FF2B5EF4-FFF2-40B4-BE49-F238E27FC236}">
                <a16:creationId xmlns:a16="http://schemas.microsoft.com/office/drawing/2014/main" id="{DC257D6C-579E-A7E3-4644-440027C0ACFC}"/>
              </a:ext>
            </a:extLst>
          </p:cNvPr>
          <p:cNvSpPr txBox="1"/>
          <p:nvPr/>
        </p:nvSpPr>
        <p:spPr>
          <a:xfrm>
            <a:off x="284812" y="2418413"/>
            <a:ext cx="2488368" cy="369332"/>
          </a:xfrm>
          <a:prstGeom prst="rect">
            <a:avLst/>
          </a:prstGeom>
          <a:noFill/>
        </p:spPr>
        <p:txBody>
          <a:bodyPr wrap="square" rtlCol="0">
            <a:spAutoFit/>
          </a:bodyPr>
          <a:lstStyle/>
          <a:p>
            <a:r>
              <a:rPr lang="en-US" dirty="0"/>
              <a:t>Checked In Location::</a:t>
            </a:r>
            <a:endParaRPr lang="en-IN" dirty="0"/>
          </a:p>
        </p:txBody>
      </p:sp>
      <p:sp>
        <p:nvSpPr>
          <p:cNvPr id="7" name="TextBox 6">
            <a:extLst>
              <a:ext uri="{FF2B5EF4-FFF2-40B4-BE49-F238E27FC236}">
                <a16:creationId xmlns:a16="http://schemas.microsoft.com/office/drawing/2014/main" id="{3EEF3BD3-614B-D5A0-DE73-A322C35A8B0B}"/>
              </a:ext>
            </a:extLst>
          </p:cNvPr>
          <p:cNvSpPr txBox="1"/>
          <p:nvPr/>
        </p:nvSpPr>
        <p:spPr>
          <a:xfrm>
            <a:off x="284811" y="3119279"/>
            <a:ext cx="2263515" cy="369332"/>
          </a:xfrm>
          <a:prstGeom prst="rect">
            <a:avLst/>
          </a:prstGeom>
          <a:noFill/>
        </p:spPr>
        <p:txBody>
          <a:bodyPr wrap="square" rtlCol="0">
            <a:spAutoFit/>
          </a:bodyPr>
          <a:lstStyle/>
          <a:p>
            <a:r>
              <a:rPr lang="en-US" dirty="0"/>
              <a:t>Distance in KM:</a:t>
            </a:r>
            <a:endParaRPr lang="en-IN" dirty="0"/>
          </a:p>
        </p:txBody>
      </p:sp>
      <p:sp>
        <p:nvSpPr>
          <p:cNvPr id="8" name="TextBox 7">
            <a:extLst>
              <a:ext uri="{FF2B5EF4-FFF2-40B4-BE49-F238E27FC236}">
                <a16:creationId xmlns:a16="http://schemas.microsoft.com/office/drawing/2014/main" id="{B90A640F-B475-E63E-5BCC-5DC0EC592EE6}"/>
              </a:ext>
            </a:extLst>
          </p:cNvPr>
          <p:cNvSpPr txBox="1"/>
          <p:nvPr/>
        </p:nvSpPr>
        <p:spPr>
          <a:xfrm>
            <a:off x="333529" y="3716600"/>
            <a:ext cx="2263515" cy="369332"/>
          </a:xfrm>
          <a:prstGeom prst="rect">
            <a:avLst/>
          </a:prstGeom>
          <a:noFill/>
        </p:spPr>
        <p:txBody>
          <a:bodyPr wrap="square" rtlCol="0">
            <a:spAutoFit/>
          </a:bodyPr>
          <a:lstStyle/>
          <a:p>
            <a:r>
              <a:rPr lang="en-US" dirty="0"/>
              <a:t>Amount:</a:t>
            </a:r>
            <a:endParaRPr lang="en-IN" dirty="0"/>
          </a:p>
        </p:txBody>
      </p:sp>
      <p:sp>
        <p:nvSpPr>
          <p:cNvPr id="9" name="TextBox 8">
            <a:extLst>
              <a:ext uri="{FF2B5EF4-FFF2-40B4-BE49-F238E27FC236}">
                <a16:creationId xmlns:a16="http://schemas.microsoft.com/office/drawing/2014/main" id="{C794A100-F69C-7C68-8992-DC644F7E3066}"/>
              </a:ext>
            </a:extLst>
          </p:cNvPr>
          <p:cNvSpPr txBox="1"/>
          <p:nvPr/>
        </p:nvSpPr>
        <p:spPr>
          <a:xfrm>
            <a:off x="284811" y="4387078"/>
            <a:ext cx="2615785" cy="369332"/>
          </a:xfrm>
          <a:prstGeom prst="rect">
            <a:avLst/>
          </a:prstGeom>
          <a:noFill/>
        </p:spPr>
        <p:txBody>
          <a:bodyPr wrap="square" rtlCol="0">
            <a:spAutoFit/>
          </a:bodyPr>
          <a:lstStyle/>
          <a:p>
            <a:r>
              <a:rPr lang="en-US" dirty="0"/>
              <a:t>Supporting Document:</a:t>
            </a:r>
            <a:endParaRPr lang="en-IN" dirty="0"/>
          </a:p>
        </p:txBody>
      </p:sp>
      <p:pic>
        <p:nvPicPr>
          <p:cNvPr id="11" name="Picture 10">
            <a:extLst>
              <a:ext uri="{FF2B5EF4-FFF2-40B4-BE49-F238E27FC236}">
                <a16:creationId xmlns:a16="http://schemas.microsoft.com/office/drawing/2014/main" id="{A5971960-666D-52BE-3443-67CCAE2CB0F9}"/>
              </a:ext>
            </a:extLst>
          </p:cNvPr>
          <p:cNvPicPr>
            <a:picLocks noChangeAspect="1"/>
          </p:cNvPicPr>
          <p:nvPr/>
        </p:nvPicPr>
        <p:blipFill>
          <a:blip r:embed="rId2"/>
          <a:stretch>
            <a:fillRect/>
          </a:stretch>
        </p:blipFill>
        <p:spPr>
          <a:xfrm>
            <a:off x="3190469" y="4396175"/>
            <a:ext cx="3368971" cy="504895"/>
          </a:xfrm>
          <a:prstGeom prst="rect">
            <a:avLst/>
          </a:prstGeom>
        </p:spPr>
      </p:pic>
      <p:sp>
        <p:nvSpPr>
          <p:cNvPr id="12" name="Rectangle 11">
            <a:extLst>
              <a:ext uri="{FF2B5EF4-FFF2-40B4-BE49-F238E27FC236}">
                <a16:creationId xmlns:a16="http://schemas.microsoft.com/office/drawing/2014/main" id="{BEBBFE94-60E3-F9A9-6C5D-4CB4A888A2A8}"/>
              </a:ext>
            </a:extLst>
          </p:cNvPr>
          <p:cNvSpPr/>
          <p:nvPr/>
        </p:nvSpPr>
        <p:spPr>
          <a:xfrm>
            <a:off x="3341552" y="3171211"/>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Non editable&gt;</a:t>
            </a:r>
            <a:endParaRPr lang="en-IN" sz="1400" dirty="0">
              <a:solidFill>
                <a:schemeClr val="tx1"/>
              </a:solidFill>
            </a:endParaRPr>
          </a:p>
        </p:txBody>
      </p:sp>
      <p:sp>
        <p:nvSpPr>
          <p:cNvPr id="13" name="Rectangle 12">
            <a:extLst>
              <a:ext uri="{FF2B5EF4-FFF2-40B4-BE49-F238E27FC236}">
                <a16:creationId xmlns:a16="http://schemas.microsoft.com/office/drawing/2014/main" id="{7754B9A9-D6BF-2DF1-74F3-F992727516EA}"/>
              </a:ext>
            </a:extLst>
          </p:cNvPr>
          <p:cNvSpPr/>
          <p:nvPr/>
        </p:nvSpPr>
        <p:spPr>
          <a:xfrm>
            <a:off x="3322191" y="238847"/>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from General Master&gt;</a:t>
            </a:r>
            <a:endParaRPr lang="en-IN" sz="1400" dirty="0">
              <a:solidFill>
                <a:schemeClr val="tx1"/>
              </a:solidFill>
            </a:endParaRPr>
          </a:p>
        </p:txBody>
      </p:sp>
      <p:sp>
        <p:nvSpPr>
          <p:cNvPr id="14" name="Rectangle 13">
            <a:extLst>
              <a:ext uri="{FF2B5EF4-FFF2-40B4-BE49-F238E27FC236}">
                <a16:creationId xmlns:a16="http://schemas.microsoft.com/office/drawing/2014/main" id="{3DD3047D-3E3E-3352-BA49-D9CED8D705D7}"/>
              </a:ext>
            </a:extLst>
          </p:cNvPr>
          <p:cNvSpPr/>
          <p:nvPr/>
        </p:nvSpPr>
        <p:spPr>
          <a:xfrm>
            <a:off x="3346578" y="168436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&lt;Geo Location&gt;</a:t>
            </a:r>
            <a:endParaRPr lang="en-IN" sz="1400" dirty="0">
              <a:solidFill>
                <a:schemeClr val="tx1"/>
              </a:solidFill>
            </a:endParaRPr>
          </a:p>
        </p:txBody>
      </p:sp>
      <p:sp>
        <p:nvSpPr>
          <p:cNvPr id="15" name="Rectangle 14">
            <a:extLst>
              <a:ext uri="{FF2B5EF4-FFF2-40B4-BE49-F238E27FC236}">
                <a16:creationId xmlns:a16="http://schemas.microsoft.com/office/drawing/2014/main" id="{8B38EB9A-516C-3B9F-0F6E-FA4CAB78A309}"/>
              </a:ext>
            </a:extLst>
          </p:cNvPr>
          <p:cNvSpPr/>
          <p:nvPr/>
        </p:nvSpPr>
        <p:spPr>
          <a:xfrm>
            <a:off x="3341552" y="245919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&lt;Geo Location&gt;</a:t>
            </a:r>
            <a:endParaRPr lang="en-IN" sz="1400" dirty="0">
              <a:solidFill>
                <a:schemeClr val="tx1"/>
              </a:solidFill>
            </a:endParaRPr>
          </a:p>
        </p:txBody>
      </p:sp>
      <p:sp>
        <p:nvSpPr>
          <p:cNvPr id="17" name="Rectangle 16">
            <a:extLst>
              <a:ext uri="{FF2B5EF4-FFF2-40B4-BE49-F238E27FC236}">
                <a16:creationId xmlns:a16="http://schemas.microsoft.com/office/drawing/2014/main" id="{298798A9-92B2-B27C-2884-8446F0027BC7}"/>
              </a:ext>
            </a:extLst>
          </p:cNvPr>
          <p:cNvSpPr/>
          <p:nvPr/>
        </p:nvSpPr>
        <p:spPr>
          <a:xfrm>
            <a:off x="3341552" y="3788924"/>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Non editable&gt;</a:t>
            </a:r>
            <a:endParaRPr lang="en-IN" sz="1400" dirty="0">
              <a:solidFill>
                <a:schemeClr val="tx1"/>
              </a:solidFill>
            </a:endParaRPr>
          </a:p>
        </p:txBody>
      </p:sp>
      <p:pic>
        <p:nvPicPr>
          <p:cNvPr id="19" name="Picture 18">
            <a:extLst>
              <a:ext uri="{FF2B5EF4-FFF2-40B4-BE49-F238E27FC236}">
                <a16:creationId xmlns:a16="http://schemas.microsoft.com/office/drawing/2014/main" id="{9A6CE128-84C7-2E13-8EBB-D6526FB22E97}"/>
              </a:ext>
            </a:extLst>
          </p:cNvPr>
          <p:cNvPicPr>
            <a:picLocks noChangeAspect="1"/>
          </p:cNvPicPr>
          <p:nvPr/>
        </p:nvPicPr>
        <p:blipFill>
          <a:blip r:embed="rId3"/>
          <a:stretch>
            <a:fillRect/>
          </a:stretch>
        </p:blipFill>
        <p:spPr>
          <a:xfrm>
            <a:off x="541014" y="5993959"/>
            <a:ext cx="1261552" cy="607415"/>
          </a:xfrm>
          <a:prstGeom prst="rect">
            <a:avLst/>
          </a:prstGeom>
        </p:spPr>
      </p:pic>
      <p:sp>
        <p:nvSpPr>
          <p:cNvPr id="20" name="TextBox 19">
            <a:extLst>
              <a:ext uri="{FF2B5EF4-FFF2-40B4-BE49-F238E27FC236}">
                <a16:creationId xmlns:a16="http://schemas.microsoft.com/office/drawing/2014/main" id="{0457F770-08A2-6875-EA9D-CEB007AFF9C7}"/>
              </a:ext>
            </a:extLst>
          </p:cNvPr>
          <p:cNvSpPr txBox="1"/>
          <p:nvPr/>
        </p:nvSpPr>
        <p:spPr>
          <a:xfrm>
            <a:off x="232344" y="5138815"/>
            <a:ext cx="2615785" cy="369332"/>
          </a:xfrm>
          <a:prstGeom prst="rect">
            <a:avLst/>
          </a:prstGeom>
          <a:noFill/>
        </p:spPr>
        <p:txBody>
          <a:bodyPr wrap="square" rtlCol="0">
            <a:spAutoFit/>
          </a:bodyPr>
          <a:lstStyle/>
          <a:p>
            <a:r>
              <a:rPr lang="en-US" dirty="0"/>
              <a:t>Remarks:</a:t>
            </a:r>
            <a:endParaRPr lang="en-IN" dirty="0"/>
          </a:p>
        </p:txBody>
      </p:sp>
      <p:sp>
        <p:nvSpPr>
          <p:cNvPr id="21" name="Rectangle 20">
            <a:extLst>
              <a:ext uri="{FF2B5EF4-FFF2-40B4-BE49-F238E27FC236}">
                <a16:creationId xmlns:a16="http://schemas.microsoft.com/office/drawing/2014/main" id="{D9985941-DD12-B65C-ABB3-FF08BED5CBE6}"/>
              </a:ext>
            </a:extLst>
          </p:cNvPr>
          <p:cNvSpPr/>
          <p:nvPr/>
        </p:nvSpPr>
        <p:spPr>
          <a:xfrm>
            <a:off x="3341551" y="5171005"/>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22" name="Rectangle 21">
            <a:extLst>
              <a:ext uri="{FF2B5EF4-FFF2-40B4-BE49-F238E27FC236}">
                <a16:creationId xmlns:a16="http://schemas.microsoft.com/office/drawing/2014/main" id="{B6252993-85A0-A119-E5CB-34469AF3E33B}"/>
              </a:ext>
            </a:extLst>
          </p:cNvPr>
          <p:cNvSpPr/>
          <p:nvPr/>
        </p:nvSpPr>
        <p:spPr>
          <a:xfrm>
            <a:off x="6540080" y="6000934"/>
            <a:ext cx="5447681" cy="48581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code to be system Generated on Save.</a:t>
            </a:r>
            <a:endParaRPr lang="en-IN" dirty="0">
              <a:solidFill>
                <a:sysClr val="windowText" lastClr="000000"/>
              </a:solidFill>
            </a:endParaRPr>
          </a:p>
        </p:txBody>
      </p:sp>
      <p:sp>
        <p:nvSpPr>
          <p:cNvPr id="23" name="TextBox 22">
            <a:extLst>
              <a:ext uri="{FF2B5EF4-FFF2-40B4-BE49-F238E27FC236}">
                <a16:creationId xmlns:a16="http://schemas.microsoft.com/office/drawing/2014/main" id="{EF329C54-1236-7A2A-CBE9-38988AF97F06}"/>
              </a:ext>
            </a:extLst>
          </p:cNvPr>
          <p:cNvSpPr txBox="1"/>
          <p:nvPr/>
        </p:nvSpPr>
        <p:spPr>
          <a:xfrm>
            <a:off x="263575" y="873954"/>
            <a:ext cx="2263515" cy="369332"/>
          </a:xfrm>
          <a:prstGeom prst="rect">
            <a:avLst/>
          </a:prstGeom>
          <a:noFill/>
        </p:spPr>
        <p:txBody>
          <a:bodyPr wrap="square" rtlCol="0">
            <a:spAutoFit/>
          </a:bodyPr>
          <a:lstStyle/>
          <a:p>
            <a:r>
              <a:rPr lang="en-US" dirty="0"/>
              <a:t>Expense Date:</a:t>
            </a:r>
            <a:endParaRPr lang="en-IN" dirty="0"/>
          </a:p>
        </p:txBody>
      </p:sp>
      <p:sp>
        <p:nvSpPr>
          <p:cNvPr id="24" name="Rectangle 23">
            <a:extLst>
              <a:ext uri="{FF2B5EF4-FFF2-40B4-BE49-F238E27FC236}">
                <a16:creationId xmlns:a16="http://schemas.microsoft.com/office/drawing/2014/main" id="{386A5634-958E-10A3-3495-F6D8CEC8C815}"/>
              </a:ext>
            </a:extLst>
          </p:cNvPr>
          <p:cNvSpPr/>
          <p:nvPr/>
        </p:nvSpPr>
        <p:spPr>
          <a:xfrm>
            <a:off x="3341551" y="948331"/>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&lt;Date Picker</a:t>
            </a:r>
            <a:endParaRPr lang="en-IN" sz="1400" dirty="0">
              <a:solidFill>
                <a:schemeClr val="tx1"/>
              </a:solidFill>
            </a:endParaRPr>
          </a:p>
        </p:txBody>
      </p:sp>
    </p:spTree>
    <p:extLst>
      <p:ext uri="{BB962C8B-B14F-4D97-AF65-F5344CB8AC3E}">
        <p14:creationId xmlns:p14="http://schemas.microsoft.com/office/powerpoint/2010/main" val="4133292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545922" y="1912005"/>
          <a:ext cx="11259424" cy="2401619"/>
        </p:xfrm>
        <a:graphic>
          <a:graphicData uri="http://schemas.openxmlformats.org/drawingml/2006/table">
            <a:tbl>
              <a:tblPr firstRow="1" bandRow="1">
                <a:tableStyleId>{5C22544A-7EE6-4342-B048-85BDC9FD1C3A}</a:tableStyleId>
              </a:tblPr>
              <a:tblGrid>
                <a:gridCol w="1975872">
                  <a:extLst>
                    <a:ext uri="{9D8B030D-6E8A-4147-A177-3AD203B41FA5}">
                      <a16:colId xmlns:a16="http://schemas.microsoft.com/office/drawing/2014/main" val="3103054998"/>
                    </a:ext>
                  </a:extLst>
                </a:gridCol>
                <a:gridCol w="2126520">
                  <a:extLst>
                    <a:ext uri="{9D8B030D-6E8A-4147-A177-3AD203B41FA5}">
                      <a16:colId xmlns:a16="http://schemas.microsoft.com/office/drawing/2014/main" val="4262726666"/>
                    </a:ext>
                  </a:extLst>
                </a:gridCol>
                <a:gridCol w="1940984">
                  <a:extLst>
                    <a:ext uri="{9D8B030D-6E8A-4147-A177-3AD203B41FA5}">
                      <a16:colId xmlns:a16="http://schemas.microsoft.com/office/drawing/2014/main" val="238706360"/>
                    </a:ext>
                  </a:extLst>
                </a:gridCol>
                <a:gridCol w="2040889">
                  <a:extLst>
                    <a:ext uri="{9D8B030D-6E8A-4147-A177-3AD203B41FA5}">
                      <a16:colId xmlns:a16="http://schemas.microsoft.com/office/drawing/2014/main" val="1300899069"/>
                    </a:ext>
                  </a:extLst>
                </a:gridCol>
                <a:gridCol w="1212560">
                  <a:extLst>
                    <a:ext uri="{9D8B030D-6E8A-4147-A177-3AD203B41FA5}">
                      <a16:colId xmlns:a16="http://schemas.microsoft.com/office/drawing/2014/main" val="3977869734"/>
                    </a:ext>
                  </a:extLst>
                </a:gridCol>
                <a:gridCol w="1962599">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5FB305-5B2B-453C-9175-E5C94552D6CB}"/>
              </a:ext>
            </a:extLst>
          </p:cNvPr>
          <p:cNvSpPr/>
          <p:nvPr/>
        </p:nvSpPr>
        <p:spPr>
          <a:xfrm>
            <a:off x="671531" y="2604417"/>
            <a:ext cx="1621309" cy="3914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4811248" y="2633755"/>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5994918" y="2648124"/>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6988387" y="2604416"/>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080411" y="2633755"/>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023556" y="3009993"/>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0650878" y="299590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487818" y="3024081"/>
            <a:ext cx="273414" cy="314771"/>
          </a:xfrm>
          <a:prstGeom prst="rect">
            <a:avLst/>
          </a:prstGeom>
        </p:spPr>
      </p:pic>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6"/>
          <a:stretch>
            <a:fillRect/>
          </a:stretch>
        </p:blipFill>
        <p:spPr>
          <a:xfrm>
            <a:off x="11041699" y="2995905"/>
            <a:ext cx="317162" cy="342948"/>
          </a:xfrm>
          <a:prstGeom prst="rect">
            <a:avLst/>
          </a:prstGeom>
        </p:spPr>
      </p:pic>
      <p:pic>
        <p:nvPicPr>
          <p:cNvPr id="20" name="Picture 19">
            <a:extLst>
              <a:ext uri="{FF2B5EF4-FFF2-40B4-BE49-F238E27FC236}">
                <a16:creationId xmlns:a16="http://schemas.microsoft.com/office/drawing/2014/main" id="{051DB90A-6F6D-5042-B9B7-F001B3B34DD1}"/>
              </a:ext>
            </a:extLst>
          </p:cNvPr>
          <p:cNvPicPr>
            <a:picLocks noChangeAspect="1"/>
          </p:cNvPicPr>
          <p:nvPr/>
        </p:nvPicPr>
        <p:blipFill>
          <a:blip r:embed="rId3"/>
          <a:stretch>
            <a:fillRect/>
          </a:stretch>
        </p:blipFill>
        <p:spPr>
          <a:xfrm>
            <a:off x="9993748" y="3464130"/>
            <a:ext cx="632110" cy="314771"/>
          </a:xfrm>
          <a:prstGeom prst="rect">
            <a:avLst/>
          </a:prstGeom>
        </p:spPr>
      </p:pic>
      <p:pic>
        <p:nvPicPr>
          <p:cNvPr id="21" name="Picture 20">
            <a:extLst>
              <a:ext uri="{FF2B5EF4-FFF2-40B4-BE49-F238E27FC236}">
                <a16:creationId xmlns:a16="http://schemas.microsoft.com/office/drawing/2014/main" id="{4F3704C4-1FA0-DE4A-C4A1-AB7A092BD069}"/>
              </a:ext>
            </a:extLst>
          </p:cNvPr>
          <p:cNvPicPr>
            <a:picLocks noChangeAspect="1"/>
          </p:cNvPicPr>
          <p:nvPr/>
        </p:nvPicPr>
        <p:blipFill>
          <a:blip r:embed="rId4"/>
          <a:stretch>
            <a:fillRect/>
          </a:stretch>
        </p:blipFill>
        <p:spPr>
          <a:xfrm>
            <a:off x="10621070" y="3450041"/>
            <a:ext cx="362001" cy="342948"/>
          </a:xfrm>
          <a:prstGeom prst="rect">
            <a:avLst/>
          </a:prstGeom>
        </p:spPr>
      </p:pic>
      <p:pic>
        <p:nvPicPr>
          <p:cNvPr id="23" name="Picture 22">
            <a:extLst>
              <a:ext uri="{FF2B5EF4-FFF2-40B4-BE49-F238E27FC236}">
                <a16:creationId xmlns:a16="http://schemas.microsoft.com/office/drawing/2014/main" id="{D6ED5AB4-488A-2D2F-EF6B-5C1991025A7D}"/>
              </a:ext>
            </a:extLst>
          </p:cNvPr>
          <p:cNvPicPr>
            <a:picLocks noChangeAspect="1"/>
          </p:cNvPicPr>
          <p:nvPr/>
        </p:nvPicPr>
        <p:blipFill>
          <a:blip r:embed="rId5"/>
          <a:stretch>
            <a:fillRect/>
          </a:stretch>
        </p:blipFill>
        <p:spPr>
          <a:xfrm>
            <a:off x="11458010" y="3478218"/>
            <a:ext cx="273414" cy="314771"/>
          </a:xfrm>
          <a:prstGeom prst="rect">
            <a:avLst/>
          </a:prstGeom>
        </p:spPr>
      </p:pic>
      <p:pic>
        <p:nvPicPr>
          <p:cNvPr id="25" name="Picture 24">
            <a:extLst>
              <a:ext uri="{FF2B5EF4-FFF2-40B4-BE49-F238E27FC236}">
                <a16:creationId xmlns:a16="http://schemas.microsoft.com/office/drawing/2014/main" id="{D041AAFC-F36D-1BC4-D448-463FA06D9FBA}"/>
              </a:ext>
            </a:extLst>
          </p:cNvPr>
          <p:cNvPicPr>
            <a:picLocks noChangeAspect="1"/>
          </p:cNvPicPr>
          <p:nvPr/>
        </p:nvPicPr>
        <p:blipFill>
          <a:blip r:embed="rId6"/>
          <a:stretch>
            <a:fillRect/>
          </a:stretch>
        </p:blipFill>
        <p:spPr>
          <a:xfrm>
            <a:off x="11011891" y="3450042"/>
            <a:ext cx="317162" cy="342948"/>
          </a:xfrm>
          <a:prstGeom prst="rect">
            <a:avLst/>
          </a:prstGeom>
        </p:spPr>
      </p:pic>
      <p:pic>
        <p:nvPicPr>
          <p:cNvPr id="39" name="Picture 38">
            <a:extLst>
              <a:ext uri="{FF2B5EF4-FFF2-40B4-BE49-F238E27FC236}">
                <a16:creationId xmlns:a16="http://schemas.microsoft.com/office/drawing/2014/main" id="{4AD50638-BE75-14EA-CDA1-C16412539B49}"/>
              </a:ext>
            </a:extLst>
          </p:cNvPr>
          <p:cNvPicPr>
            <a:picLocks noChangeAspect="1"/>
          </p:cNvPicPr>
          <p:nvPr/>
        </p:nvPicPr>
        <p:blipFill>
          <a:blip r:embed="rId3"/>
          <a:stretch>
            <a:fillRect/>
          </a:stretch>
        </p:blipFill>
        <p:spPr>
          <a:xfrm>
            <a:off x="9993748" y="3918125"/>
            <a:ext cx="632110" cy="314771"/>
          </a:xfrm>
          <a:prstGeom prst="rect">
            <a:avLst/>
          </a:prstGeom>
        </p:spPr>
      </p:pic>
      <p:pic>
        <p:nvPicPr>
          <p:cNvPr id="40" name="Picture 39">
            <a:extLst>
              <a:ext uri="{FF2B5EF4-FFF2-40B4-BE49-F238E27FC236}">
                <a16:creationId xmlns:a16="http://schemas.microsoft.com/office/drawing/2014/main" id="{9CEA9055-6A9D-FC58-A388-33203E43D750}"/>
              </a:ext>
            </a:extLst>
          </p:cNvPr>
          <p:cNvPicPr>
            <a:picLocks noChangeAspect="1"/>
          </p:cNvPicPr>
          <p:nvPr/>
        </p:nvPicPr>
        <p:blipFill>
          <a:blip r:embed="rId4"/>
          <a:stretch>
            <a:fillRect/>
          </a:stretch>
        </p:blipFill>
        <p:spPr>
          <a:xfrm>
            <a:off x="10621070" y="3904036"/>
            <a:ext cx="362001" cy="342948"/>
          </a:xfrm>
          <a:prstGeom prst="rect">
            <a:avLst/>
          </a:prstGeom>
        </p:spPr>
      </p:pic>
      <p:pic>
        <p:nvPicPr>
          <p:cNvPr id="41" name="Picture 40">
            <a:extLst>
              <a:ext uri="{FF2B5EF4-FFF2-40B4-BE49-F238E27FC236}">
                <a16:creationId xmlns:a16="http://schemas.microsoft.com/office/drawing/2014/main" id="{8C9D82D4-8422-FFCE-1845-95F2030CCC3B}"/>
              </a:ext>
            </a:extLst>
          </p:cNvPr>
          <p:cNvPicPr>
            <a:picLocks noChangeAspect="1"/>
          </p:cNvPicPr>
          <p:nvPr/>
        </p:nvPicPr>
        <p:blipFill>
          <a:blip r:embed="rId5"/>
          <a:stretch>
            <a:fillRect/>
          </a:stretch>
        </p:blipFill>
        <p:spPr>
          <a:xfrm>
            <a:off x="11458010" y="3932213"/>
            <a:ext cx="273414" cy="314771"/>
          </a:xfrm>
          <a:prstGeom prst="rect">
            <a:avLst/>
          </a:prstGeom>
        </p:spPr>
      </p:pic>
      <p:pic>
        <p:nvPicPr>
          <p:cNvPr id="42" name="Picture 41">
            <a:extLst>
              <a:ext uri="{FF2B5EF4-FFF2-40B4-BE49-F238E27FC236}">
                <a16:creationId xmlns:a16="http://schemas.microsoft.com/office/drawing/2014/main" id="{C05CEE54-43B4-C184-5E9C-B29BFCF4700F}"/>
              </a:ext>
            </a:extLst>
          </p:cNvPr>
          <p:cNvPicPr>
            <a:picLocks noChangeAspect="1"/>
          </p:cNvPicPr>
          <p:nvPr/>
        </p:nvPicPr>
        <p:blipFill>
          <a:blip r:embed="rId6"/>
          <a:stretch>
            <a:fillRect/>
          </a:stretch>
        </p:blipFill>
        <p:spPr>
          <a:xfrm>
            <a:off x="11011891" y="3904037"/>
            <a:ext cx="317162" cy="342948"/>
          </a:xfrm>
          <a:prstGeom prst="rect">
            <a:avLst/>
          </a:prstGeom>
        </p:spPr>
      </p:pic>
      <p:sp>
        <p:nvSpPr>
          <p:cNvPr id="35" name="Oval 34">
            <a:extLst>
              <a:ext uri="{FF2B5EF4-FFF2-40B4-BE49-F238E27FC236}">
                <a16:creationId xmlns:a16="http://schemas.microsoft.com/office/drawing/2014/main" id="{6D44A12A-CA5B-2731-594F-2F99052488B6}"/>
              </a:ext>
            </a:extLst>
          </p:cNvPr>
          <p:cNvSpPr/>
          <p:nvPr/>
        </p:nvSpPr>
        <p:spPr>
          <a:xfrm>
            <a:off x="10629464" y="2999640"/>
            <a:ext cx="368121" cy="424561"/>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peech Bubble: Oval 3">
            <a:extLst>
              <a:ext uri="{FF2B5EF4-FFF2-40B4-BE49-F238E27FC236}">
                <a16:creationId xmlns:a16="http://schemas.microsoft.com/office/drawing/2014/main" id="{27F6503B-8A61-80E7-44EC-435E17210E9E}"/>
              </a:ext>
            </a:extLst>
          </p:cNvPr>
          <p:cNvSpPr/>
          <p:nvPr/>
        </p:nvSpPr>
        <p:spPr>
          <a:xfrm>
            <a:off x="8068549" y="3577067"/>
            <a:ext cx="2362318" cy="812811"/>
          </a:xfrm>
          <a:prstGeom prst="wedgeEllipseCallout">
            <a:avLst>
              <a:gd name="adj1" fmla="val 61916"/>
              <a:gd name="adj2" fmla="val -79463"/>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Check In-Check out </a:t>
            </a:r>
            <a:endParaRPr lang="en-IN" dirty="0">
              <a:solidFill>
                <a:schemeClr val="tx1"/>
              </a:solidFill>
            </a:endParaRPr>
          </a:p>
        </p:txBody>
      </p:sp>
      <p:pic>
        <p:nvPicPr>
          <p:cNvPr id="2" name="Picture 1">
            <a:extLst>
              <a:ext uri="{FF2B5EF4-FFF2-40B4-BE49-F238E27FC236}">
                <a16:creationId xmlns:a16="http://schemas.microsoft.com/office/drawing/2014/main" id="{478DC486-03C8-B1EA-39F2-EA3E26A1601B}"/>
              </a:ext>
            </a:extLst>
          </p:cNvPr>
          <p:cNvPicPr>
            <a:picLocks noChangeAspect="1"/>
          </p:cNvPicPr>
          <p:nvPr/>
        </p:nvPicPr>
        <p:blipFill>
          <a:blip r:embed="rId7"/>
          <a:stretch>
            <a:fillRect/>
          </a:stretch>
        </p:blipFill>
        <p:spPr>
          <a:xfrm>
            <a:off x="8193546" y="4802374"/>
            <a:ext cx="3503877" cy="436549"/>
          </a:xfrm>
          <a:prstGeom prst="rect">
            <a:avLst/>
          </a:prstGeom>
          <a:ln w="28575">
            <a:solidFill>
              <a:schemeClr val="tx1"/>
            </a:solidFill>
          </a:ln>
        </p:spPr>
      </p:pic>
      <p:pic>
        <p:nvPicPr>
          <p:cNvPr id="3" name="Picture 2">
            <a:extLst>
              <a:ext uri="{FF2B5EF4-FFF2-40B4-BE49-F238E27FC236}">
                <a16:creationId xmlns:a16="http://schemas.microsoft.com/office/drawing/2014/main" id="{AF9AF593-56B0-D174-18DB-55643E020826}"/>
              </a:ext>
            </a:extLst>
          </p:cNvPr>
          <p:cNvPicPr>
            <a:picLocks noChangeAspect="1"/>
          </p:cNvPicPr>
          <p:nvPr/>
        </p:nvPicPr>
        <p:blipFill>
          <a:blip r:embed="rId8"/>
          <a:stretch>
            <a:fillRect/>
          </a:stretch>
        </p:blipFill>
        <p:spPr>
          <a:xfrm>
            <a:off x="373454" y="527294"/>
            <a:ext cx="4463854" cy="447903"/>
          </a:xfrm>
          <a:prstGeom prst="rect">
            <a:avLst/>
          </a:prstGeom>
        </p:spPr>
      </p:pic>
      <p:pic>
        <p:nvPicPr>
          <p:cNvPr id="5" name="Picture 4">
            <a:extLst>
              <a:ext uri="{FF2B5EF4-FFF2-40B4-BE49-F238E27FC236}">
                <a16:creationId xmlns:a16="http://schemas.microsoft.com/office/drawing/2014/main" id="{0B1CA6C5-79E8-90D0-61BC-8F7F6C4D8644}"/>
              </a:ext>
            </a:extLst>
          </p:cNvPr>
          <p:cNvPicPr>
            <a:picLocks noChangeAspect="1"/>
          </p:cNvPicPr>
          <p:nvPr/>
        </p:nvPicPr>
        <p:blipFill>
          <a:blip r:embed="rId9"/>
          <a:stretch>
            <a:fillRect/>
          </a:stretch>
        </p:blipFill>
        <p:spPr>
          <a:xfrm>
            <a:off x="2334134" y="1188544"/>
            <a:ext cx="914528" cy="304843"/>
          </a:xfrm>
          <a:prstGeom prst="rect">
            <a:avLst/>
          </a:prstGeom>
        </p:spPr>
      </p:pic>
      <p:sp>
        <p:nvSpPr>
          <p:cNvPr id="7" name="Rectangle 6">
            <a:extLst>
              <a:ext uri="{FF2B5EF4-FFF2-40B4-BE49-F238E27FC236}">
                <a16:creationId xmlns:a16="http://schemas.microsoft.com/office/drawing/2014/main" id="{E4F24B17-F702-1718-70A0-9903CFB974DE}"/>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6" name="Rectangle 25">
            <a:extLst>
              <a:ext uri="{FF2B5EF4-FFF2-40B4-BE49-F238E27FC236}">
                <a16:creationId xmlns:a16="http://schemas.microsoft.com/office/drawing/2014/main" id="{571E516D-C33C-500C-5EF8-00D37D49B89A}"/>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7" name="Rectangle 26">
            <a:extLst>
              <a:ext uri="{FF2B5EF4-FFF2-40B4-BE49-F238E27FC236}">
                <a16:creationId xmlns:a16="http://schemas.microsoft.com/office/drawing/2014/main" id="{3D285AC8-D701-A29D-8D24-A3A13AC2E4AA}"/>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2887592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extLst>
              <p:ext uri="{D42A27DB-BD31-4B8C-83A1-F6EECF244321}">
                <p14:modId xmlns:p14="http://schemas.microsoft.com/office/powerpoint/2010/main" val="904075391"/>
              </p:ext>
            </p:extLst>
          </p:nvPr>
        </p:nvGraphicFramePr>
        <p:xfrm>
          <a:off x="447940" y="2235326"/>
          <a:ext cx="11721945" cy="2132379"/>
        </p:xfrm>
        <a:graphic>
          <a:graphicData uri="http://schemas.openxmlformats.org/drawingml/2006/table">
            <a:tbl>
              <a:tblPr firstRow="1" bandRow="1">
                <a:tableStyleId>{5C22544A-7EE6-4342-B048-85BDC9FD1C3A}</a:tableStyleId>
              </a:tblPr>
              <a:tblGrid>
                <a:gridCol w="2203846">
                  <a:extLst>
                    <a:ext uri="{9D8B030D-6E8A-4147-A177-3AD203B41FA5}">
                      <a16:colId xmlns:a16="http://schemas.microsoft.com/office/drawing/2014/main" val="3103054998"/>
                    </a:ext>
                  </a:extLst>
                </a:gridCol>
                <a:gridCol w="2371875">
                  <a:extLst>
                    <a:ext uri="{9D8B030D-6E8A-4147-A177-3AD203B41FA5}">
                      <a16:colId xmlns:a16="http://schemas.microsoft.com/office/drawing/2014/main" val="4262726666"/>
                    </a:ext>
                  </a:extLst>
                </a:gridCol>
                <a:gridCol w="2164932">
                  <a:extLst>
                    <a:ext uri="{9D8B030D-6E8A-4147-A177-3AD203B41FA5}">
                      <a16:colId xmlns:a16="http://schemas.microsoft.com/office/drawing/2014/main" val="238706360"/>
                    </a:ext>
                  </a:extLst>
                </a:gridCol>
                <a:gridCol w="2276364">
                  <a:extLst>
                    <a:ext uri="{9D8B030D-6E8A-4147-A177-3AD203B41FA5}">
                      <a16:colId xmlns:a16="http://schemas.microsoft.com/office/drawing/2014/main" val="1300899069"/>
                    </a:ext>
                  </a:extLst>
                </a:gridCol>
                <a:gridCol w="1352464">
                  <a:extLst>
                    <a:ext uri="{9D8B030D-6E8A-4147-A177-3AD203B41FA5}">
                      <a16:colId xmlns:a16="http://schemas.microsoft.com/office/drawing/2014/main" val="3977869734"/>
                    </a:ext>
                  </a:extLst>
                </a:gridCol>
                <a:gridCol w="1352464">
                  <a:extLst>
                    <a:ext uri="{9D8B030D-6E8A-4147-A177-3AD203B41FA5}">
                      <a16:colId xmlns:a16="http://schemas.microsoft.com/office/drawing/2014/main" val="108599603"/>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35FB305-5B2B-453C-9175-E5C94552D6CB}"/>
              </a:ext>
            </a:extLst>
          </p:cNvPr>
          <p:cNvSpPr/>
          <p:nvPr/>
        </p:nvSpPr>
        <p:spPr>
          <a:xfrm>
            <a:off x="404081" y="2672009"/>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5205734" y="2636012"/>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6389404" y="2650381"/>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7340151" y="2658824"/>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432175" y="2688163"/>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777463" y="3103591"/>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1439550" y="310905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826503" y="3103591"/>
            <a:ext cx="273414" cy="314771"/>
          </a:xfrm>
          <a:prstGeom prst="rect">
            <a:avLst/>
          </a:prstGeom>
        </p:spPr>
      </p:pic>
      <p:pic>
        <p:nvPicPr>
          <p:cNvPr id="29" name="Picture 28">
            <a:extLst>
              <a:ext uri="{FF2B5EF4-FFF2-40B4-BE49-F238E27FC236}">
                <a16:creationId xmlns:a16="http://schemas.microsoft.com/office/drawing/2014/main" id="{60CB3146-2524-8EE7-BDB8-0882A785E44F}"/>
              </a:ext>
            </a:extLst>
          </p:cNvPr>
          <p:cNvPicPr>
            <a:picLocks noChangeAspect="1"/>
          </p:cNvPicPr>
          <p:nvPr/>
        </p:nvPicPr>
        <p:blipFill>
          <a:blip r:embed="rId3"/>
          <a:stretch>
            <a:fillRect/>
          </a:stretch>
        </p:blipFill>
        <p:spPr>
          <a:xfrm>
            <a:off x="10777463" y="3497428"/>
            <a:ext cx="632110" cy="342948"/>
          </a:xfrm>
          <a:prstGeom prst="rect">
            <a:avLst/>
          </a:prstGeom>
        </p:spPr>
      </p:pic>
      <p:pic>
        <p:nvPicPr>
          <p:cNvPr id="30" name="Picture 29">
            <a:extLst>
              <a:ext uri="{FF2B5EF4-FFF2-40B4-BE49-F238E27FC236}">
                <a16:creationId xmlns:a16="http://schemas.microsoft.com/office/drawing/2014/main" id="{44E74C6F-0828-5EA6-2304-9B00489BBA20}"/>
              </a:ext>
            </a:extLst>
          </p:cNvPr>
          <p:cNvPicPr>
            <a:picLocks noChangeAspect="1"/>
          </p:cNvPicPr>
          <p:nvPr/>
        </p:nvPicPr>
        <p:blipFill>
          <a:blip r:embed="rId4"/>
          <a:stretch>
            <a:fillRect/>
          </a:stretch>
        </p:blipFill>
        <p:spPr>
          <a:xfrm>
            <a:off x="11439550" y="3497427"/>
            <a:ext cx="362001" cy="314771"/>
          </a:xfrm>
          <a:prstGeom prst="rect">
            <a:avLst/>
          </a:prstGeom>
        </p:spPr>
      </p:pic>
      <p:pic>
        <p:nvPicPr>
          <p:cNvPr id="31" name="Picture 30">
            <a:extLst>
              <a:ext uri="{FF2B5EF4-FFF2-40B4-BE49-F238E27FC236}">
                <a16:creationId xmlns:a16="http://schemas.microsoft.com/office/drawing/2014/main" id="{18ED6AE0-7B67-BD2D-78B4-05AAE716C1B9}"/>
              </a:ext>
            </a:extLst>
          </p:cNvPr>
          <p:cNvPicPr>
            <a:picLocks noChangeAspect="1"/>
          </p:cNvPicPr>
          <p:nvPr/>
        </p:nvPicPr>
        <p:blipFill>
          <a:blip r:embed="rId5"/>
          <a:stretch>
            <a:fillRect/>
          </a:stretch>
        </p:blipFill>
        <p:spPr>
          <a:xfrm>
            <a:off x="11826503" y="3525605"/>
            <a:ext cx="273414" cy="314771"/>
          </a:xfrm>
          <a:prstGeom prst="rect">
            <a:avLst/>
          </a:prstGeom>
        </p:spPr>
      </p:pic>
      <p:pic>
        <p:nvPicPr>
          <p:cNvPr id="32" name="Picture 31">
            <a:extLst>
              <a:ext uri="{FF2B5EF4-FFF2-40B4-BE49-F238E27FC236}">
                <a16:creationId xmlns:a16="http://schemas.microsoft.com/office/drawing/2014/main" id="{900090E5-CA7A-72C1-0F1E-6313F88F6731}"/>
              </a:ext>
            </a:extLst>
          </p:cNvPr>
          <p:cNvPicPr>
            <a:picLocks noChangeAspect="1"/>
          </p:cNvPicPr>
          <p:nvPr/>
        </p:nvPicPr>
        <p:blipFill>
          <a:blip r:embed="rId3"/>
          <a:stretch>
            <a:fillRect/>
          </a:stretch>
        </p:blipFill>
        <p:spPr>
          <a:xfrm>
            <a:off x="10814247" y="3978221"/>
            <a:ext cx="632110" cy="342948"/>
          </a:xfrm>
          <a:prstGeom prst="rect">
            <a:avLst/>
          </a:prstGeom>
        </p:spPr>
      </p:pic>
      <p:pic>
        <p:nvPicPr>
          <p:cNvPr id="33" name="Picture 32">
            <a:extLst>
              <a:ext uri="{FF2B5EF4-FFF2-40B4-BE49-F238E27FC236}">
                <a16:creationId xmlns:a16="http://schemas.microsoft.com/office/drawing/2014/main" id="{840A384E-9F5F-C51E-F335-D900AD4D8488}"/>
              </a:ext>
            </a:extLst>
          </p:cNvPr>
          <p:cNvPicPr>
            <a:picLocks noChangeAspect="1"/>
          </p:cNvPicPr>
          <p:nvPr/>
        </p:nvPicPr>
        <p:blipFill>
          <a:blip r:embed="rId4"/>
          <a:stretch>
            <a:fillRect/>
          </a:stretch>
        </p:blipFill>
        <p:spPr>
          <a:xfrm>
            <a:off x="11446357" y="3950043"/>
            <a:ext cx="362001" cy="342948"/>
          </a:xfrm>
          <a:prstGeom prst="rect">
            <a:avLst/>
          </a:prstGeom>
        </p:spPr>
      </p:pic>
      <p:pic>
        <p:nvPicPr>
          <p:cNvPr id="34" name="Picture 33">
            <a:extLst>
              <a:ext uri="{FF2B5EF4-FFF2-40B4-BE49-F238E27FC236}">
                <a16:creationId xmlns:a16="http://schemas.microsoft.com/office/drawing/2014/main" id="{EA962EC8-453D-2630-4C52-5094634ABEA1}"/>
              </a:ext>
            </a:extLst>
          </p:cNvPr>
          <p:cNvPicPr>
            <a:picLocks noChangeAspect="1"/>
          </p:cNvPicPr>
          <p:nvPr/>
        </p:nvPicPr>
        <p:blipFill>
          <a:blip r:embed="rId5"/>
          <a:stretch>
            <a:fillRect/>
          </a:stretch>
        </p:blipFill>
        <p:spPr>
          <a:xfrm>
            <a:off x="11833310" y="3944580"/>
            <a:ext cx="273414" cy="314771"/>
          </a:xfrm>
          <a:prstGeom prst="rect">
            <a:avLst/>
          </a:prstGeom>
        </p:spPr>
      </p:pic>
      <p:pic>
        <p:nvPicPr>
          <p:cNvPr id="3" name="Picture 2">
            <a:extLst>
              <a:ext uri="{FF2B5EF4-FFF2-40B4-BE49-F238E27FC236}">
                <a16:creationId xmlns:a16="http://schemas.microsoft.com/office/drawing/2014/main" id="{2DBBF796-B857-C212-34FE-387E8695CE18}"/>
              </a:ext>
            </a:extLst>
          </p:cNvPr>
          <p:cNvPicPr>
            <a:picLocks noChangeAspect="1"/>
          </p:cNvPicPr>
          <p:nvPr/>
        </p:nvPicPr>
        <p:blipFill>
          <a:blip r:embed="rId6"/>
          <a:stretch>
            <a:fillRect/>
          </a:stretch>
        </p:blipFill>
        <p:spPr>
          <a:xfrm>
            <a:off x="5383505" y="3136850"/>
            <a:ext cx="6230219" cy="1800476"/>
          </a:xfrm>
          <a:prstGeom prst="rect">
            <a:avLst/>
          </a:prstGeom>
        </p:spPr>
      </p:pic>
      <p:sp>
        <p:nvSpPr>
          <p:cNvPr id="2" name="Rectangle 1">
            <a:extLst>
              <a:ext uri="{FF2B5EF4-FFF2-40B4-BE49-F238E27FC236}">
                <a16:creationId xmlns:a16="http://schemas.microsoft.com/office/drawing/2014/main" id="{CB1F3820-17FC-A721-0229-F144AD5B1291}"/>
              </a:ext>
            </a:extLst>
          </p:cNvPr>
          <p:cNvSpPr/>
          <p:nvPr/>
        </p:nvSpPr>
        <p:spPr>
          <a:xfrm>
            <a:off x="65324" y="6040006"/>
            <a:ext cx="11385370" cy="60955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In/ Check Out to be displayed if done against any Meeting from Mobile App else should be blank.</a:t>
            </a:r>
            <a:endParaRPr lang="en-IN" dirty="0">
              <a:solidFill>
                <a:schemeClr val="tx1"/>
              </a:solidFill>
            </a:endParaRPr>
          </a:p>
        </p:txBody>
      </p:sp>
      <p:pic>
        <p:nvPicPr>
          <p:cNvPr id="4" name="Picture 3">
            <a:extLst>
              <a:ext uri="{FF2B5EF4-FFF2-40B4-BE49-F238E27FC236}">
                <a16:creationId xmlns:a16="http://schemas.microsoft.com/office/drawing/2014/main" id="{942F4F5C-91A0-E54F-7784-018BB9947D0A}"/>
              </a:ext>
            </a:extLst>
          </p:cNvPr>
          <p:cNvPicPr>
            <a:picLocks noChangeAspect="1"/>
          </p:cNvPicPr>
          <p:nvPr/>
        </p:nvPicPr>
        <p:blipFill>
          <a:blip r:embed="rId7"/>
          <a:stretch>
            <a:fillRect/>
          </a:stretch>
        </p:blipFill>
        <p:spPr>
          <a:xfrm>
            <a:off x="8297674" y="5435367"/>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4ACFBE30-F102-074C-83FE-41B1991717B8}"/>
              </a:ext>
            </a:extLst>
          </p:cNvPr>
          <p:cNvPicPr>
            <a:picLocks noChangeAspect="1"/>
          </p:cNvPicPr>
          <p:nvPr/>
        </p:nvPicPr>
        <p:blipFill>
          <a:blip r:embed="rId8"/>
          <a:stretch>
            <a:fillRect/>
          </a:stretch>
        </p:blipFill>
        <p:spPr>
          <a:xfrm>
            <a:off x="404081" y="538421"/>
            <a:ext cx="4463854" cy="447903"/>
          </a:xfrm>
          <a:prstGeom prst="rect">
            <a:avLst/>
          </a:prstGeom>
        </p:spPr>
      </p:pic>
      <p:pic>
        <p:nvPicPr>
          <p:cNvPr id="7" name="Picture 6">
            <a:extLst>
              <a:ext uri="{FF2B5EF4-FFF2-40B4-BE49-F238E27FC236}">
                <a16:creationId xmlns:a16="http://schemas.microsoft.com/office/drawing/2014/main" id="{77655DFD-2D59-5A2E-7B41-B9FF387B36FC}"/>
              </a:ext>
            </a:extLst>
          </p:cNvPr>
          <p:cNvPicPr>
            <a:picLocks noChangeAspect="1"/>
          </p:cNvPicPr>
          <p:nvPr/>
        </p:nvPicPr>
        <p:blipFill>
          <a:blip r:embed="rId9"/>
          <a:stretch>
            <a:fillRect/>
          </a:stretch>
        </p:blipFill>
        <p:spPr>
          <a:xfrm>
            <a:off x="2364761" y="1199671"/>
            <a:ext cx="914528" cy="304843"/>
          </a:xfrm>
          <a:prstGeom prst="rect">
            <a:avLst/>
          </a:prstGeom>
        </p:spPr>
      </p:pic>
      <p:sp>
        <p:nvSpPr>
          <p:cNvPr id="20" name="Rectangle 19">
            <a:extLst>
              <a:ext uri="{FF2B5EF4-FFF2-40B4-BE49-F238E27FC236}">
                <a16:creationId xmlns:a16="http://schemas.microsoft.com/office/drawing/2014/main" id="{9CD24085-4D77-9AA1-4C61-FC467EBDCB4E}"/>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1" name="Rectangle 20">
            <a:extLst>
              <a:ext uri="{FF2B5EF4-FFF2-40B4-BE49-F238E27FC236}">
                <a16:creationId xmlns:a16="http://schemas.microsoft.com/office/drawing/2014/main" id="{58D1A57B-292F-C35E-F10F-B1E08401E848}"/>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3" name="Rectangle 22">
            <a:extLst>
              <a:ext uri="{FF2B5EF4-FFF2-40B4-BE49-F238E27FC236}">
                <a16:creationId xmlns:a16="http://schemas.microsoft.com/office/drawing/2014/main" id="{35C77D30-73E1-8512-B01E-DAF44E1421A6}"/>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1119466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545922" y="1912005"/>
          <a:ext cx="11259424" cy="2401619"/>
        </p:xfrm>
        <a:graphic>
          <a:graphicData uri="http://schemas.openxmlformats.org/drawingml/2006/table">
            <a:tbl>
              <a:tblPr firstRow="1" bandRow="1">
                <a:tableStyleId>{5C22544A-7EE6-4342-B048-85BDC9FD1C3A}</a:tableStyleId>
              </a:tblPr>
              <a:tblGrid>
                <a:gridCol w="1975872">
                  <a:extLst>
                    <a:ext uri="{9D8B030D-6E8A-4147-A177-3AD203B41FA5}">
                      <a16:colId xmlns:a16="http://schemas.microsoft.com/office/drawing/2014/main" val="3103054998"/>
                    </a:ext>
                  </a:extLst>
                </a:gridCol>
                <a:gridCol w="2126520">
                  <a:extLst>
                    <a:ext uri="{9D8B030D-6E8A-4147-A177-3AD203B41FA5}">
                      <a16:colId xmlns:a16="http://schemas.microsoft.com/office/drawing/2014/main" val="4262726666"/>
                    </a:ext>
                  </a:extLst>
                </a:gridCol>
                <a:gridCol w="1940984">
                  <a:extLst>
                    <a:ext uri="{9D8B030D-6E8A-4147-A177-3AD203B41FA5}">
                      <a16:colId xmlns:a16="http://schemas.microsoft.com/office/drawing/2014/main" val="238706360"/>
                    </a:ext>
                  </a:extLst>
                </a:gridCol>
                <a:gridCol w="2040889">
                  <a:extLst>
                    <a:ext uri="{9D8B030D-6E8A-4147-A177-3AD203B41FA5}">
                      <a16:colId xmlns:a16="http://schemas.microsoft.com/office/drawing/2014/main" val="1300899069"/>
                    </a:ext>
                  </a:extLst>
                </a:gridCol>
                <a:gridCol w="1212560">
                  <a:extLst>
                    <a:ext uri="{9D8B030D-6E8A-4147-A177-3AD203B41FA5}">
                      <a16:colId xmlns:a16="http://schemas.microsoft.com/office/drawing/2014/main" val="3977869734"/>
                    </a:ext>
                  </a:extLst>
                </a:gridCol>
                <a:gridCol w="1962599">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35FB305-5B2B-453C-9175-E5C94552D6CB}"/>
              </a:ext>
            </a:extLst>
          </p:cNvPr>
          <p:cNvSpPr/>
          <p:nvPr/>
        </p:nvSpPr>
        <p:spPr>
          <a:xfrm>
            <a:off x="671531" y="2604417"/>
            <a:ext cx="1621309" cy="3914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4811248" y="2633755"/>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5994918" y="2648124"/>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6988387" y="2604416"/>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080411" y="2633755"/>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023556" y="3009993"/>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0650878" y="299590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487818" y="3024081"/>
            <a:ext cx="273414" cy="314771"/>
          </a:xfrm>
          <a:prstGeom prst="rect">
            <a:avLst/>
          </a:prstGeom>
        </p:spPr>
      </p:pic>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6"/>
          <a:stretch>
            <a:fillRect/>
          </a:stretch>
        </p:blipFill>
        <p:spPr>
          <a:xfrm>
            <a:off x="11041699" y="2995905"/>
            <a:ext cx="317162" cy="342948"/>
          </a:xfrm>
          <a:prstGeom prst="rect">
            <a:avLst/>
          </a:prstGeom>
        </p:spPr>
      </p:pic>
      <p:pic>
        <p:nvPicPr>
          <p:cNvPr id="20" name="Picture 19">
            <a:extLst>
              <a:ext uri="{FF2B5EF4-FFF2-40B4-BE49-F238E27FC236}">
                <a16:creationId xmlns:a16="http://schemas.microsoft.com/office/drawing/2014/main" id="{051DB90A-6F6D-5042-B9B7-F001B3B34DD1}"/>
              </a:ext>
            </a:extLst>
          </p:cNvPr>
          <p:cNvPicPr>
            <a:picLocks noChangeAspect="1"/>
          </p:cNvPicPr>
          <p:nvPr/>
        </p:nvPicPr>
        <p:blipFill>
          <a:blip r:embed="rId3"/>
          <a:stretch>
            <a:fillRect/>
          </a:stretch>
        </p:blipFill>
        <p:spPr>
          <a:xfrm>
            <a:off x="9993748" y="3464130"/>
            <a:ext cx="632110" cy="314771"/>
          </a:xfrm>
          <a:prstGeom prst="rect">
            <a:avLst/>
          </a:prstGeom>
        </p:spPr>
      </p:pic>
      <p:pic>
        <p:nvPicPr>
          <p:cNvPr id="21" name="Picture 20">
            <a:extLst>
              <a:ext uri="{FF2B5EF4-FFF2-40B4-BE49-F238E27FC236}">
                <a16:creationId xmlns:a16="http://schemas.microsoft.com/office/drawing/2014/main" id="{4F3704C4-1FA0-DE4A-C4A1-AB7A092BD069}"/>
              </a:ext>
            </a:extLst>
          </p:cNvPr>
          <p:cNvPicPr>
            <a:picLocks noChangeAspect="1"/>
          </p:cNvPicPr>
          <p:nvPr/>
        </p:nvPicPr>
        <p:blipFill>
          <a:blip r:embed="rId4"/>
          <a:stretch>
            <a:fillRect/>
          </a:stretch>
        </p:blipFill>
        <p:spPr>
          <a:xfrm>
            <a:off x="10621070" y="3450041"/>
            <a:ext cx="362001" cy="342948"/>
          </a:xfrm>
          <a:prstGeom prst="rect">
            <a:avLst/>
          </a:prstGeom>
        </p:spPr>
      </p:pic>
      <p:pic>
        <p:nvPicPr>
          <p:cNvPr id="23" name="Picture 22">
            <a:extLst>
              <a:ext uri="{FF2B5EF4-FFF2-40B4-BE49-F238E27FC236}">
                <a16:creationId xmlns:a16="http://schemas.microsoft.com/office/drawing/2014/main" id="{D6ED5AB4-488A-2D2F-EF6B-5C1991025A7D}"/>
              </a:ext>
            </a:extLst>
          </p:cNvPr>
          <p:cNvPicPr>
            <a:picLocks noChangeAspect="1"/>
          </p:cNvPicPr>
          <p:nvPr/>
        </p:nvPicPr>
        <p:blipFill>
          <a:blip r:embed="rId5"/>
          <a:stretch>
            <a:fillRect/>
          </a:stretch>
        </p:blipFill>
        <p:spPr>
          <a:xfrm>
            <a:off x="11458010" y="3478218"/>
            <a:ext cx="273414" cy="314771"/>
          </a:xfrm>
          <a:prstGeom prst="rect">
            <a:avLst/>
          </a:prstGeom>
        </p:spPr>
      </p:pic>
      <p:pic>
        <p:nvPicPr>
          <p:cNvPr id="25" name="Picture 24">
            <a:extLst>
              <a:ext uri="{FF2B5EF4-FFF2-40B4-BE49-F238E27FC236}">
                <a16:creationId xmlns:a16="http://schemas.microsoft.com/office/drawing/2014/main" id="{D041AAFC-F36D-1BC4-D448-463FA06D9FBA}"/>
              </a:ext>
            </a:extLst>
          </p:cNvPr>
          <p:cNvPicPr>
            <a:picLocks noChangeAspect="1"/>
          </p:cNvPicPr>
          <p:nvPr/>
        </p:nvPicPr>
        <p:blipFill>
          <a:blip r:embed="rId6"/>
          <a:stretch>
            <a:fillRect/>
          </a:stretch>
        </p:blipFill>
        <p:spPr>
          <a:xfrm>
            <a:off x="11011891" y="3450042"/>
            <a:ext cx="317162" cy="342948"/>
          </a:xfrm>
          <a:prstGeom prst="rect">
            <a:avLst/>
          </a:prstGeom>
        </p:spPr>
      </p:pic>
      <p:pic>
        <p:nvPicPr>
          <p:cNvPr id="39" name="Picture 38">
            <a:extLst>
              <a:ext uri="{FF2B5EF4-FFF2-40B4-BE49-F238E27FC236}">
                <a16:creationId xmlns:a16="http://schemas.microsoft.com/office/drawing/2014/main" id="{4AD50638-BE75-14EA-CDA1-C16412539B49}"/>
              </a:ext>
            </a:extLst>
          </p:cNvPr>
          <p:cNvPicPr>
            <a:picLocks noChangeAspect="1"/>
          </p:cNvPicPr>
          <p:nvPr/>
        </p:nvPicPr>
        <p:blipFill>
          <a:blip r:embed="rId3"/>
          <a:stretch>
            <a:fillRect/>
          </a:stretch>
        </p:blipFill>
        <p:spPr>
          <a:xfrm>
            <a:off x="9993748" y="3918125"/>
            <a:ext cx="632110" cy="314771"/>
          </a:xfrm>
          <a:prstGeom prst="rect">
            <a:avLst/>
          </a:prstGeom>
        </p:spPr>
      </p:pic>
      <p:pic>
        <p:nvPicPr>
          <p:cNvPr id="40" name="Picture 39">
            <a:extLst>
              <a:ext uri="{FF2B5EF4-FFF2-40B4-BE49-F238E27FC236}">
                <a16:creationId xmlns:a16="http://schemas.microsoft.com/office/drawing/2014/main" id="{9CEA9055-6A9D-FC58-A388-33203E43D750}"/>
              </a:ext>
            </a:extLst>
          </p:cNvPr>
          <p:cNvPicPr>
            <a:picLocks noChangeAspect="1"/>
          </p:cNvPicPr>
          <p:nvPr/>
        </p:nvPicPr>
        <p:blipFill>
          <a:blip r:embed="rId4"/>
          <a:stretch>
            <a:fillRect/>
          </a:stretch>
        </p:blipFill>
        <p:spPr>
          <a:xfrm>
            <a:off x="10621070" y="3904036"/>
            <a:ext cx="362001" cy="342948"/>
          </a:xfrm>
          <a:prstGeom prst="rect">
            <a:avLst/>
          </a:prstGeom>
        </p:spPr>
      </p:pic>
      <p:pic>
        <p:nvPicPr>
          <p:cNvPr id="41" name="Picture 40">
            <a:extLst>
              <a:ext uri="{FF2B5EF4-FFF2-40B4-BE49-F238E27FC236}">
                <a16:creationId xmlns:a16="http://schemas.microsoft.com/office/drawing/2014/main" id="{8C9D82D4-8422-FFCE-1845-95F2030CCC3B}"/>
              </a:ext>
            </a:extLst>
          </p:cNvPr>
          <p:cNvPicPr>
            <a:picLocks noChangeAspect="1"/>
          </p:cNvPicPr>
          <p:nvPr/>
        </p:nvPicPr>
        <p:blipFill>
          <a:blip r:embed="rId5"/>
          <a:stretch>
            <a:fillRect/>
          </a:stretch>
        </p:blipFill>
        <p:spPr>
          <a:xfrm>
            <a:off x="11458010" y="3932213"/>
            <a:ext cx="273414" cy="314771"/>
          </a:xfrm>
          <a:prstGeom prst="rect">
            <a:avLst/>
          </a:prstGeom>
        </p:spPr>
      </p:pic>
      <p:pic>
        <p:nvPicPr>
          <p:cNvPr id="42" name="Picture 41">
            <a:extLst>
              <a:ext uri="{FF2B5EF4-FFF2-40B4-BE49-F238E27FC236}">
                <a16:creationId xmlns:a16="http://schemas.microsoft.com/office/drawing/2014/main" id="{C05CEE54-43B4-C184-5E9C-B29BFCF4700F}"/>
              </a:ext>
            </a:extLst>
          </p:cNvPr>
          <p:cNvPicPr>
            <a:picLocks noChangeAspect="1"/>
          </p:cNvPicPr>
          <p:nvPr/>
        </p:nvPicPr>
        <p:blipFill>
          <a:blip r:embed="rId6"/>
          <a:stretch>
            <a:fillRect/>
          </a:stretch>
        </p:blipFill>
        <p:spPr>
          <a:xfrm>
            <a:off x="11011891" y="3904037"/>
            <a:ext cx="317162" cy="342948"/>
          </a:xfrm>
          <a:prstGeom prst="rect">
            <a:avLst/>
          </a:prstGeom>
        </p:spPr>
      </p:pic>
      <p:sp>
        <p:nvSpPr>
          <p:cNvPr id="4" name="Speech Bubble: Oval 3">
            <a:extLst>
              <a:ext uri="{FF2B5EF4-FFF2-40B4-BE49-F238E27FC236}">
                <a16:creationId xmlns:a16="http://schemas.microsoft.com/office/drawing/2014/main" id="{27F6503B-8A61-80E7-44EC-435E17210E9E}"/>
              </a:ext>
            </a:extLst>
          </p:cNvPr>
          <p:cNvSpPr/>
          <p:nvPr/>
        </p:nvSpPr>
        <p:spPr>
          <a:xfrm>
            <a:off x="7447370" y="3324764"/>
            <a:ext cx="2362318" cy="812811"/>
          </a:xfrm>
          <a:prstGeom prst="wedgeEllipseCallout">
            <a:avLst>
              <a:gd name="adj1" fmla="val 81587"/>
              <a:gd name="adj2" fmla="val 1683"/>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Check In-Check out </a:t>
            </a:r>
            <a:endParaRPr lang="en-IN" dirty="0">
              <a:solidFill>
                <a:schemeClr val="tx1"/>
              </a:solidFill>
            </a:endParaRPr>
          </a:p>
        </p:txBody>
      </p:sp>
      <p:sp>
        <p:nvSpPr>
          <p:cNvPr id="2" name="Oval 1">
            <a:extLst>
              <a:ext uri="{FF2B5EF4-FFF2-40B4-BE49-F238E27FC236}">
                <a16:creationId xmlns:a16="http://schemas.microsoft.com/office/drawing/2014/main" id="{6D44A12A-CA5B-2731-594F-2F99052488B6}"/>
              </a:ext>
            </a:extLst>
          </p:cNvPr>
          <p:cNvSpPr/>
          <p:nvPr/>
        </p:nvSpPr>
        <p:spPr>
          <a:xfrm>
            <a:off x="10643770" y="3469600"/>
            <a:ext cx="368121" cy="88760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672A39BB-0BCB-3B5E-477F-59492B8B1C33}"/>
              </a:ext>
            </a:extLst>
          </p:cNvPr>
          <p:cNvPicPr>
            <a:picLocks noChangeAspect="1"/>
          </p:cNvPicPr>
          <p:nvPr/>
        </p:nvPicPr>
        <p:blipFill>
          <a:blip r:embed="rId7"/>
          <a:stretch>
            <a:fillRect/>
          </a:stretch>
        </p:blipFill>
        <p:spPr>
          <a:xfrm>
            <a:off x="8557864" y="4815255"/>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EEA0E301-06C0-0B3D-65AF-F9E4DE654785}"/>
              </a:ext>
            </a:extLst>
          </p:cNvPr>
          <p:cNvPicPr>
            <a:picLocks noChangeAspect="1"/>
          </p:cNvPicPr>
          <p:nvPr/>
        </p:nvPicPr>
        <p:blipFill>
          <a:blip r:embed="rId8"/>
          <a:stretch>
            <a:fillRect/>
          </a:stretch>
        </p:blipFill>
        <p:spPr>
          <a:xfrm>
            <a:off x="536111" y="421886"/>
            <a:ext cx="4463854" cy="447903"/>
          </a:xfrm>
          <a:prstGeom prst="rect">
            <a:avLst/>
          </a:prstGeom>
        </p:spPr>
      </p:pic>
      <p:pic>
        <p:nvPicPr>
          <p:cNvPr id="7" name="Picture 6">
            <a:extLst>
              <a:ext uri="{FF2B5EF4-FFF2-40B4-BE49-F238E27FC236}">
                <a16:creationId xmlns:a16="http://schemas.microsoft.com/office/drawing/2014/main" id="{4F32B0F7-2607-3B6B-311C-201E5A0F7438}"/>
              </a:ext>
            </a:extLst>
          </p:cNvPr>
          <p:cNvPicPr>
            <a:picLocks noChangeAspect="1"/>
          </p:cNvPicPr>
          <p:nvPr/>
        </p:nvPicPr>
        <p:blipFill>
          <a:blip r:embed="rId9"/>
          <a:stretch>
            <a:fillRect/>
          </a:stretch>
        </p:blipFill>
        <p:spPr>
          <a:xfrm>
            <a:off x="2496791" y="1083136"/>
            <a:ext cx="914528" cy="304843"/>
          </a:xfrm>
          <a:prstGeom prst="rect">
            <a:avLst/>
          </a:prstGeom>
        </p:spPr>
      </p:pic>
      <p:sp>
        <p:nvSpPr>
          <p:cNvPr id="26" name="Rectangle 25">
            <a:extLst>
              <a:ext uri="{FF2B5EF4-FFF2-40B4-BE49-F238E27FC236}">
                <a16:creationId xmlns:a16="http://schemas.microsoft.com/office/drawing/2014/main" id="{9AB9A350-239B-7BFE-3225-F7BEDA50189D}"/>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7" name="Rectangle 26">
            <a:extLst>
              <a:ext uri="{FF2B5EF4-FFF2-40B4-BE49-F238E27FC236}">
                <a16:creationId xmlns:a16="http://schemas.microsoft.com/office/drawing/2014/main" id="{46D421DF-C421-249D-818D-08B3001E9EA2}"/>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9" name="Rectangle 28">
            <a:extLst>
              <a:ext uri="{FF2B5EF4-FFF2-40B4-BE49-F238E27FC236}">
                <a16:creationId xmlns:a16="http://schemas.microsoft.com/office/drawing/2014/main" id="{D359D92A-F6AC-743C-E5F0-5273996491E9}"/>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808356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404081" y="2224977"/>
          <a:ext cx="11721945" cy="2132379"/>
        </p:xfrm>
        <a:graphic>
          <a:graphicData uri="http://schemas.openxmlformats.org/drawingml/2006/table">
            <a:tbl>
              <a:tblPr firstRow="1" bandRow="1">
                <a:tableStyleId>{5C22544A-7EE6-4342-B048-85BDC9FD1C3A}</a:tableStyleId>
              </a:tblPr>
              <a:tblGrid>
                <a:gridCol w="2203846">
                  <a:extLst>
                    <a:ext uri="{9D8B030D-6E8A-4147-A177-3AD203B41FA5}">
                      <a16:colId xmlns:a16="http://schemas.microsoft.com/office/drawing/2014/main" val="3103054998"/>
                    </a:ext>
                  </a:extLst>
                </a:gridCol>
                <a:gridCol w="2371875">
                  <a:extLst>
                    <a:ext uri="{9D8B030D-6E8A-4147-A177-3AD203B41FA5}">
                      <a16:colId xmlns:a16="http://schemas.microsoft.com/office/drawing/2014/main" val="4262726666"/>
                    </a:ext>
                  </a:extLst>
                </a:gridCol>
                <a:gridCol w="2164932">
                  <a:extLst>
                    <a:ext uri="{9D8B030D-6E8A-4147-A177-3AD203B41FA5}">
                      <a16:colId xmlns:a16="http://schemas.microsoft.com/office/drawing/2014/main" val="238706360"/>
                    </a:ext>
                  </a:extLst>
                </a:gridCol>
                <a:gridCol w="2276364">
                  <a:extLst>
                    <a:ext uri="{9D8B030D-6E8A-4147-A177-3AD203B41FA5}">
                      <a16:colId xmlns:a16="http://schemas.microsoft.com/office/drawing/2014/main" val="1300899069"/>
                    </a:ext>
                  </a:extLst>
                </a:gridCol>
                <a:gridCol w="1352464">
                  <a:extLst>
                    <a:ext uri="{9D8B030D-6E8A-4147-A177-3AD203B41FA5}">
                      <a16:colId xmlns:a16="http://schemas.microsoft.com/office/drawing/2014/main" val="3977869734"/>
                    </a:ext>
                  </a:extLst>
                </a:gridCol>
                <a:gridCol w="1352464">
                  <a:extLst>
                    <a:ext uri="{9D8B030D-6E8A-4147-A177-3AD203B41FA5}">
                      <a16:colId xmlns:a16="http://schemas.microsoft.com/office/drawing/2014/main" val="108599603"/>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35FB305-5B2B-453C-9175-E5C94552D6CB}"/>
              </a:ext>
            </a:extLst>
          </p:cNvPr>
          <p:cNvSpPr/>
          <p:nvPr/>
        </p:nvSpPr>
        <p:spPr>
          <a:xfrm>
            <a:off x="404081" y="2672009"/>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5205734" y="2636012"/>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6389404" y="2650381"/>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7340151" y="2658824"/>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432175" y="2688163"/>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777463" y="3103591"/>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1439550" y="310905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826503" y="3103591"/>
            <a:ext cx="273414" cy="314771"/>
          </a:xfrm>
          <a:prstGeom prst="rect">
            <a:avLst/>
          </a:prstGeom>
        </p:spPr>
      </p:pic>
      <p:pic>
        <p:nvPicPr>
          <p:cNvPr id="29" name="Picture 28">
            <a:extLst>
              <a:ext uri="{FF2B5EF4-FFF2-40B4-BE49-F238E27FC236}">
                <a16:creationId xmlns:a16="http://schemas.microsoft.com/office/drawing/2014/main" id="{60CB3146-2524-8EE7-BDB8-0882A785E44F}"/>
              </a:ext>
            </a:extLst>
          </p:cNvPr>
          <p:cNvPicPr>
            <a:picLocks noChangeAspect="1"/>
          </p:cNvPicPr>
          <p:nvPr/>
        </p:nvPicPr>
        <p:blipFill>
          <a:blip r:embed="rId3"/>
          <a:stretch>
            <a:fillRect/>
          </a:stretch>
        </p:blipFill>
        <p:spPr>
          <a:xfrm>
            <a:off x="10777463" y="3497428"/>
            <a:ext cx="632110" cy="342948"/>
          </a:xfrm>
          <a:prstGeom prst="rect">
            <a:avLst/>
          </a:prstGeom>
        </p:spPr>
      </p:pic>
      <p:pic>
        <p:nvPicPr>
          <p:cNvPr id="30" name="Picture 29">
            <a:extLst>
              <a:ext uri="{FF2B5EF4-FFF2-40B4-BE49-F238E27FC236}">
                <a16:creationId xmlns:a16="http://schemas.microsoft.com/office/drawing/2014/main" id="{44E74C6F-0828-5EA6-2304-9B00489BBA20}"/>
              </a:ext>
            </a:extLst>
          </p:cNvPr>
          <p:cNvPicPr>
            <a:picLocks noChangeAspect="1"/>
          </p:cNvPicPr>
          <p:nvPr/>
        </p:nvPicPr>
        <p:blipFill>
          <a:blip r:embed="rId4"/>
          <a:stretch>
            <a:fillRect/>
          </a:stretch>
        </p:blipFill>
        <p:spPr>
          <a:xfrm>
            <a:off x="11439550" y="3497427"/>
            <a:ext cx="362001" cy="314771"/>
          </a:xfrm>
          <a:prstGeom prst="rect">
            <a:avLst/>
          </a:prstGeom>
        </p:spPr>
      </p:pic>
      <p:pic>
        <p:nvPicPr>
          <p:cNvPr id="31" name="Picture 30">
            <a:extLst>
              <a:ext uri="{FF2B5EF4-FFF2-40B4-BE49-F238E27FC236}">
                <a16:creationId xmlns:a16="http://schemas.microsoft.com/office/drawing/2014/main" id="{18ED6AE0-7B67-BD2D-78B4-05AAE716C1B9}"/>
              </a:ext>
            </a:extLst>
          </p:cNvPr>
          <p:cNvPicPr>
            <a:picLocks noChangeAspect="1"/>
          </p:cNvPicPr>
          <p:nvPr/>
        </p:nvPicPr>
        <p:blipFill>
          <a:blip r:embed="rId5"/>
          <a:stretch>
            <a:fillRect/>
          </a:stretch>
        </p:blipFill>
        <p:spPr>
          <a:xfrm>
            <a:off x="11826503" y="3525605"/>
            <a:ext cx="273414" cy="314771"/>
          </a:xfrm>
          <a:prstGeom prst="rect">
            <a:avLst/>
          </a:prstGeom>
        </p:spPr>
      </p:pic>
      <p:pic>
        <p:nvPicPr>
          <p:cNvPr id="32" name="Picture 31">
            <a:extLst>
              <a:ext uri="{FF2B5EF4-FFF2-40B4-BE49-F238E27FC236}">
                <a16:creationId xmlns:a16="http://schemas.microsoft.com/office/drawing/2014/main" id="{900090E5-CA7A-72C1-0F1E-6313F88F6731}"/>
              </a:ext>
            </a:extLst>
          </p:cNvPr>
          <p:cNvPicPr>
            <a:picLocks noChangeAspect="1"/>
          </p:cNvPicPr>
          <p:nvPr/>
        </p:nvPicPr>
        <p:blipFill>
          <a:blip r:embed="rId3"/>
          <a:stretch>
            <a:fillRect/>
          </a:stretch>
        </p:blipFill>
        <p:spPr>
          <a:xfrm>
            <a:off x="10814247" y="3978221"/>
            <a:ext cx="632110" cy="342948"/>
          </a:xfrm>
          <a:prstGeom prst="rect">
            <a:avLst/>
          </a:prstGeom>
        </p:spPr>
      </p:pic>
      <p:pic>
        <p:nvPicPr>
          <p:cNvPr id="33" name="Picture 32">
            <a:extLst>
              <a:ext uri="{FF2B5EF4-FFF2-40B4-BE49-F238E27FC236}">
                <a16:creationId xmlns:a16="http://schemas.microsoft.com/office/drawing/2014/main" id="{840A384E-9F5F-C51E-F335-D900AD4D8488}"/>
              </a:ext>
            </a:extLst>
          </p:cNvPr>
          <p:cNvPicPr>
            <a:picLocks noChangeAspect="1"/>
          </p:cNvPicPr>
          <p:nvPr/>
        </p:nvPicPr>
        <p:blipFill>
          <a:blip r:embed="rId4"/>
          <a:stretch>
            <a:fillRect/>
          </a:stretch>
        </p:blipFill>
        <p:spPr>
          <a:xfrm>
            <a:off x="11446357" y="3950043"/>
            <a:ext cx="362001" cy="342948"/>
          </a:xfrm>
          <a:prstGeom prst="rect">
            <a:avLst/>
          </a:prstGeom>
        </p:spPr>
      </p:pic>
      <p:pic>
        <p:nvPicPr>
          <p:cNvPr id="34" name="Picture 33">
            <a:extLst>
              <a:ext uri="{FF2B5EF4-FFF2-40B4-BE49-F238E27FC236}">
                <a16:creationId xmlns:a16="http://schemas.microsoft.com/office/drawing/2014/main" id="{EA962EC8-453D-2630-4C52-5094634ABEA1}"/>
              </a:ext>
            </a:extLst>
          </p:cNvPr>
          <p:cNvPicPr>
            <a:picLocks noChangeAspect="1"/>
          </p:cNvPicPr>
          <p:nvPr/>
        </p:nvPicPr>
        <p:blipFill>
          <a:blip r:embed="rId5"/>
          <a:stretch>
            <a:fillRect/>
          </a:stretch>
        </p:blipFill>
        <p:spPr>
          <a:xfrm>
            <a:off x="11833310" y="3944580"/>
            <a:ext cx="273414" cy="314771"/>
          </a:xfrm>
          <a:prstGeom prst="rect">
            <a:avLst/>
          </a:prstGeom>
        </p:spPr>
      </p:pic>
      <p:pic>
        <p:nvPicPr>
          <p:cNvPr id="5" name="Picture 4">
            <a:extLst>
              <a:ext uri="{FF2B5EF4-FFF2-40B4-BE49-F238E27FC236}">
                <a16:creationId xmlns:a16="http://schemas.microsoft.com/office/drawing/2014/main" id="{83044C3A-08C9-3840-0967-D82365B56EE9}"/>
              </a:ext>
            </a:extLst>
          </p:cNvPr>
          <p:cNvPicPr>
            <a:picLocks noChangeAspect="1"/>
          </p:cNvPicPr>
          <p:nvPr/>
        </p:nvPicPr>
        <p:blipFill>
          <a:blip r:embed="rId6"/>
          <a:stretch>
            <a:fillRect/>
          </a:stretch>
        </p:blipFill>
        <p:spPr>
          <a:xfrm>
            <a:off x="5647254" y="3258566"/>
            <a:ext cx="6315956" cy="1038370"/>
          </a:xfrm>
          <a:prstGeom prst="rect">
            <a:avLst/>
          </a:prstGeom>
        </p:spPr>
      </p:pic>
      <p:sp>
        <p:nvSpPr>
          <p:cNvPr id="2" name="Speech Bubble: Oval 1">
            <a:extLst>
              <a:ext uri="{FF2B5EF4-FFF2-40B4-BE49-F238E27FC236}">
                <a16:creationId xmlns:a16="http://schemas.microsoft.com/office/drawing/2014/main" id="{B7CDE0DB-16EC-89E9-E640-BEDB30514DCE}"/>
              </a:ext>
            </a:extLst>
          </p:cNvPr>
          <p:cNvSpPr/>
          <p:nvPr/>
        </p:nvSpPr>
        <p:spPr>
          <a:xfrm>
            <a:off x="3753728" y="4506868"/>
            <a:ext cx="2773466" cy="812811"/>
          </a:xfrm>
          <a:prstGeom prst="wedgeEllipseCallout">
            <a:avLst>
              <a:gd name="adj1" fmla="val 58743"/>
              <a:gd name="adj2" fmla="val -6470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Check In-Check out Blank if not done </a:t>
            </a:r>
            <a:endParaRPr lang="en-IN" dirty="0">
              <a:solidFill>
                <a:schemeClr val="tx1"/>
              </a:solidFill>
            </a:endParaRPr>
          </a:p>
        </p:txBody>
      </p:sp>
      <p:pic>
        <p:nvPicPr>
          <p:cNvPr id="3" name="Picture 2">
            <a:extLst>
              <a:ext uri="{FF2B5EF4-FFF2-40B4-BE49-F238E27FC236}">
                <a16:creationId xmlns:a16="http://schemas.microsoft.com/office/drawing/2014/main" id="{BF64CF5C-7401-6B6F-02A5-A4268522B4B4}"/>
              </a:ext>
            </a:extLst>
          </p:cNvPr>
          <p:cNvPicPr>
            <a:picLocks noChangeAspect="1"/>
          </p:cNvPicPr>
          <p:nvPr/>
        </p:nvPicPr>
        <p:blipFill>
          <a:blip r:embed="rId7"/>
          <a:stretch>
            <a:fillRect/>
          </a:stretch>
        </p:blipFill>
        <p:spPr>
          <a:xfrm>
            <a:off x="8538945" y="4732553"/>
            <a:ext cx="3503877" cy="436549"/>
          </a:xfrm>
          <a:prstGeom prst="rect">
            <a:avLst/>
          </a:prstGeom>
          <a:ln w="28575">
            <a:solidFill>
              <a:schemeClr val="tx1"/>
            </a:solidFill>
          </a:ln>
        </p:spPr>
      </p:pic>
      <p:pic>
        <p:nvPicPr>
          <p:cNvPr id="4" name="Picture 3">
            <a:extLst>
              <a:ext uri="{FF2B5EF4-FFF2-40B4-BE49-F238E27FC236}">
                <a16:creationId xmlns:a16="http://schemas.microsoft.com/office/drawing/2014/main" id="{FC8FF4EA-B148-9291-B3A4-49021AB8A46C}"/>
              </a:ext>
            </a:extLst>
          </p:cNvPr>
          <p:cNvPicPr>
            <a:picLocks noChangeAspect="1"/>
          </p:cNvPicPr>
          <p:nvPr/>
        </p:nvPicPr>
        <p:blipFill>
          <a:blip r:embed="rId8"/>
          <a:stretch>
            <a:fillRect/>
          </a:stretch>
        </p:blipFill>
        <p:spPr>
          <a:xfrm>
            <a:off x="557257" y="415622"/>
            <a:ext cx="4463854" cy="447903"/>
          </a:xfrm>
          <a:prstGeom prst="rect">
            <a:avLst/>
          </a:prstGeom>
        </p:spPr>
      </p:pic>
      <p:pic>
        <p:nvPicPr>
          <p:cNvPr id="7" name="Picture 6">
            <a:extLst>
              <a:ext uri="{FF2B5EF4-FFF2-40B4-BE49-F238E27FC236}">
                <a16:creationId xmlns:a16="http://schemas.microsoft.com/office/drawing/2014/main" id="{CC6E5EE5-91CD-FDA8-278E-71925A3FE7A7}"/>
              </a:ext>
            </a:extLst>
          </p:cNvPr>
          <p:cNvPicPr>
            <a:picLocks noChangeAspect="1"/>
          </p:cNvPicPr>
          <p:nvPr/>
        </p:nvPicPr>
        <p:blipFill>
          <a:blip r:embed="rId9"/>
          <a:stretch>
            <a:fillRect/>
          </a:stretch>
        </p:blipFill>
        <p:spPr>
          <a:xfrm>
            <a:off x="2517937" y="1076872"/>
            <a:ext cx="914528" cy="304843"/>
          </a:xfrm>
          <a:prstGeom prst="rect">
            <a:avLst/>
          </a:prstGeom>
        </p:spPr>
      </p:pic>
      <p:sp>
        <p:nvSpPr>
          <p:cNvPr id="19" name="Rectangle 18">
            <a:extLst>
              <a:ext uri="{FF2B5EF4-FFF2-40B4-BE49-F238E27FC236}">
                <a16:creationId xmlns:a16="http://schemas.microsoft.com/office/drawing/2014/main" id="{8EFDCD83-7A7D-2CB5-012C-5EF87D4C3E6E}"/>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0" name="Rectangle 19">
            <a:extLst>
              <a:ext uri="{FF2B5EF4-FFF2-40B4-BE49-F238E27FC236}">
                <a16:creationId xmlns:a16="http://schemas.microsoft.com/office/drawing/2014/main" id="{1D63C3C5-366D-D5B8-1BAA-24A30D79C5E5}"/>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1" name="Rectangle 20">
            <a:extLst>
              <a:ext uri="{FF2B5EF4-FFF2-40B4-BE49-F238E27FC236}">
                <a16:creationId xmlns:a16="http://schemas.microsoft.com/office/drawing/2014/main" id="{D62DBF15-F905-89E0-A3BF-82D07604D8EA}"/>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376863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545922" y="1912005"/>
          <a:ext cx="11259424" cy="2401619"/>
        </p:xfrm>
        <a:graphic>
          <a:graphicData uri="http://schemas.openxmlformats.org/drawingml/2006/table">
            <a:tbl>
              <a:tblPr firstRow="1" bandRow="1">
                <a:tableStyleId>{5C22544A-7EE6-4342-B048-85BDC9FD1C3A}</a:tableStyleId>
              </a:tblPr>
              <a:tblGrid>
                <a:gridCol w="1975872">
                  <a:extLst>
                    <a:ext uri="{9D8B030D-6E8A-4147-A177-3AD203B41FA5}">
                      <a16:colId xmlns:a16="http://schemas.microsoft.com/office/drawing/2014/main" val="3103054998"/>
                    </a:ext>
                  </a:extLst>
                </a:gridCol>
                <a:gridCol w="2126520">
                  <a:extLst>
                    <a:ext uri="{9D8B030D-6E8A-4147-A177-3AD203B41FA5}">
                      <a16:colId xmlns:a16="http://schemas.microsoft.com/office/drawing/2014/main" val="4262726666"/>
                    </a:ext>
                  </a:extLst>
                </a:gridCol>
                <a:gridCol w="1940984">
                  <a:extLst>
                    <a:ext uri="{9D8B030D-6E8A-4147-A177-3AD203B41FA5}">
                      <a16:colId xmlns:a16="http://schemas.microsoft.com/office/drawing/2014/main" val="238706360"/>
                    </a:ext>
                  </a:extLst>
                </a:gridCol>
                <a:gridCol w="2040889">
                  <a:extLst>
                    <a:ext uri="{9D8B030D-6E8A-4147-A177-3AD203B41FA5}">
                      <a16:colId xmlns:a16="http://schemas.microsoft.com/office/drawing/2014/main" val="1300899069"/>
                    </a:ext>
                  </a:extLst>
                </a:gridCol>
                <a:gridCol w="1212560">
                  <a:extLst>
                    <a:ext uri="{9D8B030D-6E8A-4147-A177-3AD203B41FA5}">
                      <a16:colId xmlns:a16="http://schemas.microsoft.com/office/drawing/2014/main" val="3977869734"/>
                    </a:ext>
                  </a:extLst>
                </a:gridCol>
                <a:gridCol w="1962599">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35FB305-5B2B-453C-9175-E5C94552D6CB}"/>
              </a:ext>
            </a:extLst>
          </p:cNvPr>
          <p:cNvSpPr/>
          <p:nvPr/>
        </p:nvSpPr>
        <p:spPr>
          <a:xfrm>
            <a:off x="671531" y="2604417"/>
            <a:ext cx="1621309" cy="3914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4811248" y="2633755"/>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5994918" y="2648124"/>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6988387" y="2604416"/>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080411" y="2633755"/>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023556" y="3009993"/>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0650878" y="299590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487818" y="3024081"/>
            <a:ext cx="273414" cy="314771"/>
          </a:xfrm>
          <a:prstGeom prst="rect">
            <a:avLst/>
          </a:prstGeom>
        </p:spPr>
      </p:pic>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6"/>
          <a:stretch>
            <a:fillRect/>
          </a:stretch>
        </p:blipFill>
        <p:spPr>
          <a:xfrm>
            <a:off x="11041699" y="2995905"/>
            <a:ext cx="317162" cy="342948"/>
          </a:xfrm>
          <a:prstGeom prst="rect">
            <a:avLst/>
          </a:prstGeom>
        </p:spPr>
      </p:pic>
      <p:pic>
        <p:nvPicPr>
          <p:cNvPr id="20" name="Picture 19">
            <a:extLst>
              <a:ext uri="{FF2B5EF4-FFF2-40B4-BE49-F238E27FC236}">
                <a16:creationId xmlns:a16="http://schemas.microsoft.com/office/drawing/2014/main" id="{051DB90A-6F6D-5042-B9B7-F001B3B34DD1}"/>
              </a:ext>
            </a:extLst>
          </p:cNvPr>
          <p:cNvPicPr>
            <a:picLocks noChangeAspect="1"/>
          </p:cNvPicPr>
          <p:nvPr/>
        </p:nvPicPr>
        <p:blipFill>
          <a:blip r:embed="rId3"/>
          <a:stretch>
            <a:fillRect/>
          </a:stretch>
        </p:blipFill>
        <p:spPr>
          <a:xfrm>
            <a:off x="9993748" y="3464130"/>
            <a:ext cx="632110" cy="314771"/>
          </a:xfrm>
          <a:prstGeom prst="rect">
            <a:avLst/>
          </a:prstGeom>
        </p:spPr>
      </p:pic>
      <p:pic>
        <p:nvPicPr>
          <p:cNvPr id="21" name="Picture 20">
            <a:extLst>
              <a:ext uri="{FF2B5EF4-FFF2-40B4-BE49-F238E27FC236}">
                <a16:creationId xmlns:a16="http://schemas.microsoft.com/office/drawing/2014/main" id="{4F3704C4-1FA0-DE4A-C4A1-AB7A092BD069}"/>
              </a:ext>
            </a:extLst>
          </p:cNvPr>
          <p:cNvPicPr>
            <a:picLocks noChangeAspect="1"/>
          </p:cNvPicPr>
          <p:nvPr/>
        </p:nvPicPr>
        <p:blipFill>
          <a:blip r:embed="rId4"/>
          <a:stretch>
            <a:fillRect/>
          </a:stretch>
        </p:blipFill>
        <p:spPr>
          <a:xfrm>
            <a:off x="10621070" y="3450041"/>
            <a:ext cx="362001" cy="342948"/>
          </a:xfrm>
          <a:prstGeom prst="rect">
            <a:avLst/>
          </a:prstGeom>
        </p:spPr>
      </p:pic>
      <p:pic>
        <p:nvPicPr>
          <p:cNvPr id="23" name="Picture 22">
            <a:extLst>
              <a:ext uri="{FF2B5EF4-FFF2-40B4-BE49-F238E27FC236}">
                <a16:creationId xmlns:a16="http://schemas.microsoft.com/office/drawing/2014/main" id="{D6ED5AB4-488A-2D2F-EF6B-5C1991025A7D}"/>
              </a:ext>
            </a:extLst>
          </p:cNvPr>
          <p:cNvPicPr>
            <a:picLocks noChangeAspect="1"/>
          </p:cNvPicPr>
          <p:nvPr/>
        </p:nvPicPr>
        <p:blipFill>
          <a:blip r:embed="rId5"/>
          <a:stretch>
            <a:fillRect/>
          </a:stretch>
        </p:blipFill>
        <p:spPr>
          <a:xfrm>
            <a:off x="11458010" y="3478218"/>
            <a:ext cx="273414" cy="314771"/>
          </a:xfrm>
          <a:prstGeom prst="rect">
            <a:avLst/>
          </a:prstGeom>
        </p:spPr>
      </p:pic>
      <p:pic>
        <p:nvPicPr>
          <p:cNvPr id="25" name="Picture 24">
            <a:extLst>
              <a:ext uri="{FF2B5EF4-FFF2-40B4-BE49-F238E27FC236}">
                <a16:creationId xmlns:a16="http://schemas.microsoft.com/office/drawing/2014/main" id="{D041AAFC-F36D-1BC4-D448-463FA06D9FBA}"/>
              </a:ext>
            </a:extLst>
          </p:cNvPr>
          <p:cNvPicPr>
            <a:picLocks noChangeAspect="1"/>
          </p:cNvPicPr>
          <p:nvPr/>
        </p:nvPicPr>
        <p:blipFill>
          <a:blip r:embed="rId6"/>
          <a:stretch>
            <a:fillRect/>
          </a:stretch>
        </p:blipFill>
        <p:spPr>
          <a:xfrm>
            <a:off x="11011891" y="3450042"/>
            <a:ext cx="317162" cy="342948"/>
          </a:xfrm>
          <a:prstGeom prst="rect">
            <a:avLst/>
          </a:prstGeom>
        </p:spPr>
      </p:pic>
      <p:pic>
        <p:nvPicPr>
          <p:cNvPr id="39" name="Picture 38">
            <a:extLst>
              <a:ext uri="{FF2B5EF4-FFF2-40B4-BE49-F238E27FC236}">
                <a16:creationId xmlns:a16="http://schemas.microsoft.com/office/drawing/2014/main" id="{4AD50638-BE75-14EA-CDA1-C16412539B49}"/>
              </a:ext>
            </a:extLst>
          </p:cNvPr>
          <p:cNvPicPr>
            <a:picLocks noChangeAspect="1"/>
          </p:cNvPicPr>
          <p:nvPr/>
        </p:nvPicPr>
        <p:blipFill>
          <a:blip r:embed="rId3"/>
          <a:stretch>
            <a:fillRect/>
          </a:stretch>
        </p:blipFill>
        <p:spPr>
          <a:xfrm>
            <a:off x="9993748" y="3918125"/>
            <a:ext cx="632110" cy="314771"/>
          </a:xfrm>
          <a:prstGeom prst="rect">
            <a:avLst/>
          </a:prstGeom>
        </p:spPr>
      </p:pic>
      <p:pic>
        <p:nvPicPr>
          <p:cNvPr id="40" name="Picture 39">
            <a:extLst>
              <a:ext uri="{FF2B5EF4-FFF2-40B4-BE49-F238E27FC236}">
                <a16:creationId xmlns:a16="http://schemas.microsoft.com/office/drawing/2014/main" id="{9CEA9055-6A9D-FC58-A388-33203E43D750}"/>
              </a:ext>
            </a:extLst>
          </p:cNvPr>
          <p:cNvPicPr>
            <a:picLocks noChangeAspect="1"/>
          </p:cNvPicPr>
          <p:nvPr/>
        </p:nvPicPr>
        <p:blipFill>
          <a:blip r:embed="rId4"/>
          <a:stretch>
            <a:fillRect/>
          </a:stretch>
        </p:blipFill>
        <p:spPr>
          <a:xfrm>
            <a:off x="10621070" y="3904036"/>
            <a:ext cx="362001" cy="342948"/>
          </a:xfrm>
          <a:prstGeom prst="rect">
            <a:avLst/>
          </a:prstGeom>
        </p:spPr>
      </p:pic>
      <p:pic>
        <p:nvPicPr>
          <p:cNvPr id="41" name="Picture 40">
            <a:extLst>
              <a:ext uri="{FF2B5EF4-FFF2-40B4-BE49-F238E27FC236}">
                <a16:creationId xmlns:a16="http://schemas.microsoft.com/office/drawing/2014/main" id="{8C9D82D4-8422-FFCE-1845-95F2030CCC3B}"/>
              </a:ext>
            </a:extLst>
          </p:cNvPr>
          <p:cNvPicPr>
            <a:picLocks noChangeAspect="1"/>
          </p:cNvPicPr>
          <p:nvPr/>
        </p:nvPicPr>
        <p:blipFill>
          <a:blip r:embed="rId5"/>
          <a:stretch>
            <a:fillRect/>
          </a:stretch>
        </p:blipFill>
        <p:spPr>
          <a:xfrm>
            <a:off x="11458010" y="3932213"/>
            <a:ext cx="273414" cy="314771"/>
          </a:xfrm>
          <a:prstGeom prst="rect">
            <a:avLst/>
          </a:prstGeom>
        </p:spPr>
      </p:pic>
      <p:pic>
        <p:nvPicPr>
          <p:cNvPr id="42" name="Picture 41">
            <a:extLst>
              <a:ext uri="{FF2B5EF4-FFF2-40B4-BE49-F238E27FC236}">
                <a16:creationId xmlns:a16="http://schemas.microsoft.com/office/drawing/2014/main" id="{C05CEE54-43B4-C184-5E9C-B29BFCF4700F}"/>
              </a:ext>
            </a:extLst>
          </p:cNvPr>
          <p:cNvPicPr>
            <a:picLocks noChangeAspect="1"/>
          </p:cNvPicPr>
          <p:nvPr/>
        </p:nvPicPr>
        <p:blipFill>
          <a:blip r:embed="rId6"/>
          <a:stretch>
            <a:fillRect/>
          </a:stretch>
        </p:blipFill>
        <p:spPr>
          <a:xfrm>
            <a:off x="11011891" y="3904037"/>
            <a:ext cx="317162" cy="342948"/>
          </a:xfrm>
          <a:prstGeom prst="rect">
            <a:avLst/>
          </a:prstGeom>
        </p:spPr>
      </p:pic>
      <p:sp>
        <p:nvSpPr>
          <p:cNvPr id="2" name="Oval 1">
            <a:extLst>
              <a:ext uri="{FF2B5EF4-FFF2-40B4-BE49-F238E27FC236}">
                <a16:creationId xmlns:a16="http://schemas.microsoft.com/office/drawing/2014/main" id="{6D44A12A-CA5B-2731-594F-2F99052488B6}"/>
              </a:ext>
            </a:extLst>
          </p:cNvPr>
          <p:cNvSpPr/>
          <p:nvPr/>
        </p:nvSpPr>
        <p:spPr>
          <a:xfrm>
            <a:off x="11000636" y="2842079"/>
            <a:ext cx="368121" cy="58115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peech Bubble: Oval 3">
            <a:extLst>
              <a:ext uri="{FF2B5EF4-FFF2-40B4-BE49-F238E27FC236}">
                <a16:creationId xmlns:a16="http://schemas.microsoft.com/office/drawing/2014/main" id="{FB96A4DD-D8B0-F44E-0C87-09839B5F2130}"/>
              </a:ext>
            </a:extLst>
          </p:cNvPr>
          <p:cNvSpPr/>
          <p:nvPr/>
        </p:nvSpPr>
        <p:spPr>
          <a:xfrm>
            <a:off x="8451890" y="3398868"/>
            <a:ext cx="2362318" cy="489257"/>
          </a:xfrm>
          <a:prstGeom prst="wedgeEllipseCallout">
            <a:avLst>
              <a:gd name="adj1" fmla="val 58743"/>
              <a:gd name="adj2" fmla="val -6470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Call</a:t>
            </a:r>
            <a:endParaRPr lang="en-IN" dirty="0">
              <a:solidFill>
                <a:schemeClr val="tx1"/>
              </a:solidFill>
            </a:endParaRPr>
          </a:p>
        </p:txBody>
      </p:sp>
      <p:pic>
        <p:nvPicPr>
          <p:cNvPr id="3" name="Picture 2">
            <a:extLst>
              <a:ext uri="{FF2B5EF4-FFF2-40B4-BE49-F238E27FC236}">
                <a16:creationId xmlns:a16="http://schemas.microsoft.com/office/drawing/2014/main" id="{9FFE70ED-FFF6-ADD0-A3E4-897AAD111FDB}"/>
              </a:ext>
            </a:extLst>
          </p:cNvPr>
          <p:cNvPicPr>
            <a:picLocks noChangeAspect="1"/>
          </p:cNvPicPr>
          <p:nvPr/>
        </p:nvPicPr>
        <p:blipFill>
          <a:blip r:embed="rId7"/>
          <a:stretch>
            <a:fillRect/>
          </a:stretch>
        </p:blipFill>
        <p:spPr>
          <a:xfrm>
            <a:off x="7978984" y="4874671"/>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567C92F7-8745-B9D3-8669-561D1D2FA921}"/>
              </a:ext>
            </a:extLst>
          </p:cNvPr>
          <p:cNvPicPr>
            <a:picLocks noChangeAspect="1"/>
          </p:cNvPicPr>
          <p:nvPr/>
        </p:nvPicPr>
        <p:blipFill>
          <a:blip r:embed="rId8"/>
          <a:stretch>
            <a:fillRect/>
          </a:stretch>
        </p:blipFill>
        <p:spPr>
          <a:xfrm>
            <a:off x="671531" y="421886"/>
            <a:ext cx="4463854" cy="447903"/>
          </a:xfrm>
          <a:prstGeom prst="rect">
            <a:avLst/>
          </a:prstGeom>
        </p:spPr>
      </p:pic>
      <p:pic>
        <p:nvPicPr>
          <p:cNvPr id="7" name="Picture 6">
            <a:extLst>
              <a:ext uri="{FF2B5EF4-FFF2-40B4-BE49-F238E27FC236}">
                <a16:creationId xmlns:a16="http://schemas.microsoft.com/office/drawing/2014/main" id="{CB137922-FA15-66DB-2D7C-96299C3354C2}"/>
              </a:ext>
            </a:extLst>
          </p:cNvPr>
          <p:cNvPicPr>
            <a:picLocks noChangeAspect="1"/>
          </p:cNvPicPr>
          <p:nvPr/>
        </p:nvPicPr>
        <p:blipFill>
          <a:blip r:embed="rId9"/>
          <a:stretch>
            <a:fillRect/>
          </a:stretch>
        </p:blipFill>
        <p:spPr>
          <a:xfrm>
            <a:off x="2632211" y="1083136"/>
            <a:ext cx="914528" cy="304843"/>
          </a:xfrm>
          <a:prstGeom prst="rect">
            <a:avLst/>
          </a:prstGeom>
        </p:spPr>
      </p:pic>
      <p:sp>
        <p:nvSpPr>
          <p:cNvPr id="26" name="Rectangle 25">
            <a:extLst>
              <a:ext uri="{FF2B5EF4-FFF2-40B4-BE49-F238E27FC236}">
                <a16:creationId xmlns:a16="http://schemas.microsoft.com/office/drawing/2014/main" id="{C98F5133-3FD5-024F-1A7D-F580BA309ADC}"/>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7" name="Rectangle 26">
            <a:extLst>
              <a:ext uri="{FF2B5EF4-FFF2-40B4-BE49-F238E27FC236}">
                <a16:creationId xmlns:a16="http://schemas.microsoft.com/office/drawing/2014/main" id="{FFE93151-96BC-2691-FF1D-1557CF4E8F7B}"/>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9" name="Rectangle 28">
            <a:extLst>
              <a:ext uri="{FF2B5EF4-FFF2-40B4-BE49-F238E27FC236}">
                <a16:creationId xmlns:a16="http://schemas.microsoft.com/office/drawing/2014/main" id="{D68D9F10-6E45-8484-ADB7-A1C853413B0F}"/>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260997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B635F42-9A39-12D5-8B4A-C4F26BA07327}"/>
              </a:ext>
            </a:extLst>
          </p:cNvPr>
          <p:cNvSpPr/>
          <p:nvPr/>
        </p:nvSpPr>
        <p:spPr>
          <a:xfrm>
            <a:off x="9428813" y="757003"/>
            <a:ext cx="2188564" cy="5396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Call</a:t>
            </a:r>
            <a:endParaRPr lang="en-IN" dirty="0"/>
          </a:p>
        </p:txBody>
      </p:sp>
      <p:sp>
        <p:nvSpPr>
          <p:cNvPr id="4" name="TextBox 3">
            <a:extLst>
              <a:ext uri="{FF2B5EF4-FFF2-40B4-BE49-F238E27FC236}">
                <a16:creationId xmlns:a16="http://schemas.microsoft.com/office/drawing/2014/main" id="{C5A2971D-0517-D4A7-58F2-FFEC2B443192}"/>
              </a:ext>
            </a:extLst>
          </p:cNvPr>
          <p:cNvSpPr txBox="1"/>
          <p:nvPr/>
        </p:nvSpPr>
        <p:spPr>
          <a:xfrm>
            <a:off x="1" y="117848"/>
            <a:ext cx="1603948"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Call Purpose:</a:t>
            </a:r>
            <a:endParaRPr lang="en-IN" dirty="0"/>
          </a:p>
        </p:txBody>
      </p:sp>
      <p:sp>
        <p:nvSpPr>
          <p:cNvPr id="6" name="TextBox 5">
            <a:extLst>
              <a:ext uri="{FF2B5EF4-FFF2-40B4-BE49-F238E27FC236}">
                <a16:creationId xmlns:a16="http://schemas.microsoft.com/office/drawing/2014/main" id="{5F8737D8-E165-1310-0337-242E40578E67}"/>
              </a:ext>
            </a:extLst>
          </p:cNvPr>
          <p:cNvSpPr txBox="1"/>
          <p:nvPr/>
        </p:nvSpPr>
        <p:spPr>
          <a:xfrm>
            <a:off x="-22486" y="842160"/>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Date &amp; Time :</a:t>
            </a:r>
            <a:endParaRPr lang="en-IN" dirty="0"/>
          </a:p>
        </p:txBody>
      </p:sp>
      <p:sp>
        <p:nvSpPr>
          <p:cNvPr id="7" name="TextBox 6">
            <a:extLst>
              <a:ext uri="{FF2B5EF4-FFF2-40B4-BE49-F238E27FC236}">
                <a16:creationId xmlns:a16="http://schemas.microsoft.com/office/drawing/2014/main" id="{E2AEDCE5-008A-1BED-CA05-C7A732DFD265}"/>
              </a:ext>
            </a:extLst>
          </p:cNvPr>
          <p:cNvSpPr txBox="1"/>
          <p:nvPr/>
        </p:nvSpPr>
        <p:spPr>
          <a:xfrm>
            <a:off x="0" y="1381806"/>
            <a:ext cx="1791321" cy="369332"/>
          </a:xfrm>
          <a:prstGeom prst="rect">
            <a:avLst/>
          </a:prstGeom>
          <a:noFill/>
        </p:spPr>
        <p:txBody>
          <a:bodyPr wrap="square">
            <a:spAutoFit/>
          </a:bodyPr>
          <a:lstStyle/>
          <a:p>
            <a:r>
              <a:rPr lang="en-IN" dirty="0">
                <a:solidFill>
                  <a:srgbClr val="003189"/>
                </a:solidFill>
                <a:highlight>
                  <a:srgbClr val="FFFFFF"/>
                </a:highlight>
                <a:latin typeface="Nunito Sans" pitchFamily="2" charset="0"/>
              </a:rPr>
              <a:t>Call Category</a:t>
            </a:r>
            <a:r>
              <a:rPr lang="en-IN" b="0" i="0" dirty="0">
                <a:solidFill>
                  <a:srgbClr val="003189"/>
                </a:solidFill>
                <a:effectLst/>
                <a:highlight>
                  <a:srgbClr val="FFFFFF"/>
                </a:highlight>
                <a:latin typeface="Nunito Sans" pitchFamily="2" charset="0"/>
              </a:rPr>
              <a:t>:</a:t>
            </a:r>
            <a:endParaRPr lang="en-IN" dirty="0"/>
          </a:p>
        </p:txBody>
      </p:sp>
      <p:sp>
        <p:nvSpPr>
          <p:cNvPr id="8" name="TextBox 7">
            <a:extLst>
              <a:ext uri="{FF2B5EF4-FFF2-40B4-BE49-F238E27FC236}">
                <a16:creationId xmlns:a16="http://schemas.microsoft.com/office/drawing/2014/main" id="{FEB22C54-F231-AE15-E037-F3F359FDE6EB}"/>
              </a:ext>
            </a:extLst>
          </p:cNvPr>
          <p:cNvSpPr txBox="1"/>
          <p:nvPr/>
        </p:nvSpPr>
        <p:spPr>
          <a:xfrm>
            <a:off x="-22486" y="1954143"/>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a:t>
            </a:r>
            <a:endParaRPr lang="en-IN" dirty="0"/>
          </a:p>
        </p:txBody>
      </p:sp>
      <p:sp>
        <p:nvSpPr>
          <p:cNvPr id="9" name="TextBox 8">
            <a:extLst>
              <a:ext uri="{FF2B5EF4-FFF2-40B4-BE49-F238E27FC236}">
                <a16:creationId xmlns:a16="http://schemas.microsoft.com/office/drawing/2014/main" id="{03974CA9-89D9-1734-4B88-8E93C597107D}"/>
              </a:ext>
            </a:extLst>
          </p:cNvPr>
          <p:cNvSpPr txBox="1"/>
          <p:nvPr/>
        </p:nvSpPr>
        <p:spPr>
          <a:xfrm>
            <a:off x="-22487" y="2541470"/>
            <a:ext cx="1416571"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Attendees:</a:t>
            </a:r>
            <a:endParaRPr lang="en-IN" dirty="0"/>
          </a:p>
        </p:txBody>
      </p:sp>
      <p:sp>
        <p:nvSpPr>
          <p:cNvPr id="10" name="TextBox 9">
            <a:extLst>
              <a:ext uri="{FF2B5EF4-FFF2-40B4-BE49-F238E27FC236}">
                <a16:creationId xmlns:a16="http://schemas.microsoft.com/office/drawing/2014/main" id="{60327044-35FC-DFF1-B5E3-D232A7CD3DD7}"/>
              </a:ext>
            </a:extLst>
          </p:cNvPr>
          <p:cNvSpPr txBox="1"/>
          <p:nvPr/>
        </p:nvSpPr>
        <p:spPr>
          <a:xfrm>
            <a:off x="-22486" y="3083827"/>
            <a:ext cx="129665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Remarks:</a:t>
            </a:r>
            <a:endParaRPr lang="en-IN" dirty="0"/>
          </a:p>
        </p:txBody>
      </p:sp>
      <p:pic>
        <p:nvPicPr>
          <p:cNvPr id="12" name="Picture 11">
            <a:extLst>
              <a:ext uri="{FF2B5EF4-FFF2-40B4-BE49-F238E27FC236}">
                <a16:creationId xmlns:a16="http://schemas.microsoft.com/office/drawing/2014/main" id="{366738E8-41E6-8F49-D58E-96D180C7A817}"/>
              </a:ext>
            </a:extLst>
          </p:cNvPr>
          <p:cNvPicPr>
            <a:picLocks noChangeAspect="1"/>
          </p:cNvPicPr>
          <p:nvPr/>
        </p:nvPicPr>
        <p:blipFill>
          <a:blip r:embed="rId2"/>
          <a:stretch>
            <a:fillRect/>
          </a:stretch>
        </p:blipFill>
        <p:spPr>
          <a:xfrm>
            <a:off x="1089993" y="5614789"/>
            <a:ext cx="1047896" cy="457264"/>
          </a:xfrm>
          <a:prstGeom prst="rect">
            <a:avLst/>
          </a:prstGeom>
        </p:spPr>
      </p:pic>
      <p:sp>
        <p:nvSpPr>
          <p:cNvPr id="13" name="TextBox 12">
            <a:extLst>
              <a:ext uri="{FF2B5EF4-FFF2-40B4-BE49-F238E27FC236}">
                <a16:creationId xmlns:a16="http://schemas.microsoft.com/office/drawing/2014/main" id="{655BB9C0-99C8-D39F-6F83-8C5C7B21FDF6}"/>
              </a:ext>
            </a:extLst>
          </p:cNvPr>
          <p:cNvSpPr txBox="1"/>
          <p:nvPr/>
        </p:nvSpPr>
        <p:spPr>
          <a:xfrm>
            <a:off x="-22486" y="3626184"/>
            <a:ext cx="2410921" cy="369332"/>
          </a:xfrm>
          <a:prstGeom prst="rect">
            <a:avLst/>
          </a:prstGeom>
          <a:noFill/>
        </p:spPr>
        <p:txBody>
          <a:bodyPr wrap="square">
            <a:spAutoFit/>
          </a:bodyPr>
          <a:lstStyle/>
          <a:p>
            <a:r>
              <a:rPr lang="en-IN" dirty="0">
                <a:solidFill>
                  <a:srgbClr val="003189"/>
                </a:solidFill>
                <a:highlight>
                  <a:srgbClr val="F9F9F9"/>
                </a:highlight>
                <a:latin typeface="Nunito Sans" pitchFamily="2" charset="0"/>
              </a:rPr>
              <a:t>Call</a:t>
            </a:r>
            <a:r>
              <a:rPr lang="en-IN" b="0" i="0" dirty="0">
                <a:solidFill>
                  <a:srgbClr val="003189"/>
                </a:solidFill>
                <a:effectLst/>
                <a:highlight>
                  <a:srgbClr val="F9F9F9"/>
                </a:highlight>
                <a:latin typeface="Nunito Sans" pitchFamily="2" charset="0"/>
              </a:rPr>
              <a:t> Created By:</a:t>
            </a:r>
            <a:endParaRPr lang="en-IN" dirty="0"/>
          </a:p>
        </p:txBody>
      </p:sp>
      <p:sp>
        <p:nvSpPr>
          <p:cNvPr id="14" name="TextBox 13">
            <a:extLst>
              <a:ext uri="{FF2B5EF4-FFF2-40B4-BE49-F238E27FC236}">
                <a16:creationId xmlns:a16="http://schemas.microsoft.com/office/drawing/2014/main" id="{46E13BDB-6617-2348-B143-6B7F6E711757}"/>
              </a:ext>
            </a:extLst>
          </p:cNvPr>
          <p:cNvSpPr txBox="1"/>
          <p:nvPr/>
        </p:nvSpPr>
        <p:spPr>
          <a:xfrm>
            <a:off x="-82446" y="4218780"/>
            <a:ext cx="2900597"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Call Created date &amp; Time:</a:t>
            </a:r>
            <a:endParaRPr lang="en-IN" dirty="0"/>
          </a:p>
        </p:txBody>
      </p:sp>
      <p:sp>
        <p:nvSpPr>
          <p:cNvPr id="15" name="Rectangle 14">
            <a:extLst>
              <a:ext uri="{FF2B5EF4-FFF2-40B4-BE49-F238E27FC236}">
                <a16:creationId xmlns:a16="http://schemas.microsoft.com/office/drawing/2014/main" id="{EC7D3B61-A24B-9A57-E54C-7E85EADD18F6}"/>
              </a:ext>
            </a:extLst>
          </p:cNvPr>
          <p:cNvSpPr/>
          <p:nvPr/>
        </p:nvSpPr>
        <p:spPr>
          <a:xfrm>
            <a:off x="1903751" y="3609758"/>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16" name="Rectangle 15">
            <a:extLst>
              <a:ext uri="{FF2B5EF4-FFF2-40B4-BE49-F238E27FC236}">
                <a16:creationId xmlns:a16="http://schemas.microsoft.com/office/drawing/2014/main" id="{90B451B1-E87A-05E3-DB37-B1D2BFD677AE}"/>
              </a:ext>
            </a:extLst>
          </p:cNvPr>
          <p:cNvSpPr/>
          <p:nvPr/>
        </p:nvSpPr>
        <p:spPr>
          <a:xfrm>
            <a:off x="2670745" y="4188639"/>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&lt;System Generated&gt;</a:t>
            </a:r>
            <a:endParaRPr lang="en-IN" sz="1400" dirty="0">
              <a:solidFill>
                <a:schemeClr val="tx1"/>
              </a:solidFill>
            </a:endParaRPr>
          </a:p>
        </p:txBody>
      </p:sp>
      <p:sp>
        <p:nvSpPr>
          <p:cNvPr id="17" name="Rectangle 16">
            <a:extLst>
              <a:ext uri="{FF2B5EF4-FFF2-40B4-BE49-F238E27FC236}">
                <a16:creationId xmlns:a16="http://schemas.microsoft.com/office/drawing/2014/main" id="{5DC6CD31-FA4F-E066-9650-F7A96A751DDE}"/>
              </a:ext>
            </a:extLst>
          </p:cNvPr>
          <p:cNvSpPr/>
          <p:nvPr/>
        </p:nvSpPr>
        <p:spPr>
          <a:xfrm>
            <a:off x="1791321" y="117848"/>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18" name="Rectangle 17">
            <a:extLst>
              <a:ext uri="{FF2B5EF4-FFF2-40B4-BE49-F238E27FC236}">
                <a16:creationId xmlns:a16="http://schemas.microsoft.com/office/drawing/2014/main" id="{579DD6D7-D255-E225-02B0-255E9B9E5133}"/>
              </a:ext>
            </a:extLst>
          </p:cNvPr>
          <p:cNvSpPr/>
          <p:nvPr/>
        </p:nvSpPr>
        <p:spPr>
          <a:xfrm>
            <a:off x="1791321" y="776811"/>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cxnSp>
        <p:nvCxnSpPr>
          <p:cNvPr id="19" name="Straight Connector 18">
            <a:extLst>
              <a:ext uri="{FF2B5EF4-FFF2-40B4-BE49-F238E27FC236}">
                <a16:creationId xmlns:a16="http://schemas.microsoft.com/office/drawing/2014/main" id="{60BD3B0F-42E2-B67B-F28B-825DEB539ADC}"/>
              </a:ext>
            </a:extLst>
          </p:cNvPr>
          <p:cNvCxnSpPr>
            <a:cxnSpLocks/>
          </p:cNvCxnSpPr>
          <p:nvPr/>
        </p:nvCxnSpPr>
        <p:spPr>
          <a:xfrm flipH="1">
            <a:off x="5092907" y="991569"/>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71AECEBB-1D58-5019-AEB3-4A40909CE756}"/>
              </a:ext>
            </a:extLst>
          </p:cNvPr>
          <p:cNvPicPr>
            <a:picLocks noChangeAspect="1"/>
          </p:cNvPicPr>
          <p:nvPr/>
        </p:nvPicPr>
        <p:blipFill>
          <a:blip r:embed="rId3"/>
          <a:stretch>
            <a:fillRect/>
          </a:stretch>
        </p:blipFill>
        <p:spPr>
          <a:xfrm>
            <a:off x="3481346" y="763026"/>
            <a:ext cx="1354229" cy="492448"/>
          </a:xfrm>
          <a:prstGeom prst="rect">
            <a:avLst/>
          </a:prstGeom>
        </p:spPr>
      </p:pic>
      <p:pic>
        <p:nvPicPr>
          <p:cNvPr id="21" name="Picture 20">
            <a:extLst>
              <a:ext uri="{FF2B5EF4-FFF2-40B4-BE49-F238E27FC236}">
                <a16:creationId xmlns:a16="http://schemas.microsoft.com/office/drawing/2014/main" id="{DC458D71-1591-E188-F3D2-5CB1F21BA01E}"/>
              </a:ext>
            </a:extLst>
          </p:cNvPr>
          <p:cNvPicPr>
            <a:picLocks noChangeAspect="1"/>
          </p:cNvPicPr>
          <p:nvPr/>
        </p:nvPicPr>
        <p:blipFill>
          <a:blip r:embed="rId4"/>
          <a:stretch>
            <a:fillRect/>
          </a:stretch>
        </p:blipFill>
        <p:spPr>
          <a:xfrm>
            <a:off x="5463294" y="737687"/>
            <a:ext cx="1678153" cy="543126"/>
          </a:xfrm>
          <a:prstGeom prst="rect">
            <a:avLst/>
          </a:prstGeom>
        </p:spPr>
      </p:pic>
      <p:sp>
        <p:nvSpPr>
          <p:cNvPr id="22" name="Rectangle 21">
            <a:extLst>
              <a:ext uri="{FF2B5EF4-FFF2-40B4-BE49-F238E27FC236}">
                <a16:creationId xmlns:a16="http://schemas.microsoft.com/office/drawing/2014/main" id="{64DD4323-03E1-D4B6-677F-06D31B873A89}"/>
              </a:ext>
            </a:extLst>
          </p:cNvPr>
          <p:cNvSpPr/>
          <p:nvPr/>
        </p:nvSpPr>
        <p:spPr>
          <a:xfrm>
            <a:off x="1791321" y="1425788"/>
            <a:ext cx="291559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from General Master&gt;</a:t>
            </a:r>
            <a:endParaRPr lang="en-IN" sz="1400" dirty="0">
              <a:solidFill>
                <a:schemeClr val="tx1"/>
              </a:solidFill>
            </a:endParaRPr>
          </a:p>
        </p:txBody>
      </p:sp>
      <p:sp>
        <p:nvSpPr>
          <p:cNvPr id="23" name="Rectangle 22">
            <a:extLst>
              <a:ext uri="{FF2B5EF4-FFF2-40B4-BE49-F238E27FC236}">
                <a16:creationId xmlns:a16="http://schemas.microsoft.com/office/drawing/2014/main" id="{EC275304-68EE-97E9-9DEE-0FF650079A06}"/>
              </a:ext>
            </a:extLst>
          </p:cNvPr>
          <p:cNvSpPr/>
          <p:nvPr/>
        </p:nvSpPr>
        <p:spPr>
          <a:xfrm>
            <a:off x="1812551" y="2009416"/>
            <a:ext cx="30754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&lt;Auto capture from selected Meeting &gt;</a:t>
            </a:r>
            <a:endParaRPr lang="en-IN" sz="1400" dirty="0">
              <a:solidFill>
                <a:schemeClr val="tx1"/>
              </a:solidFill>
            </a:endParaRPr>
          </a:p>
        </p:txBody>
      </p:sp>
      <p:sp>
        <p:nvSpPr>
          <p:cNvPr id="25" name="Rectangle 24">
            <a:extLst>
              <a:ext uri="{FF2B5EF4-FFF2-40B4-BE49-F238E27FC236}">
                <a16:creationId xmlns:a16="http://schemas.microsoft.com/office/drawing/2014/main" id="{C1F8EE82-60A4-58C8-BC53-E4F767901EA3}"/>
              </a:ext>
            </a:extLst>
          </p:cNvPr>
          <p:cNvSpPr/>
          <p:nvPr/>
        </p:nvSpPr>
        <p:spPr>
          <a:xfrm>
            <a:off x="1812551" y="3057116"/>
            <a:ext cx="29155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26" name="Rectangle 25">
            <a:extLst>
              <a:ext uri="{FF2B5EF4-FFF2-40B4-BE49-F238E27FC236}">
                <a16:creationId xmlns:a16="http://schemas.microsoft.com/office/drawing/2014/main" id="{3840DF91-8CF3-F43F-7419-DB9865237D2E}"/>
              </a:ext>
            </a:extLst>
          </p:cNvPr>
          <p:cNvSpPr/>
          <p:nvPr/>
        </p:nvSpPr>
        <p:spPr>
          <a:xfrm>
            <a:off x="1796313" y="2513563"/>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&lt;Drop down from User Master, Multi selection &gt;</a:t>
            </a:r>
            <a:endParaRPr lang="en-IN" sz="1400" dirty="0">
              <a:solidFill>
                <a:schemeClr val="tx1"/>
              </a:solidFill>
            </a:endParaRPr>
          </a:p>
        </p:txBody>
      </p:sp>
    </p:spTree>
    <p:extLst>
      <p:ext uri="{BB962C8B-B14F-4D97-AF65-F5344CB8AC3E}">
        <p14:creationId xmlns:p14="http://schemas.microsoft.com/office/powerpoint/2010/main" val="2641437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545922" y="1912005"/>
          <a:ext cx="11259424" cy="2401619"/>
        </p:xfrm>
        <a:graphic>
          <a:graphicData uri="http://schemas.openxmlformats.org/drawingml/2006/table">
            <a:tbl>
              <a:tblPr firstRow="1" bandRow="1">
                <a:tableStyleId>{5C22544A-7EE6-4342-B048-85BDC9FD1C3A}</a:tableStyleId>
              </a:tblPr>
              <a:tblGrid>
                <a:gridCol w="1975872">
                  <a:extLst>
                    <a:ext uri="{9D8B030D-6E8A-4147-A177-3AD203B41FA5}">
                      <a16:colId xmlns:a16="http://schemas.microsoft.com/office/drawing/2014/main" val="3103054998"/>
                    </a:ext>
                  </a:extLst>
                </a:gridCol>
                <a:gridCol w="2126520">
                  <a:extLst>
                    <a:ext uri="{9D8B030D-6E8A-4147-A177-3AD203B41FA5}">
                      <a16:colId xmlns:a16="http://schemas.microsoft.com/office/drawing/2014/main" val="4262726666"/>
                    </a:ext>
                  </a:extLst>
                </a:gridCol>
                <a:gridCol w="1940984">
                  <a:extLst>
                    <a:ext uri="{9D8B030D-6E8A-4147-A177-3AD203B41FA5}">
                      <a16:colId xmlns:a16="http://schemas.microsoft.com/office/drawing/2014/main" val="238706360"/>
                    </a:ext>
                  </a:extLst>
                </a:gridCol>
                <a:gridCol w="2040889">
                  <a:extLst>
                    <a:ext uri="{9D8B030D-6E8A-4147-A177-3AD203B41FA5}">
                      <a16:colId xmlns:a16="http://schemas.microsoft.com/office/drawing/2014/main" val="1300899069"/>
                    </a:ext>
                  </a:extLst>
                </a:gridCol>
                <a:gridCol w="1212560">
                  <a:extLst>
                    <a:ext uri="{9D8B030D-6E8A-4147-A177-3AD203B41FA5}">
                      <a16:colId xmlns:a16="http://schemas.microsoft.com/office/drawing/2014/main" val="3977869734"/>
                    </a:ext>
                  </a:extLst>
                </a:gridCol>
                <a:gridCol w="1962599">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35FB305-5B2B-453C-9175-E5C94552D6CB}"/>
              </a:ext>
            </a:extLst>
          </p:cNvPr>
          <p:cNvSpPr/>
          <p:nvPr/>
        </p:nvSpPr>
        <p:spPr>
          <a:xfrm>
            <a:off x="671531" y="2604417"/>
            <a:ext cx="1621309" cy="3914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4811248" y="2633755"/>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5994918" y="2648124"/>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6988387" y="2604416"/>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080411" y="2633755"/>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023556" y="3009993"/>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0650878" y="299590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487818" y="3024081"/>
            <a:ext cx="273414" cy="314771"/>
          </a:xfrm>
          <a:prstGeom prst="rect">
            <a:avLst/>
          </a:prstGeom>
        </p:spPr>
      </p:pic>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6"/>
          <a:stretch>
            <a:fillRect/>
          </a:stretch>
        </p:blipFill>
        <p:spPr>
          <a:xfrm>
            <a:off x="11041699" y="2995905"/>
            <a:ext cx="317162" cy="342948"/>
          </a:xfrm>
          <a:prstGeom prst="rect">
            <a:avLst/>
          </a:prstGeom>
        </p:spPr>
      </p:pic>
      <p:pic>
        <p:nvPicPr>
          <p:cNvPr id="20" name="Picture 19">
            <a:extLst>
              <a:ext uri="{FF2B5EF4-FFF2-40B4-BE49-F238E27FC236}">
                <a16:creationId xmlns:a16="http://schemas.microsoft.com/office/drawing/2014/main" id="{051DB90A-6F6D-5042-B9B7-F001B3B34DD1}"/>
              </a:ext>
            </a:extLst>
          </p:cNvPr>
          <p:cNvPicPr>
            <a:picLocks noChangeAspect="1"/>
          </p:cNvPicPr>
          <p:nvPr/>
        </p:nvPicPr>
        <p:blipFill>
          <a:blip r:embed="rId3"/>
          <a:stretch>
            <a:fillRect/>
          </a:stretch>
        </p:blipFill>
        <p:spPr>
          <a:xfrm>
            <a:off x="9993748" y="3464130"/>
            <a:ext cx="632110" cy="314771"/>
          </a:xfrm>
          <a:prstGeom prst="rect">
            <a:avLst/>
          </a:prstGeom>
        </p:spPr>
      </p:pic>
      <p:pic>
        <p:nvPicPr>
          <p:cNvPr id="21" name="Picture 20">
            <a:extLst>
              <a:ext uri="{FF2B5EF4-FFF2-40B4-BE49-F238E27FC236}">
                <a16:creationId xmlns:a16="http://schemas.microsoft.com/office/drawing/2014/main" id="{4F3704C4-1FA0-DE4A-C4A1-AB7A092BD069}"/>
              </a:ext>
            </a:extLst>
          </p:cNvPr>
          <p:cNvPicPr>
            <a:picLocks noChangeAspect="1"/>
          </p:cNvPicPr>
          <p:nvPr/>
        </p:nvPicPr>
        <p:blipFill>
          <a:blip r:embed="rId4"/>
          <a:stretch>
            <a:fillRect/>
          </a:stretch>
        </p:blipFill>
        <p:spPr>
          <a:xfrm>
            <a:off x="10621070" y="3450041"/>
            <a:ext cx="362001" cy="342948"/>
          </a:xfrm>
          <a:prstGeom prst="rect">
            <a:avLst/>
          </a:prstGeom>
        </p:spPr>
      </p:pic>
      <p:pic>
        <p:nvPicPr>
          <p:cNvPr id="23" name="Picture 22">
            <a:extLst>
              <a:ext uri="{FF2B5EF4-FFF2-40B4-BE49-F238E27FC236}">
                <a16:creationId xmlns:a16="http://schemas.microsoft.com/office/drawing/2014/main" id="{D6ED5AB4-488A-2D2F-EF6B-5C1991025A7D}"/>
              </a:ext>
            </a:extLst>
          </p:cNvPr>
          <p:cNvPicPr>
            <a:picLocks noChangeAspect="1"/>
          </p:cNvPicPr>
          <p:nvPr/>
        </p:nvPicPr>
        <p:blipFill>
          <a:blip r:embed="rId5"/>
          <a:stretch>
            <a:fillRect/>
          </a:stretch>
        </p:blipFill>
        <p:spPr>
          <a:xfrm>
            <a:off x="11458010" y="3478218"/>
            <a:ext cx="273414" cy="314771"/>
          </a:xfrm>
          <a:prstGeom prst="rect">
            <a:avLst/>
          </a:prstGeom>
        </p:spPr>
      </p:pic>
      <p:pic>
        <p:nvPicPr>
          <p:cNvPr id="25" name="Picture 24">
            <a:extLst>
              <a:ext uri="{FF2B5EF4-FFF2-40B4-BE49-F238E27FC236}">
                <a16:creationId xmlns:a16="http://schemas.microsoft.com/office/drawing/2014/main" id="{D041AAFC-F36D-1BC4-D448-463FA06D9FBA}"/>
              </a:ext>
            </a:extLst>
          </p:cNvPr>
          <p:cNvPicPr>
            <a:picLocks noChangeAspect="1"/>
          </p:cNvPicPr>
          <p:nvPr/>
        </p:nvPicPr>
        <p:blipFill>
          <a:blip r:embed="rId6"/>
          <a:stretch>
            <a:fillRect/>
          </a:stretch>
        </p:blipFill>
        <p:spPr>
          <a:xfrm>
            <a:off x="11011891" y="3450042"/>
            <a:ext cx="317162" cy="342948"/>
          </a:xfrm>
          <a:prstGeom prst="rect">
            <a:avLst/>
          </a:prstGeom>
        </p:spPr>
      </p:pic>
      <p:pic>
        <p:nvPicPr>
          <p:cNvPr id="39" name="Picture 38">
            <a:extLst>
              <a:ext uri="{FF2B5EF4-FFF2-40B4-BE49-F238E27FC236}">
                <a16:creationId xmlns:a16="http://schemas.microsoft.com/office/drawing/2014/main" id="{4AD50638-BE75-14EA-CDA1-C16412539B49}"/>
              </a:ext>
            </a:extLst>
          </p:cNvPr>
          <p:cNvPicPr>
            <a:picLocks noChangeAspect="1"/>
          </p:cNvPicPr>
          <p:nvPr/>
        </p:nvPicPr>
        <p:blipFill>
          <a:blip r:embed="rId3"/>
          <a:stretch>
            <a:fillRect/>
          </a:stretch>
        </p:blipFill>
        <p:spPr>
          <a:xfrm>
            <a:off x="9993748" y="3918125"/>
            <a:ext cx="632110" cy="314771"/>
          </a:xfrm>
          <a:prstGeom prst="rect">
            <a:avLst/>
          </a:prstGeom>
        </p:spPr>
      </p:pic>
      <p:pic>
        <p:nvPicPr>
          <p:cNvPr id="40" name="Picture 39">
            <a:extLst>
              <a:ext uri="{FF2B5EF4-FFF2-40B4-BE49-F238E27FC236}">
                <a16:creationId xmlns:a16="http://schemas.microsoft.com/office/drawing/2014/main" id="{9CEA9055-6A9D-FC58-A388-33203E43D750}"/>
              </a:ext>
            </a:extLst>
          </p:cNvPr>
          <p:cNvPicPr>
            <a:picLocks noChangeAspect="1"/>
          </p:cNvPicPr>
          <p:nvPr/>
        </p:nvPicPr>
        <p:blipFill>
          <a:blip r:embed="rId4"/>
          <a:stretch>
            <a:fillRect/>
          </a:stretch>
        </p:blipFill>
        <p:spPr>
          <a:xfrm>
            <a:off x="10621070" y="3904036"/>
            <a:ext cx="362001" cy="342948"/>
          </a:xfrm>
          <a:prstGeom prst="rect">
            <a:avLst/>
          </a:prstGeom>
        </p:spPr>
      </p:pic>
      <p:pic>
        <p:nvPicPr>
          <p:cNvPr id="41" name="Picture 40">
            <a:extLst>
              <a:ext uri="{FF2B5EF4-FFF2-40B4-BE49-F238E27FC236}">
                <a16:creationId xmlns:a16="http://schemas.microsoft.com/office/drawing/2014/main" id="{8C9D82D4-8422-FFCE-1845-95F2030CCC3B}"/>
              </a:ext>
            </a:extLst>
          </p:cNvPr>
          <p:cNvPicPr>
            <a:picLocks noChangeAspect="1"/>
          </p:cNvPicPr>
          <p:nvPr/>
        </p:nvPicPr>
        <p:blipFill>
          <a:blip r:embed="rId5"/>
          <a:stretch>
            <a:fillRect/>
          </a:stretch>
        </p:blipFill>
        <p:spPr>
          <a:xfrm>
            <a:off x="11458010" y="3932213"/>
            <a:ext cx="273414" cy="314771"/>
          </a:xfrm>
          <a:prstGeom prst="rect">
            <a:avLst/>
          </a:prstGeom>
        </p:spPr>
      </p:pic>
      <p:pic>
        <p:nvPicPr>
          <p:cNvPr id="42" name="Picture 41">
            <a:extLst>
              <a:ext uri="{FF2B5EF4-FFF2-40B4-BE49-F238E27FC236}">
                <a16:creationId xmlns:a16="http://schemas.microsoft.com/office/drawing/2014/main" id="{C05CEE54-43B4-C184-5E9C-B29BFCF4700F}"/>
              </a:ext>
            </a:extLst>
          </p:cNvPr>
          <p:cNvPicPr>
            <a:picLocks noChangeAspect="1"/>
          </p:cNvPicPr>
          <p:nvPr/>
        </p:nvPicPr>
        <p:blipFill>
          <a:blip r:embed="rId6"/>
          <a:stretch>
            <a:fillRect/>
          </a:stretch>
        </p:blipFill>
        <p:spPr>
          <a:xfrm>
            <a:off x="11011891" y="3904037"/>
            <a:ext cx="317162" cy="342948"/>
          </a:xfrm>
          <a:prstGeom prst="rect">
            <a:avLst/>
          </a:prstGeom>
        </p:spPr>
      </p:pic>
      <p:sp>
        <p:nvSpPr>
          <p:cNvPr id="35" name="Oval 34">
            <a:extLst>
              <a:ext uri="{FF2B5EF4-FFF2-40B4-BE49-F238E27FC236}">
                <a16:creationId xmlns:a16="http://schemas.microsoft.com/office/drawing/2014/main" id="{6D44A12A-CA5B-2731-594F-2F99052488B6}"/>
              </a:ext>
            </a:extLst>
          </p:cNvPr>
          <p:cNvSpPr/>
          <p:nvPr/>
        </p:nvSpPr>
        <p:spPr>
          <a:xfrm>
            <a:off x="11437225" y="2950645"/>
            <a:ext cx="368121" cy="15526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Speech Bubble: Oval 2">
            <a:extLst>
              <a:ext uri="{FF2B5EF4-FFF2-40B4-BE49-F238E27FC236}">
                <a16:creationId xmlns:a16="http://schemas.microsoft.com/office/drawing/2014/main" id="{27F6503B-8A61-80E7-44EC-435E17210E9E}"/>
              </a:ext>
            </a:extLst>
          </p:cNvPr>
          <p:cNvSpPr/>
          <p:nvPr/>
        </p:nvSpPr>
        <p:spPr>
          <a:xfrm>
            <a:off x="8888539" y="3958390"/>
            <a:ext cx="2362318" cy="812811"/>
          </a:xfrm>
          <a:prstGeom prst="wedgeEllipseCallout">
            <a:avLst>
              <a:gd name="adj1" fmla="val 58743"/>
              <a:gd name="adj2" fmla="val -6470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Meeting Location</a:t>
            </a:r>
            <a:endParaRPr lang="en-IN" dirty="0">
              <a:solidFill>
                <a:schemeClr val="tx1"/>
              </a:solidFill>
            </a:endParaRPr>
          </a:p>
        </p:txBody>
      </p:sp>
      <p:pic>
        <p:nvPicPr>
          <p:cNvPr id="2" name="Picture 1">
            <a:extLst>
              <a:ext uri="{FF2B5EF4-FFF2-40B4-BE49-F238E27FC236}">
                <a16:creationId xmlns:a16="http://schemas.microsoft.com/office/drawing/2014/main" id="{29C7D9A3-B19E-9D6E-6EDB-E6AFED7590E7}"/>
              </a:ext>
            </a:extLst>
          </p:cNvPr>
          <p:cNvPicPr>
            <a:picLocks noChangeAspect="1"/>
          </p:cNvPicPr>
          <p:nvPr/>
        </p:nvPicPr>
        <p:blipFill>
          <a:blip r:embed="rId7"/>
          <a:stretch>
            <a:fillRect/>
          </a:stretch>
        </p:blipFill>
        <p:spPr>
          <a:xfrm>
            <a:off x="7978984" y="4874671"/>
            <a:ext cx="3503877" cy="436549"/>
          </a:xfrm>
          <a:prstGeom prst="rect">
            <a:avLst/>
          </a:prstGeom>
          <a:ln w="28575">
            <a:solidFill>
              <a:schemeClr val="tx1"/>
            </a:solidFill>
          </a:ln>
        </p:spPr>
      </p:pic>
      <p:pic>
        <p:nvPicPr>
          <p:cNvPr id="4" name="Picture 3">
            <a:extLst>
              <a:ext uri="{FF2B5EF4-FFF2-40B4-BE49-F238E27FC236}">
                <a16:creationId xmlns:a16="http://schemas.microsoft.com/office/drawing/2014/main" id="{0D1C28F3-29E9-AA83-E76B-05065B33B4EF}"/>
              </a:ext>
            </a:extLst>
          </p:cNvPr>
          <p:cNvPicPr>
            <a:picLocks noChangeAspect="1"/>
          </p:cNvPicPr>
          <p:nvPr/>
        </p:nvPicPr>
        <p:blipFill>
          <a:blip r:embed="rId8"/>
          <a:stretch>
            <a:fillRect/>
          </a:stretch>
        </p:blipFill>
        <p:spPr>
          <a:xfrm>
            <a:off x="671531" y="421886"/>
            <a:ext cx="4463854" cy="447903"/>
          </a:xfrm>
          <a:prstGeom prst="rect">
            <a:avLst/>
          </a:prstGeom>
        </p:spPr>
      </p:pic>
      <p:pic>
        <p:nvPicPr>
          <p:cNvPr id="5" name="Picture 4">
            <a:extLst>
              <a:ext uri="{FF2B5EF4-FFF2-40B4-BE49-F238E27FC236}">
                <a16:creationId xmlns:a16="http://schemas.microsoft.com/office/drawing/2014/main" id="{6E4113D0-87A8-40AF-BAB1-AADB28584677}"/>
              </a:ext>
            </a:extLst>
          </p:cNvPr>
          <p:cNvPicPr>
            <a:picLocks noChangeAspect="1"/>
          </p:cNvPicPr>
          <p:nvPr/>
        </p:nvPicPr>
        <p:blipFill>
          <a:blip r:embed="rId9"/>
          <a:stretch>
            <a:fillRect/>
          </a:stretch>
        </p:blipFill>
        <p:spPr>
          <a:xfrm>
            <a:off x="2632211" y="1083136"/>
            <a:ext cx="914528" cy="304843"/>
          </a:xfrm>
          <a:prstGeom prst="rect">
            <a:avLst/>
          </a:prstGeom>
        </p:spPr>
      </p:pic>
      <p:sp>
        <p:nvSpPr>
          <p:cNvPr id="7" name="Rectangle 6">
            <a:extLst>
              <a:ext uri="{FF2B5EF4-FFF2-40B4-BE49-F238E27FC236}">
                <a16:creationId xmlns:a16="http://schemas.microsoft.com/office/drawing/2014/main" id="{A255BE9E-5109-BD64-FD19-CC4A5D772A65}"/>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6" name="Rectangle 25">
            <a:extLst>
              <a:ext uri="{FF2B5EF4-FFF2-40B4-BE49-F238E27FC236}">
                <a16:creationId xmlns:a16="http://schemas.microsoft.com/office/drawing/2014/main" id="{16E5F4A5-DD3E-BE02-1ABB-11071E731CF6}"/>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7" name="Rectangle 26">
            <a:extLst>
              <a:ext uri="{FF2B5EF4-FFF2-40B4-BE49-F238E27FC236}">
                <a16:creationId xmlns:a16="http://schemas.microsoft.com/office/drawing/2014/main" id="{88FF9B45-E65B-CDD2-1159-EA95E6E8560B}"/>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3483004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404081" y="2224977"/>
          <a:ext cx="11721945" cy="2132379"/>
        </p:xfrm>
        <a:graphic>
          <a:graphicData uri="http://schemas.openxmlformats.org/drawingml/2006/table">
            <a:tbl>
              <a:tblPr firstRow="1" bandRow="1">
                <a:tableStyleId>{5C22544A-7EE6-4342-B048-85BDC9FD1C3A}</a:tableStyleId>
              </a:tblPr>
              <a:tblGrid>
                <a:gridCol w="2203846">
                  <a:extLst>
                    <a:ext uri="{9D8B030D-6E8A-4147-A177-3AD203B41FA5}">
                      <a16:colId xmlns:a16="http://schemas.microsoft.com/office/drawing/2014/main" val="3103054998"/>
                    </a:ext>
                  </a:extLst>
                </a:gridCol>
                <a:gridCol w="2371875">
                  <a:extLst>
                    <a:ext uri="{9D8B030D-6E8A-4147-A177-3AD203B41FA5}">
                      <a16:colId xmlns:a16="http://schemas.microsoft.com/office/drawing/2014/main" val="4262726666"/>
                    </a:ext>
                  </a:extLst>
                </a:gridCol>
                <a:gridCol w="2164932">
                  <a:extLst>
                    <a:ext uri="{9D8B030D-6E8A-4147-A177-3AD203B41FA5}">
                      <a16:colId xmlns:a16="http://schemas.microsoft.com/office/drawing/2014/main" val="238706360"/>
                    </a:ext>
                  </a:extLst>
                </a:gridCol>
                <a:gridCol w="2276364">
                  <a:extLst>
                    <a:ext uri="{9D8B030D-6E8A-4147-A177-3AD203B41FA5}">
                      <a16:colId xmlns:a16="http://schemas.microsoft.com/office/drawing/2014/main" val="1300899069"/>
                    </a:ext>
                  </a:extLst>
                </a:gridCol>
                <a:gridCol w="1352464">
                  <a:extLst>
                    <a:ext uri="{9D8B030D-6E8A-4147-A177-3AD203B41FA5}">
                      <a16:colId xmlns:a16="http://schemas.microsoft.com/office/drawing/2014/main" val="3977869734"/>
                    </a:ext>
                  </a:extLst>
                </a:gridCol>
                <a:gridCol w="1352464">
                  <a:extLst>
                    <a:ext uri="{9D8B030D-6E8A-4147-A177-3AD203B41FA5}">
                      <a16:colId xmlns:a16="http://schemas.microsoft.com/office/drawing/2014/main" val="108599603"/>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35FB305-5B2B-453C-9175-E5C94552D6CB}"/>
              </a:ext>
            </a:extLst>
          </p:cNvPr>
          <p:cNvSpPr/>
          <p:nvPr/>
        </p:nvSpPr>
        <p:spPr>
          <a:xfrm>
            <a:off x="404081" y="2672009"/>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5205734" y="2636012"/>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6389404" y="2650381"/>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7340151" y="2658824"/>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432175" y="2688163"/>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777463" y="3103591"/>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1439550" y="310905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826503" y="3103591"/>
            <a:ext cx="273414" cy="314771"/>
          </a:xfrm>
          <a:prstGeom prst="rect">
            <a:avLst/>
          </a:prstGeom>
        </p:spPr>
      </p:pic>
      <p:pic>
        <p:nvPicPr>
          <p:cNvPr id="29" name="Picture 28">
            <a:extLst>
              <a:ext uri="{FF2B5EF4-FFF2-40B4-BE49-F238E27FC236}">
                <a16:creationId xmlns:a16="http://schemas.microsoft.com/office/drawing/2014/main" id="{60CB3146-2524-8EE7-BDB8-0882A785E44F}"/>
              </a:ext>
            </a:extLst>
          </p:cNvPr>
          <p:cNvPicPr>
            <a:picLocks noChangeAspect="1"/>
          </p:cNvPicPr>
          <p:nvPr/>
        </p:nvPicPr>
        <p:blipFill>
          <a:blip r:embed="rId3"/>
          <a:stretch>
            <a:fillRect/>
          </a:stretch>
        </p:blipFill>
        <p:spPr>
          <a:xfrm>
            <a:off x="10777463" y="3497428"/>
            <a:ext cx="632110" cy="342948"/>
          </a:xfrm>
          <a:prstGeom prst="rect">
            <a:avLst/>
          </a:prstGeom>
        </p:spPr>
      </p:pic>
      <p:pic>
        <p:nvPicPr>
          <p:cNvPr id="30" name="Picture 29">
            <a:extLst>
              <a:ext uri="{FF2B5EF4-FFF2-40B4-BE49-F238E27FC236}">
                <a16:creationId xmlns:a16="http://schemas.microsoft.com/office/drawing/2014/main" id="{44E74C6F-0828-5EA6-2304-9B00489BBA20}"/>
              </a:ext>
            </a:extLst>
          </p:cNvPr>
          <p:cNvPicPr>
            <a:picLocks noChangeAspect="1"/>
          </p:cNvPicPr>
          <p:nvPr/>
        </p:nvPicPr>
        <p:blipFill>
          <a:blip r:embed="rId4"/>
          <a:stretch>
            <a:fillRect/>
          </a:stretch>
        </p:blipFill>
        <p:spPr>
          <a:xfrm>
            <a:off x="11439550" y="3497427"/>
            <a:ext cx="362001" cy="314771"/>
          </a:xfrm>
          <a:prstGeom prst="rect">
            <a:avLst/>
          </a:prstGeom>
        </p:spPr>
      </p:pic>
      <p:pic>
        <p:nvPicPr>
          <p:cNvPr id="31" name="Picture 30">
            <a:extLst>
              <a:ext uri="{FF2B5EF4-FFF2-40B4-BE49-F238E27FC236}">
                <a16:creationId xmlns:a16="http://schemas.microsoft.com/office/drawing/2014/main" id="{18ED6AE0-7B67-BD2D-78B4-05AAE716C1B9}"/>
              </a:ext>
            </a:extLst>
          </p:cNvPr>
          <p:cNvPicPr>
            <a:picLocks noChangeAspect="1"/>
          </p:cNvPicPr>
          <p:nvPr/>
        </p:nvPicPr>
        <p:blipFill>
          <a:blip r:embed="rId5"/>
          <a:stretch>
            <a:fillRect/>
          </a:stretch>
        </p:blipFill>
        <p:spPr>
          <a:xfrm>
            <a:off x="11826503" y="3525605"/>
            <a:ext cx="273414" cy="314771"/>
          </a:xfrm>
          <a:prstGeom prst="rect">
            <a:avLst/>
          </a:prstGeom>
        </p:spPr>
      </p:pic>
      <p:pic>
        <p:nvPicPr>
          <p:cNvPr id="32" name="Picture 31">
            <a:extLst>
              <a:ext uri="{FF2B5EF4-FFF2-40B4-BE49-F238E27FC236}">
                <a16:creationId xmlns:a16="http://schemas.microsoft.com/office/drawing/2014/main" id="{900090E5-CA7A-72C1-0F1E-6313F88F6731}"/>
              </a:ext>
            </a:extLst>
          </p:cNvPr>
          <p:cNvPicPr>
            <a:picLocks noChangeAspect="1"/>
          </p:cNvPicPr>
          <p:nvPr/>
        </p:nvPicPr>
        <p:blipFill>
          <a:blip r:embed="rId3"/>
          <a:stretch>
            <a:fillRect/>
          </a:stretch>
        </p:blipFill>
        <p:spPr>
          <a:xfrm>
            <a:off x="10814247" y="3978221"/>
            <a:ext cx="632110" cy="342948"/>
          </a:xfrm>
          <a:prstGeom prst="rect">
            <a:avLst/>
          </a:prstGeom>
        </p:spPr>
      </p:pic>
      <p:pic>
        <p:nvPicPr>
          <p:cNvPr id="33" name="Picture 32">
            <a:extLst>
              <a:ext uri="{FF2B5EF4-FFF2-40B4-BE49-F238E27FC236}">
                <a16:creationId xmlns:a16="http://schemas.microsoft.com/office/drawing/2014/main" id="{840A384E-9F5F-C51E-F335-D900AD4D8488}"/>
              </a:ext>
            </a:extLst>
          </p:cNvPr>
          <p:cNvPicPr>
            <a:picLocks noChangeAspect="1"/>
          </p:cNvPicPr>
          <p:nvPr/>
        </p:nvPicPr>
        <p:blipFill>
          <a:blip r:embed="rId4"/>
          <a:stretch>
            <a:fillRect/>
          </a:stretch>
        </p:blipFill>
        <p:spPr>
          <a:xfrm>
            <a:off x="11446357" y="3950043"/>
            <a:ext cx="362001" cy="342948"/>
          </a:xfrm>
          <a:prstGeom prst="rect">
            <a:avLst/>
          </a:prstGeom>
        </p:spPr>
      </p:pic>
      <p:pic>
        <p:nvPicPr>
          <p:cNvPr id="34" name="Picture 33">
            <a:extLst>
              <a:ext uri="{FF2B5EF4-FFF2-40B4-BE49-F238E27FC236}">
                <a16:creationId xmlns:a16="http://schemas.microsoft.com/office/drawing/2014/main" id="{EA962EC8-453D-2630-4C52-5094634ABEA1}"/>
              </a:ext>
            </a:extLst>
          </p:cNvPr>
          <p:cNvPicPr>
            <a:picLocks noChangeAspect="1"/>
          </p:cNvPicPr>
          <p:nvPr/>
        </p:nvPicPr>
        <p:blipFill>
          <a:blip r:embed="rId5"/>
          <a:stretch>
            <a:fillRect/>
          </a:stretch>
        </p:blipFill>
        <p:spPr>
          <a:xfrm>
            <a:off x="11833310" y="3944580"/>
            <a:ext cx="273414" cy="314771"/>
          </a:xfrm>
          <a:prstGeom prst="rect">
            <a:avLst/>
          </a:prstGeom>
        </p:spPr>
      </p:pic>
      <p:sp>
        <p:nvSpPr>
          <p:cNvPr id="35" name="Oval 34">
            <a:extLst>
              <a:ext uri="{FF2B5EF4-FFF2-40B4-BE49-F238E27FC236}">
                <a16:creationId xmlns:a16="http://schemas.microsoft.com/office/drawing/2014/main" id="{6D44A12A-CA5B-2731-594F-2F99052488B6}"/>
              </a:ext>
            </a:extLst>
          </p:cNvPr>
          <p:cNvSpPr/>
          <p:nvPr/>
        </p:nvSpPr>
        <p:spPr>
          <a:xfrm>
            <a:off x="11782309" y="2944449"/>
            <a:ext cx="368121" cy="58115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8964048C-E737-2A4F-6689-B5298AE9DE83}"/>
              </a:ext>
            </a:extLst>
          </p:cNvPr>
          <p:cNvPicPr>
            <a:picLocks noChangeAspect="1"/>
          </p:cNvPicPr>
          <p:nvPr/>
        </p:nvPicPr>
        <p:blipFill>
          <a:blip r:embed="rId6"/>
          <a:stretch>
            <a:fillRect/>
          </a:stretch>
        </p:blipFill>
        <p:spPr>
          <a:xfrm>
            <a:off x="7860815" y="3260976"/>
            <a:ext cx="3939579" cy="1579637"/>
          </a:xfrm>
          <a:prstGeom prst="rect">
            <a:avLst/>
          </a:prstGeom>
        </p:spPr>
      </p:pic>
      <p:pic>
        <p:nvPicPr>
          <p:cNvPr id="2" name="Picture 1">
            <a:extLst>
              <a:ext uri="{FF2B5EF4-FFF2-40B4-BE49-F238E27FC236}">
                <a16:creationId xmlns:a16="http://schemas.microsoft.com/office/drawing/2014/main" id="{BAF3C497-A48B-1409-99A0-A8459CC7FCC5}"/>
              </a:ext>
            </a:extLst>
          </p:cNvPr>
          <p:cNvPicPr>
            <a:picLocks noChangeAspect="1"/>
          </p:cNvPicPr>
          <p:nvPr/>
        </p:nvPicPr>
        <p:blipFill>
          <a:blip r:embed="rId7"/>
          <a:stretch>
            <a:fillRect/>
          </a:stretch>
        </p:blipFill>
        <p:spPr>
          <a:xfrm>
            <a:off x="8432175" y="5339583"/>
            <a:ext cx="3503877" cy="436549"/>
          </a:xfrm>
          <a:prstGeom prst="rect">
            <a:avLst/>
          </a:prstGeom>
          <a:ln w="28575">
            <a:solidFill>
              <a:schemeClr val="tx1"/>
            </a:solidFill>
          </a:ln>
        </p:spPr>
      </p:pic>
      <p:pic>
        <p:nvPicPr>
          <p:cNvPr id="4" name="Picture 3">
            <a:extLst>
              <a:ext uri="{FF2B5EF4-FFF2-40B4-BE49-F238E27FC236}">
                <a16:creationId xmlns:a16="http://schemas.microsoft.com/office/drawing/2014/main" id="{0F6D1E09-DFF4-0D31-EE8A-0790428DFC5C}"/>
              </a:ext>
            </a:extLst>
          </p:cNvPr>
          <p:cNvPicPr>
            <a:picLocks noChangeAspect="1"/>
          </p:cNvPicPr>
          <p:nvPr/>
        </p:nvPicPr>
        <p:blipFill>
          <a:blip r:embed="rId8"/>
          <a:stretch>
            <a:fillRect/>
          </a:stretch>
        </p:blipFill>
        <p:spPr>
          <a:xfrm>
            <a:off x="617217" y="552322"/>
            <a:ext cx="4463854" cy="447903"/>
          </a:xfrm>
          <a:prstGeom prst="rect">
            <a:avLst/>
          </a:prstGeom>
        </p:spPr>
      </p:pic>
      <p:pic>
        <p:nvPicPr>
          <p:cNvPr id="5" name="Picture 4">
            <a:extLst>
              <a:ext uri="{FF2B5EF4-FFF2-40B4-BE49-F238E27FC236}">
                <a16:creationId xmlns:a16="http://schemas.microsoft.com/office/drawing/2014/main" id="{3949D821-99CA-4CAD-1B9B-39F881BB1CF5}"/>
              </a:ext>
            </a:extLst>
          </p:cNvPr>
          <p:cNvPicPr>
            <a:picLocks noChangeAspect="1"/>
          </p:cNvPicPr>
          <p:nvPr/>
        </p:nvPicPr>
        <p:blipFill>
          <a:blip r:embed="rId9"/>
          <a:stretch>
            <a:fillRect/>
          </a:stretch>
        </p:blipFill>
        <p:spPr>
          <a:xfrm>
            <a:off x="2577897" y="1213572"/>
            <a:ext cx="914528" cy="304843"/>
          </a:xfrm>
          <a:prstGeom prst="rect">
            <a:avLst/>
          </a:prstGeom>
        </p:spPr>
      </p:pic>
      <p:sp>
        <p:nvSpPr>
          <p:cNvPr id="7" name="Rectangle 6">
            <a:extLst>
              <a:ext uri="{FF2B5EF4-FFF2-40B4-BE49-F238E27FC236}">
                <a16:creationId xmlns:a16="http://schemas.microsoft.com/office/drawing/2014/main" id="{772EDF82-9889-6C83-988D-A56F2AA2CE73}"/>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19" name="Rectangle 18">
            <a:extLst>
              <a:ext uri="{FF2B5EF4-FFF2-40B4-BE49-F238E27FC236}">
                <a16:creationId xmlns:a16="http://schemas.microsoft.com/office/drawing/2014/main" id="{09E48CF4-78C2-69A4-150A-DBF3B9D09027}"/>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0" name="Rectangle 19">
            <a:extLst>
              <a:ext uri="{FF2B5EF4-FFF2-40B4-BE49-F238E27FC236}">
                <a16:creationId xmlns:a16="http://schemas.microsoft.com/office/drawing/2014/main" id="{11A88C6D-FC21-B3BE-C2AF-5D3FD065F13F}"/>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278412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560C7AD-F410-08B0-22EE-641A615654FF}"/>
              </a:ext>
            </a:extLst>
          </p:cNvPr>
          <p:cNvSpPr/>
          <p:nvPr/>
        </p:nvSpPr>
        <p:spPr>
          <a:xfrm>
            <a:off x="10096345" y="149883"/>
            <a:ext cx="2128603" cy="5396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Lead</a:t>
            </a:r>
            <a:endParaRPr lang="en-IN" dirty="0"/>
          </a:p>
        </p:txBody>
      </p:sp>
      <p:sp>
        <p:nvSpPr>
          <p:cNvPr id="4" name="TextBox 3">
            <a:extLst>
              <a:ext uri="{FF2B5EF4-FFF2-40B4-BE49-F238E27FC236}">
                <a16:creationId xmlns:a16="http://schemas.microsoft.com/office/drawing/2014/main" id="{B74D11BB-A1DF-8732-E209-F6D17EA08B38}"/>
              </a:ext>
            </a:extLst>
          </p:cNvPr>
          <p:cNvSpPr txBox="1"/>
          <p:nvPr/>
        </p:nvSpPr>
        <p:spPr>
          <a:xfrm>
            <a:off x="-40441" y="1009756"/>
            <a:ext cx="1873770" cy="369332"/>
          </a:xfrm>
          <a:prstGeom prst="rect">
            <a:avLst/>
          </a:prstGeom>
          <a:noFill/>
        </p:spPr>
        <p:txBody>
          <a:bodyPr wrap="square">
            <a:spAutoFit/>
          </a:bodyPr>
          <a:lstStyle/>
          <a:p>
            <a:r>
              <a:rPr lang="en-IN" b="0" i="0" dirty="0">
                <a:solidFill>
                  <a:srgbClr val="001D52"/>
                </a:solidFill>
                <a:effectLst/>
                <a:highlight>
                  <a:srgbClr val="FFFFFF"/>
                </a:highlight>
                <a:latin typeface="Nunito Sans" panose="020F0502020204030204" pitchFamily="2" charset="0"/>
              </a:rPr>
              <a:t>Lead </a:t>
            </a:r>
            <a:r>
              <a:rPr lang="en-IN" dirty="0">
                <a:solidFill>
                  <a:srgbClr val="001D52"/>
                </a:solidFill>
                <a:highlight>
                  <a:srgbClr val="FFFFFF"/>
                </a:highlight>
                <a:latin typeface="Nunito Sans" panose="020F0502020204030204" pitchFamily="2" charset="0"/>
              </a:rPr>
              <a:t>Category</a:t>
            </a:r>
            <a:r>
              <a:rPr lang="en-IN" b="0" i="0" dirty="0">
                <a:solidFill>
                  <a:srgbClr val="001D52"/>
                </a:solidFill>
                <a:effectLst/>
                <a:highlight>
                  <a:srgbClr val="FFFFFF"/>
                </a:highlight>
                <a:latin typeface="Nunito Sans" panose="020F0502020204030204" pitchFamily="2" charset="0"/>
              </a:rPr>
              <a:t> *</a:t>
            </a:r>
            <a:endParaRPr lang="en-IN" dirty="0"/>
          </a:p>
        </p:txBody>
      </p:sp>
      <p:sp>
        <p:nvSpPr>
          <p:cNvPr id="5" name="Rectangle 4">
            <a:extLst>
              <a:ext uri="{FF2B5EF4-FFF2-40B4-BE49-F238E27FC236}">
                <a16:creationId xmlns:a16="http://schemas.microsoft.com/office/drawing/2014/main" id="{FEAF1A59-A49B-AB0E-D2BB-483C9E7D3FA0}"/>
              </a:ext>
            </a:extLst>
          </p:cNvPr>
          <p:cNvSpPr/>
          <p:nvPr/>
        </p:nvSpPr>
        <p:spPr>
          <a:xfrm>
            <a:off x="2031166" y="943359"/>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General Master&gt;</a:t>
            </a:r>
            <a:endParaRPr lang="en-IN" sz="1600" dirty="0">
              <a:solidFill>
                <a:schemeClr val="tx1"/>
              </a:solidFill>
            </a:endParaRPr>
          </a:p>
        </p:txBody>
      </p:sp>
      <p:sp>
        <p:nvSpPr>
          <p:cNvPr id="7" name="TextBox 6">
            <a:extLst>
              <a:ext uri="{FF2B5EF4-FFF2-40B4-BE49-F238E27FC236}">
                <a16:creationId xmlns:a16="http://schemas.microsoft.com/office/drawing/2014/main" id="{076BF096-6191-F403-51EB-7878569E3EAD}"/>
              </a:ext>
            </a:extLst>
          </p:cNvPr>
          <p:cNvSpPr txBox="1"/>
          <p:nvPr/>
        </p:nvSpPr>
        <p:spPr>
          <a:xfrm>
            <a:off x="-40441" y="1500549"/>
            <a:ext cx="1728872"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Lead Date *</a:t>
            </a:r>
            <a:endParaRPr lang="en-IN" dirty="0"/>
          </a:p>
        </p:txBody>
      </p:sp>
      <p:sp>
        <p:nvSpPr>
          <p:cNvPr id="9" name="TextBox 8">
            <a:extLst>
              <a:ext uri="{FF2B5EF4-FFF2-40B4-BE49-F238E27FC236}">
                <a16:creationId xmlns:a16="http://schemas.microsoft.com/office/drawing/2014/main" id="{7AFBC9E9-27DF-635C-3E9C-A927114B99AA}"/>
              </a:ext>
            </a:extLst>
          </p:cNvPr>
          <p:cNvSpPr txBox="1"/>
          <p:nvPr/>
        </p:nvSpPr>
        <p:spPr>
          <a:xfrm>
            <a:off x="-40441" y="1991342"/>
            <a:ext cx="202865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Company Name *</a:t>
            </a:r>
            <a:endParaRPr lang="en-IN" dirty="0"/>
          </a:p>
        </p:txBody>
      </p:sp>
      <p:sp>
        <p:nvSpPr>
          <p:cNvPr id="11" name="TextBox 10">
            <a:extLst>
              <a:ext uri="{FF2B5EF4-FFF2-40B4-BE49-F238E27FC236}">
                <a16:creationId xmlns:a16="http://schemas.microsoft.com/office/drawing/2014/main" id="{C4ECB444-095D-523E-D30C-1BA324F4D565}"/>
              </a:ext>
            </a:extLst>
          </p:cNvPr>
          <p:cNvSpPr txBox="1"/>
          <p:nvPr/>
        </p:nvSpPr>
        <p:spPr>
          <a:xfrm>
            <a:off x="-40441" y="2972928"/>
            <a:ext cx="167765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Contact No.: *</a:t>
            </a:r>
            <a:endParaRPr lang="en-IN" dirty="0"/>
          </a:p>
        </p:txBody>
      </p:sp>
      <p:sp>
        <p:nvSpPr>
          <p:cNvPr id="13" name="TextBox 12">
            <a:extLst>
              <a:ext uri="{FF2B5EF4-FFF2-40B4-BE49-F238E27FC236}">
                <a16:creationId xmlns:a16="http://schemas.microsoft.com/office/drawing/2014/main" id="{2A689D95-A14D-DC1C-3EB0-89D29DA42968}"/>
              </a:ext>
            </a:extLst>
          </p:cNvPr>
          <p:cNvSpPr txBox="1"/>
          <p:nvPr/>
        </p:nvSpPr>
        <p:spPr>
          <a:xfrm>
            <a:off x="-40441" y="4445307"/>
            <a:ext cx="1539926"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City:</a:t>
            </a:r>
            <a:endParaRPr lang="en-IN" dirty="0"/>
          </a:p>
        </p:txBody>
      </p:sp>
      <p:sp>
        <p:nvSpPr>
          <p:cNvPr id="15" name="TextBox 14">
            <a:extLst>
              <a:ext uri="{FF2B5EF4-FFF2-40B4-BE49-F238E27FC236}">
                <a16:creationId xmlns:a16="http://schemas.microsoft.com/office/drawing/2014/main" id="{E74076CE-1A60-E8D0-8A8E-33EEE6EF89BC}"/>
              </a:ext>
            </a:extLst>
          </p:cNvPr>
          <p:cNvSpPr txBox="1"/>
          <p:nvPr/>
        </p:nvSpPr>
        <p:spPr>
          <a:xfrm>
            <a:off x="-40441" y="4936100"/>
            <a:ext cx="170763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Branch Name:</a:t>
            </a:r>
            <a:endParaRPr lang="en-IN" dirty="0"/>
          </a:p>
        </p:txBody>
      </p:sp>
      <p:sp>
        <p:nvSpPr>
          <p:cNvPr id="17" name="TextBox 16">
            <a:extLst>
              <a:ext uri="{FF2B5EF4-FFF2-40B4-BE49-F238E27FC236}">
                <a16:creationId xmlns:a16="http://schemas.microsoft.com/office/drawing/2014/main" id="{10A8038A-2BB6-CB6D-E0B7-81EAA3CBDC4B}"/>
              </a:ext>
            </a:extLst>
          </p:cNvPr>
          <p:cNvSpPr txBox="1"/>
          <p:nvPr/>
        </p:nvSpPr>
        <p:spPr>
          <a:xfrm>
            <a:off x="-40441" y="6408476"/>
            <a:ext cx="169264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Lead Source:</a:t>
            </a:r>
            <a:endParaRPr lang="en-IN" dirty="0"/>
          </a:p>
        </p:txBody>
      </p:sp>
      <p:sp>
        <p:nvSpPr>
          <p:cNvPr id="19" name="TextBox 18">
            <a:extLst>
              <a:ext uri="{FF2B5EF4-FFF2-40B4-BE49-F238E27FC236}">
                <a16:creationId xmlns:a16="http://schemas.microsoft.com/office/drawing/2014/main" id="{DE451CA8-2F32-CDDB-B173-DB04E65BBD71}"/>
              </a:ext>
            </a:extLst>
          </p:cNvPr>
          <p:cNvSpPr txBox="1"/>
          <p:nvPr/>
        </p:nvSpPr>
        <p:spPr>
          <a:xfrm>
            <a:off x="-40441" y="3954514"/>
            <a:ext cx="184125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Email ID:</a:t>
            </a:r>
            <a:endParaRPr lang="en-IN" dirty="0"/>
          </a:p>
        </p:txBody>
      </p:sp>
      <p:sp>
        <p:nvSpPr>
          <p:cNvPr id="21" name="TextBox 20">
            <a:extLst>
              <a:ext uri="{FF2B5EF4-FFF2-40B4-BE49-F238E27FC236}">
                <a16:creationId xmlns:a16="http://schemas.microsoft.com/office/drawing/2014/main" id="{00973F58-51B6-D47E-EA99-802119E884EE}"/>
              </a:ext>
            </a:extLst>
          </p:cNvPr>
          <p:cNvSpPr txBox="1"/>
          <p:nvPr/>
        </p:nvSpPr>
        <p:spPr>
          <a:xfrm>
            <a:off x="-40441" y="5917686"/>
            <a:ext cx="1554916"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Designation:</a:t>
            </a:r>
            <a:endParaRPr lang="en-IN" dirty="0"/>
          </a:p>
        </p:txBody>
      </p:sp>
      <p:sp>
        <p:nvSpPr>
          <p:cNvPr id="23" name="TextBox 22">
            <a:extLst>
              <a:ext uri="{FF2B5EF4-FFF2-40B4-BE49-F238E27FC236}">
                <a16:creationId xmlns:a16="http://schemas.microsoft.com/office/drawing/2014/main" id="{3B127670-E043-9D26-4784-A9A6D159BB9B}"/>
              </a:ext>
            </a:extLst>
          </p:cNvPr>
          <p:cNvSpPr txBox="1"/>
          <p:nvPr/>
        </p:nvSpPr>
        <p:spPr>
          <a:xfrm>
            <a:off x="-40441" y="5426893"/>
            <a:ext cx="151244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Region:</a:t>
            </a:r>
            <a:endParaRPr lang="en-IN" dirty="0"/>
          </a:p>
        </p:txBody>
      </p:sp>
      <p:sp>
        <p:nvSpPr>
          <p:cNvPr id="25" name="TextBox 24">
            <a:extLst>
              <a:ext uri="{FF2B5EF4-FFF2-40B4-BE49-F238E27FC236}">
                <a16:creationId xmlns:a16="http://schemas.microsoft.com/office/drawing/2014/main" id="{D34A94DB-FB7F-9AC6-45BF-FB2710915830}"/>
              </a:ext>
            </a:extLst>
          </p:cNvPr>
          <p:cNvSpPr txBox="1"/>
          <p:nvPr/>
        </p:nvSpPr>
        <p:spPr>
          <a:xfrm>
            <a:off x="5400982" y="1526312"/>
            <a:ext cx="171387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Industry Type:</a:t>
            </a:r>
            <a:endParaRPr lang="en-IN" dirty="0"/>
          </a:p>
        </p:txBody>
      </p:sp>
      <p:pic>
        <p:nvPicPr>
          <p:cNvPr id="29" name="Picture 28">
            <a:extLst>
              <a:ext uri="{FF2B5EF4-FFF2-40B4-BE49-F238E27FC236}">
                <a16:creationId xmlns:a16="http://schemas.microsoft.com/office/drawing/2014/main" id="{632543E7-4F7C-4B20-AB75-842601408EFA}"/>
              </a:ext>
            </a:extLst>
          </p:cNvPr>
          <p:cNvPicPr>
            <a:picLocks noChangeAspect="1"/>
          </p:cNvPicPr>
          <p:nvPr/>
        </p:nvPicPr>
        <p:blipFill>
          <a:blip r:embed="rId2"/>
          <a:stretch>
            <a:fillRect/>
          </a:stretch>
        </p:blipFill>
        <p:spPr>
          <a:xfrm>
            <a:off x="11092799" y="6279432"/>
            <a:ext cx="971686" cy="428685"/>
          </a:xfrm>
          <a:prstGeom prst="rect">
            <a:avLst/>
          </a:prstGeom>
        </p:spPr>
      </p:pic>
      <p:sp>
        <p:nvSpPr>
          <p:cNvPr id="30" name="Rectangle 29">
            <a:extLst>
              <a:ext uri="{FF2B5EF4-FFF2-40B4-BE49-F238E27FC236}">
                <a16:creationId xmlns:a16="http://schemas.microsoft.com/office/drawing/2014/main" id="{D378D89D-D3BF-270D-1E60-6B64D8CFF8E2}"/>
              </a:ext>
            </a:extLst>
          </p:cNvPr>
          <p:cNvSpPr/>
          <p:nvPr/>
        </p:nvSpPr>
        <p:spPr>
          <a:xfrm>
            <a:off x="2031166" y="143990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31" name="Rectangle 30">
            <a:extLst>
              <a:ext uri="{FF2B5EF4-FFF2-40B4-BE49-F238E27FC236}">
                <a16:creationId xmlns:a16="http://schemas.microsoft.com/office/drawing/2014/main" id="{036B530C-37D6-60D5-020F-022825842CC5}"/>
              </a:ext>
            </a:extLst>
          </p:cNvPr>
          <p:cNvSpPr/>
          <p:nvPr/>
        </p:nvSpPr>
        <p:spPr>
          <a:xfrm>
            <a:off x="2031166" y="1936457"/>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32" name="Rectangle 31">
            <a:extLst>
              <a:ext uri="{FF2B5EF4-FFF2-40B4-BE49-F238E27FC236}">
                <a16:creationId xmlns:a16="http://schemas.microsoft.com/office/drawing/2014/main" id="{52F2A871-370D-B37C-BCF4-7B13C4321502}"/>
              </a:ext>
            </a:extLst>
          </p:cNvPr>
          <p:cNvSpPr/>
          <p:nvPr/>
        </p:nvSpPr>
        <p:spPr>
          <a:xfrm>
            <a:off x="2031166" y="2929555"/>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33" name="Rectangle 32">
            <a:extLst>
              <a:ext uri="{FF2B5EF4-FFF2-40B4-BE49-F238E27FC236}">
                <a16:creationId xmlns:a16="http://schemas.microsoft.com/office/drawing/2014/main" id="{F16A0122-EDBE-571F-9B6A-BD23E3318FB1}"/>
              </a:ext>
            </a:extLst>
          </p:cNvPr>
          <p:cNvSpPr/>
          <p:nvPr/>
        </p:nvSpPr>
        <p:spPr>
          <a:xfrm>
            <a:off x="2031166" y="441920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to be captured from TMS&gt;</a:t>
            </a:r>
            <a:endParaRPr lang="en-IN" sz="1400" dirty="0">
              <a:solidFill>
                <a:schemeClr val="tx1"/>
              </a:solidFill>
            </a:endParaRPr>
          </a:p>
        </p:txBody>
      </p:sp>
      <p:sp>
        <p:nvSpPr>
          <p:cNvPr id="34" name="Rectangle 33">
            <a:extLst>
              <a:ext uri="{FF2B5EF4-FFF2-40B4-BE49-F238E27FC236}">
                <a16:creationId xmlns:a16="http://schemas.microsoft.com/office/drawing/2014/main" id="{BD7FF338-6D70-7E48-3215-FA31FAE57AD2}"/>
              </a:ext>
            </a:extLst>
          </p:cNvPr>
          <p:cNvSpPr/>
          <p:nvPr/>
        </p:nvSpPr>
        <p:spPr>
          <a:xfrm>
            <a:off x="2031166" y="4915751"/>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&lt;To be captured from TMS User master&gt;</a:t>
            </a:r>
            <a:endParaRPr lang="en-IN" sz="1200" dirty="0">
              <a:solidFill>
                <a:schemeClr val="tx1"/>
              </a:solidFill>
            </a:endParaRPr>
          </a:p>
        </p:txBody>
      </p:sp>
      <p:sp>
        <p:nvSpPr>
          <p:cNvPr id="35" name="Rectangle 34">
            <a:extLst>
              <a:ext uri="{FF2B5EF4-FFF2-40B4-BE49-F238E27FC236}">
                <a16:creationId xmlns:a16="http://schemas.microsoft.com/office/drawing/2014/main" id="{8057C523-41B1-B658-9C6A-1F939606925D}"/>
              </a:ext>
            </a:extLst>
          </p:cNvPr>
          <p:cNvSpPr/>
          <p:nvPr/>
        </p:nvSpPr>
        <p:spPr>
          <a:xfrm>
            <a:off x="2031166" y="640540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General Master&gt;</a:t>
            </a:r>
            <a:endParaRPr lang="en-IN" sz="1600" dirty="0">
              <a:solidFill>
                <a:schemeClr val="tx1"/>
              </a:solidFill>
            </a:endParaRPr>
          </a:p>
        </p:txBody>
      </p:sp>
      <p:sp>
        <p:nvSpPr>
          <p:cNvPr id="36" name="Rectangle 35">
            <a:extLst>
              <a:ext uri="{FF2B5EF4-FFF2-40B4-BE49-F238E27FC236}">
                <a16:creationId xmlns:a16="http://schemas.microsoft.com/office/drawing/2014/main" id="{FC6EA4A2-7694-333B-F1F1-DF052A8D199E}"/>
              </a:ext>
            </a:extLst>
          </p:cNvPr>
          <p:cNvSpPr/>
          <p:nvPr/>
        </p:nvSpPr>
        <p:spPr>
          <a:xfrm>
            <a:off x="2031166" y="3922653"/>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37" name="Rectangle 36">
            <a:extLst>
              <a:ext uri="{FF2B5EF4-FFF2-40B4-BE49-F238E27FC236}">
                <a16:creationId xmlns:a16="http://schemas.microsoft.com/office/drawing/2014/main" id="{B887979D-C886-E794-6DE8-DF56D8295D60}"/>
              </a:ext>
            </a:extLst>
          </p:cNvPr>
          <p:cNvSpPr/>
          <p:nvPr/>
        </p:nvSpPr>
        <p:spPr>
          <a:xfrm>
            <a:off x="2031166" y="5908849"/>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to be captured from TMS&gt;</a:t>
            </a:r>
            <a:endParaRPr lang="en-IN" sz="1400" dirty="0">
              <a:solidFill>
                <a:schemeClr val="tx1"/>
              </a:solidFill>
            </a:endParaRPr>
          </a:p>
        </p:txBody>
      </p:sp>
      <p:sp>
        <p:nvSpPr>
          <p:cNvPr id="38" name="Rectangle 37">
            <a:extLst>
              <a:ext uri="{FF2B5EF4-FFF2-40B4-BE49-F238E27FC236}">
                <a16:creationId xmlns:a16="http://schemas.microsoft.com/office/drawing/2014/main" id="{8FAA9839-4534-8F69-320E-27014111F043}"/>
              </a:ext>
            </a:extLst>
          </p:cNvPr>
          <p:cNvSpPr/>
          <p:nvPr/>
        </p:nvSpPr>
        <p:spPr>
          <a:xfrm>
            <a:off x="2031166" y="541230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&lt;Reporting Location  from Location Master TMS &gt;</a:t>
            </a:r>
            <a:endParaRPr lang="en-IN" sz="1400" dirty="0">
              <a:solidFill>
                <a:schemeClr val="tx1"/>
              </a:solidFill>
            </a:endParaRPr>
          </a:p>
        </p:txBody>
      </p:sp>
      <p:sp>
        <p:nvSpPr>
          <p:cNvPr id="39" name="Rectangle 38">
            <a:extLst>
              <a:ext uri="{FF2B5EF4-FFF2-40B4-BE49-F238E27FC236}">
                <a16:creationId xmlns:a16="http://schemas.microsoft.com/office/drawing/2014/main" id="{FEF15E28-407D-E9C5-B5DC-103AFFAFD6E0}"/>
              </a:ext>
            </a:extLst>
          </p:cNvPr>
          <p:cNvSpPr/>
          <p:nvPr/>
        </p:nvSpPr>
        <p:spPr>
          <a:xfrm>
            <a:off x="8360752" y="1581319"/>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to be captured from TMS&gt;</a:t>
            </a:r>
            <a:endParaRPr lang="en-IN" sz="1400" dirty="0">
              <a:solidFill>
                <a:schemeClr val="tx1"/>
              </a:solidFill>
            </a:endParaRPr>
          </a:p>
        </p:txBody>
      </p:sp>
      <p:sp>
        <p:nvSpPr>
          <p:cNvPr id="41" name="Rectangle 40">
            <a:extLst>
              <a:ext uri="{FF2B5EF4-FFF2-40B4-BE49-F238E27FC236}">
                <a16:creationId xmlns:a16="http://schemas.microsoft.com/office/drawing/2014/main" id="{D1CDE733-739C-0C4E-8A32-43DE05F3079A}"/>
              </a:ext>
            </a:extLst>
          </p:cNvPr>
          <p:cNvSpPr/>
          <p:nvPr/>
        </p:nvSpPr>
        <p:spPr>
          <a:xfrm>
            <a:off x="2031166" y="3426104"/>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42" name="TextBox 41">
            <a:extLst>
              <a:ext uri="{FF2B5EF4-FFF2-40B4-BE49-F238E27FC236}">
                <a16:creationId xmlns:a16="http://schemas.microsoft.com/office/drawing/2014/main" id="{CF3DBAC6-2D33-58B9-BBFB-265137108AA8}"/>
              </a:ext>
            </a:extLst>
          </p:cNvPr>
          <p:cNvSpPr txBox="1"/>
          <p:nvPr/>
        </p:nvSpPr>
        <p:spPr>
          <a:xfrm>
            <a:off x="-40441" y="3463721"/>
            <a:ext cx="167765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Address:</a:t>
            </a:r>
            <a:endParaRPr lang="en-IN" dirty="0"/>
          </a:p>
        </p:txBody>
      </p:sp>
      <p:sp>
        <p:nvSpPr>
          <p:cNvPr id="43" name="TextBox 42">
            <a:extLst>
              <a:ext uri="{FF2B5EF4-FFF2-40B4-BE49-F238E27FC236}">
                <a16:creationId xmlns:a16="http://schemas.microsoft.com/office/drawing/2014/main" id="{76FF1C46-1A5A-3040-6075-AF716FC62BEA}"/>
              </a:ext>
            </a:extLst>
          </p:cNvPr>
          <p:cNvSpPr txBox="1"/>
          <p:nvPr/>
        </p:nvSpPr>
        <p:spPr>
          <a:xfrm>
            <a:off x="5400982" y="953885"/>
            <a:ext cx="2638118"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Assign To:</a:t>
            </a:r>
            <a:endParaRPr lang="en-IN" dirty="0"/>
          </a:p>
        </p:txBody>
      </p:sp>
      <p:sp>
        <p:nvSpPr>
          <p:cNvPr id="44" name="Rectangle 43">
            <a:extLst>
              <a:ext uri="{FF2B5EF4-FFF2-40B4-BE49-F238E27FC236}">
                <a16:creationId xmlns:a16="http://schemas.microsoft.com/office/drawing/2014/main" id="{34DE5BC6-8DA6-6952-5ABC-4DAF6FBFB788}"/>
              </a:ext>
            </a:extLst>
          </p:cNvPr>
          <p:cNvSpPr/>
          <p:nvPr/>
        </p:nvSpPr>
        <p:spPr>
          <a:xfrm>
            <a:off x="8360752" y="101812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&lt;Logged In User by default and Editable&gt;</a:t>
            </a:r>
            <a:endParaRPr lang="en-IN" sz="1400" dirty="0">
              <a:solidFill>
                <a:schemeClr val="tx1"/>
              </a:solidFill>
            </a:endParaRPr>
          </a:p>
        </p:txBody>
      </p:sp>
      <p:sp>
        <p:nvSpPr>
          <p:cNvPr id="45" name="TextBox 44">
            <a:extLst>
              <a:ext uri="{FF2B5EF4-FFF2-40B4-BE49-F238E27FC236}">
                <a16:creationId xmlns:a16="http://schemas.microsoft.com/office/drawing/2014/main" id="{50E51518-F717-089B-6375-1545C95056A0}"/>
              </a:ext>
            </a:extLst>
          </p:cNvPr>
          <p:cNvSpPr txBox="1"/>
          <p:nvPr/>
        </p:nvSpPr>
        <p:spPr>
          <a:xfrm>
            <a:off x="5400982" y="2671166"/>
            <a:ext cx="270697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Created By: </a:t>
            </a:r>
            <a:r>
              <a:rPr lang="en-IN" dirty="0">
                <a:solidFill>
                  <a:srgbClr val="001D52"/>
                </a:solidFill>
                <a:highlight>
                  <a:srgbClr val="FFFFFF"/>
                </a:highlight>
                <a:latin typeface="Nunito Sans" pitchFamily="2" charset="0"/>
              </a:rPr>
              <a:t>Code: Name</a:t>
            </a:r>
            <a:endParaRPr lang="en-IN" dirty="0"/>
          </a:p>
        </p:txBody>
      </p:sp>
      <p:sp>
        <p:nvSpPr>
          <p:cNvPr id="46" name="TextBox 45">
            <a:extLst>
              <a:ext uri="{FF2B5EF4-FFF2-40B4-BE49-F238E27FC236}">
                <a16:creationId xmlns:a16="http://schemas.microsoft.com/office/drawing/2014/main" id="{527B8079-7BF5-957D-A10A-2DC65E038860}"/>
              </a:ext>
            </a:extLst>
          </p:cNvPr>
          <p:cNvSpPr txBox="1"/>
          <p:nvPr/>
        </p:nvSpPr>
        <p:spPr>
          <a:xfrm>
            <a:off x="5400982" y="3243593"/>
            <a:ext cx="290808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Created By Date &amp; Time:</a:t>
            </a:r>
            <a:endParaRPr lang="en-IN" dirty="0"/>
          </a:p>
        </p:txBody>
      </p:sp>
      <p:sp>
        <p:nvSpPr>
          <p:cNvPr id="47" name="TextBox 46">
            <a:extLst>
              <a:ext uri="{FF2B5EF4-FFF2-40B4-BE49-F238E27FC236}">
                <a16:creationId xmlns:a16="http://schemas.microsoft.com/office/drawing/2014/main" id="{62E6F4B0-1F13-E42A-6967-FDA13FD01CB7}"/>
              </a:ext>
            </a:extLst>
          </p:cNvPr>
          <p:cNvSpPr txBox="1"/>
          <p:nvPr/>
        </p:nvSpPr>
        <p:spPr>
          <a:xfrm>
            <a:off x="5400982" y="3816020"/>
            <a:ext cx="290808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Sales Person:</a:t>
            </a:r>
            <a:endParaRPr lang="en-IN" dirty="0"/>
          </a:p>
        </p:txBody>
      </p:sp>
      <p:sp>
        <p:nvSpPr>
          <p:cNvPr id="48" name="Rectangle 47">
            <a:extLst>
              <a:ext uri="{FF2B5EF4-FFF2-40B4-BE49-F238E27FC236}">
                <a16:creationId xmlns:a16="http://schemas.microsoft.com/office/drawing/2014/main" id="{43D84D16-47F2-3804-2F83-4C5E41B05AEA}"/>
              </a:ext>
            </a:extLst>
          </p:cNvPr>
          <p:cNvSpPr/>
          <p:nvPr/>
        </p:nvSpPr>
        <p:spPr>
          <a:xfrm>
            <a:off x="8360752" y="2707713"/>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49" name="Rectangle 48">
            <a:extLst>
              <a:ext uri="{FF2B5EF4-FFF2-40B4-BE49-F238E27FC236}">
                <a16:creationId xmlns:a16="http://schemas.microsoft.com/office/drawing/2014/main" id="{7C3B2CEF-375A-5B12-FA7F-029B6CEBCA8B}"/>
              </a:ext>
            </a:extLst>
          </p:cNvPr>
          <p:cNvSpPr/>
          <p:nvPr/>
        </p:nvSpPr>
        <p:spPr>
          <a:xfrm>
            <a:off x="8360752" y="327091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&lt;System Generated&gt;</a:t>
            </a:r>
            <a:endParaRPr lang="en-IN" sz="1600" dirty="0">
              <a:solidFill>
                <a:schemeClr val="tx1"/>
              </a:solidFill>
            </a:endParaRPr>
          </a:p>
        </p:txBody>
      </p:sp>
      <p:sp>
        <p:nvSpPr>
          <p:cNvPr id="51" name="Rectangle 50">
            <a:extLst>
              <a:ext uri="{FF2B5EF4-FFF2-40B4-BE49-F238E27FC236}">
                <a16:creationId xmlns:a16="http://schemas.microsoft.com/office/drawing/2014/main" id="{DBDA9DAA-5BA4-6946-FE51-F18C03A077AE}"/>
              </a:ext>
            </a:extLst>
          </p:cNvPr>
          <p:cNvSpPr/>
          <p:nvPr/>
        </p:nvSpPr>
        <p:spPr>
          <a:xfrm>
            <a:off x="8360752" y="383410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3" name="TextBox 2">
            <a:extLst>
              <a:ext uri="{FF2B5EF4-FFF2-40B4-BE49-F238E27FC236}">
                <a16:creationId xmlns:a16="http://schemas.microsoft.com/office/drawing/2014/main" id="{C802ABCB-6F0F-7573-1F1F-5119B7F890A0}"/>
              </a:ext>
            </a:extLst>
          </p:cNvPr>
          <p:cNvSpPr txBox="1"/>
          <p:nvPr/>
        </p:nvSpPr>
        <p:spPr>
          <a:xfrm>
            <a:off x="5400982" y="4388445"/>
            <a:ext cx="171387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Active:</a:t>
            </a:r>
            <a:endParaRPr lang="en-IN" dirty="0"/>
          </a:p>
        </p:txBody>
      </p:sp>
      <p:pic>
        <p:nvPicPr>
          <p:cNvPr id="6" name="Picture 5">
            <a:extLst>
              <a:ext uri="{FF2B5EF4-FFF2-40B4-BE49-F238E27FC236}">
                <a16:creationId xmlns:a16="http://schemas.microsoft.com/office/drawing/2014/main" id="{FFD7ABDB-FAD7-3E3E-6C60-523798495DF2}"/>
              </a:ext>
            </a:extLst>
          </p:cNvPr>
          <p:cNvPicPr>
            <a:picLocks noChangeAspect="1"/>
          </p:cNvPicPr>
          <p:nvPr/>
        </p:nvPicPr>
        <p:blipFill>
          <a:blip r:embed="rId3"/>
          <a:stretch>
            <a:fillRect/>
          </a:stretch>
        </p:blipFill>
        <p:spPr>
          <a:xfrm>
            <a:off x="8513155" y="4388445"/>
            <a:ext cx="733155" cy="472478"/>
          </a:xfrm>
          <a:prstGeom prst="rect">
            <a:avLst/>
          </a:prstGeom>
        </p:spPr>
      </p:pic>
      <p:sp>
        <p:nvSpPr>
          <p:cNvPr id="8" name="TextBox 7">
            <a:extLst>
              <a:ext uri="{FF2B5EF4-FFF2-40B4-BE49-F238E27FC236}">
                <a16:creationId xmlns:a16="http://schemas.microsoft.com/office/drawing/2014/main" id="{B47DAD64-D37D-EEFE-3DB6-C3F8B434A830}"/>
              </a:ext>
            </a:extLst>
          </p:cNvPr>
          <p:cNvSpPr txBox="1"/>
          <p:nvPr/>
        </p:nvSpPr>
        <p:spPr>
          <a:xfrm>
            <a:off x="-40441" y="2482135"/>
            <a:ext cx="1983529"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Contact Name.: </a:t>
            </a:r>
            <a:endParaRPr lang="en-IN" dirty="0"/>
          </a:p>
        </p:txBody>
      </p:sp>
      <p:sp>
        <p:nvSpPr>
          <p:cNvPr id="10" name="Rectangle 9">
            <a:extLst>
              <a:ext uri="{FF2B5EF4-FFF2-40B4-BE49-F238E27FC236}">
                <a16:creationId xmlns:a16="http://schemas.microsoft.com/office/drawing/2014/main" id="{A257DB13-A76D-CE21-0903-A1A1F382C48C}"/>
              </a:ext>
            </a:extLst>
          </p:cNvPr>
          <p:cNvSpPr/>
          <p:nvPr/>
        </p:nvSpPr>
        <p:spPr>
          <a:xfrm>
            <a:off x="2031166" y="243300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12" name="Rectangle 11">
            <a:extLst>
              <a:ext uri="{FF2B5EF4-FFF2-40B4-BE49-F238E27FC236}">
                <a16:creationId xmlns:a16="http://schemas.microsoft.com/office/drawing/2014/main" id="{F0E85C77-EE0B-7089-C59D-29ADF9D62969}"/>
              </a:ext>
            </a:extLst>
          </p:cNvPr>
          <p:cNvSpPr/>
          <p:nvPr/>
        </p:nvSpPr>
        <p:spPr>
          <a:xfrm>
            <a:off x="60433" y="154783"/>
            <a:ext cx="2908084" cy="4250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Lead Details:</a:t>
            </a:r>
            <a:endParaRPr lang="en-IN" dirty="0"/>
          </a:p>
        </p:txBody>
      </p:sp>
      <p:sp>
        <p:nvSpPr>
          <p:cNvPr id="14" name="TextBox 13">
            <a:extLst>
              <a:ext uri="{FF2B5EF4-FFF2-40B4-BE49-F238E27FC236}">
                <a16:creationId xmlns:a16="http://schemas.microsoft.com/office/drawing/2014/main" id="{19121323-054D-C2BF-049E-56C7062ECA73}"/>
              </a:ext>
            </a:extLst>
          </p:cNvPr>
          <p:cNvSpPr txBox="1"/>
          <p:nvPr/>
        </p:nvSpPr>
        <p:spPr>
          <a:xfrm>
            <a:off x="5400982" y="2098739"/>
            <a:ext cx="2408893" cy="369332"/>
          </a:xfrm>
          <a:prstGeom prst="rect">
            <a:avLst/>
          </a:prstGeom>
          <a:noFill/>
        </p:spPr>
        <p:txBody>
          <a:bodyPr wrap="square">
            <a:spAutoFit/>
          </a:bodyPr>
          <a:lstStyle/>
          <a:p>
            <a:r>
              <a:rPr lang="en-IN" dirty="0">
                <a:solidFill>
                  <a:srgbClr val="001D52"/>
                </a:solidFill>
                <a:highlight>
                  <a:srgbClr val="FFFFFF"/>
                </a:highlight>
                <a:latin typeface="Nunito Sans" pitchFamily="2" charset="0"/>
              </a:rPr>
              <a:t>Services Interested</a:t>
            </a:r>
            <a:r>
              <a:rPr lang="en-IN" b="0" i="0" dirty="0">
                <a:solidFill>
                  <a:srgbClr val="001D52"/>
                </a:solidFill>
                <a:effectLst/>
                <a:highlight>
                  <a:srgbClr val="FFFFFF"/>
                </a:highlight>
                <a:latin typeface="Nunito Sans" pitchFamily="2" charset="0"/>
              </a:rPr>
              <a:t>: *</a:t>
            </a:r>
            <a:endParaRPr lang="en-IN" dirty="0"/>
          </a:p>
        </p:txBody>
      </p:sp>
      <p:sp>
        <p:nvSpPr>
          <p:cNvPr id="16" name="Rectangle 15">
            <a:extLst>
              <a:ext uri="{FF2B5EF4-FFF2-40B4-BE49-F238E27FC236}">
                <a16:creationId xmlns:a16="http://schemas.microsoft.com/office/drawing/2014/main" id="{A9D012E4-A4E8-D19A-9FF6-31AFE57DE525}"/>
              </a:ext>
            </a:extLst>
          </p:cNvPr>
          <p:cNvSpPr/>
          <p:nvPr/>
        </p:nvSpPr>
        <p:spPr>
          <a:xfrm>
            <a:off x="8360752" y="214451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&lt;General Master and Multi Selection&gt;</a:t>
            </a:r>
            <a:endParaRPr lang="en-IN" sz="1400" dirty="0">
              <a:solidFill>
                <a:schemeClr val="tx1"/>
              </a:solidFill>
            </a:endParaRPr>
          </a:p>
        </p:txBody>
      </p:sp>
    </p:spTree>
    <p:extLst>
      <p:ext uri="{BB962C8B-B14F-4D97-AF65-F5344CB8AC3E}">
        <p14:creationId xmlns:p14="http://schemas.microsoft.com/office/powerpoint/2010/main" val="4264037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553BE2B-C33B-256F-41F7-52CDACFBAE51}"/>
              </a:ext>
            </a:extLst>
          </p:cNvPr>
          <p:cNvGraphicFramePr>
            <a:graphicFrameLocks noGrp="1"/>
          </p:cNvGraphicFramePr>
          <p:nvPr/>
        </p:nvGraphicFramePr>
        <p:xfrm>
          <a:off x="545922" y="1912005"/>
          <a:ext cx="11259424" cy="2401619"/>
        </p:xfrm>
        <a:graphic>
          <a:graphicData uri="http://schemas.openxmlformats.org/drawingml/2006/table">
            <a:tbl>
              <a:tblPr firstRow="1" bandRow="1">
                <a:tableStyleId>{5C22544A-7EE6-4342-B048-85BDC9FD1C3A}</a:tableStyleId>
              </a:tblPr>
              <a:tblGrid>
                <a:gridCol w="1975872">
                  <a:extLst>
                    <a:ext uri="{9D8B030D-6E8A-4147-A177-3AD203B41FA5}">
                      <a16:colId xmlns:a16="http://schemas.microsoft.com/office/drawing/2014/main" val="3103054998"/>
                    </a:ext>
                  </a:extLst>
                </a:gridCol>
                <a:gridCol w="2126520">
                  <a:extLst>
                    <a:ext uri="{9D8B030D-6E8A-4147-A177-3AD203B41FA5}">
                      <a16:colId xmlns:a16="http://schemas.microsoft.com/office/drawing/2014/main" val="4262726666"/>
                    </a:ext>
                  </a:extLst>
                </a:gridCol>
                <a:gridCol w="1940984">
                  <a:extLst>
                    <a:ext uri="{9D8B030D-6E8A-4147-A177-3AD203B41FA5}">
                      <a16:colId xmlns:a16="http://schemas.microsoft.com/office/drawing/2014/main" val="238706360"/>
                    </a:ext>
                  </a:extLst>
                </a:gridCol>
                <a:gridCol w="2040889">
                  <a:extLst>
                    <a:ext uri="{9D8B030D-6E8A-4147-A177-3AD203B41FA5}">
                      <a16:colId xmlns:a16="http://schemas.microsoft.com/office/drawing/2014/main" val="1300899069"/>
                    </a:ext>
                  </a:extLst>
                </a:gridCol>
                <a:gridCol w="1212560">
                  <a:extLst>
                    <a:ext uri="{9D8B030D-6E8A-4147-A177-3AD203B41FA5}">
                      <a16:colId xmlns:a16="http://schemas.microsoft.com/office/drawing/2014/main" val="3977869734"/>
                    </a:ext>
                  </a:extLst>
                </a:gridCol>
                <a:gridCol w="1962599">
                  <a:extLst>
                    <a:ext uri="{9D8B030D-6E8A-4147-A177-3AD203B41FA5}">
                      <a16:colId xmlns:a16="http://schemas.microsoft.com/office/drawing/2014/main" val="4222102939"/>
                    </a:ext>
                  </a:extLst>
                </a:gridCol>
              </a:tblGrid>
              <a:tr h="370840">
                <a:tc>
                  <a:txBody>
                    <a:bodyPr/>
                    <a:lstStyle/>
                    <a:p>
                      <a:r>
                        <a:rPr lang="en-US" dirty="0"/>
                        <a:t>Customer Name</a:t>
                      </a:r>
                      <a:endParaRPr lang="en-IN" dirty="0"/>
                    </a:p>
                  </a:txBody>
                  <a:tcPr/>
                </a:tc>
                <a:tc>
                  <a:txBody>
                    <a:bodyPr/>
                    <a:lstStyle/>
                    <a:p>
                      <a:r>
                        <a:rPr lang="en-US" dirty="0"/>
                        <a:t>Meeting Date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r>
                        <a:rPr lang="en-US" dirty="0"/>
                        <a:t>TAT in Hrs.</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2012210037"/>
                  </a:ext>
                </a:extLst>
              </a:tr>
              <a:tr h="48346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003823"/>
                  </a:ext>
                </a:extLst>
              </a:tr>
              <a:tr h="370840">
                <a:tc>
                  <a:txBody>
                    <a:bodyPr/>
                    <a:lstStyle/>
                    <a:p>
                      <a:r>
                        <a:rPr lang="en-US" dirty="0"/>
                        <a:t>ABC Enterprises</a:t>
                      </a:r>
                      <a:endParaRPr lang="en-IN" dirty="0"/>
                    </a:p>
                  </a:txBody>
                  <a:tcPr/>
                </a:tc>
                <a:tc>
                  <a:txBody>
                    <a:bodyPr/>
                    <a:lstStyle/>
                    <a:p>
                      <a:r>
                        <a:rPr lang="en-US" dirty="0"/>
                        <a:t>25-06-2024</a:t>
                      </a:r>
                      <a:endParaRPr lang="en-IN" dirty="0"/>
                    </a:p>
                  </a:txBody>
                  <a:tcPr/>
                </a:tc>
                <a:tc>
                  <a:txBody>
                    <a:bodyPr/>
                    <a:lstStyle/>
                    <a:p>
                      <a:r>
                        <a:rPr lang="en-US" dirty="0"/>
                        <a:t>09:00 AM</a:t>
                      </a:r>
                      <a:endParaRPr lang="en-IN" dirty="0"/>
                    </a:p>
                  </a:txBody>
                  <a:tcPr/>
                </a:tc>
                <a:tc>
                  <a:txBody>
                    <a:bodyPr/>
                    <a:lstStyle/>
                    <a:p>
                      <a:r>
                        <a:rPr lang="en-US" dirty="0"/>
                        <a:t>12:30 PM</a:t>
                      </a:r>
                      <a:endParaRPr lang="en-IN" dirty="0"/>
                    </a:p>
                  </a:txBody>
                  <a:tcPr/>
                </a:tc>
                <a:tc>
                  <a:txBody>
                    <a:bodyPr/>
                    <a:lstStyle/>
                    <a:p>
                      <a:r>
                        <a:rPr lang="en-US" dirty="0"/>
                        <a:t>01:30</a:t>
                      </a:r>
                      <a:endParaRPr lang="en-IN" dirty="0"/>
                    </a:p>
                  </a:txBody>
                  <a:tcPr/>
                </a:tc>
                <a:tc>
                  <a:txBody>
                    <a:bodyPr/>
                    <a:lstStyle/>
                    <a:p>
                      <a:endParaRPr lang="en-IN" dirty="0"/>
                    </a:p>
                  </a:txBody>
                  <a:tcPr/>
                </a:tc>
                <a:extLst>
                  <a:ext uri="{0D108BD9-81ED-4DB2-BD59-A6C34878D82A}">
                    <a16:rowId xmlns:a16="http://schemas.microsoft.com/office/drawing/2014/main" val="4068243835"/>
                  </a:ext>
                </a:extLst>
              </a:tr>
              <a:tr h="453619">
                <a:tc>
                  <a:txBody>
                    <a:bodyPr/>
                    <a:lstStyle/>
                    <a:p>
                      <a:r>
                        <a:rPr lang="en-US" dirty="0"/>
                        <a:t>Aarti Drugs Ltd</a:t>
                      </a:r>
                      <a:endParaRPr lang="en-IN" dirty="0"/>
                    </a:p>
                  </a:txBody>
                  <a:tcPr/>
                </a:tc>
                <a:tc>
                  <a:txBody>
                    <a:bodyPr/>
                    <a:lstStyle/>
                    <a:p>
                      <a:r>
                        <a:rPr lang="en-US" dirty="0"/>
                        <a:t>27-06-2024</a:t>
                      </a:r>
                      <a:endParaRPr lang="en-IN" dirty="0"/>
                    </a:p>
                  </a:txBody>
                  <a:tcPr/>
                </a:tc>
                <a:tc>
                  <a:txBody>
                    <a:bodyPr/>
                    <a:lstStyle/>
                    <a:p>
                      <a:r>
                        <a:rPr lang="en-US" dirty="0"/>
                        <a:t>12:00 PM</a:t>
                      </a:r>
                      <a:endParaRPr lang="en-IN" dirty="0"/>
                    </a:p>
                  </a:txBody>
                  <a:tcPr/>
                </a:tc>
                <a:tc>
                  <a:txBody>
                    <a:bodyPr/>
                    <a:lstStyle/>
                    <a:p>
                      <a:r>
                        <a:rPr lang="en-US" dirty="0"/>
                        <a:t>03:30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35170892"/>
                  </a:ext>
                </a:extLst>
              </a:tr>
              <a:tr h="453619">
                <a:tc>
                  <a:txBody>
                    <a:bodyPr/>
                    <a:lstStyle/>
                    <a:p>
                      <a:r>
                        <a:rPr lang="en-US" dirty="0"/>
                        <a:t>USV Pvt Ltd</a:t>
                      </a:r>
                      <a:endParaRPr lang="en-IN" dirty="0"/>
                    </a:p>
                  </a:txBody>
                  <a:tcPr/>
                </a:tc>
                <a:tc>
                  <a:txBody>
                    <a:bodyPr/>
                    <a:lstStyle/>
                    <a:p>
                      <a:r>
                        <a:rPr lang="en-US" dirty="0"/>
                        <a:t>29-06-2024</a:t>
                      </a:r>
                      <a:endParaRPr lang="en-IN" dirty="0"/>
                    </a:p>
                  </a:txBody>
                  <a:tcPr/>
                </a:tc>
                <a:tc>
                  <a:txBody>
                    <a:bodyPr/>
                    <a:lstStyle/>
                    <a:p>
                      <a:r>
                        <a:rPr lang="en-US" dirty="0"/>
                        <a:t>09:00 AM</a:t>
                      </a:r>
                      <a:endParaRPr lang="en-IN" dirty="0"/>
                    </a:p>
                  </a:txBody>
                  <a:tcPr/>
                </a:tc>
                <a:tc>
                  <a:txBody>
                    <a:bodyPr/>
                    <a:lstStyle/>
                    <a:p>
                      <a:r>
                        <a:rPr lang="en-US" dirty="0"/>
                        <a:t>06:30 PM</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34842833"/>
                  </a:ext>
                </a:extLst>
              </a:tr>
            </a:tbl>
          </a:graphicData>
        </a:graphic>
      </p:graphicFrame>
      <p:sp>
        <p:nvSpPr>
          <p:cNvPr id="8" name="Rectangle 7">
            <a:extLst>
              <a:ext uri="{FF2B5EF4-FFF2-40B4-BE49-F238E27FC236}">
                <a16:creationId xmlns:a16="http://schemas.microsoft.com/office/drawing/2014/main" id="{8397DECF-419A-70C9-4559-D8590D51CCA5}"/>
              </a:ext>
            </a:extLst>
          </p:cNvPr>
          <p:cNvSpPr/>
          <p:nvPr/>
        </p:nvSpPr>
        <p:spPr>
          <a:xfrm>
            <a:off x="65974" y="306435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20F253EA-8FB3-232B-B843-7F22ABDB71AB}"/>
              </a:ext>
            </a:extLst>
          </p:cNvPr>
          <p:cNvSpPr/>
          <p:nvPr/>
        </p:nvSpPr>
        <p:spPr>
          <a:xfrm>
            <a:off x="65974" y="3469749"/>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135FB305-5B2B-453C-9175-E5C94552D6CB}"/>
              </a:ext>
            </a:extLst>
          </p:cNvPr>
          <p:cNvSpPr/>
          <p:nvPr/>
        </p:nvSpPr>
        <p:spPr>
          <a:xfrm>
            <a:off x="671531" y="2604417"/>
            <a:ext cx="1621309" cy="3914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478D2598-E0EF-E93B-C1DC-2AFEC7843F19}"/>
              </a:ext>
            </a:extLst>
          </p:cNvPr>
          <p:cNvPicPr>
            <a:picLocks noChangeAspect="1"/>
          </p:cNvPicPr>
          <p:nvPr/>
        </p:nvPicPr>
        <p:blipFill>
          <a:blip r:embed="rId2"/>
          <a:stretch>
            <a:fillRect/>
          </a:stretch>
        </p:blipFill>
        <p:spPr>
          <a:xfrm>
            <a:off x="1961159" y="2686377"/>
            <a:ext cx="312727" cy="295158"/>
          </a:xfrm>
          <a:prstGeom prst="rect">
            <a:avLst/>
          </a:prstGeom>
        </p:spPr>
      </p:pic>
      <p:sp>
        <p:nvSpPr>
          <p:cNvPr id="12" name="Rectangle 11">
            <a:extLst>
              <a:ext uri="{FF2B5EF4-FFF2-40B4-BE49-F238E27FC236}">
                <a16:creationId xmlns:a16="http://schemas.microsoft.com/office/drawing/2014/main" id="{3279EF58-3E44-5994-99A3-D5486D91415F}"/>
              </a:ext>
            </a:extLst>
          </p:cNvPr>
          <p:cNvSpPr/>
          <p:nvPr/>
        </p:nvSpPr>
        <p:spPr>
          <a:xfrm>
            <a:off x="2562265" y="2648506"/>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157BD7F9-C76A-A9E5-5422-8CDC673F1487}"/>
              </a:ext>
            </a:extLst>
          </p:cNvPr>
          <p:cNvPicPr>
            <a:picLocks noChangeAspect="1"/>
          </p:cNvPicPr>
          <p:nvPr/>
        </p:nvPicPr>
        <p:blipFill>
          <a:blip r:embed="rId2"/>
          <a:stretch>
            <a:fillRect/>
          </a:stretch>
        </p:blipFill>
        <p:spPr>
          <a:xfrm>
            <a:off x="4097494" y="2665687"/>
            <a:ext cx="312727" cy="295158"/>
          </a:xfrm>
          <a:prstGeom prst="rect">
            <a:avLst/>
          </a:prstGeom>
        </p:spPr>
      </p:pic>
      <p:sp>
        <p:nvSpPr>
          <p:cNvPr id="14" name="Rectangle 13">
            <a:extLst>
              <a:ext uri="{FF2B5EF4-FFF2-40B4-BE49-F238E27FC236}">
                <a16:creationId xmlns:a16="http://schemas.microsoft.com/office/drawing/2014/main" id="{D2D3B407-FFCC-0D1F-5E1F-F1571A29DA6F}"/>
              </a:ext>
            </a:extLst>
          </p:cNvPr>
          <p:cNvSpPr/>
          <p:nvPr/>
        </p:nvSpPr>
        <p:spPr>
          <a:xfrm>
            <a:off x="4811248" y="2633755"/>
            <a:ext cx="1479431"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8BB24A21-10DB-AE9D-24E6-6B39485EC5CC}"/>
              </a:ext>
            </a:extLst>
          </p:cNvPr>
          <p:cNvPicPr>
            <a:picLocks noChangeAspect="1"/>
          </p:cNvPicPr>
          <p:nvPr/>
        </p:nvPicPr>
        <p:blipFill>
          <a:blip r:embed="rId2"/>
          <a:stretch>
            <a:fillRect/>
          </a:stretch>
        </p:blipFill>
        <p:spPr>
          <a:xfrm>
            <a:off x="5994918" y="2648124"/>
            <a:ext cx="275581" cy="260099"/>
          </a:xfrm>
          <a:prstGeom prst="rect">
            <a:avLst/>
          </a:prstGeom>
        </p:spPr>
      </p:pic>
      <p:sp>
        <p:nvSpPr>
          <p:cNvPr id="16" name="Rectangle 15">
            <a:extLst>
              <a:ext uri="{FF2B5EF4-FFF2-40B4-BE49-F238E27FC236}">
                <a16:creationId xmlns:a16="http://schemas.microsoft.com/office/drawing/2014/main" id="{0448B2B0-EA97-CEAA-986B-066923570AC0}"/>
              </a:ext>
            </a:extLst>
          </p:cNvPr>
          <p:cNvSpPr/>
          <p:nvPr/>
        </p:nvSpPr>
        <p:spPr>
          <a:xfrm>
            <a:off x="6988387" y="2604416"/>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A539492A-5D9A-219B-E3C3-E033FE90163A}"/>
              </a:ext>
            </a:extLst>
          </p:cNvPr>
          <p:cNvPicPr>
            <a:picLocks noChangeAspect="1"/>
          </p:cNvPicPr>
          <p:nvPr/>
        </p:nvPicPr>
        <p:blipFill>
          <a:blip r:embed="rId2"/>
          <a:stretch>
            <a:fillRect/>
          </a:stretch>
        </p:blipFill>
        <p:spPr>
          <a:xfrm>
            <a:off x="8080411" y="2633755"/>
            <a:ext cx="290805" cy="274468"/>
          </a:xfrm>
          <a:prstGeom prst="rect">
            <a:avLst/>
          </a:prstGeom>
        </p:spPr>
      </p:pic>
      <p:sp>
        <p:nvSpPr>
          <p:cNvPr id="18" name="Rectangle 17">
            <a:extLst>
              <a:ext uri="{FF2B5EF4-FFF2-40B4-BE49-F238E27FC236}">
                <a16:creationId xmlns:a16="http://schemas.microsoft.com/office/drawing/2014/main" id="{D86FF16D-0FDA-5195-5DBE-A30AEFF27269}"/>
              </a:ext>
            </a:extLst>
          </p:cNvPr>
          <p:cNvSpPr/>
          <p:nvPr/>
        </p:nvSpPr>
        <p:spPr>
          <a:xfrm>
            <a:off x="65324" y="387514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2" name="Picture 21">
            <a:extLst>
              <a:ext uri="{FF2B5EF4-FFF2-40B4-BE49-F238E27FC236}">
                <a16:creationId xmlns:a16="http://schemas.microsoft.com/office/drawing/2014/main" id="{8511413F-AD85-8546-2B6A-431A76879B60}"/>
              </a:ext>
            </a:extLst>
          </p:cNvPr>
          <p:cNvPicPr>
            <a:picLocks noChangeAspect="1"/>
          </p:cNvPicPr>
          <p:nvPr/>
        </p:nvPicPr>
        <p:blipFill>
          <a:blip r:embed="rId3"/>
          <a:stretch>
            <a:fillRect/>
          </a:stretch>
        </p:blipFill>
        <p:spPr>
          <a:xfrm>
            <a:off x="10023556" y="3009993"/>
            <a:ext cx="632110" cy="314771"/>
          </a:xfrm>
          <a:prstGeom prst="rect">
            <a:avLst/>
          </a:prstGeom>
        </p:spPr>
      </p:pic>
      <p:pic>
        <p:nvPicPr>
          <p:cNvPr id="24" name="Picture 23">
            <a:extLst>
              <a:ext uri="{FF2B5EF4-FFF2-40B4-BE49-F238E27FC236}">
                <a16:creationId xmlns:a16="http://schemas.microsoft.com/office/drawing/2014/main" id="{7C057231-33D6-9225-178B-AEF826A4290F}"/>
              </a:ext>
            </a:extLst>
          </p:cNvPr>
          <p:cNvPicPr>
            <a:picLocks noChangeAspect="1"/>
          </p:cNvPicPr>
          <p:nvPr/>
        </p:nvPicPr>
        <p:blipFill>
          <a:blip r:embed="rId4"/>
          <a:stretch>
            <a:fillRect/>
          </a:stretch>
        </p:blipFill>
        <p:spPr>
          <a:xfrm>
            <a:off x="10650878" y="2995904"/>
            <a:ext cx="362001" cy="342948"/>
          </a:xfrm>
          <a:prstGeom prst="rect">
            <a:avLst/>
          </a:prstGeom>
        </p:spPr>
      </p:pic>
      <p:pic>
        <p:nvPicPr>
          <p:cNvPr id="28" name="Picture 27">
            <a:extLst>
              <a:ext uri="{FF2B5EF4-FFF2-40B4-BE49-F238E27FC236}">
                <a16:creationId xmlns:a16="http://schemas.microsoft.com/office/drawing/2014/main" id="{87C81B04-6A53-8540-C7DB-3C1BA9466E9A}"/>
              </a:ext>
            </a:extLst>
          </p:cNvPr>
          <p:cNvPicPr>
            <a:picLocks noChangeAspect="1"/>
          </p:cNvPicPr>
          <p:nvPr/>
        </p:nvPicPr>
        <p:blipFill>
          <a:blip r:embed="rId5"/>
          <a:stretch>
            <a:fillRect/>
          </a:stretch>
        </p:blipFill>
        <p:spPr>
          <a:xfrm>
            <a:off x="11487818" y="3024081"/>
            <a:ext cx="273414" cy="314771"/>
          </a:xfrm>
          <a:prstGeom prst="rect">
            <a:avLst/>
          </a:prstGeom>
        </p:spPr>
      </p:pic>
      <p:pic>
        <p:nvPicPr>
          <p:cNvPr id="19" name="Picture 18">
            <a:extLst>
              <a:ext uri="{FF2B5EF4-FFF2-40B4-BE49-F238E27FC236}">
                <a16:creationId xmlns:a16="http://schemas.microsoft.com/office/drawing/2014/main" id="{7D331460-373E-20BE-D43A-35DA26DA1F8B}"/>
              </a:ext>
            </a:extLst>
          </p:cNvPr>
          <p:cNvPicPr>
            <a:picLocks noChangeAspect="1"/>
          </p:cNvPicPr>
          <p:nvPr/>
        </p:nvPicPr>
        <p:blipFill>
          <a:blip r:embed="rId6"/>
          <a:stretch>
            <a:fillRect/>
          </a:stretch>
        </p:blipFill>
        <p:spPr>
          <a:xfrm>
            <a:off x="11041699" y="2995905"/>
            <a:ext cx="317162" cy="342948"/>
          </a:xfrm>
          <a:prstGeom prst="rect">
            <a:avLst/>
          </a:prstGeom>
        </p:spPr>
      </p:pic>
      <p:pic>
        <p:nvPicPr>
          <p:cNvPr id="20" name="Picture 19">
            <a:extLst>
              <a:ext uri="{FF2B5EF4-FFF2-40B4-BE49-F238E27FC236}">
                <a16:creationId xmlns:a16="http://schemas.microsoft.com/office/drawing/2014/main" id="{051DB90A-6F6D-5042-B9B7-F001B3B34DD1}"/>
              </a:ext>
            </a:extLst>
          </p:cNvPr>
          <p:cNvPicPr>
            <a:picLocks noChangeAspect="1"/>
          </p:cNvPicPr>
          <p:nvPr/>
        </p:nvPicPr>
        <p:blipFill>
          <a:blip r:embed="rId3"/>
          <a:stretch>
            <a:fillRect/>
          </a:stretch>
        </p:blipFill>
        <p:spPr>
          <a:xfrm>
            <a:off x="9993748" y="3464130"/>
            <a:ext cx="632110" cy="314771"/>
          </a:xfrm>
          <a:prstGeom prst="rect">
            <a:avLst/>
          </a:prstGeom>
        </p:spPr>
      </p:pic>
      <p:pic>
        <p:nvPicPr>
          <p:cNvPr id="21" name="Picture 20">
            <a:extLst>
              <a:ext uri="{FF2B5EF4-FFF2-40B4-BE49-F238E27FC236}">
                <a16:creationId xmlns:a16="http://schemas.microsoft.com/office/drawing/2014/main" id="{4F3704C4-1FA0-DE4A-C4A1-AB7A092BD069}"/>
              </a:ext>
            </a:extLst>
          </p:cNvPr>
          <p:cNvPicPr>
            <a:picLocks noChangeAspect="1"/>
          </p:cNvPicPr>
          <p:nvPr/>
        </p:nvPicPr>
        <p:blipFill>
          <a:blip r:embed="rId4"/>
          <a:stretch>
            <a:fillRect/>
          </a:stretch>
        </p:blipFill>
        <p:spPr>
          <a:xfrm>
            <a:off x="10621070" y="3450041"/>
            <a:ext cx="362001" cy="342948"/>
          </a:xfrm>
          <a:prstGeom prst="rect">
            <a:avLst/>
          </a:prstGeom>
        </p:spPr>
      </p:pic>
      <p:pic>
        <p:nvPicPr>
          <p:cNvPr id="23" name="Picture 22">
            <a:extLst>
              <a:ext uri="{FF2B5EF4-FFF2-40B4-BE49-F238E27FC236}">
                <a16:creationId xmlns:a16="http://schemas.microsoft.com/office/drawing/2014/main" id="{D6ED5AB4-488A-2D2F-EF6B-5C1991025A7D}"/>
              </a:ext>
            </a:extLst>
          </p:cNvPr>
          <p:cNvPicPr>
            <a:picLocks noChangeAspect="1"/>
          </p:cNvPicPr>
          <p:nvPr/>
        </p:nvPicPr>
        <p:blipFill>
          <a:blip r:embed="rId5"/>
          <a:stretch>
            <a:fillRect/>
          </a:stretch>
        </p:blipFill>
        <p:spPr>
          <a:xfrm>
            <a:off x="11458010" y="3478218"/>
            <a:ext cx="273414" cy="314771"/>
          </a:xfrm>
          <a:prstGeom prst="rect">
            <a:avLst/>
          </a:prstGeom>
        </p:spPr>
      </p:pic>
      <p:pic>
        <p:nvPicPr>
          <p:cNvPr id="25" name="Picture 24">
            <a:extLst>
              <a:ext uri="{FF2B5EF4-FFF2-40B4-BE49-F238E27FC236}">
                <a16:creationId xmlns:a16="http://schemas.microsoft.com/office/drawing/2014/main" id="{D041AAFC-F36D-1BC4-D448-463FA06D9FBA}"/>
              </a:ext>
            </a:extLst>
          </p:cNvPr>
          <p:cNvPicPr>
            <a:picLocks noChangeAspect="1"/>
          </p:cNvPicPr>
          <p:nvPr/>
        </p:nvPicPr>
        <p:blipFill>
          <a:blip r:embed="rId6"/>
          <a:stretch>
            <a:fillRect/>
          </a:stretch>
        </p:blipFill>
        <p:spPr>
          <a:xfrm>
            <a:off x="11011891" y="3450042"/>
            <a:ext cx="317162" cy="342948"/>
          </a:xfrm>
          <a:prstGeom prst="rect">
            <a:avLst/>
          </a:prstGeom>
        </p:spPr>
      </p:pic>
      <p:pic>
        <p:nvPicPr>
          <p:cNvPr id="39" name="Picture 38">
            <a:extLst>
              <a:ext uri="{FF2B5EF4-FFF2-40B4-BE49-F238E27FC236}">
                <a16:creationId xmlns:a16="http://schemas.microsoft.com/office/drawing/2014/main" id="{4AD50638-BE75-14EA-CDA1-C16412539B49}"/>
              </a:ext>
            </a:extLst>
          </p:cNvPr>
          <p:cNvPicPr>
            <a:picLocks noChangeAspect="1"/>
          </p:cNvPicPr>
          <p:nvPr/>
        </p:nvPicPr>
        <p:blipFill>
          <a:blip r:embed="rId3"/>
          <a:stretch>
            <a:fillRect/>
          </a:stretch>
        </p:blipFill>
        <p:spPr>
          <a:xfrm>
            <a:off x="9993748" y="3918125"/>
            <a:ext cx="632110" cy="314771"/>
          </a:xfrm>
          <a:prstGeom prst="rect">
            <a:avLst/>
          </a:prstGeom>
        </p:spPr>
      </p:pic>
      <p:pic>
        <p:nvPicPr>
          <p:cNvPr id="40" name="Picture 39">
            <a:extLst>
              <a:ext uri="{FF2B5EF4-FFF2-40B4-BE49-F238E27FC236}">
                <a16:creationId xmlns:a16="http://schemas.microsoft.com/office/drawing/2014/main" id="{9CEA9055-6A9D-FC58-A388-33203E43D750}"/>
              </a:ext>
            </a:extLst>
          </p:cNvPr>
          <p:cNvPicPr>
            <a:picLocks noChangeAspect="1"/>
          </p:cNvPicPr>
          <p:nvPr/>
        </p:nvPicPr>
        <p:blipFill>
          <a:blip r:embed="rId4"/>
          <a:stretch>
            <a:fillRect/>
          </a:stretch>
        </p:blipFill>
        <p:spPr>
          <a:xfrm>
            <a:off x="10621070" y="3904036"/>
            <a:ext cx="362001" cy="342948"/>
          </a:xfrm>
          <a:prstGeom prst="rect">
            <a:avLst/>
          </a:prstGeom>
        </p:spPr>
      </p:pic>
      <p:pic>
        <p:nvPicPr>
          <p:cNvPr id="41" name="Picture 40">
            <a:extLst>
              <a:ext uri="{FF2B5EF4-FFF2-40B4-BE49-F238E27FC236}">
                <a16:creationId xmlns:a16="http://schemas.microsoft.com/office/drawing/2014/main" id="{8C9D82D4-8422-FFCE-1845-95F2030CCC3B}"/>
              </a:ext>
            </a:extLst>
          </p:cNvPr>
          <p:cNvPicPr>
            <a:picLocks noChangeAspect="1"/>
          </p:cNvPicPr>
          <p:nvPr/>
        </p:nvPicPr>
        <p:blipFill>
          <a:blip r:embed="rId5"/>
          <a:stretch>
            <a:fillRect/>
          </a:stretch>
        </p:blipFill>
        <p:spPr>
          <a:xfrm>
            <a:off x="11458010" y="3932213"/>
            <a:ext cx="273414" cy="314771"/>
          </a:xfrm>
          <a:prstGeom prst="rect">
            <a:avLst/>
          </a:prstGeom>
        </p:spPr>
      </p:pic>
      <p:pic>
        <p:nvPicPr>
          <p:cNvPr id="42" name="Picture 41">
            <a:extLst>
              <a:ext uri="{FF2B5EF4-FFF2-40B4-BE49-F238E27FC236}">
                <a16:creationId xmlns:a16="http://schemas.microsoft.com/office/drawing/2014/main" id="{C05CEE54-43B4-C184-5E9C-B29BFCF4700F}"/>
              </a:ext>
            </a:extLst>
          </p:cNvPr>
          <p:cNvPicPr>
            <a:picLocks noChangeAspect="1"/>
          </p:cNvPicPr>
          <p:nvPr/>
        </p:nvPicPr>
        <p:blipFill>
          <a:blip r:embed="rId6"/>
          <a:stretch>
            <a:fillRect/>
          </a:stretch>
        </p:blipFill>
        <p:spPr>
          <a:xfrm>
            <a:off x="11011891" y="3904037"/>
            <a:ext cx="317162" cy="342948"/>
          </a:xfrm>
          <a:prstGeom prst="rect">
            <a:avLst/>
          </a:prstGeom>
        </p:spPr>
      </p:pic>
      <p:sp>
        <p:nvSpPr>
          <p:cNvPr id="2" name="Oval 1">
            <a:extLst>
              <a:ext uri="{FF2B5EF4-FFF2-40B4-BE49-F238E27FC236}">
                <a16:creationId xmlns:a16="http://schemas.microsoft.com/office/drawing/2014/main" id="{6D44A12A-CA5B-2731-594F-2F99052488B6}"/>
              </a:ext>
            </a:extLst>
          </p:cNvPr>
          <p:cNvSpPr/>
          <p:nvPr/>
        </p:nvSpPr>
        <p:spPr>
          <a:xfrm>
            <a:off x="10325809" y="2825750"/>
            <a:ext cx="368121" cy="58115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Speech Bubble: Oval 3">
            <a:extLst>
              <a:ext uri="{FF2B5EF4-FFF2-40B4-BE49-F238E27FC236}">
                <a16:creationId xmlns:a16="http://schemas.microsoft.com/office/drawing/2014/main" id="{FB96A4DD-D8B0-F44E-0C87-09839B5F2130}"/>
              </a:ext>
            </a:extLst>
          </p:cNvPr>
          <p:cNvSpPr/>
          <p:nvPr/>
        </p:nvSpPr>
        <p:spPr>
          <a:xfrm>
            <a:off x="7736286" y="3324764"/>
            <a:ext cx="2362318" cy="489257"/>
          </a:xfrm>
          <a:prstGeom prst="wedgeEllipseCallout">
            <a:avLst>
              <a:gd name="adj1" fmla="val 58743"/>
              <a:gd name="adj2" fmla="val -6470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View</a:t>
            </a:r>
            <a:endParaRPr lang="en-IN" dirty="0">
              <a:solidFill>
                <a:schemeClr val="tx1"/>
              </a:solidFill>
            </a:endParaRPr>
          </a:p>
        </p:txBody>
      </p:sp>
      <p:pic>
        <p:nvPicPr>
          <p:cNvPr id="3" name="Picture 2">
            <a:extLst>
              <a:ext uri="{FF2B5EF4-FFF2-40B4-BE49-F238E27FC236}">
                <a16:creationId xmlns:a16="http://schemas.microsoft.com/office/drawing/2014/main" id="{32D9D959-60FF-5DFF-65EA-C3B2E82AC367}"/>
              </a:ext>
            </a:extLst>
          </p:cNvPr>
          <p:cNvPicPr>
            <a:picLocks noChangeAspect="1"/>
          </p:cNvPicPr>
          <p:nvPr/>
        </p:nvPicPr>
        <p:blipFill>
          <a:blip r:embed="rId7"/>
          <a:stretch>
            <a:fillRect/>
          </a:stretch>
        </p:blipFill>
        <p:spPr>
          <a:xfrm>
            <a:off x="8557864" y="4819665"/>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5683422E-D352-EE2F-C6D6-7F7A7B8C8989}"/>
              </a:ext>
            </a:extLst>
          </p:cNvPr>
          <p:cNvPicPr>
            <a:picLocks noChangeAspect="1"/>
          </p:cNvPicPr>
          <p:nvPr/>
        </p:nvPicPr>
        <p:blipFill>
          <a:blip r:embed="rId8"/>
          <a:stretch>
            <a:fillRect/>
          </a:stretch>
        </p:blipFill>
        <p:spPr>
          <a:xfrm>
            <a:off x="586769" y="421886"/>
            <a:ext cx="4463854" cy="447903"/>
          </a:xfrm>
          <a:prstGeom prst="rect">
            <a:avLst/>
          </a:prstGeom>
        </p:spPr>
      </p:pic>
      <p:pic>
        <p:nvPicPr>
          <p:cNvPr id="7" name="Picture 6">
            <a:extLst>
              <a:ext uri="{FF2B5EF4-FFF2-40B4-BE49-F238E27FC236}">
                <a16:creationId xmlns:a16="http://schemas.microsoft.com/office/drawing/2014/main" id="{421D4F5D-7027-42FE-7B9C-01F7D0F63611}"/>
              </a:ext>
            </a:extLst>
          </p:cNvPr>
          <p:cNvPicPr>
            <a:picLocks noChangeAspect="1"/>
          </p:cNvPicPr>
          <p:nvPr/>
        </p:nvPicPr>
        <p:blipFill>
          <a:blip r:embed="rId9"/>
          <a:stretch>
            <a:fillRect/>
          </a:stretch>
        </p:blipFill>
        <p:spPr>
          <a:xfrm>
            <a:off x="2547449" y="1083136"/>
            <a:ext cx="914528" cy="304843"/>
          </a:xfrm>
          <a:prstGeom prst="rect">
            <a:avLst/>
          </a:prstGeom>
        </p:spPr>
      </p:pic>
      <p:sp>
        <p:nvSpPr>
          <p:cNvPr id="26" name="Rectangle 25">
            <a:extLst>
              <a:ext uri="{FF2B5EF4-FFF2-40B4-BE49-F238E27FC236}">
                <a16:creationId xmlns:a16="http://schemas.microsoft.com/office/drawing/2014/main" id="{54F6E54C-CF00-70E7-5219-8EA85CF33D63}"/>
              </a:ext>
            </a:extLst>
          </p:cNvPr>
          <p:cNvSpPr/>
          <p:nvPr/>
        </p:nvSpPr>
        <p:spPr>
          <a:xfrm>
            <a:off x="9821263" y="1243523"/>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27" name="Rectangle 26">
            <a:extLst>
              <a:ext uri="{FF2B5EF4-FFF2-40B4-BE49-F238E27FC236}">
                <a16:creationId xmlns:a16="http://schemas.microsoft.com/office/drawing/2014/main" id="{F2BA6E73-E957-5C45-8A27-411F688C7513}"/>
              </a:ext>
            </a:extLst>
          </p:cNvPr>
          <p:cNvSpPr/>
          <p:nvPr/>
        </p:nvSpPr>
        <p:spPr>
          <a:xfrm>
            <a:off x="10813816" y="1258949"/>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30" name="Rectangle 29">
            <a:extLst>
              <a:ext uri="{FF2B5EF4-FFF2-40B4-BE49-F238E27FC236}">
                <a16:creationId xmlns:a16="http://schemas.microsoft.com/office/drawing/2014/main" id="{B56A3D99-2456-D693-CCD9-5BBCD9B782F9}"/>
              </a:ext>
            </a:extLst>
          </p:cNvPr>
          <p:cNvSpPr/>
          <p:nvPr/>
        </p:nvSpPr>
        <p:spPr>
          <a:xfrm>
            <a:off x="10219543" y="102699"/>
            <a:ext cx="1873770" cy="52465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Meeting</a:t>
            </a:r>
            <a:endParaRPr lang="en-IN" dirty="0">
              <a:solidFill>
                <a:schemeClr val="tx1"/>
              </a:solidFill>
            </a:endParaRPr>
          </a:p>
        </p:txBody>
      </p:sp>
    </p:spTree>
    <p:extLst>
      <p:ext uri="{BB962C8B-B14F-4D97-AF65-F5344CB8AC3E}">
        <p14:creationId xmlns:p14="http://schemas.microsoft.com/office/powerpoint/2010/main" val="1502003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11EBF6-3267-C7B0-55D0-BE3D14E53E75}"/>
              </a:ext>
            </a:extLst>
          </p:cNvPr>
          <p:cNvSpPr/>
          <p:nvPr/>
        </p:nvSpPr>
        <p:spPr>
          <a:xfrm>
            <a:off x="8289561" y="0"/>
            <a:ext cx="2128603" cy="5396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 Meeting</a:t>
            </a:r>
            <a:endParaRPr lang="en-IN" dirty="0"/>
          </a:p>
        </p:txBody>
      </p:sp>
      <p:graphicFrame>
        <p:nvGraphicFramePr>
          <p:cNvPr id="9" name="Table 8">
            <a:extLst>
              <a:ext uri="{FF2B5EF4-FFF2-40B4-BE49-F238E27FC236}">
                <a16:creationId xmlns:a16="http://schemas.microsoft.com/office/drawing/2014/main" id="{6217701E-2EA4-0238-5AA2-DD86EAC900E6}"/>
              </a:ext>
            </a:extLst>
          </p:cNvPr>
          <p:cNvGraphicFramePr>
            <a:graphicFrameLocks noGrp="1"/>
          </p:cNvGraphicFramePr>
          <p:nvPr>
            <p:extLst>
              <p:ext uri="{D42A27DB-BD31-4B8C-83A1-F6EECF244321}">
                <p14:modId xmlns:p14="http://schemas.microsoft.com/office/powerpoint/2010/main" val="1114702960"/>
              </p:ext>
            </p:extLst>
          </p:nvPr>
        </p:nvGraphicFramePr>
        <p:xfrm>
          <a:off x="383082" y="824597"/>
          <a:ext cx="8128000" cy="5303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08732018"/>
                    </a:ext>
                  </a:extLst>
                </a:gridCol>
                <a:gridCol w="4064000">
                  <a:extLst>
                    <a:ext uri="{9D8B030D-6E8A-4147-A177-3AD203B41FA5}">
                      <a16:colId xmlns:a16="http://schemas.microsoft.com/office/drawing/2014/main" val="2389141647"/>
                    </a:ext>
                  </a:extLst>
                </a:gridCol>
              </a:tblGrid>
              <a:tr h="352095">
                <a:tc>
                  <a:txBody>
                    <a:bodyPr/>
                    <a:lstStyle/>
                    <a:p>
                      <a:r>
                        <a:rPr lang="en-US" dirty="0"/>
                        <a:t>Lead Category: </a:t>
                      </a:r>
                      <a:endParaRPr lang="en-IN" dirty="0"/>
                    </a:p>
                  </a:txBody>
                  <a:tcPr/>
                </a:tc>
                <a:tc>
                  <a:txBody>
                    <a:bodyPr/>
                    <a:lstStyle/>
                    <a:p>
                      <a:r>
                        <a:rPr lang="en-US" dirty="0"/>
                        <a:t>Lead Date: </a:t>
                      </a:r>
                      <a:endParaRPr lang="en-IN" dirty="0"/>
                    </a:p>
                  </a:txBody>
                  <a:tcPr/>
                </a:tc>
                <a:extLst>
                  <a:ext uri="{0D108BD9-81ED-4DB2-BD59-A6C34878D82A}">
                    <a16:rowId xmlns:a16="http://schemas.microsoft.com/office/drawing/2014/main" val="2640896220"/>
                  </a:ext>
                </a:extLst>
              </a:tr>
              <a:tr h="352095">
                <a:tc>
                  <a:txBody>
                    <a:bodyPr/>
                    <a:lstStyle/>
                    <a:p>
                      <a:r>
                        <a:rPr lang="en-US" dirty="0"/>
                        <a:t>Customer Name:</a:t>
                      </a:r>
                      <a:endParaRPr lang="en-IN" dirty="0"/>
                    </a:p>
                  </a:txBody>
                  <a:tcPr/>
                </a:tc>
                <a:tc>
                  <a:txBody>
                    <a:bodyPr/>
                    <a:lstStyle/>
                    <a:p>
                      <a:r>
                        <a:rPr lang="en-US" dirty="0"/>
                        <a:t>Contact Person:</a:t>
                      </a:r>
                      <a:endParaRPr lang="en-IN" dirty="0"/>
                    </a:p>
                  </a:txBody>
                  <a:tcPr/>
                </a:tc>
                <a:extLst>
                  <a:ext uri="{0D108BD9-81ED-4DB2-BD59-A6C34878D82A}">
                    <a16:rowId xmlns:a16="http://schemas.microsoft.com/office/drawing/2014/main" val="3128806784"/>
                  </a:ext>
                </a:extLst>
              </a:tr>
              <a:tr h="352095">
                <a:tc>
                  <a:txBody>
                    <a:bodyPr/>
                    <a:lstStyle/>
                    <a:p>
                      <a:r>
                        <a:rPr lang="en-US" dirty="0"/>
                        <a:t>Contact 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Email ID:</a:t>
                      </a:r>
                      <a:endParaRPr lang="en-IN" dirty="0"/>
                    </a:p>
                    <a:p>
                      <a:endParaRPr lang="en-IN" dirty="0"/>
                    </a:p>
                  </a:txBody>
                  <a:tcPr/>
                </a:tc>
                <a:extLst>
                  <a:ext uri="{0D108BD9-81ED-4DB2-BD59-A6C34878D82A}">
                    <a16:rowId xmlns:a16="http://schemas.microsoft.com/office/drawing/2014/main" val="1712959220"/>
                  </a:ext>
                </a:extLst>
              </a:tr>
              <a:tr h="352095">
                <a:tc>
                  <a:txBody>
                    <a:bodyPr/>
                    <a:lstStyle/>
                    <a:p>
                      <a:r>
                        <a:rPr lang="en-US" dirty="0"/>
                        <a:t>Lead Source: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Day Event: Yes/No</a:t>
                      </a:r>
                      <a:endParaRPr lang="en-IN" dirty="0"/>
                    </a:p>
                    <a:p>
                      <a:endParaRPr lang="en-IN" dirty="0"/>
                    </a:p>
                  </a:txBody>
                  <a:tcPr/>
                </a:tc>
                <a:extLst>
                  <a:ext uri="{0D108BD9-81ED-4DB2-BD59-A6C34878D82A}">
                    <a16:rowId xmlns:a16="http://schemas.microsoft.com/office/drawing/2014/main" val="2768550954"/>
                  </a:ext>
                </a:extLst>
              </a:tr>
              <a:tr h="607726">
                <a:tc>
                  <a:txBody>
                    <a:bodyPr/>
                    <a:lstStyle/>
                    <a:p>
                      <a:r>
                        <a:rPr lang="en-US" dirty="0"/>
                        <a:t>Meeting date &amp;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Meeting Type:</a:t>
                      </a:r>
                      <a:endParaRPr lang="en-IN" dirty="0"/>
                    </a:p>
                    <a:p>
                      <a:endParaRPr lang="en-IN" dirty="0"/>
                    </a:p>
                  </a:txBody>
                  <a:tcPr/>
                </a:tc>
                <a:extLst>
                  <a:ext uri="{0D108BD9-81ED-4DB2-BD59-A6C34878D82A}">
                    <a16:rowId xmlns:a16="http://schemas.microsoft.com/office/drawing/2014/main" val="301457704"/>
                  </a:ext>
                </a:extLst>
              </a:tr>
              <a:tr h="352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Meeting MOM:</a:t>
                      </a:r>
                      <a:endParaRPr lang="en-IN" dirty="0"/>
                    </a:p>
                    <a:p>
                      <a:endParaRPr lang="en-IN" dirty="0"/>
                    </a:p>
                  </a:txBody>
                  <a:tcPr/>
                </a:tc>
                <a:tc>
                  <a:txBody>
                    <a:bodyPr/>
                    <a:lstStyle/>
                    <a:p>
                      <a:r>
                        <a:rPr lang="en-US" dirty="0"/>
                        <a:t>Attendees: </a:t>
                      </a:r>
                      <a:endParaRPr lang="en-IN" dirty="0"/>
                    </a:p>
                  </a:txBody>
                  <a:tcPr/>
                </a:tc>
                <a:extLst>
                  <a:ext uri="{0D108BD9-81ED-4DB2-BD59-A6C34878D82A}">
                    <a16:rowId xmlns:a16="http://schemas.microsoft.com/office/drawing/2014/main" val="3049935578"/>
                  </a:ext>
                </a:extLst>
              </a:tr>
              <a:tr h="352095">
                <a:tc>
                  <a:txBody>
                    <a:bodyPr/>
                    <a:lstStyle/>
                    <a:p>
                      <a:r>
                        <a:rPr lang="en-US" dirty="0"/>
                        <a:t>Meeting Added By:</a:t>
                      </a:r>
                      <a:endParaRPr lang="en-IN" dirty="0"/>
                    </a:p>
                  </a:txBody>
                  <a:tcPr/>
                </a:tc>
                <a:tc>
                  <a:txBody>
                    <a:bodyPr/>
                    <a:lstStyle/>
                    <a:p>
                      <a:r>
                        <a:rPr lang="en-US" dirty="0"/>
                        <a:t>Meeting Added date &amp; Time:</a:t>
                      </a:r>
                      <a:endParaRPr lang="en-IN" dirty="0"/>
                    </a:p>
                  </a:txBody>
                  <a:tcPr/>
                </a:tc>
                <a:extLst>
                  <a:ext uri="{0D108BD9-81ED-4DB2-BD59-A6C34878D82A}">
                    <a16:rowId xmlns:a16="http://schemas.microsoft.com/office/drawing/2014/main" val="259709525"/>
                  </a:ext>
                </a:extLst>
              </a:tr>
              <a:tr h="352095">
                <a:tc>
                  <a:txBody>
                    <a:bodyPr/>
                    <a:lstStyle/>
                    <a:p>
                      <a:r>
                        <a:rPr lang="en-US" dirty="0"/>
                        <a:t>Meeting Edited By:</a:t>
                      </a:r>
                      <a:endParaRPr lang="en-IN" dirty="0"/>
                    </a:p>
                  </a:txBody>
                  <a:tcPr/>
                </a:tc>
                <a:tc>
                  <a:txBody>
                    <a:bodyPr/>
                    <a:lstStyle/>
                    <a:p>
                      <a:r>
                        <a:rPr lang="en-US" dirty="0"/>
                        <a:t>Meeting Edited Date &amp; Time:</a:t>
                      </a:r>
                      <a:endParaRPr lang="en-IN" dirty="0"/>
                    </a:p>
                  </a:txBody>
                  <a:tcPr/>
                </a:tc>
                <a:extLst>
                  <a:ext uri="{0D108BD9-81ED-4DB2-BD59-A6C34878D82A}">
                    <a16:rowId xmlns:a16="http://schemas.microsoft.com/office/drawing/2014/main" val="2540276988"/>
                  </a:ext>
                </a:extLst>
              </a:tr>
              <a:tr h="352095">
                <a:tc>
                  <a:txBody>
                    <a:bodyPr/>
                    <a:lstStyle/>
                    <a:p>
                      <a:r>
                        <a:rPr lang="en-US" dirty="0"/>
                        <a:t>Check In Location: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Out Location:</a:t>
                      </a:r>
                      <a:endParaRPr lang="en-IN" dirty="0"/>
                    </a:p>
                    <a:p>
                      <a:endParaRPr lang="en-IN" dirty="0"/>
                    </a:p>
                  </a:txBody>
                  <a:tcPr/>
                </a:tc>
                <a:extLst>
                  <a:ext uri="{0D108BD9-81ED-4DB2-BD59-A6C34878D82A}">
                    <a16:rowId xmlns:a16="http://schemas.microsoft.com/office/drawing/2014/main" val="1091378719"/>
                  </a:ext>
                </a:extLst>
              </a:tr>
              <a:tr h="607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In Date &amp; Time:</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Out Date &amp; Time:</a:t>
                      </a:r>
                      <a:endParaRPr lang="en-IN" dirty="0"/>
                    </a:p>
                    <a:p>
                      <a:endParaRPr lang="en-IN" dirty="0"/>
                    </a:p>
                  </a:txBody>
                  <a:tcPr/>
                </a:tc>
                <a:extLst>
                  <a:ext uri="{0D108BD9-81ED-4DB2-BD59-A6C34878D82A}">
                    <a16:rowId xmlns:a16="http://schemas.microsoft.com/office/drawing/2014/main" val="1541735900"/>
                  </a:ext>
                </a:extLst>
              </a:tr>
            </a:tbl>
          </a:graphicData>
        </a:graphic>
      </p:graphicFrame>
    </p:spTree>
    <p:extLst>
      <p:ext uri="{BB962C8B-B14F-4D97-AF65-F5344CB8AC3E}">
        <p14:creationId xmlns:p14="http://schemas.microsoft.com/office/powerpoint/2010/main" val="3073543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EBE604-1F0C-B381-ABDE-AFF33CF8F905}"/>
              </a:ext>
            </a:extLst>
          </p:cNvPr>
          <p:cNvSpPr/>
          <p:nvPr/>
        </p:nvSpPr>
        <p:spPr>
          <a:xfrm>
            <a:off x="6955436" y="-60367"/>
            <a:ext cx="5126636" cy="191499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Google calendar/Outlook Calendar should display all the Task, Call and Meetings created through Web as well as Mobile App. Once click on any activity, it should open/ redirect to  Edit Form of selected Activity.</a:t>
            </a:r>
            <a:endParaRPr lang="en-IN" dirty="0">
              <a:solidFill>
                <a:schemeClr val="tx1"/>
              </a:solidFill>
            </a:endParaRPr>
          </a:p>
        </p:txBody>
      </p:sp>
      <p:pic>
        <p:nvPicPr>
          <p:cNvPr id="13" name="Picture 12">
            <a:extLst>
              <a:ext uri="{FF2B5EF4-FFF2-40B4-BE49-F238E27FC236}">
                <a16:creationId xmlns:a16="http://schemas.microsoft.com/office/drawing/2014/main" id="{8963B45B-3BCC-E2EC-CBDC-EEC49A1AF5AC}"/>
              </a:ext>
            </a:extLst>
          </p:cNvPr>
          <p:cNvPicPr>
            <a:picLocks noChangeAspect="1"/>
          </p:cNvPicPr>
          <p:nvPr/>
        </p:nvPicPr>
        <p:blipFill>
          <a:blip r:embed="rId2"/>
          <a:stretch>
            <a:fillRect/>
          </a:stretch>
        </p:blipFill>
        <p:spPr>
          <a:xfrm>
            <a:off x="0" y="1884606"/>
            <a:ext cx="12192000" cy="4564912"/>
          </a:xfrm>
          <a:prstGeom prst="rect">
            <a:avLst/>
          </a:prstGeom>
        </p:spPr>
      </p:pic>
      <p:sp>
        <p:nvSpPr>
          <p:cNvPr id="2" name="Rectangle 1">
            <a:extLst>
              <a:ext uri="{FF2B5EF4-FFF2-40B4-BE49-F238E27FC236}">
                <a16:creationId xmlns:a16="http://schemas.microsoft.com/office/drawing/2014/main" id="{C6A793E1-1E59-A775-8CF0-0CE88E3DD1C8}"/>
              </a:ext>
            </a:extLst>
          </p:cNvPr>
          <p:cNvSpPr/>
          <p:nvPr/>
        </p:nvSpPr>
        <p:spPr>
          <a:xfrm>
            <a:off x="414730" y="207305"/>
            <a:ext cx="4821835" cy="94693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 Menu/Module: My Calendar</a:t>
            </a:r>
            <a:endParaRPr lang="en-IN" sz="2800" dirty="0">
              <a:solidFill>
                <a:schemeClr val="tx1"/>
              </a:solidFill>
            </a:endParaRPr>
          </a:p>
        </p:txBody>
      </p:sp>
    </p:spTree>
    <p:extLst>
      <p:ext uri="{BB962C8B-B14F-4D97-AF65-F5344CB8AC3E}">
        <p14:creationId xmlns:p14="http://schemas.microsoft.com/office/powerpoint/2010/main" val="1524218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extLst>
              <p:ext uri="{D42A27DB-BD31-4B8C-83A1-F6EECF244321}">
                <p14:modId xmlns:p14="http://schemas.microsoft.com/office/powerpoint/2010/main" val="234180967"/>
              </p:ext>
            </p:extLst>
          </p:nvPr>
        </p:nvGraphicFramePr>
        <p:xfrm>
          <a:off x="622925" y="2173712"/>
          <a:ext cx="10934491" cy="293116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Call Category</a:t>
                      </a:r>
                      <a:endParaRPr lang="en-IN" dirty="0"/>
                    </a:p>
                  </a:txBody>
                  <a:tcPr/>
                </a:tc>
                <a:tc>
                  <a:txBody>
                    <a:bodyPr/>
                    <a:lstStyle/>
                    <a:p>
                      <a:r>
                        <a:rPr lang="en-US" dirty="0"/>
                        <a:t>Call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bl>
          </a:graphicData>
        </a:graphic>
      </p:graphicFrame>
      <p:sp>
        <p:nvSpPr>
          <p:cNvPr id="5" name="Rectangle 4">
            <a:extLst>
              <a:ext uri="{FF2B5EF4-FFF2-40B4-BE49-F238E27FC236}">
                <a16:creationId xmlns:a16="http://schemas.microsoft.com/office/drawing/2014/main" id="{61C5BE89-22F7-169A-3DDA-343798431A7B}"/>
              </a:ext>
            </a:extLst>
          </p:cNvPr>
          <p:cNvSpPr/>
          <p:nvPr/>
        </p:nvSpPr>
        <p:spPr>
          <a:xfrm>
            <a:off x="7480093" y="11618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6" name="Rectangle 5">
            <a:extLst>
              <a:ext uri="{FF2B5EF4-FFF2-40B4-BE49-F238E27FC236}">
                <a16:creationId xmlns:a16="http://schemas.microsoft.com/office/drawing/2014/main" id="{F4B859A6-DF48-71ED-502B-9A7F2D8F07BB}"/>
              </a:ext>
            </a:extLst>
          </p:cNvPr>
          <p:cNvSpPr/>
          <p:nvPr/>
        </p:nvSpPr>
        <p:spPr>
          <a:xfrm>
            <a:off x="8552850" y="11618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7" name="Rectangle 6">
            <a:extLst>
              <a:ext uri="{FF2B5EF4-FFF2-40B4-BE49-F238E27FC236}">
                <a16:creationId xmlns:a16="http://schemas.microsoft.com/office/drawing/2014/main" id="{5CAA2FDA-B2FB-799A-972D-EE51FC9BCA3F}"/>
              </a:ext>
            </a:extLst>
          </p:cNvPr>
          <p:cNvSpPr/>
          <p:nvPr/>
        </p:nvSpPr>
        <p:spPr>
          <a:xfrm>
            <a:off x="9827012" y="11618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0" name="Rectangle 9">
            <a:extLst>
              <a:ext uri="{FF2B5EF4-FFF2-40B4-BE49-F238E27FC236}">
                <a16:creationId xmlns:a16="http://schemas.microsoft.com/office/drawing/2014/main" id="{EC170EF5-3AD8-6422-F139-2793AE2EFFA3}"/>
              </a:ext>
            </a:extLst>
          </p:cNvPr>
          <p:cNvSpPr/>
          <p:nvPr/>
        </p:nvSpPr>
        <p:spPr>
          <a:xfrm>
            <a:off x="260247" y="326705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93220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84760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82304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85238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84760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81336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84760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84760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85250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88184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60247" y="443540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30533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400992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601911"/>
            <a:ext cx="632110" cy="314771"/>
          </a:xfrm>
          <a:prstGeom prst="rect">
            <a:avLst/>
          </a:prstGeom>
        </p:spPr>
      </p:pic>
      <p:sp>
        <p:nvSpPr>
          <p:cNvPr id="29" name="Rectangle 28">
            <a:extLst>
              <a:ext uri="{FF2B5EF4-FFF2-40B4-BE49-F238E27FC236}">
                <a16:creationId xmlns:a16="http://schemas.microsoft.com/office/drawing/2014/main" id="{BEE87639-4784-E904-1076-46CF6F3FFF4E}"/>
              </a:ext>
            </a:extLst>
          </p:cNvPr>
          <p:cNvSpPr/>
          <p:nvPr/>
        </p:nvSpPr>
        <p:spPr>
          <a:xfrm>
            <a:off x="294192" y="5846895"/>
            <a:ext cx="11393774" cy="907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Calls Added/Edited from My Meeting Module either from Web or Mobile app should displayed on My Call Listing page in Web as well as Mobile also.</a:t>
            </a:r>
          </a:p>
          <a:p>
            <a:r>
              <a:rPr lang="en-IN" dirty="0"/>
              <a:t>Call Import through Web “Import”, should also displayed </a:t>
            </a:r>
            <a:r>
              <a:rPr lang="en-US" dirty="0"/>
              <a:t>on My Call Listing page in Web as well as Mobile also.</a:t>
            </a:r>
            <a:endParaRPr lang="en-IN" dirty="0"/>
          </a:p>
        </p:txBody>
      </p:sp>
      <p:pic>
        <p:nvPicPr>
          <p:cNvPr id="3" name="Picture 2">
            <a:extLst>
              <a:ext uri="{FF2B5EF4-FFF2-40B4-BE49-F238E27FC236}">
                <a16:creationId xmlns:a16="http://schemas.microsoft.com/office/drawing/2014/main" id="{5BBFFB42-7504-3222-D66A-B30E0DBAA9B6}"/>
              </a:ext>
            </a:extLst>
          </p:cNvPr>
          <p:cNvPicPr>
            <a:picLocks noChangeAspect="1"/>
          </p:cNvPicPr>
          <p:nvPr/>
        </p:nvPicPr>
        <p:blipFill>
          <a:blip r:embed="rId4"/>
          <a:stretch>
            <a:fillRect/>
          </a:stretch>
        </p:blipFill>
        <p:spPr>
          <a:xfrm>
            <a:off x="347394" y="119921"/>
            <a:ext cx="4463854" cy="447903"/>
          </a:xfrm>
          <a:prstGeom prst="rect">
            <a:avLst/>
          </a:prstGeom>
        </p:spPr>
      </p:pic>
      <p:pic>
        <p:nvPicPr>
          <p:cNvPr id="8" name="Picture 7">
            <a:extLst>
              <a:ext uri="{FF2B5EF4-FFF2-40B4-BE49-F238E27FC236}">
                <a16:creationId xmlns:a16="http://schemas.microsoft.com/office/drawing/2014/main" id="{41C50E7C-9E50-0527-1BC7-D56B560F3B51}"/>
              </a:ext>
            </a:extLst>
          </p:cNvPr>
          <p:cNvPicPr>
            <a:picLocks noChangeAspect="1"/>
          </p:cNvPicPr>
          <p:nvPr/>
        </p:nvPicPr>
        <p:blipFill>
          <a:blip r:embed="rId5"/>
          <a:stretch>
            <a:fillRect/>
          </a:stretch>
        </p:blipFill>
        <p:spPr>
          <a:xfrm>
            <a:off x="2308074" y="781171"/>
            <a:ext cx="914528" cy="304843"/>
          </a:xfrm>
          <a:prstGeom prst="rect">
            <a:avLst/>
          </a:prstGeom>
        </p:spPr>
      </p:pic>
      <p:pic>
        <p:nvPicPr>
          <p:cNvPr id="9" name="Picture 8">
            <a:extLst>
              <a:ext uri="{FF2B5EF4-FFF2-40B4-BE49-F238E27FC236}">
                <a16:creationId xmlns:a16="http://schemas.microsoft.com/office/drawing/2014/main" id="{94B72C04-4C93-86A1-40B7-54072AE0EBC1}"/>
              </a:ext>
            </a:extLst>
          </p:cNvPr>
          <p:cNvPicPr>
            <a:picLocks noChangeAspect="1"/>
          </p:cNvPicPr>
          <p:nvPr/>
        </p:nvPicPr>
        <p:blipFill>
          <a:blip r:embed="rId6"/>
          <a:stretch>
            <a:fillRect/>
          </a:stretch>
        </p:blipFill>
        <p:spPr>
          <a:xfrm>
            <a:off x="8569360" y="5276685"/>
            <a:ext cx="3503877" cy="436549"/>
          </a:xfrm>
          <a:prstGeom prst="rect">
            <a:avLst/>
          </a:prstGeom>
          <a:ln w="28575">
            <a:solidFill>
              <a:schemeClr val="tx1"/>
            </a:solidFill>
          </a:ln>
        </p:spPr>
      </p:pic>
      <p:sp>
        <p:nvSpPr>
          <p:cNvPr id="24" name="Rectangle 23">
            <a:extLst>
              <a:ext uri="{FF2B5EF4-FFF2-40B4-BE49-F238E27FC236}">
                <a16:creationId xmlns:a16="http://schemas.microsoft.com/office/drawing/2014/main" id="{3AA81A2E-B9E4-7DB5-6A0A-E7BC72F169F1}"/>
              </a:ext>
            </a:extLst>
          </p:cNvPr>
          <p:cNvSpPr/>
          <p:nvPr/>
        </p:nvSpPr>
        <p:spPr>
          <a:xfrm>
            <a:off x="6422547" y="307288"/>
            <a:ext cx="4865045" cy="46469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4. Menu/Module: My Call</a:t>
            </a:r>
            <a:endParaRPr lang="en-IN" sz="2800" dirty="0">
              <a:solidFill>
                <a:schemeClr val="tx1"/>
              </a:solidFill>
            </a:endParaRPr>
          </a:p>
        </p:txBody>
      </p:sp>
    </p:spTree>
    <p:extLst>
      <p:ext uri="{BB962C8B-B14F-4D97-AF65-F5344CB8AC3E}">
        <p14:creationId xmlns:p14="http://schemas.microsoft.com/office/powerpoint/2010/main" val="306398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B635F42-9A39-12D5-8B4A-C4F26BA07327}"/>
              </a:ext>
            </a:extLst>
          </p:cNvPr>
          <p:cNvSpPr/>
          <p:nvPr/>
        </p:nvSpPr>
        <p:spPr>
          <a:xfrm>
            <a:off x="9863528" y="302514"/>
            <a:ext cx="2188564" cy="5396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Call</a:t>
            </a:r>
            <a:endParaRPr lang="en-IN" dirty="0"/>
          </a:p>
        </p:txBody>
      </p:sp>
      <p:sp>
        <p:nvSpPr>
          <p:cNvPr id="4" name="TextBox 3">
            <a:extLst>
              <a:ext uri="{FF2B5EF4-FFF2-40B4-BE49-F238E27FC236}">
                <a16:creationId xmlns:a16="http://schemas.microsoft.com/office/drawing/2014/main" id="{C5A2971D-0517-D4A7-58F2-FFEC2B443192}"/>
              </a:ext>
            </a:extLst>
          </p:cNvPr>
          <p:cNvSpPr txBox="1"/>
          <p:nvPr/>
        </p:nvSpPr>
        <p:spPr>
          <a:xfrm>
            <a:off x="1" y="117848"/>
            <a:ext cx="1603948"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Call Purpose:</a:t>
            </a:r>
            <a:endParaRPr lang="en-IN" dirty="0"/>
          </a:p>
        </p:txBody>
      </p:sp>
      <p:sp>
        <p:nvSpPr>
          <p:cNvPr id="6" name="TextBox 5">
            <a:extLst>
              <a:ext uri="{FF2B5EF4-FFF2-40B4-BE49-F238E27FC236}">
                <a16:creationId xmlns:a16="http://schemas.microsoft.com/office/drawing/2014/main" id="{5F8737D8-E165-1310-0337-242E40578E67}"/>
              </a:ext>
            </a:extLst>
          </p:cNvPr>
          <p:cNvSpPr txBox="1"/>
          <p:nvPr/>
        </p:nvSpPr>
        <p:spPr>
          <a:xfrm>
            <a:off x="-22486" y="842160"/>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Date &amp; Time :</a:t>
            </a:r>
            <a:endParaRPr lang="en-IN" dirty="0"/>
          </a:p>
        </p:txBody>
      </p:sp>
      <p:sp>
        <p:nvSpPr>
          <p:cNvPr id="7" name="TextBox 6">
            <a:extLst>
              <a:ext uri="{FF2B5EF4-FFF2-40B4-BE49-F238E27FC236}">
                <a16:creationId xmlns:a16="http://schemas.microsoft.com/office/drawing/2014/main" id="{E2AEDCE5-008A-1BED-CA05-C7A732DFD265}"/>
              </a:ext>
            </a:extLst>
          </p:cNvPr>
          <p:cNvSpPr txBox="1"/>
          <p:nvPr/>
        </p:nvSpPr>
        <p:spPr>
          <a:xfrm>
            <a:off x="0" y="1381806"/>
            <a:ext cx="1791321" cy="369332"/>
          </a:xfrm>
          <a:prstGeom prst="rect">
            <a:avLst/>
          </a:prstGeom>
          <a:noFill/>
        </p:spPr>
        <p:txBody>
          <a:bodyPr wrap="square">
            <a:spAutoFit/>
          </a:bodyPr>
          <a:lstStyle/>
          <a:p>
            <a:r>
              <a:rPr lang="en-IN" dirty="0">
                <a:solidFill>
                  <a:srgbClr val="003189"/>
                </a:solidFill>
                <a:highlight>
                  <a:srgbClr val="FFFFFF"/>
                </a:highlight>
                <a:latin typeface="Nunito Sans" pitchFamily="2" charset="0"/>
              </a:rPr>
              <a:t>Call Category</a:t>
            </a:r>
            <a:r>
              <a:rPr lang="en-IN" b="0" i="0" dirty="0">
                <a:solidFill>
                  <a:srgbClr val="003189"/>
                </a:solidFill>
                <a:effectLst/>
                <a:highlight>
                  <a:srgbClr val="FFFFFF"/>
                </a:highlight>
                <a:latin typeface="Nunito Sans" pitchFamily="2" charset="0"/>
              </a:rPr>
              <a:t>:</a:t>
            </a:r>
            <a:endParaRPr lang="en-IN" dirty="0"/>
          </a:p>
        </p:txBody>
      </p:sp>
      <p:sp>
        <p:nvSpPr>
          <p:cNvPr id="8" name="TextBox 7">
            <a:extLst>
              <a:ext uri="{FF2B5EF4-FFF2-40B4-BE49-F238E27FC236}">
                <a16:creationId xmlns:a16="http://schemas.microsoft.com/office/drawing/2014/main" id="{FEB22C54-F231-AE15-E037-F3F359FDE6EB}"/>
              </a:ext>
            </a:extLst>
          </p:cNvPr>
          <p:cNvSpPr txBox="1"/>
          <p:nvPr/>
        </p:nvSpPr>
        <p:spPr>
          <a:xfrm>
            <a:off x="-22486" y="1954143"/>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a:t>
            </a:r>
            <a:endParaRPr lang="en-IN" dirty="0"/>
          </a:p>
        </p:txBody>
      </p:sp>
      <p:sp>
        <p:nvSpPr>
          <p:cNvPr id="9" name="TextBox 8">
            <a:extLst>
              <a:ext uri="{FF2B5EF4-FFF2-40B4-BE49-F238E27FC236}">
                <a16:creationId xmlns:a16="http://schemas.microsoft.com/office/drawing/2014/main" id="{03974CA9-89D9-1734-4B88-8E93C597107D}"/>
              </a:ext>
            </a:extLst>
          </p:cNvPr>
          <p:cNvSpPr txBox="1"/>
          <p:nvPr/>
        </p:nvSpPr>
        <p:spPr>
          <a:xfrm>
            <a:off x="-22487" y="2541470"/>
            <a:ext cx="1416571"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Attendees:</a:t>
            </a:r>
            <a:endParaRPr lang="en-IN" dirty="0"/>
          </a:p>
        </p:txBody>
      </p:sp>
      <p:sp>
        <p:nvSpPr>
          <p:cNvPr id="10" name="TextBox 9">
            <a:extLst>
              <a:ext uri="{FF2B5EF4-FFF2-40B4-BE49-F238E27FC236}">
                <a16:creationId xmlns:a16="http://schemas.microsoft.com/office/drawing/2014/main" id="{60327044-35FC-DFF1-B5E3-D232A7CD3DD7}"/>
              </a:ext>
            </a:extLst>
          </p:cNvPr>
          <p:cNvSpPr txBox="1"/>
          <p:nvPr/>
        </p:nvSpPr>
        <p:spPr>
          <a:xfrm>
            <a:off x="-22486" y="3083827"/>
            <a:ext cx="129665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Remarks:</a:t>
            </a:r>
            <a:endParaRPr lang="en-IN" dirty="0"/>
          </a:p>
        </p:txBody>
      </p:sp>
      <p:pic>
        <p:nvPicPr>
          <p:cNvPr id="12" name="Picture 11">
            <a:extLst>
              <a:ext uri="{FF2B5EF4-FFF2-40B4-BE49-F238E27FC236}">
                <a16:creationId xmlns:a16="http://schemas.microsoft.com/office/drawing/2014/main" id="{366738E8-41E6-8F49-D58E-96D180C7A817}"/>
              </a:ext>
            </a:extLst>
          </p:cNvPr>
          <p:cNvPicPr>
            <a:picLocks noChangeAspect="1"/>
          </p:cNvPicPr>
          <p:nvPr/>
        </p:nvPicPr>
        <p:blipFill>
          <a:blip r:embed="rId2"/>
          <a:stretch>
            <a:fillRect/>
          </a:stretch>
        </p:blipFill>
        <p:spPr>
          <a:xfrm>
            <a:off x="1089993" y="5614789"/>
            <a:ext cx="1047896" cy="457264"/>
          </a:xfrm>
          <a:prstGeom prst="rect">
            <a:avLst/>
          </a:prstGeom>
        </p:spPr>
      </p:pic>
      <p:sp>
        <p:nvSpPr>
          <p:cNvPr id="13" name="TextBox 12">
            <a:extLst>
              <a:ext uri="{FF2B5EF4-FFF2-40B4-BE49-F238E27FC236}">
                <a16:creationId xmlns:a16="http://schemas.microsoft.com/office/drawing/2014/main" id="{655BB9C0-99C8-D39F-6F83-8C5C7B21FDF6}"/>
              </a:ext>
            </a:extLst>
          </p:cNvPr>
          <p:cNvSpPr txBox="1"/>
          <p:nvPr/>
        </p:nvSpPr>
        <p:spPr>
          <a:xfrm>
            <a:off x="-22486" y="3626184"/>
            <a:ext cx="2410921" cy="369332"/>
          </a:xfrm>
          <a:prstGeom prst="rect">
            <a:avLst/>
          </a:prstGeom>
          <a:noFill/>
        </p:spPr>
        <p:txBody>
          <a:bodyPr wrap="square">
            <a:spAutoFit/>
          </a:bodyPr>
          <a:lstStyle/>
          <a:p>
            <a:r>
              <a:rPr lang="en-IN" dirty="0">
                <a:solidFill>
                  <a:srgbClr val="003189"/>
                </a:solidFill>
                <a:highlight>
                  <a:srgbClr val="F9F9F9"/>
                </a:highlight>
                <a:latin typeface="Nunito Sans" pitchFamily="2" charset="0"/>
              </a:rPr>
              <a:t>Call</a:t>
            </a:r>
            <a:r>
              <a:rPr lang="en-IN" b="0" i="0" dirty="0">
                <a:solidFill>
                  <a:srgbClr val="003189"/>
                </a:solidFill>
                <a:effectLst/>
                <a:highlight>
                  <a:srgbClr val="F9F9F9"/>
                </a:highlight>
                <a:latin typeface="Nunito Sans" pitchFamily="2" charset="0"/>
              </a:rPr>
              <a:t> Created By:</a:t>
            </a:r>
            <a:endParaRPr lang="en-IN" dirty="0"/>
          </a:p>
        </p:txBody>
      </p:sp>
      <p:sp>
        <p:nvSpPr>
          <p:cNvPr id="14" name="TextBox 13">
            <a:extLst>
              <a:ext uri="{FF2B5EF4-FFF2-40B4-BE49-F238E27FC236}">
                <a16:creationId xmlns:a16="http://schemas.microsoft.com/office/drawing/2014/main" id="{46E13BDB-6617-2348-B143-6B7F6E711757}"/>
              </a:ext>
            </a:extLst>
          </p:cNvPr>
          <p:cNvSpPr txBox="1"/>
          <p:nvPr/>
        </p:nvSpPr>
        <p:spPr>
          <a:xfrm>
            <a:off x="-82446" y="4218780"/>
            <a:ext cx="2900597"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Call Created date &amp; Time:</a:t>
            </a:r>
            <a:endParaRPr lang="en-IN" dirty="0"/>
          </a:p>
        </p:txBody>
      </p:sp>
      <p:sp>
        <p:nvSpPr>
          <p:cNvPr id="15" name="Rectangle 14">
            <a:extLst>
              <a:ext uri="{FF2B5EF4-FFF2-40B4-BE49-F238E27FC236}">
                <a16:creationId xmlns:a16="http://schemas.microsoft.com/office/drawing/2014/main" id="{EC7D3B61-A24B-9A57-E54C-7E85EADD18F6}"/>
              </a:ext>
            </a:extLst>
          </p:cNvPr>
          <p:cNvSpPr/>
          <p:nvPr/>
        </p:nvSpPr>
        <p:spPr>
          <a:xfrm>
            <a:off x="1903751" y="3609758"/>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16" name="Rectangle 15">
            <a:extLst>
              <a:ext uri="{FF2B5EF4-FFF2-40B4-BE49-F238E27FC236}">
                <a16:creationId xmlns:a16="http://schemas.microsoft.com/office/drawing/2014/main" id="{90B451B1-E87A-05E3-DB37-B1D2BFD677AE}"/>
              </a:ext>
            </a:extLst>
          </p:cNvPr>
          <p:cNvSpPr/>
          <p:nvPr/>
        </p:nvSpPr>
        <p:spPr>
          <a:xfrm>
            <a:off x="2670745" y="4188639"/>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&lt;System Generated&gt;</a:t>
            </a:r>
            <a:endParaRPr lang="en-IN" sz="1400" dirty="0">
              <a:solidFill>
                <a:schemeClr val="tx1"/>
              </a:solidFill>
            </a:endParaRPr>
          </a:p>
        </p:txBody>
      </p:sp>
      <p:sp>
        <p:nvSpPr>
          <p:cNvPr id="17" name="Rectangle 16">
            <a:extLst>
              <a:ext uri="{FF2B5EF4-FFF2-40B4-BE49-F238E27FC236}">
                <a16:creationId xmlns:a16="http://schemas.microsoft.com/office/drawing/2014/main" id="{5DC6CD31-FA4F-E066-9650-F7A96A751DDE}"/>
              </a:ext>
            </a:extLst>
          </p:cNvPr>
          <p:cNvSpPr/>
          <p:nvPr/>
        </p:nvSpPr>
        <p:spPr>
          <a:xfrm>
            <a:off x="1791321" y="117848"/>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18" name="Rectangle 17">
            <a:extLst>
              <a:ext uri="{FF2B5EF4-FFF2-40B4-BE49-F238E27FC236}">
                <a16:creationId xmlns:a16="http://schemas.microsoft.com/office/drawing/2014/main" id="{579DD6D7-D255-E225-02B0-255E9B9E5133}"/>
              </a:ext>
            </a:extLst>
          </p:cNvPr>
          <p:cNvSpPr/>
          <p:nvPr/>
        </p:nvSpPr>
        <p:spPr>
          <a:xfrm>
            <a:off x="1791321" y="776811"/>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cxnSp>
        <p:nvCxnSpPr>
          <p:cNvPr id="19" name="Straight Connector 18">
            <a:extLst>
              <a:ext uri="{FF2B5EF4-FFF2-40B4-BE49-F238E27FC236}">
                <a16:creationId xmlns:a16="http://schemas.microsoft.com/office/drawing/2014/main" id="{60BD3B0F-42E2-B67B-F28B-825DEB539ADC}"/>
              </a:ext>
            </a:extLst>
          </p:cNvPr>
          <p:cNvCxnSpPr>
            <a:cxnSpLocks/>
          </p:cNvCxnSpPr>
          <p:nvPr/>
        </p:nvCxnSpPr>
        <p:spPr>
          <a:xfrm flipH="1">
            <a:off x="5092907" y="991569"/>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71AECEBB-1D58-5019-AEB3-4A40909CE756}"/>
              </a:ext>
            </a:extLst>
          </p:cNvPr>
          <p:cNvPicPr>
            <a:picLocks noChangeAspect="1"/>
          </p:cNvPicPr>
          <p:nvPr/>
        </p:nvPicPr>
        <p:blipFill>
          <a:blip r:embed="rId3"/>
          <a:stretch>
            <a:fillRect/>
          </a:stretch>
        </p:blipFill>
        <p:spPr>
          <a:xfrm>
            <a:off x="3481346" y="763026"/>
            <a:ext cx="1354229" cy="492448"/>
          </a:xfrm>
          <a:prstGeom prst="rect">
            <a:avLst/>
          </a:prstGeom>
        </p:spPr>
      </p:pic>
      <p:pic>
        <p:nvPicPr>
          <p:cNvPr id="21" name="Picture 20">
            <a:extLst>
              <a:ext uri="{FF2B5EF4-FFF2-40B4-BE49-F238E27FC236}">
                <a16:creationId xmlns:a16="http://schemas.microsoft.com/office/drawing/2014/main" id="{DC458D71-1591-E188-F3D2-5CB1F21BA01E}"/>
              </a:ext>
            </a:extLst>
          </p:cNvPr>
          <p:cNvPicPr>
            <a:picLocks noChangeAspect="1"/>
          </p:cNvPicPr>
          <p:nvPr/>
        </p:nvPicPr>
        <p:blipFill>
          <a:blip r:embed="rId4"/>
          <a:stretch>
            <a:fillRect/>
          </a:stretch>
        </p:blipFill>
        <p:spPr>
          <a:xfrm>
            <a:off x="5463294" y="737687"/>
            <a:ext cx="1678153" cy="543126"/>
          </a:xfrm>
          <a:prstGeom prst="rect">
            <a:avLst/>
          </a:prstGeom>
        </p:spPr>
      </p:pic>
      <p:sp>
        <p:nvSpPr>
          <p:cNvPr id="22" name="Rectangle 21">
            <a:extLst>
              <a:ext uri="{FF2B5EF4-FFF2-40B4-BE49-F238E27FC236}">
                <a16:creationId xmlns:a16="http://schemas.microsoft.com/office/drawing/2014/main" id="{64DD4323-03E1-D4B6-677F-06D31B873A89}"/>
              </a:ext>
            </a:extLst>
          </p:cNvPr>
          <p:cNvSpPr/>
          <p:nvPr/>
        </p:nvSpPr>
        <p:spPr>
          <a:xfrm>
            <a:off x="1791321" y="1425788"/>
            <a:ext cx="291559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from General Master&gt;</a:t>
            </a:r>
            <a:endParaRPr lang="en-IN" sz="1400" dirty="0">
              <a:solidFill>
                <a:schemeClr val="tx1"/>
              </a:solidFill>
            </a:endParaRPr>
          </a:p>
        </p:txBody>
      </p:sp>
      <p:sp>
        <p:nvSpPr>
          <p:cNvPr id="23" name="Rectangle 22">
            <a:extLst>
              <a:ext uri="{FF2B5EF4-FFF2-40B4-BE49-F238E27FC236}">
                <a16:creationId xmlns:a16="http://schemas.microsoft.com/office/drawing/2014/main" id="{EC275304-68EE-97E9-9DEE-0FF650079A06}"/>
              </a:ext>
            </a:extLst>
          </p:cNvPr>
          <p:cNvSpPr/>
          <p:nvPr/>
        </p:nvSpPr>
        <p:spPr>
          <a:xfrm>
            <a:off x="1812551" y="2009416"/>
            <a:ext cx="29155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&lt;Smart Search from My Customer&gt;</a:t>
            </a:r>
            <a:endParaRPr lang="en-IN" sz="1400" dirty="0">
              <a:solidFill>
                <a:schemeClr val="tx1"/>
              </a:solidFill>
            </a:endParaRPr>
          </a:p>
        </p:txBody>
      </p:sp>
      <p:sp>
        <p:nvSpPr>
          <p:cNvPr id="25" name="Rectangle 24">
            <a:extLst>
              <a:ext uri="{FF2B5EF4-FFF2-40B4-BE49-F238E27FC236}">
                <a16:creationId xmlns:a16="http://schemas.microsoft.com/office/drawing/2014/main" id="{C1F8EE82-60A4-58C8-BC53-E4F767901EA3}"/>
              </a:ext>
            </a:extLst>
          </p:cNvPr>
          <p:cNvSpPr/>
          <p:nvPr/>
        </p:nvSpPr>
        <p:spPr>
          <a:xfrm>
            <a:off x="1812551" y="3057116"/>
            <a:ext cx="29155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26" name="Rectangle 25">
            <a:extLst>
              <a:ext uri="{FF2B5EF4-FFF2-40B4-BE49-F238E27FC236}">
                <a16:creationId xmlns:a16="http://schemas.microsoft.com/office/drawing/2014/main" id="{3840DF91-8CF3-F43F-7419-DB9865237D2E}"/>
              </a:ext>
            </a:extLst>
          </p:cNvPr>
          <p:cNvSpPr/>
          <p:nvPr/>
        </p:nvSpPr>
        <p:spPr>
          <a:xfrm>
            <a:off x="1796313" y="2513563"/>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&lt;Drop down from User Master, Multi selection &gt;</a:t>
            </a:r>
            <a:endParaRPr lang="en-IN" sz="1400" dirty="0">
              <a:solidFill>
                <a:schemeClr val="tx1"/>
              </a:solidFill>
            </a:endParaRPr>
          </a:p>
        </p:txBody>
      </p:sp>
    </p:spTree>
    <p:extLst>
      <p:ext uri="{BB962C8B-B14F-4D97-AF65-F5344CB8AC3E}">
        <p14:creationId xmlns:p14="http://schemas.microsoft.com/office/powerpoint/2010/main" val="368641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extLst>
              <p:ext uri="{D42A27DB-BD31-4B8C-83A1-F6EECF244321}">
                <p14:modId xmlns:p14="http://schemas.microsoft.com/office/powerpoint/2010/main" val="2154467163"/>
              </p:ext>
            </p:extLst>
          </p:nvPr>
        </p:nvGraphicFramePr>
        <p:xfrm>
          <a:off x="622925" y="1888902"/>
          <a:ext cx="10934491" cy="421640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Call Category</a:t>
                      </a:r>
                      <a:endParaRPr lang="en-IN" dirty="0"/>
                    </a:p>
                  </a:txBody>
                  <a:tcPr/>
                </a:tc>
                <a:tc>
                  <a:txBody>
                    <a:bodyPr/>
                    <a:lstStyle/>
                    <a:p>
                      <a:r>
                        <a:rPr lang="en-US" dirty="0"/>
                        <a:t>Call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Suspect</a:t>
                      </a:r>
                      <a:endParaRPr lang="en-IN" dirty="0"/>
                    </a:p>
                    <a:p>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ABC Enterprises</a:t>
                      </a:r>
                      <a:endParaRPr lang="en-IN" dirty="0"/>
                    </a:p>
                    <a:p>
                      <a:endParaRPr lang="en-IN" dirty="0"/>
                    </a:p>
                  </a:txBody>
                  <a:tcPr/>
                </a:tc>
                <a:tc>
                  <a:txBody>
                    <a:bodyPr/>
                    <a:lstStyle/>
                    <a:p>
                      <a:r>
                        <a:rPr lang="en-US" dirty="0"/>
                        <a:t>11:05 Am</a:t>
                      </a:r>
                      <a:endParaRPr lang="en-IN" dirty="0"/>
                    </a:p>
                  </a:txBody>
                  <a:tcPr/>
                </a:tc>
                <a:tc>
                  <a:txBody>
                    <a:bodyPr/>
                    <a:lstStyle/>
                    <a:p>
                      <a:r>
                        <a:rPr lang="en-US" dirty="0"/>
                        <a:t>03:30 PM</a:t>
                      </a:r>
                      <a:endParaRPr lang="en-IN" dirty="0"/>
                    </a:p>
                  </a:txBody>
                  <a:tcPr/>
                </a:tc>
                <a:tc>
                  <a:txBody>
                    <a:bodyPr/>
                    <a:lstStyle/>
                    <a:p>
                      <a:r>
                        <a:rPr lang="en-US" dirty="0"/>
                        <a:t>Appointment Fixed</a:t>
                      </a:r>
                      <a:endParaRPr lang="en-IN" dirty="0"/>
                    </a:p>
                  </a:txBody>
                  <a:tcPr/>
                </a:tc>
                <a:tc>
                  <a:txBody>
                    <a:bodyPr/>
                    <a:lstStyle/>
                    <a:p>
                      <a:endParaRPr lang="en-IN" dirty="0"/>
                    </a:p>
                  </a:txBody>
                  <a:tcPr/>
                </a:tc>
                <a:extLst>
                  <a:ext uri="{0D108BD9-81ED-4DB2-BD59-A6C34878D82A}">
                    <a16:rowId xmlns:a16="http://schemas.microsoft.com/office/drawing/2014/main" val="1631656303"/>
                  </a:ext>
                </a:extLst>
              </a:tr>
              <a:tr h="370840">
                <a:tc>
                  <a:txBody>
                    <a:bodyPr/>
                    <a:lstStyle/>
                    <a:p>
                      <a:r>
                        <a:rPr lang="en-US" dirty="0"/>
                        <a:t>Suspect</a:t>
                      </a:r>
                      <a:endParaRPr lang="en-IN" dirty="0"/>
                    </a:p>
                  </a:txBody>
                  <a:tcPr/>
                </a:tc>
                <a:tc>
                  <a:txBody>
                    <a:bodyPr/>
                    <a:lstStyle/>
                    <a:p>
                      <a:r>
                        <a:rPr lang="en-US" dirty="0"/>
                        <a:t>29-06-2024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02:50 PM</a:t>
                      </a:r>
                      <a:endParaRPr lang="en-IN" dirty="0"/>
                    </a:p>
                  </a:txBody>
                  <a:tcPr/>
                </a:tc>
                <a:tc>
                  <a:txBody>
                    <a:bodyPr/>
                    <a:lstStyle/>
                    <a:p>
                      <a:r>
                        <a:rPr lang="en-US" dirty="0"/>
                        <a:t>Cancelled</a:t>
                      </a:r>
                      <a:endParaRPr lang="en-IN" dirty="0"/>
                    </a:p>
                  </a:txBody>
                  <a:tcPr/>
                </a:tc>
                <a:tc>
                  <a:txBody>
                    <a:bodyPr/>
                    <a:lstStyle/>
                    <a:p>
                      <a:endParaRPr lang="en-IN" dirty="0"/>
                    </a:p>
                  </a:txBody>
                  <a:tcPr/>
                </a:tc>
                <a:extLst>
                  <a:ext uri="{0D108BD9-81ED-4DB2-BD59-A6C34878D82A}">
                    <a16:rowId xmlns:a16="http://schemas.microsoft.com/office/drawing/2014/main" val="2075785297"/>
                  </a:ext>
                </a:extLst>
              </a:tr>
            </a:tbl>
          </a:graphicData>
        </a:graphic>
      </p:graphicFrame>
      <p:sp>
        <p:nvSpPr>
          <p:cNvPr id="10" name="Rectangle 9">
            <a:extLst>
              <a:ext uri="{FF2B5EF4-FFF2-40B4-BE49-F238E27FC236}">
                <a16:creationId xmlns:a16="http://schemas.microsoft.com/office/drawing/2014/main" id="{EC170EF5-3AD8-6422-F139-2793AE2EFFA3}"/>
              </a:ext>
            </a:extLst>
          </p:cNvPr>
          <p:cNvSpPr/>
          <p:nvPr/>
        </p:nvSpPr>
        <p:spPr>
          <a:xfrm>
            <a:off x="260247" y="298224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64739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53345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56279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53823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56757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53345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56279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52855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56279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53345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56279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56769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59703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87521" y="4296663"/>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02052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372511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317101"/>
            <a:ext cx="632110" cy="314771"/>
          </a:xfrm>
          <a:prstGeom prst="rect">
            <a:avLst/>
          </a:prstGeom>
        </p:spPr>
      </p:pic>
      <p:sp>
        <p:nvSpPr>
          <p:cNvPr id="3" name="Oval 2">
            <a:extLst>
              <a:ext uri="{FF2B5EF4-FFF2-40B4-BE49-F238E27FC236}">
                <a16:creationId xmlns:a16="http://schemas.microsoft.com/office/drawing/2014/main" id="{537A1E4B-5FE5-BA5F-C487-27E9C0981E56}"/>
              </a:ext>
            </a:extLst>
          </p:cNvPr>
          <p:cNvSpPr/>
          <p:nvPr/>
        </p:nvSpPr>
        <p:spPr>
          <a:xfrm>
            <a:off x="10504707" y="2862857"/>
            <a:ext cx="290805" cy="58504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324A3783-98CD-A37D-B39B-60A4112C7569}"/>
              </a:ext>
            </a:extLst>
          </p:cNvPr>
          <p:cNvSpPr/>
          <p:nvPr/>
        </p:nvSpPr>
        <p:spPr>
          <a:xfrm>
            <a:off x="260247" y="4869018"/>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B42A421D-314C-02AF-91A6-B856B88C168D}"/>
              </a:ext>
            </a:extLst>
          </p:cNvPr>
          <p:cNvSpPr/>
          <p:nvPr/>
        </p:nvSpPr>
        <p:spPr>
          <a:xfrm>
            <a:off x="156671" y="578140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4" name="Picture 23">
            <a:extLst>
              <a:ext uri="{FF2B5EF4-FFF2-40B4-BE49-F238E27FC236}">
                <a16:creationId xmlns:a16="http://schemas.microsoft.com/office/drawing/2014/main" id="{FC2D4AE4-2E8E-1845-E9D1-F58CC06C051F}"/>
              </a:ext>
            </a:extLst>
          </p:cNvPr>
          <p:cNvPicPr>
            <a:picLocks noChangeAspect="1"/>
          </p:cNvPicPr>
          <p:nvPr/>
        </p:nvPicPr>
        <p:blipFill>
          <a:blip r:embed="rId3"/>
          <a:stretch>
            <a:fillRect/>
          </a:stretch>
        </p:blipFill>
        <p:spPr>
          <a:xfrm>
            <a:off x="10504707" y="5021696"/>
            <a:ext cx="632110" cy="314771"/>
          </a:xfrm>
          <a:prstGeom prst="rect">
            <a:avLst/>
          </a:prstGeom>
        </p:spPr>
      </p:pic>
      <p:pic>
        <p:nvPicPr>
          <p:cNvPr id="30" name="Picture 29">
            <a:extLst>
              <a:ext uri="{FF2B5EF4-FFF2-40B4-BE49-F238E27FC236}">
                <a16:creationId xmlns:a16="http://schemas.microsoft.com/office/drawing/2014/main" id="{A7AF85BF-5695-F6C5-189F-B847BB675D45}"/>
              </a:ext>
            </a:extLst>
          </p:cNvPr>
          <p:cNvPicPr>
            <a:picLocks noChangeAspect="1"/>
          </p:cNvPicPr>
          <p:nvPr/>
        </p:nvPicPr>
        <p:blipFill>
          <a:blip r:embed="rId3"/>
          <a:stretch>
            <a:fillRect/>
          </a:stretch>
        </p:blipFill>
        <p:spPr>
          <a:xfrm>
            <a:off x="10479457" y="5755343"/>
            <a:ext cx="632110" cy="314771"/>
          </a:xfrm>
          <a:prstGeom prst="rect">
            <a:avLst/>
          </a:prstGeom>
        </p:spPr>
      </p:pic>
      <p:sp>
        <p:nvSpPr>
          <p:cNvPr id="31" name="Speech Bubble: Oval 30">
            <a:extLst>
              <a:ext uri="{FF2B5EF4-FFF2-40B4-BE49-F238E27FC236}">
                <a16:creationId xmlns:a16="http://schemas.microsoft.com/office/drawing/2014/main" id="{A7CCEAA2-5724-8317-19FD-FF648C3D039D}"/>
              </a:ext>
            </a:extLst>
          </p:cNvPr>
          <p:cNvSpPr/>
          <p:nvPr/>
        </p:nvSpPr>
        <p:spPr>
          <a:xfrm>
            <a:off x="8494925" y="3246836"/>
            <a:ext cx="1590199" cy="589631"/>
          </a:xfrm>
          <a:prstGeom prst="wedgeEllipseCallout">
            <a:avLst>
              <a:gd name="adj1" fmla="val 76847"/>
              <a:gd name="adj2" fmla="val -3524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Edit</a:t>
            </a:r>
            <a:endParaRPr lang="en-IN" dirty="0">
              <a:solidFill>
                <a:schemeClr val="tx1"/>
              </a:solidFill>
            </a:endParaRPr>
          </a:p>
        </p:txBody>
      </p:sp>
      <p:pic>
        <p:nvPicPr>
          <p:cNvPr id="2" name="Picture 1">
            <a:extLst>
              <a:ext uri="{FF2B5EF4-FFF2-40B4-BE49-F238E27FC236}">
                <a16:creationId xmlns:a16="http://schemas.microsoft.com/office/drawing/2014/main" id="{1CA217DC-336D-D3F3-9799-AF270C93C223}"/>
              </a:ext>
            </a:extLst>
          </p:cNvPr>
          <p:cNvPicPr>
            <a:picLocks noChangeAspect="1"/>
          </p:cNvPicPr>
          <p:nvPr/>
        </p:nvPicPr>
        <p:blipFill>
          <a:blip r:embed="rId4"/>
          <a:stretch>
            <a:fillRect/>
          </a:stretch>
        </p:blipFill>
        <p:spPr>
          <a:xfrm>
            <a:off x="8367106" y="6359534"/>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BBBCC3C8-7C20-0E35-A71E-401DE0B655FD}"/>
              </a:ext>
            </a:extLst>
          </p:cNvPr>
          <p:cNvPicPr>
            <a:picLocks noChangeAspect="1"/>
          </p:cNvPicPr>
          <p:nvPr/>
        </p:nvPicPr>
        <p:blipFill>
          <a:blip r:embed="rId5"/>
          <a:stretch>
            <a:fillRect/>
          </a:stretch>
        </p:blipFill>
        <p:spPr>
          <a:xfrm>
            <a:off x="739515" y="528746"/>
            <a:ext cx="4463854" cy="447903"/>
          </a:xfrm>
          <a:prstGeom prst="rect">
            <a:avLst/>
          </a:prstGeom>
        </p:spPr>
      </p:pic>
      <p:pic>
        <p:nvPicPr>
          <p:cNvPr id="6" name="Picture 5">
            <a:extLst>
              <a:ext uri="{FF2B5EF4-FFF2-40B4-BE49-F238E27FC236}">
                <a16:creationId xmlns:a16="http://schemas.microsoft.com/office/drawing/2014/main" id="{ABF91171-B13C-41A6-1739-43B1D8622EB6}"/>
              </a:ext>
            </a:extLst>
          </p:cNvPr>
          <p:cNvPicPr>
            <a:picLocks noChangeAspect="1"/>
          </p:cNvPicPr>
          <p:nvPr/>
        </p:nvPicPr>
        <p:blipFill>
          <a:blip r:embed="rId6"/>
          <a:stretch>
            <a:fillRect/>
          </a:stretch>
        </p:blipFill>
        <p:spPr>
          <a:xfrm>
            <a:off x="2700195" y="1189996"/>
            <a:ext cx="914528" cy="304843"/>
          </a:xfrm>
          <a:prstGeom prst="rect">
            <a:avLst/>
          </a:prstGeom>
        </p:spPr>
      </p:pic>
      <p:sp>
        <p:nvSpPr>
          <p:cNvPr id="7" name="Rectangle 6">
            <a:extLst>
              <a:ext uri="{FF2B5EF4-FFF2-40B4-BE49-F238E27FC236}">
                <a16:creationId xmlns:a16="http://schemas.microsoft.com/office/drawing/2014/main" id="{59B13D90-ECA6-3EC9-4B36-C196B1B4D87C}"/>
              </a:ext>
            </a:extLst>
          </p:cNvPr>
          <p:cNvSpPr/>
          <p:nvPr/>
        </p:nvSpPr>
        <p:spPr>
          <a:xfrm>
            <a:off x="9818557" y="299803"/>
            <a:ext cx="1858781" cy="48808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Call</a:t>
            </a:r>
            <a:endParaRPr lang="en-IN" dirty="0">
              <a:solidFill>
                <a:sysClr val="windowText" lastClr="000000"/>
              </a:solidFill>
            </a:endParaRPr>
          </a:p>
        </p:txBody>
      </p:sp>
    </p:spTree>
    <p:extLst>
      <p:ext uri="{BB962C8B-B14F-4D97-AF65-F5344CB8AC3E}">
        <p14:creationId xmlns:p14="http://schemas.microsoft.com/office/powerpoint/2010/main" val="3572006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B635F42-9A39-12D5-8B4A-C4F26BA07327}"/>
              </a:ext>
            </a:extLst>
          </p:cNvPr>
          <p:cNvSpPr/>
          <p:nvPr/>
        </p:nvSpPr>
        <p:spPr>
          <a:xfrm>
            <a:off x="9863528" y="302514"/>
            <a:ext cx="2188564" cy="5396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Call</a:t>
            </a:r>
            <a:endParaRPr lang="en-IN" dirty="0"/>
          </a:p>
        </p:txBody>
      </p:sp>
      <p:sp>
        <p:nvSpPr>
          <p:cNvPr id="4" name="TextBox 3">
            <a:extLst>
              <a:ext uri="{FF2B5EF4-FFF2-40B4-BE49-F238E27FC236}">
                <a16:creationId xmlns:a16="http://schemas.microsoft.com/office/drawing/2014/main" id="{C5A2971D-0517-D4A7-58F2-FFEC2B443192}"/>
              </a:ext>
            </a:extLst>
          </p:cNvPr>
          <p:cNvSpPr txBox="1"/>
          <p:nvPr/>
        </p:nvSpPr>
        <p:spPr>
          <a:xfrm>
            <a:off x="1" y="117848"/>
            <a:ext cx="1603948"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Call Purpose:</a:t>
            </a:r>
            <a:endParaRPr lang="en-IN" dirty="0"/>
          </a:p>
        </p:txBody>
      </p:sp>
      <p:sp>
        <p:nvSpPr>
          <p:cNvPr id="6" name="TextBox 5">
            <a:extLst>
              <a:ext uri="{FF2B5EF4-FFF2-40B4-BE49-F238E27FC236}">
                <a16:creationId xmlns:a16="http://schemas.microsoft.com/office/drawing/2014/main" id="{5F8737D8-E165-1310-0337-242E40578E67}"/>
              </a:ext>
            </a:extLst>
          </p:cNvPr>
          <p:cNvSpPr txBox="1"/>
          <p:nvPr/>
        </p:nvSpPr>
        <p:spPr>
          <a:xfrm>
            <a:off x="-22486" y="842160"/>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Date &amp; Time :</a:t>
            </a:r>
            <a:endParaRPr lang="en-IN" dirty="0"/>
          </a:p>
        </p:txBody>
      </p:sp>
      <p:sp>
        <p:nvSpPr>
          <p:cNvPr id="7" name="TextBox 6">
            <a:extLst>
              <a:ext uri="{FF2B5EF4-FFF2-40B4-BE49-F238E27FC236}">
                <a16:creationId xmlns:a16="http://schemas.microsoft.com/office/drawing/2014/main" id="{E2AEDCE5-008A-1BED-CA05-C7A732DFD265}"/>
              </a:ext>
            </a:extLst>
          </p:cNvPr>
          <p:cNvSpPr txBox="1"/>
          <p:nvPr/>
        </p:nvSpPr>
        <p:spPr>
          <a:xfrm>
            <a:off x="0" y="1381806"/>
            <a:ext cx="1791321" cy="369332"/>
          </a:xfrm>
          <a:prstGeom prst="rect">
            <a:avLst/>
          </a:prstGeom>
          <a:noFill/>
        </p:spPr>
        <p:txBody>
          <a:bodyPr wrap="square">
            <a:spAutoFit/>
          </a:bodyPr>
          <a:lstStyle/>
          <a:p>
            <a:r>
              <a:rPr lang="en-IN" dirty="0">
                <a:solidFill>
                  <a:srgbClr val="003189"/>
                </a:solidFill>
                <a:highlight>
                  <a:srgbClr val="FFFFFF"/>
                </a:highlight>
                <a:latin typeface="Nunito Sans" pitchFamily="2" charset="0"/>
              </a:rPr>
              <a:t>Call Category</a:t>
            </a:r>
            <a:r>
              <a:rPr lang="en-IN" b="0" i="0" dirty="0">
                <a:solidFill>
                  <a:srgbClr val="003189"/>
                </a:solidFill>
                <a:effectLst/>
                <a:highlight>
                  <a:srgbClr val="FFFFFF"/>
                </a:highlight>
                <a:latin typeface="Nunito Sans" pitchFamily="2" charset="0"/>
              </a:rPr>
              <a:t>:</a:t>
            </a:r>
            <a:endParaRPr lang="en-IN" dirty="0"/>
          </a:p>
        </p:txBody>
      </p:sp>
      <p:sp>
        <p:nvSpPr>
          <p:cNvPr id="8" name="TextBox 7">
            <a:extLst>
              <a:ext uri="{FF2B5EF4-FFF2-40B4-BE49-F238E27FC236}">
                <a16:creationId xmlns:a16="http://schemas.microsoft.com/office/drawing/2014/main" id="{FEB22C54-F231-AE15-E037-F3F359FDE6EB}"/>
              </a:ext>
            </a:extLst>
          </p:cNvPr>
          <p:cNvSpPr txBox="1"/>
          <p:nvPr/>
        </p:nvSpPr>
        <p:spPr>
          <a:xfrm>
            <a:off x="-22486" y="1954143"/>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a:t>
            </a:r>
            <a:endParaRPr lang="en-IN" dirty="0"/>
          </a:p>
        </p:txBody>
      </p:sp>
      <p:sp>
        <p:nvSpPr>
          <p:cNvPr id="9" name="TextBox 8">
            <a:extLst>
              <a:ext uri="{FF2B5EF4-FFF2-40B4-BE49-F238E27FC236}">
                <a16:creationId xmlns:a16="http://schemas.microsoft.com/office/drawing/2014/main" id="{03974CA9-89D9-1734-4B88-8E93C597107D}"/>
              </a:ext>
            </a:extLst>
          </p:cNvPr>
          <p:cNvSpPr txBox="1"/>
          <p:nvPr/>
        </p:nvSpPr>
        <p:spPr>
          <a:xfrm>
            <a:off x="-22487" y="2541470"/>
            <a:ext cx="1416571"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Attendees:</a:t>
            </a:r>
            <a:endParaRPr lang="en-IN" dirty="0"/>
          </a:p>
        </p:txBody>
      </p:sp>
      <p:sp>
        <p:nvSpPr>
          <p:cNvPr id="10" name="TextBox 9">
            <a:extLst>
              <a:ext uri="{FF2B5EF4-FFF2-40B4-BE49-F238E27FC236}">
                <a16:creationId xmlns:a16="http://schemas.microsoft.com/office/drawing/2014/main" id="{60327044-35FC-DFF1-B5E3-D232A7CD3DD7}"/>
              </a:ext>
            </a:extLst>
          </p:cNvPr>
          <p:cNvSpPr txBox="1"/>
          <p:nvPr/>
        </p:nvSpPr>
        <p:spPr>
          <a:xfrm>
            <a:off x="-22486" y="3083827"/>
            <a:ext cx="129665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Remarks:</a:t>
            </a:r>
            <a:endParaRPr lang="en-IN" dirty="0"/>
          </a:p>
        </p:txBody>
      </p:sp>
      <p:pic>
        <p:nvPicPr>
          <p:cNvPr id="12" name="Picture 11">
            <a:extLst>
              <a:ext uri="{FF2B5EF4-FFF2-40B4-BE49-F238E27FC236}">
                <a16:creationId xmlns:a16="http://schemas.microsoft.com/office/drawing/2014/main" id="{366738E8-41E6-8F49-D58E-96D180C7A817}"/>
              </a:ext>
            </a:extLst>
          </p:cNvPr>
          <p:cNvPicPr>
            <a:picLocks noChangeAspect="1"/>
          </p:cNvPicPr>
          <p:nvPr/>
        </p:nvPicPr>
        <p:blipFill>
          <a:blip r:embed="rId2"/>
          <a:stretch>
            <a:fillRect/>
          </a:stretch>
        </p:blipFill>
        <p:spPr>
          <a:xfrm>
            <a:off x="1089993" y="5614789"/>
            <a:ext cx="1047896" cy="457264"/>
          </a:xfrm>
          <a:prstGeom prst="rect">
            <a:avLst/>
          </a:prstGeom>
        </p:spPr>
      </p:pic>
      <p:sp>
        <p:nvSpPr>
          <p:cNvPr id="13" name="TextBox 12">
            <a:extLst>
              <a:ext uri="{FF2B5EF4-FFF2-40B4-BE49-F238E27FC236}">
                <a16:creationId xmlns:a16="http://schemas.microsoft.com/office/drawing/2014/main" id="{655BB9C0-99C8-D39F-6F83-8C5C7B21FDF6}"/>
              </a:ext>
            </a:extLst>
          </p:cNvPr>
          <p:cNvSpPr txBox="1"/>
          <p:nvPr/>
        </p:nvSpPr>
        <p:spPr>
          <a:xfrm>
            <a:off x="-22486" y="3626184"/>
            <a:ext cx="2410921" cy="369332"/>
          </a:xfrm>
          <a:prstGeom prst="rect">
            <a:avLst/>
          </a:prstGeom>
          <a:noFill/>
        </p:spPr>
        <p:txBody>
          <a:bodyPr wrap="square">
            <a:spAutoFit/>
          </a:bodyPr>
          <a:lstStyle/>
          <a:p>
            <a:r>
              <a:rPr lang="en-IN" dirty="0">
                <a:solidFill>
                  <a:srgbClr val="003189"/>
                </a:solidFill>
                <a:highlight>
                  <a:srgbClr val="F9F9F9"/>
                </a:highlight>
                <a:latin typeface="Nunito Sans" pitchFamily="2" charset="0"/>
              </a:rPr>
              <a:t>Call</a:t>
            </a:r>
            <a:r>
              <a:rPr lang="en-IN" b="0" i="0" dirty="0">
                <a:solidFill>
                  <a:srgbClr val="003189"/>
                </a:solidFill>
                <a:effectLst/>
                <a:highlight>
                  <a:srgbClr val="F9F9F9"/>
                </a:highlight>
                <a:latin typeface="Nunito Sans" pitchFamily="2" charset="0"/>
              </a:rPr>
              <a:t> </a:t>
            </a:r>
            <a:r>
              <a:rPr lang="en-IN" dirty="0">
                <a:solidFill>
                  <a:srgbClr val="003189"/>
                </a:solidFill>
                <a:highlight>
                  <a:srgbClr val="F9F9F9"/>
                </a:highlight>
                <a:latin typeface="Nunito Sans" pitchFamily="2" charset="0"/>
              </a:rPr>
              <a:t>Edi</a:t>
            </a:r>
            <a:r>
              <a:rPr lang="en-IN" b="0" i="0" dirty="0">
                <a:solidFill>
                  <a:srgbClr val="003189"/>
                </a:solidFill>
                <a:effectLst/>
                <a:highlight>
                  <a:srgbClr val="F9F9F9"/>
                </a:highlight>
                <a:latin typeface="Nunito Sans" pitchFamily="2" charset="0"/>
              </a:rPr>
              <a:t>ted By:</a:t>
            </a:r>
            <a:endParaRPr lang="en-IN" dirty="0"/>
          </a:p>
        </p:txBody>
      </p:sp>
      <p:sp>
        <p:nvSpPr>
          <p:cNvPr id="14" name="TextBox 13">
            <a:extLst>
              <a:ext uri="{FF2B5EF4-FFF2-40B4-BE49-F238E27FC236}">
                <a16:creationId xmlns:a16="http://schemas.microsoft.com/office/drawing/2014/main" id="{46E13BDB-6617-2348-B143-6B7F6E711757}"/>
              </a:ext>
            </a:extLst>
          </p:cNvPr>
          <p:cNvSpPr txBox="1"/>
          <p:nvPr/>
        </p:nvSpPr>
        <p:spPr>
          <a:xfrm>
            <a:off x="-82446" y="4218780"/>
            <a:ext cx="2900597"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Call </a:t>
            </a:r>
            <a:r>
              <a:rPr lang="en-IN" dirty="0">
                <a:solidFill>
                  <a:srgbClr val="003189"/>
                </a:solidFill>
                <a:highlight>
                  <a:srgbClr val="F9F9F9"/>
                </a:highlight>
                <a:latin typeface="Nunito Sans" pitchFamily="2" charset="0"/>
              </a:rPr>
              <a:t>Edi</a:t>
            </a:r>
            <a:r>
              <a:rPr lang="en-IN" b="0" i="0" dirty="0">
                <a:solidFill>
                  <a:srgbClr val="003189"/>
                </a:solidFill>
                <a:effectLst/>
                <a:highlight>
                  <a:srgbClr val="F9F9F9"/>
                </a:highlight>
                <a:latin typeface="Nunito Sans" pitchFamily="2" charset="0"/>
              </a:rPr>
              <a:t>ted date &amp; Time:</a:t>
            </a:r>
            <a:endParaRPr lang="en-IN" dirty="0"/>
          </a:p>
        </p:txBody>
      </p:sp>
      <p:sp>
        <p:nvSpPr>
          <p:cNvPr id="15" name="Rectangle 14">
            <a:extLst>
              <a:ext uri="{FF2B5EF4-FFF2-40B4-BE49-F238E27FC236}">
                <a16:creationId xmlns:a16="http://schemas.microsoft.com/office/drawing/2014/main" id="{EC7D3B61-A24B-9A57-E54C-7E85EADD18F6}"/>
              </a:ext>
            </a:extLst>
          </p:cNvPr>
          <p:cNvSpPr/>
          <p:nvPr/>
        </p:nvSpPr>
        <p:spPr>
          <a:xfrm>
            <a:off x="1903751" y="3609758"/>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16" name="Rectangle 15">
            <a:extLst>
              <a:ext uri="{FF2B5EF4-FFF2-40B4-BE49-F238E27FC236}">
                <a16:creationId xmlns:a16="http://schemas.microsoft.com/office/drawing/2014/main" id="{90B451B1-E87A-05E3-DB37-B1D2BFD677AE}"/>
              </a:ext>
            </a:extLst>
          </p:cNvPr>
          <p:cNvSpPr/>
          <p:nvPr/>
        </p:nvSpPr>
        <p:spPr>
          <a:xfrm>
            <a:off x="2670745" y="4188639"/>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&lt;System Generated&gt;</a:t>
            </a:r>
            <a:endParaRPr lang="en-IN" sz="1400" dirty="0">
              <a:solidFill>
                <a:schemeClr val="tx1"/>
              </a:solidFill>
            </a:endParaRPr>
          </a:p>
        </p:txBody>
      </p:sp>
      <p:sp>
        <p:nvSpPr>
          <p:cNvPr id="17" name="Rectangle 16">
            <a:extLst>
              <a:ext uri="{FF2B5EF4-FFF2-40B4-BE49-F238E27FC236}">
                <a16:creationId xmlns:a16="http://schemas.microsoft.com/office/drawing/2014/main" id="{5DC6CD31-FA4F-E066-9650-F7A96A751DDE}"/>
              </a:ext>
            </a:extLst>
          </p:cNvPr>
          <p:cNvSpPr/>
          <p:nvPr/>
        </p:nvSpPr>
        <p:spPr>
          <a:xfrm>
            <a:off x="1791320" y="117848"/>
            <a:ext cx="4069833"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&lt;Auto Captured from selected Call and Editable&gt;</a:t>
            </a:r>
            <a:endParaRPr lang="en-IN" sz="1400" dirty="0">
              <a:solidFill>
                <a:schemeClr val="tx1"/>
              </a:solidFill>
            </a:endParaRPr>
          </a:p>
        </p:txBody>
      </p:sp>
      <p:sp>
        <p:nvSpPr>
          <p:cNvPr id="18" name="Rectangle 17">
            <a:extLst>
              <a:ext uri="{FF2B5EF4-FFF2-40B4-BE49-F238E27FC236}">
                <a16:creationId xmlns:a16="http://schemas.microsoft.com/office/drawing/2014/main" id="{579DD6D7-D255-E225-02B0-255E9B9E5133}"/>
              </a:ext>
            </a:extLst>
          </p:cNvPr>
          <p:cNvSpPr/>
          <p:nvPr/>
        </p:nvSpPr>
        <p:spPr>
          <a:xfrm>
            <a:off x="1791321" y="776811"/>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cxnSp>
        <p:nvCxnSpPr>
          <p:cNvPr id="19" name="Straight Connector 18">
            <a:extLst>
              <a:ext uri="{FF2B5EF4-FFF2-40B4-BE49-F238E27FC236}">
                <a16:creationId xmlns:a16="http://schemas.microsoft.com/office/drawing/2014/main" id="{60BD3B0F-42E2-B67B-F28B-825DEB539ADC}"/>
              </a:ext>
            </a:extLst>
          </p:cNvPr>
          <p:cNvCxnSpPr>
            <a:cxnSpLocks/>
          </p:cNvCxnSpPr>
          <p:nvPr/>
        </p:nvCxnSpPr>
        <p:spPr>
          <a:xfrm flipH="1">
            <a:off x="5092907" y="991569"/>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71AECEBB-1D58-5019-AEB3-4A40909CE756}"/>
              </a:ext>
            </a:extLst>
          </p:cNvPr>
          <p:cNvPicPr>
            <a:picLocks noChangeAspect="1"/>
          </p:cNvPicPr>
          <p:nvPr/>
        </p:nvPicPr>
        <p:blipFill>
          <a:blip r:embed="rId3"/>
          <a:stretch>
            <a:fillRect/>
          </a:stretch>
        </p:blipFill>
        <p:spPr>
          <a:xfrm>
            <a:off x="3550109" y="747864"/>
            <a:ext cx="1354229" cy="492448"/>
          </a:xfrm>
          <a:prstGeom prst="rect">
            <a:avLst/>
          </a:prstGeom>
        </p:spPr>
      </p:pic>
      <p:pic>
        <p:nvPicPr>
          <p:cNvPr id="21" name="Picture 20">
            <a:extLst>
              <a:ext uri="{FF2B5EF4-FFF2-40B4-BE49-F238E27FC236}">
                <a16:creationId xmlns:a16="http://schemas.microsoft.com/office/drawing/2014/main" id="{DC458D71-1591-E188-F3D2-5CB1F21BA01E}"/>
              </a:ext>
            </a:extLst>
          </p:cNvPr>
          <p:cNvPicPr>
            <a:picLocks noChangeAspect="1"/>
          </p:cNvPicPr>
          <p:nvPr/>
        </p:nvPicPr>
        <p:blipFill>
          <a:blip r:embed="rId4"/>
          <a:stretch>
            <a:fillRect/>
          </a:stretch>
        </p:blipFill>
        <p:spPr>
          <a:xfrm>
            <a:off x="5463294" y="737687"/>
            <a:ext cx="1678153" cy="543126"/>
          </a:xfrm>
          <a:prstGeom prst="rect">
            <a:avLst/>
          </a:prstGeom>
        </p:spPr>
      </p:pic>
      <p:sp>
        <p:nvSpPr>
          <p:cNvPr id="25" name="Rectangle 24">
            <a:extLst>
              <a:ext uri="{FF2B5EF4-FFF2-40B4-BE49-F238E27FC236}">
                <a16:creationId xmlns:a16="http://schemas.microsoft.com/office/drawing/2014/main" id="{C1F8EE82-60A4-58C8-BC53-E4F767901EA3}"/>
              </a:ext>
            </a:extLst>
          </p:cNvPr>
          <p:cNvSpPr/>
          <p:nvPr/>
        </p:nvSpPr>
        <p:spPr>
          <a:xfrm>
            <a:off x="1812551" y="3057116"/>
            <a:ext cx="29155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5" name="TextBox 4">
            <a:extLst>
              <a:ext uri="{FF2B5EF4-FFF2-40B4-BE49-F238E27FC236}">
                <a16:creationId xmlns:a16="http://schemas.microsoft.com/office/drawing/2014/main" id="{BC2EBF51-CAA7-8CB5-6D10-0F36085CB4E0}"/>
              </a:ext>
            </a:extLst>
          </p:cNvPr>
          <p:cNvSpPr txBox="1"/>
          <p:nvPr/>
        </p:nvSpPr>
        <p:spPr>
          <a:xfrm>
            <a:off x="-22487" y="4785058"/>
            <a:ext cx="1813808" cy="369332"/>
          </a:xfrm>
          <a:prstGeom prst="rect">
            <a:avLst/>
          </a:prstGeom>
          <a:noFill/>
        </p:spPr>
        <p:txBody>
          <a:bodyPr wrap="square">
            <a:spAutoFit/>
          </a:bodyPr>
          <a:lstStyle/>
          <a:p>
            <a:r>
              <a:rPr lang="en-IN" b="0" i="0" dirty="0">
                <a:solidFill>
                  <a:srgbClr val="FF7A00"/>
                </a:solidFill>
                <a:effectLst/>
                <a:highlight>
                  <a:srgbClr val="FFFFFF"/>
                </a:highlight>
                <a:latin typeface="Nunito Sans" pitchFamily="2" charset="0"/>
              </a:rPr>
              <a:t>Add </a:t>
            </a:r>
            <a:r>
              <a:rPr lang="en-IN" dirty="0">
                <a:solidFill>
                  <a:srgbClr val="FF7A00"/>
                </a:solidFill>
                <a:highlight>
                  <a:srgbClr val="FFFFFF"/>
                </a:highlight>
                <a:latin typeface="Nunito Sans" pitchFamily="2" charset="0"/>
              </a:rPr>
              <a:t>Call MOM:</a:t>
            </a:r>
            <a:endParaRPr lang="en-IN" dirty="0"/>
          </a:p>
        </p:txBody>
      </p:sp>
      <p:sp>
        <p:nvSpPr>
          <p:cNvPr id="11" name="Rectangle 10">
            <a:extLst>
              <a:ext uri="{FF2B5EF4-FFF2-40B4-BE49-F238E27FC236}">
                <a16:creationId xmlns:a16="http://schemas.microsoft.com/office/drawing/2014/main" id="{90A6CC7C-D654-0509-D8DD-9B400E194947}"/>
              </a:ext>
            </a:extLst>
          </p:cNvPr>
          <p:cNvSpPr/>
          <p:nvPr/>
        </p:nvSpPr>
        <p:spPr>
          <a:xfrm>
            <a:off x="1966803" y="4736302"/>
            <a:ext cx="3151741"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24" name="Rectangle 23">
            <a:extLst>
              <a:ext uri="{FF2B5EF4-FFF2-40B4-BE49-F238E27FC236}">
                <a16:creationId xmlns:a16="http://schemas.microsoft.com/office/drawing/2014/main" id="{295C754C-F0D8-C9F5-1942-1C6DC4AE0EB2}"/>
              </a:ext>
            </a:extLst>
          </p:cNvPr>
          <p:cNvSpPr/>
          <p:nvPr/>
        </p:nvSpPr>
        <p:spPr>
          <a:xfrm>
            <a:off x="1812551" y="1409885"/>
            <a:ext cx="4069833"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&lt;Auto Captured from selected Call and Editable&gt;</a:t>
            </a:r>
            <a:endParaRPr lang="en-IN" sz="1400" dirty="0">
              <a:solidFill>
                <a:schemeClr val="tx1"/>
              </a:solidFill>
            </a:endParaRPr>
          </a:p>
        </p:txBody>
      </p:sp>
      <p:sp>
        <p:nvSpPr>
          <p:cNvPr id="27" name="Rectangle 26">
            <a:extLst>
              <a:ext uri="{FF2B5EF4-FFF2-40B4-BE49-F238E27FC236}">
                <a16:creationId xmlns:a16="http://schemas.microsoft.com/office/drawing/2014/main" id="{709C2134-A711-25CA-4BEC-5139ADF57D30}"/>
              </a:ext>
            </a:extLst>
          </p:cNvPr>
          <p:cNvSpPr/>
          <p:nvPr/>
        </p:nvSpPr>
        <p:spPr>
          <a:xfrm>
            <a:off x="1849975" y="1978768"/>
            <a:ext cx="4069833"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&lt;Auto Captured from selected Call and Editable&gt;</a:t>
            </a:r>
            <a:endParaRPr lang="en-IN" sz="1400" dirty="0">
              <a:solidFill>
                <a:schemeClr val="tx1"/>
              </a:solidFill>
            </a:endParaRPr>
          </a:p>
        </p:txBody>
      </p:sp>
      <p:sp>
        <p:nvSpPr>
          <p:cNvPr id="28" name="Rectangle 27">
            <a:extLst>
              <a:ext uri="{FF2B5EF4-FFF2-40B4-BE49-F238E27FC236}">
                <a16:creationId xmlns:a16="http://schemas.microsoft.com/office/drawing/2014/main" id="{3CC6E71A-1D46-718B-FC95-49ABCEBBDFE3}"/>
              </a:ext>
            </a:extLst>
          </p:cNvPr>
          <p:cNvSpPr/>
          <p:nvPr/>
        </p:nvSpPr>
        <p:spPr>
          <a:xfrm>
            <a:off x="1849975" y="2548384"/>
            <a:ext cx="4069833"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&lt;Auto Captured from selected Call and Editable&gt;</a:t>
            </a:r>
            <a:endParaRPr lang="en-IN" sz="1400" dirty="0">
              <a:solidFill>
                <a:schemeClr val="tx1"/>
              </a:solidFill>
            </a:endParaRPr>
          </a:p>
        </p:txBody>
      </p:sp>
    </p:spTree>
    <p:extLst>
      <p:ext uri="{BB962C8B-B14F-4D97-AF65-F5344CB8AC3E}">
        <p14:creationId xmlns:p14="http://schemas.microsoft.com/office/powerpoint/2010/main" val="1441936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nvGraphicFramePr>
        <p:xfrm>
          <a:off x="622925" y="2173712"/>
          <a:ext cx="10934491" cy="293116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Call Category</a:t>
                      </a:r>
                      <a:endParaRPr lang="en-IN" dirty="0"/>
                    </a:p>
                  </a:txBody>
                  <a:tcPr/>
                </a:tc>
                <a:tc>
                  <a:txBody>
                    <a:bodyPr/>
                    <a:lstStyle/>
                    <a:p>
                      <a:r>
                        <a:rPr lang="en-US" dirty="0"/>
                        <a:t>Call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bl>
          </a:graphicData>
        </a:graphic>
      </p:graphicFrame>
      <p:sp>
        <p:nvSpPr>
          <p:cNvPr id="10" name="Rectangle 9">
            <a:extLst>
              <a:ext uri="{FF2B5EF4-FFF2-40B4-BE49-F238E27FC236}">
                <a16:creationId xmlns:a16="http://schemas.microsoft.com/office/drawing/2014/main" id="{EC170EF5-3AD8-6422-F139-2793AE2EFFA3}"/>
              </a:ext>
            </a:extLst>
          </p:cNvPr>
          <p:cNvSpPr/>
          <p:nvPr/>
        </p:nvSpPr>
        <p:spPr>
          <a:xfrm>
            <a:off x="260247" y="326705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93220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84760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82304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85238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84760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81336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84760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84760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85250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88184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60247" y="443540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30533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400992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601911"/>
            <a:ext cx="632110" cy="314771"/>
          </a:xfrm>
          <a:prstGeom prst="rect">
            <a:avLst/>
          </a:prstGeom>
        </p:spPr>
      </p:pic>
      <p:sp>
        <p:nvSpPr>
          <p:cNvPr id="3" name="Oval 2">
            <a:extLst>
              <a:ext uri="{FF2B5EF4-FFF2-40B4-BE49-F238E27FC236}">
                <a16:creationId xmlns:a16="http://schemas.microsoft.com/office/drawing/2014/main" id="{46161A86-3E50-796E-5799-76563C1A2D23}"/>
              </a:ext>
            </a:extLst>
          </p:cNvPr>
          <p:cNvSpPr/>
          <p:nvPr/>
        </p:nvSpPr>
        <p:spPr>
          <a:xfrm>
            <a:off x="10819191" y="3151703"/>
            <a:ext cx="290805" cy="58504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Speech Bubble: Oval 7">
            <a:extLst>
              <a:ext uri="{FF2B5EF4-FFF2-40B4-BE49-F238E27FC236}">
                <a16:creationId xmlns:a16="http://schemas.microsoft.com/office/drawing/2014/main" id="{B2BD3B02-A3E2-469D-3930-7808685CDAC2}"/>
              </a:ext>
            </a:extLst>
          </p:cNvPr>
          <p:cNvSpPr/>
          <p:nvPr/>
        </p:nvSpPr>
        <p:spPr>
          <a:xfrm>
            <a:off x="8809409" y="3535682"/>
            <a:ext cx="1590199" cy="589631"/>
          </a:xfrm>
          <a:prstGeom prst="wedgeEllipseCallout">
            <a:avLst>
              <a:gd name="adj1" fmla="val 76847"/>
              <a:gd name="adj2" fmla="val -3524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View</a:t>
            </a:r>
            <a:endParaRPr lang="en-IN" dirty="0">
              <a:solidFill>
                <a:schemeClr val="tx1"/>
              </a:solidFill>
            </a:endParaRPr>
          </a:p>
        </p:txBody>
      </p:sp>
      <p:pic>
        <p:nvPicPr>
          <p:cNvPr id="2" name="Picture 1">
            <a:extLst>
              <a:ext uri="{FF2B5EF4-FFF2-40B4-BE49-F238E27FC236}">
                <a16:creationId xmlns:a16="http://schemas.microsoft.com/office/drawing/2014/main" id="{6C3C4D82-4C1A-30A8-15BB-8A9C7F7423CF}"/>
              </a:ext>
            </a:extLst>
          </p:cNvPr>
          <p:cNvPicPr>
            <a:picLocks noChangeAspect="1"/>
          </p:cNvPicPr>
          <p:nvPr/>
        </p:nvPicPr>
        <p:blipFill>
          <a:blip r:embed="rId4"/>
          <a:stretch>
            <a:fillRect/>
          </a:stretch>
        </p:blipFill>
        <p:spPr>
          <a:xfrm>
            <a:off x="7803510" y="5593768"/>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AC441677-1FA2-3D34-D6B1-B7B59B3DD0DF}"/>
              </a:ext>
            </a:extLst>
          </p:cNvPr>
          <p:cNvPicPr>
            <a:picLocks noChangeAspect="1"/>
          </p:cNvPicPr>
          <p:nvPr/>
        </p:nvPicPr>
        <p:blipFill>
          <a:blip r:embed="rId5"/>
          <a:stretch>
            <a:fillRect/>
          </a:stretch>
        </p:blipFill>
        <p:spPr>
          <a:xfrm>
            <a:off x="592463" y="378917"/>
            <a:ext cx="4463854" cy="447903"/>
          </a:xfrm>
          <a:prstGeom prst="rect">
            <a:avLst/>
          </a:prstGeom>
        </p:spPr>
      </p:pic>
      <p:pic>
        <p:nvPicPr>
          <p:cNvPr id="6" name="Picture 5">
            <a:extLst>
              <a:ext uri="{FF2B5EF4-FFF2-40B4-BE49-F238E27FC236}">
                <a16:creationId xmlns:a16="http://schemas.microsoft.com/office/drawing/2014/main" id="{B49D5872-2749-7108-B0E8-C89D81E7E5DA}"/>
              </a:ext>
            </a:extLst>
          </p:cNvPr>
          <p:cNvPicPr>
            <a:picLocks noChangeAspect="1"/>
          </p:cNvPicPr>
          <p:nvPr/>
        </p:nvPicPr>
        <p:blipFill>
          <a:blip r:embed="rId6"/>
          <a:stretch>
            <a:fillRect/>
          </a:stretch>
        </p:blipFill>
        <p:spPr>
          <a:xfrm>
            <a:off x="2553143" y="1040167"/>
            <a:ext cx="914528" cy="304843"/>
          </a:xfrm>
          <a:prstGeom prst="rect">
            <a:avLst/>
          </a:prstGeom>
        </p:spPr>
      </p:pic>
      <p:sp>
        <p:nvSpPr>
          <p:cNvPr id="7" name="Rectangle 6">
            <a:extLst>
              <a:ext uri="{FF2B5EF4-FFF2-40B4-BE49-F238E27FC236}">
                <a16:creationId xmlns:a16="http://schemas.microsoft.com/office/drawing/2014/main" id="{F999E5D7-C9B4-F63B-9BFA-CB809022DDC3}"/>
              </a:ext>
            </a:extLst>
          </p:cNvPr>
          <p:cNvSpPr/>
          <p:nvPr/>
        </p:nvSpPr>
        <p:spPr>
          <a:xfrm>
            <a:off x="9818557" y="299803"/>
            <a:ext cx="1858781" cy="48808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Call</a:t>
            </a:r>
            <a:endParaRPr lang="en-IN" dirty="0">
              <a:solidFill>
                <a:sysClr val="windowText" lastClr="000000"/>
              </a:solidFill>
            </a:endParaRPr>
          </a:p>
        </p:txBody>
      </p:sp>
    </p:spTree>
    <p:extLst>
      <p:ext uri="{BB962C8B-B14F-4D97-AF65-F5344CB8AC3E}">
        <p14:creationId xmlns:p14="http://schemas.microsoft.com/office/powerpoint/2010/main" val="252022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0FC41B2-895E-0EC1-BCAB-E1DD798772E3}"/>
              </a:ext>
            </a:extLst>
          </p:cNvPr>
          <p:cNvSpPr/>
          <p:nvPr/>
        </p:nvSpPr>
        <p:spPr>
          <a:xfrm>
            <a:off x="9548734" y="209862"/>
            <a:ext cx="2143594" cy="56962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 Call</a:t>
            </a:r>
            <a:endParaRPr lang="en-IN" dirty="0"/>
          </a:p>
        </p:txBody>
      </p:sp>
      <p:graphicFrame>
        <p:nvGraphicFramePr>
          <p:cNvPr id="3" name="Table 2">
            <a:extLst>
              <a:ext uri="{FF2B5EF4-FFF2-40B4-BE49-F238E27FC236}">
                <a16:creationId xmlns:a16="http://schemas.microsoft.com/office/drawing/2014/main" id="{70A43683-1330-51E0-0CE6-E215D32B3ACC}"/>
              </a:ext>
            </a:extLst>
          </p:cNvPr>
          <p:cNvGraphicFramePr>
            <a:graphicFrameLocks noGrp="1"/>
          </p:cNvGraphicFramePr>
          <p:nvPr>
            <p:extLst>
              <p:ext uri="{D42A27DB-BD31-4B8C-83A1-F6EECF244321}">
                <p14:modId xmlns:p14="http://schemas.microsoft.com/office/powerpoint/2010/main" val="2686184123"/>
              </p:ext>
            </p:extLst>
          </p:nvPr>
        </p:nvGraphicFramePr>
        <p:xfrm>
          <a:off x="592944" y="109442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44631761"/>
                    </a:ext>
                  </a:extLst>
                </a:gridCol>
                <a:gridCol w="4064000">
                  <a:extLst>
                    <a:ext uri="{9D8B030D-6E8A-4147-A177-3AD203B41FA5}">
                      <a16:colId xmlns:a16="http://schemas.microsoft.com/office/drawing/2014/main" val="818424160"/>
                    </a:ext>
                  </a:extLst>
                </a:gridCol>
              </a:tblGrid>
              <a:tr h="370840">
                <a:tc>
                  <a:txBody>
                    <a:bodyPr/>
                    <a:lstStyle/>
                    <a:p>
                      <a:r>
                        <a:rPr lang="en-US" dirty="0"/>
                        <a:t>Call Category:</a:t>
                      </a:r>
                      <a:endParaRPr lang="en-IN" dirty="0"/>
                    </a:p>
                  </a:txBody>
                  <a:tcPr/>
                </a:tc>
                <a:tc>
                  <a:txBody>
                    <a:bodyPr/>
                    <a:lstStyle/>
                    <a:p>
                      <a:r>
                        <a:rPr lang="en-US" dirty="0"/>
                        <a:t>Call Date:</a:t>
                      </a:r>
                      <a:endParaRPr lang="en-IN" dirty="0"/>
                    </a:p>
                  </a:txBody>
                  <a:tcPr/>
                </a:tc>
                <a:extLst>
                  <a:ext uri="{0D108BD9-81ED-4DB2-BD59-A6C34878D82A}">
                    <a16:rowId xmlns:a16="http://schemas.microsoft.com/office/drawing/2014/main" val="599025730"/>
                  </a:ext>
                </a:extLst>
              </a:tr>
              <a:tr h="370840">
                <a:tc>
                  <a:txBody>
                    <a:bodyPr/>
                    <a:lstStyle/>
                    <a:p>
                      <a:r>
                        <a:rPr lang="en-US" dirty="0"/>
                        <a:t>Call Purpose:</a:t>
                      </a:r>
                      <a:endParaRPr lang="en-IN" dirty="0"/>
                    </a:p>
                  </a:txBody>
                  <a:tcPr/>
                </a:tc>
                <a:tc>
                  <a:txBody>
                    <a:bodyPr/>
                    <a:lstStyle/>
                    <a:p>
                      <a:r>
                        <a:rPr lang="en-US" dirty="0"/>
                        <a:t>Start date:                            End date:</a:t>
                      </a:r>
                      <a:endParaRPr lang="en-IN" dirty="0"/>
                    </a:p>
                  </a:txBody>
                  <a:tcPr/>
                </a:tc>
                <a:extLst>
                  <a:ext uri="{0D108BD9-81ED-4DB2-BD59-A6C34878D82A}">
                    <a16:rowId xmlns:a16="http://schemas.microsoft.com/office/drawing/2014/main" val="3552368671"/>
                  </a:ext>
                </a:extLst>
              </a:tr>
              <a:tr h="370840">
                <a:tc>
                  <a:txBody>
                    <a:bodyPr/>
                    <a:lstStyle/>
                    <a:p>
                      <a:r>
                        <a:rPr lang="en-US" dirty="0"/>
                        <a:t>Customer Name:</a:t>
                      </a:r>
                      <a:endParaRPr lang="en-IN" dirty="0"/>
                    </a:p>
                  </a:txBody>
                  <a:tcPr/>
                </a:tc>
                <a:tc>
                  <a:txBody>
                    <a:bodyPr/>
                    <a:lstStyle/>
                    <a:p>
                      <a:r>
                        <a:rPr lang="en-US" dirty="0"/>
                        <a:t>Attendees:</a:t>
                      </a:r>
                      <a:endParaRPr lang="en-IN" dirty="0"/>
                    </a:p>
                  </a:txBody>
                  <a:tcPr/>
                </a:tc>
                <a:extLst>
                  <a:ext uri="{0D108BD9-81ED-4DB2-BD59-A6C34878D82A}">
                    <a16:rowId xmlns:a16="http://schemas.microsoft.com/office/drawing/2014/main" val="3676793213"/>
                  </a:ext>
                </a:extLst>
              </a:tr>
              <a:tr h="370840">
                <a:tc>
                  <a:txBody>
                    <a:bodyPr/>
                    <a:lstStyle/>
                    <a:p>
                      <a:r>
                        <a:rPr lang="en-US" dirty="0"/>
                        <a:t>Call MOM:</a:t>
                      </a:r>
                      <a:endParaRPr lang="en-IN" dirty="0"/>
                    </a:p>
                  </a:txBody>
                  <a:tcPr/>
                </a:tc>
                <a:tc>
                  <a:txBody>
                    <a:bodyPr/>
                    <a:lstStyle/>
                    <a:p>
                      <a:r>
                        <a:rPr lang="en-US" dirty="0"/>
                        <a:t>Call Status:</a:t>
                      </a:r>
                      <a:endParaRPr lang="en-IN" dirty="0"/>
                    </a:p>
                  </a:txBody>
                  <a:tcPr/>
                </a:tc>
                <a:extLst>
                  <a:ext uri="{0D108BD9-81ED-4DB2-BD59-A6C34878D82A}">
                    <a16:rowId xmlns:a16="http://schemas.microsoft.com/office/drawing/2014/main" val="2262344239"/>
                  </a:ext>
                </a:extLst>
              </a:tr>
              <a:tr h="370840">
                <a:tc>
                  <a:txBody>
                    <a:bodyPr/>
                    <a:lstStyle/>
                    <a:p>
                      <a:r>
                        <a:rPr lang="en-US" dirty="0"/>
                        <a:t>Call Created By:</a:t>
                      </a:r>
                      <a:endParaRPr lang="en-IN" dirty="0"/>
                    </a:p>
                  </a:txBody>
                  <a:tcPr/>
                </a:tc>
                <a:tc>
                  <a:txBody>
                    <a:bodyPr/>
                    <a:lstStyle/>
                    <a:p>
                      <a:r>
                        <a:rPr lang="en-US" dirty="0"/>
                        <a:t>Call Created Date &amp; Time:</a:t>
                      </a:r>
                      <a:endParaRPr lang="en-IN" dirty="0"/>
                    </a:p>
                  </a:txBody>
                  <a:tcPr/>
                </a:tc>
                <a:extLst>
                  <a:ext uri="{0D108BD9-81ED-4DB2-BD59-A6C34878D82A}">
                    <a16:rowId xmlns:a16="http://schemas.microsoft.com/office/drawing/2014/main" val="3978258596"/>
                  </a:ext>
                </a:extLst>
              </a:tr>
              <a:tr h="370840">
                <a:tc>
                  <a:txBody>
                    <a:bodyPr/>
                    <a:lstStyle/>
                    <a:p>
                      <a:r>
                        <a:rPr lang="en-US" dirty="0"/>
                        <a:t>Call Edited By:</a:t>
                      </a:r>
                      <a:endParaRPr lang="en-IN" dirty="0"/>
                    </a:p>
                  </a:txBody>
                  <a:tcPr/>
                </a:tc>
                <a:tc>
                  <a:txBody>
                    <a:bodyPr/>
                    <a:lstStyle/>
                    <a:p>
                      <a:r>
                        <a:rPr lang="en-US" dirty="0"/>
                        <a:t>Call Edited Date &amp; Time:</a:t>
                      </a:r>
                      <a:endParaRPr lang="en-IN" dirty="0"/>
                    </a:p>
                  </a:txBody>
                  <a:tcPr/>
                </a:tc>
                <a:extLst>
                  <a:ext uri="{0D108BD9-81ED-4DB2-BD59-A6C34878D82A}">
                    <a16:rowId xmlns:a16="http://schemas.microsoft.com/office/drawing/2014/main" val="668194445"/>
                  </a:ext>
                </a:extLst>
              </a:tr>
              <a:tr h="370840">
                <a:tc>
                  <a:txBody>
                    <a:bodyPr/>
                    <a:lstStyle/>
                    <a:p>
                      <a:r>
                        <a:rPr lang="en-US" dirty="0"/>
                        <a:t>Remarks:</a:t>
                      </a:r>
                      <a:endParaRPr lang="en-IN" dirty="0"/>
                    </a:p>
                  </a:txBody>
                  <a:tcPr/>
                </a:tc>
                <a:tc>
                  <a:txBody>
                    <a:bodyPr/>
                    <a:lstStyle/>
                    <a:p>
                      <a:endParaRPr lang="en-IN" dirty="0"/>
                    </a:p>
                  </a:txBody>
                  <a:tcPr/>
                </a:tc>
                <a:extLst>
                  <a:ext uri="{0D108BD9-81ED-4DB2-BD59-A6C34878D82A}">
                    <a16:rowId xmlns:a16="http://schemas.microsoft.com/office/drawing/2014/main" val="2739265050"/>
                  </a:ext>
                </a:extLst>
              </a:tr>
            </a:tbl>
          </a:graphicData>
        </a:graphic>
      </p:graphicFrame>
    </p:spTree>
    <p:extLst>
      <p:ext uri="{BB962C8B-B14F-4D97-AF65-F5344CB8AC3E}">
        <p14:creationId xmlns:p14="http://schemas.microsoft.com/office/powerpoint/2010/main" val="3538254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nvGraphicFramePr>
        <p:xfrm>
          <a:off x="622925" y="2173712"/>
          <a:ext cx="10934491" cy="293116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Call Category</a:t>
                      </a:r>
                      <a:endParaRPr lang="en-IN" dirty="0"/>
                    </a:p>
                  </a:txBody>
                  <a:tcPr/>
                </a:tc>
                <a:tc>
                  <a:txBody>
                    <a:bodyPr/>
                    <a:lstStyle/>
                    <a:p>
                      <a:r>
                        <a:rPr lang="en-US" dirty="0"/>
                        <a:t>Call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bl>
          </a:graphicData>
        </a:graphic>
      </p:graphicFrame>
      <p:sp>
        <p:nvSpPr>
          <p:cNvPr id="6" name="Rectangle 5">
            <a:extLst>
              <a:ext uri="{FF2B5EF4-FFF2-40B4-BE49-F238E27FC236}">
                <a16:creationId xmlns:a16="http://schemas.microsoft.com/office/drawing/2014/main" id="{F4B859A6-DF48-71ED-502B-9A7F2D8F07BB}"/>
              </a:ext>
            </a:extLst>
          </p:cNvPr>
          <p:cNvSpPr/>
          <p:nvPr/>
        </p:nvSpPr>
        <p:spPr>
          <a:xfrm>
            <a:off x="8552850" y="11618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10" name="Rectangle 9">
            <a:extLst>
              <a:ext uri="{FF2B5EF4-FFF2-40B4-BE49-F238E27FC236}">
                <a16:creationId xmlns:a16="http://schemas.microsoft.com/office/drawing/2014/main" id="{EC170EF5-3AD8-6422-F139-2793AE2EFFA3}"/>
              </a:ext>
            </a:extLst>
          </p:cNvPr>
          <p:cNvSpPr/>
          <p:nvPr/>
        </p:nvSpPr>
        <p:spPr>
          <a:xfrm>
            <a:off x="260247" y="326705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93220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84760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82304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85238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84760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81336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84760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84760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85250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88184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60247" y="443540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30533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400992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601911"/>
            <a:ext cx="632110" cy="314771"/>
          </a:xfrm>
          <a:prstGeom prst="rect">
            <a:avLst/>
          </a:prstGeom>
        </p:spPr>
      </p:pic>
      <p:pic>
        <p:nvPicPr>
          <p:cNvPr id="2" name="Picture 1">
            <a:extLst>
              <a:ext uri="{FF2B5EF4-FFF2-40B4-BE49-F238E27FC236}">
                <a16:creationId xmlns:a16="http://schemas.microsoft.com/office/drawing/2014/main" id="{354CD7EA-EC22-F8A6-1787-F6406F2AB063}"/>
              </a:ext>
            </a:extLst>
          </p:cNvPr>
          <p:cNvPicPr>
            <a:picLocks noChangeAspect="1"/>
          </p:cNvPicPr>
          <p:nvPr/>
        </p:nvPicPr>
        <p:blipFill>
          <a:blip r:embed="rId4"/>
          <a:stretch>
            <a:fillRect/>
          </a:stretch>
        </p:blipFill>
        <p:spPr>
          <a:xfrm>
            <a:off x="7871746" y="5659721"/>
            <a:ext cx="3503877" cy="436549"/>
          </a:xfrm>
          <a:prstGeom prst="rect">
            <a:avLst/>
          </a:prstGeom>
          <a:ln w="28575">
            <a:solidFill>
              <a:schemeClr val="tx1"/>
            </a:solidFill>
          </a:ln>
        </p:spPr>
      </p:pic>
      <p:pic>
        <p:nvPicPr>
          <p:cNvPr id="3" name="Picture 2">
            <a:extLst>
              <a:ext uri="{FF2B5EF4-FFF2-40B4-BE49-F238E27FC236}">
                <a16:creationId xmlns:a16="http://schemas.microsoft.com/office/drawing/2014/main" id="{C48E9233-BA26-5443-5388-0FD211766E6C}"/>
              </a:ext>
            </a:extLst>
          </p:cNvPr>
          <p:cNvPicPr>
            <a:picLocks noChangeAspect="1"/>
          </p:cNvPicPr>
          <p:nvPr/>
        </p:nvPicPr>
        <p:blipFill>
          <a:blip r:embed="rId5"/>
          <a:stretch>
            <a:fillRect/>
          </a:stretch>
        </p:blipFill>
        <p:spPr>
          <a:xfrm>
            <a:off x="568377" y="416905"/>
            <a:ext cx="4463854" cy="447903"/>
          </a:xfrm>
          <a:prstGeom prst="rect">
            <a:avLst/>
          </a:prstGeom>
        </p:spPr>
      </p:pic>
      <p:pic>
        <p:nvPicPr>
          <p:cNvPr id="5" name="Picture 4">
            <a:extLst>
              <a:ext uri="{FF2B5EF4-FFF2-40B4-BE49-F238E27FC236}">
                <a16:creationId xmlns:a16="http://schemas.microsoft.com/office/drawing/2014/main" id="{9A4D28B6-262A-3632-9D82-5BEEFC73178A}"/>
              </a:ext>
            </a:extLst>
          </p:cNvPr>
          <p:cNvPicPr>
            <a:picLocks noChangeAspect="1"/>
          </p:cNvPicPr>
          <p:nvPr/>
        </p:nvPicPr>
        <p:blipFill>
          <a:blip r:embed="rId6"/>
          <a:stretch>
            <a:fillRect/>
          </a:stretch>
        </p:blipFill>
        <p:spPr>
          <a:xfrm>
            <a:off x="2529057" y="1078155"/>
            <a:ext cx="914528" cy="304843"/>
          </a:xfrm>
          <a:prstGeom prst="rect">
            <a:avLst/>
          </a:prstGeom>
        </p:spPr>
      </p:pic>
      <p:sp>
        <p:nvSpPr>
          <p:cNvPr id="7" name="Speech Bubble: Oval 6">
            <a:extLst>
              <a:ext uri="{FF2B5EF4-FFF2-40B4-BE49-F238E27FC236}">
                <a16:creationId xmlns:a16="http://schemas.microsoft.com/office/drawing/2014/main" id="{95290F1A-5AD6-D1F9-D938-4DEE13DA0A8F}"/>
              </a:ext>
            </a:extLst>
          </p:cNvPr>
          <p:cNvSpPr/>
          <p:nvPr/>
        </p:nvSpPr>
        <p:spPr>
          <a:xfrm>
            <a:off x="6500923" y="1382998"/>
            <a:ext cx="1590199" cy="589631"/>
          </a:xfrm>
          <a:prstGeom prst="wedgeEllipseCallout">
            <a:avLst>
              <a:gd name="adj1" fmla="val 76847"/>
              <a:gd name="adj2" fmla="val -3524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Import</a:t>
            </a:r>
            <a:endParaRPr lang="en-IN" dirty="0">
              <a:solidFill>
                <a:schemeClr val="tx1"/>
              </a:solidFill>
            </a:endParaRPr>
          </a:p>
        </p:txBody>
      </p:sp>
      <p:sp>
        <p:nvSpPr>
          <p:cNvPr id="8" name="Rectangle 7">
            <a:extLst>
              <a:ext uri="{FF2B5EF4-FFF2-40B4-BE49-F238E27FC236}">
                <a16:creationId xmlns:a16="http://schemas.microsoft.com/office/drawing/2014/main" id="{78976F22-1EBA-5AD5-DEA9-5D3266F12772}"/>
              </a:ext>
            </a:extLst>
          </p:cNvPr>
          <p:cNvSpPr/>
          <p:nvPr/>
        </p:nvSpPr>
        <p:spPr>
          <a:xfrm>
            <a:off x="9818557" y="299803"/>
            <a:ext cx="1858781" cy="48808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Call</a:t>
            </a:r>
            <a:endParaRPr lang="en-IN" dirty="0">
              <a:solidFill>
                <a:sysClr val="windowText" lastClr="000000"/>
              </a:solidFill>
            </a:endParaRPr>
          </a:p>
        </p:txBody>
      </p:sp>
    </p:spTree>
    <p:extLst>
      <p:ext uri="{BB962C8B-B14F-4D97-AF65-F5344CB8AC3E}">
        <p14:creationId xmlns:p14="http://schemas.microsoft.com/office/powerpoint/2010/main" val="253438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ECCC4-17D4-9AD9-4480-62352B8EFA80}"/>
              </a:ext>
            </a:extLst>
          </p:cNvPr>
          <p:cNvSpPr/>
          <p:nvPr/>
        </p:nvSpPr>
        <p:spPr>
          <a:xfrm>
            <a:off x="8870267" y="48551"/>
            <a:ext cx="3028013" cy="65956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Menu/Module: My Lead/Opportunities</a:t>
            </a:r>
            <a:endParaRPr lang="en-IN" dirty="0">
              <a:solidFill>
                <a:schemeClr val="tx1"/>
              </a:solidFill>
            </a:endParaRPr>
          </a:p>
        </p:txBody>
      </p:sp>
      <p:graphicFrame>
        <p:nvGraphicFramePr>
          <p:cNvPr id="4" name="Table 3">
            <a:extLst>
              <a:ext uri="{FF2B5EF4-FFF2-40B4-BE49-F238E27FC236}">
                <a16:creationId xmlns:a16="http://schemas.microsoft.com/office/drawing/2014/main" id="{176A9D9F-E7C3-1DDB-1CB4-F62F69826657}"/>
              </a:ext>
            </a:extLst>
          </p:cNvPr>
          <p:cNvGraphicFramePr>
            <a:graphicFrameLocks noGrp="1"/>
          </p:cNvGraphicFramePr>
          <p:nvPr/>
        </p:nvGraphicFramePr>
        <p:xfrm>
          <a:off x="616260" y="2277254"/>
          <a:ext cx="10866204" cy="2415915"/>
        </p:xfrm>
        <a:graphic>
          <a:graphicData uri="http://schemas.openxmlformats.org/drawingml/2006/table">
            <a:tbl>
              <a:tblPr firstRow="1" bandRow="1">
                <a:tableStyleId>{5C22544A-7EE6-4342-B048-85BDC9FD1C3A}</a:tableStyleId>
              </a:tblPr>
              <a:tblGrid>
                <a:gridCol w="2051989">
                  <a:extLst>
                    <a:ext uri="{9D8B030D-6E8A-4147-A177-3AD203B41FA5}">
                      <a16:colId xmlns:a16="http://schemas.microsoft.com/office/drawing/2014/main" val="1874829367"/>
                    </a:ext>
                  </a:extLst>
                </a:gridCol>
                <a:gridCol w="2068643">
                  <a:extLst>
                    <a:ext uri="{9D8B030D-6E8A-4147-A177-3AD203B41FA5}">
                      <a16:colId xmlns:a16="http://schemas.microsoft.com/office/drawing/2014/main" val="1860368665"/>
                    </a:ext>
                  </a:extLst>
                </a:gridCol>
                <a:gridCol w="1312470">
                  <a:extLst>
                    <a:ext uri="{9D8B030D-6E8A-4147-A177-3AD203B41FA5}">
                      <a16:colId xmlns:a16="http://schemas.microsoft.com/office/drawing/2014/main" val="1431559282"/>
                    </a:ext>
                  </a:extLst>
                </a:gridCol>
                <a:gridCol w="1811034">
                  <a:extLst>
                    <a:ext uri="{9D8B030D-6E8A-4147-A177-3AD203B41FA5}">
                      <a16:colId xmlns:a16="http://schemas.microsoft.com/office/drawing/2014/main" val="4013345958"/>
                    </a:ext>
                  </a:extLst>
                </a:gridCol>
                <a:gridCol w="1811034">
                  <a:extLst>
                    <a:ext uri="{9D8B030D-6E8A-4147-A177-3AD203B41FA5}">
                      <a16:colId xmlns:a16="http://schemas.microsoft.com/office/drawing/2014/main" val="2655935941"/>
                    </a:ext>
                  </a:extLst>
                </a:gridCol>
                <a:gridCol w="1811034">
                  <a:extLst>
                    <a:ext uri="{9D8B030D-6E8A-4147-A177-3AD203B41FA5}">
                      <a16:colId xmlns:a16="http://schemas.microsoft.com/office/drawing/2014/main" val="2188154522"/>
                    </a:ext>
                  </a:extLst>
                </a:gridCol>
              </a:tblGrid>
              <a:tr h="370840">
                <a:tc>
                  <a:txBody>
                    <a:bodyPr/>
                    <a:lstStyle/>
                    <a:p>
                      <a:r>
                        <a:rPr lang="en-US" dirty="0"/>
                        <a:t>Lead Category</a:t>
                      </a:r>
                      <a:endParaRPr lang="en-IN" dirty="0"/>
                    </a:p>
                  </a:txBody>
                  <a:tcPr/>
                </a:tc>
                <a:tc>
                  <a:txBody>
                    <a:bodyPr/>
                    <a:lstStyle/>
                    <a:p>
                      <a:r>
                        <a:rPr lang="en-US" dirty="0"/>
                        <a:t>Customer Name</a:t>
                      </a:r>
                      <a:endParaRPr lang="en-IN" dirty="0"/>
                    </a:p>
                  </a:txBody>
                  <a:tcPr/>
                </a:tc>
                <a:tc>
                  <a:txBody>
                    <a:bodyPr/>
                    <a:lstStyle/>
                    <a:p>
                      <a:r>
                        <a:rPr lang="en-US" dirty="0"/>
                        <a:t>Lead Date</a:t>
                      </a:r>
                      <a:endParaRPr lang="en-IN" dirty="0"/>
                    </a:p>
                  </a:txBody>
                  <a:tcPr/>
                </a:tc>
                <a:tc>
                  <a:txBody>
                    <a:bodyPr/>
                    <a:lstStyle/>
                    <a:p>
                      <a:r>
                        <a:rPr lang="en-US" dirty="0"/>
                        <a:t>Assigned To</a:t>
                      </a:r>
                      <a:endParaRPr lang="en-IN" dirty="0"/>
                    </a:p>
                  </a:txBody>
                  <a:tcPr/>
                </a:tc>
                <a:tc>
                  <a:txBody>
                    <a:bodyPr/>
                    <a:lstStyle/>
                    <a:p>
                      <a:r>
                        <a:rPr lang="en-US" dirty="0"/>
                        <a:t>Active</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160296693"/>
                  </a:ext>
                </a:extLst>
              </a:tr>
              <a:tr h="49059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68325066"/>
                  </a:ext>
                </a:extLst>
              </a:tr>
              <a:tr h="370840">
                <a:tc>
                  <a:txBody>
                    <a:bodyPr/>
                    <a:lstStyle/>
                    <a:p>
                      <a:r>
                        <a:rPr lang="en-US" dirty="0"/>
                        <a:t>Lead </a:t>
                      </a:r>
                      <a:endParaRPr lang="en-IN" dirty="0"/>
                    </a:p>
                  </a:txBody>
                  <a:tcPr/>
                </a:tc>
                <a:tc>
                  <a:txBody>
                    <a:bodyPr/>
                    <a:lstStyle/>
                    <a:p>
                      <a:r>
                        <a:rPr lang="en-US" dirty="0"/>
                        <a:t>ABC Enterprises</a:t>
                      </a:r>
                      <a:endParaRPr lang="en-IN" dirty="0"/>
                    </a:p>
                  </a:txBody>
                  <a:tcPr/>
                </a:tc>
                <a:tc>
                  <a:txBody>
                    <a:bodyPr/>
                    <a:lstStyle/>
                    <a:p>
                      <a:r>
                        <a:rPr lang="en-US" dirty="0"/>
                        <a:t>24-06-2024</a:t>
                      </a:r>
                      <a:endParaRPr lang="en-IN" dirty="0"/>
                    </a:p>
                  </a:txBody>
                  <a:tcPr/>
                </a:tc>
                <a:tc>
                  <a:txBody>
                    <a:bodyPr/>
                    <a:lstStyle/>
                    <a:p>
                      <a:r>
                        <a:rPr lang="en-US" dirty="0"/>
                        <a:t>Priyanka Handore</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6223587"/>
                  </a:ext>
                </a:extLst>
              </a:tr>
              <a:tr h="370840">
                <a:tc>
                  <a:txBody>
                    <a:bodyPr/>
                    <a:lstStyle/>
                    <a:p>
                      <a:r>
                        <a:rPr lang="en-US" dirty="0"/>
                        <a:t>Suspect</a:t>
                      </a:r>
                      <a:endParaRPr lang="en-IN" dirty="0"/>
                    </a:p>
                  </a:txBody>
                  <a:tcPr/>
                </a:tc>
                <a:tc>
                  <a:txBody>
                    <a:bodyPr/>
                    <a:lstStyle/>
                    <a:p>
                      <a:r>
                        <a:rPr lang="en-US" dirty="0"/>
                        <a:t>XYX Pharmaceutical PVT LTD</a:t>
                      </a:r>
                      <a:endParaRPr lang="en-IN" dirty="0"/>
                    </a:p>
                  </a:txBody>
                  <a:tcPr/>
                </a:tc>
                <a:tc>
                  <a:txBody>
                    <a:bodyPr/>
                    <a:lstStyle/>
                    <a:p>
                      <a:r>
                        <a:rPr lang="en-US" dirty="0"/>
                        <a:t>18-06-2024</a:t>
                      </a:r>
                      <a:endParaRPr lang="en-IN" dirty="0"/>
                    </a:p>
                  </a:txBody>
                  <a:tcPr/>
                </a:tc>
                <a:tc>
                  <a:txBody>
                    <a:bodyPr/>
                    <a:lstStyle/>
                    <a:p>
                      <a:r>
                        <a:rPr lang="en-US" dirty="0"/>
                        <a:t>Anil Pathak</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2881657"/>
                  </a:ext>
                </a:extLst>
              </a:tr>
            </a:tbl>
          </a:graphicData>
        </a:graphic>
      </p:graphicFrame>
      <p:pic>
        <p:nvPicPr>
          <p:cNvPr id="8" name="Picture 7">
            <a:extLst>
              <a:ext uri="{FF2B5EF4-FFF2-40B4-BE49-F238E27FC236}">
                <a16:creationId xmlns:a16="http://schemas.microsoft.com/office/drawing/2014/main" id="{939C949C-546C-A056-2C9B-4D0BE824899C}"/>
              </a:ext>
            </a:extLst>
          </p:cNvPr>
          <p:cNvPicPr>
            <a:picLocks noChangeAspect="1"/>
          </p:cNvPicPr>
          <p:nvPr/>
        </p:nvPicPr>
        <p:blipFill>
          <a:blip r:embed="rId2"/>
          <a:stretch>
            <a:fillRect/>
          </a:stretch>
        </p:blipFill>
        <p:spPr>
          <a:xfrm>
            <a:off x="9797034" y="3294645"/>
            <a:ext cx="752580" cy="323895"/>
          </a:xfrm>
          <a:prstGeom prst="rect">
            <a:avLst/>
          </a:prstGeom>
        </p:spPr>
      </p:pic>
      <p:sp>
        <p:nvSpPr>
          <p:cNvPr id="9" name="Rectangle 8">
            <a:extLst>
              <a:ext uri="{FF2B5EF4-FFF2-40B4-BE49-F238E27FC236}">
                <a16:creationId xmlns:a16="http://schemas.microsoft.com/office/drawing/2014/main" id="{6441CE01-45A2-5986-0EA6-FE1C9A5204A9}"/>
              </a:ext>
            </a:extLst>
          </p:cNvPr>
          <p:cNvSpPr/>
          <p:nvPr/>
        </p:nvSpPr>
        <p:spPr>
          <a:xfrm>
            <a:off x="7045378" y="16639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10" name="Rectangle 9">
            <a:extLst>
              <a:ext uri="{FF2B5EF4-FFF2-40B4-BE49-F238E27FC236}">
                <a16:creationId xmlns:a16="http://schemas.microsoft.com/office/drawing/2014/main" id="{D7760591-C4C9-7690-2FD4-3430178D8243}"/>
              </a:ext>
            </a:extLst>
          </p:cNvPr>
          <p:cNvSpPr/>
          <p:nvPr/>
        </p:nvSpPr>
        <p:spPr>
          <a:xfrm>
            <a:off x="8118135" y="16639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11" name="Rectangle 10">
            <a:extLst>
              <a:ext uri="{FF2B5EF4-FFF2-40B4-BE49-F238E27FC236}">
                <a16:creationId xmlns:a16="http://schemas.microsoft.com/office/drawing/2014/main" id="{F5CC6367-972F-55A2-588C-D2CDFF11B556}"/>
              </a:ext>
            </a:extLst>
          </p:cNvPr>
          <p:cNvSpPr/>
          <p:nvPr/>
        </p:nvSpPr>
        <p:spPr>
          <a:xfrm>
            <a:off x="9392297" y="16639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2" name="Rectangle 11">
            <a:extLst>
              <a:ext uri="{FF2B5EF4-FFF2-40B4-BE49-F238E27FC236}">
                <a16:creationId xmlns:a16="http://schemas.microsoft.com/office/drawing/2014/main" id="{C0EA31AB-D993-7AC0-D0F1-556172186869}"/>
              </a:ext>
            </a:extLst>
          </p:cNvPr>
          <p:cNvSpPr/>
          <p:nvPr/>
        </p:nvSpPr>
        <p:spPr>
          <a:xfrm>
            <a:off x="254488" y="322871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9FB21EA-0348-8CA1-DF8C-6927C3BBF539}"/>
              </a:ext>
            </a:extLst>
          </p:cNvPr>
          <p:cNvSpPr/>
          <p:nvPr/>
        </p:nvSpPr>
        <p:spPr>
          <a:xfrm>
            <a:off x="254488" y="4059474"/>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1177A8E7-5AD5-BC94-E707-58CEEE5F4E59}"/>
              </a:ext>
            </a:extLst>
          </p:cNvPr>
          <p:cNvPicPr>
            <a:picLocks noChangeAspect="1"/>
          </p:cNvPicPr>
          <p:nvPr/>
        </p:nvPicPr>
        <p:blipFill>
          <a:blip r:embed="rId3"/>
          <a:stretch>
            <a:fillRect/>
          </a:stretch>
        </p:blipFill>
        <p:spPr>
          <a:xfrm>
            <a:off x="10654452" y="3294645"/>
            <a:ext cx="412230" cy="323895"/>
          </a:xfrm>
          <a:prstGeom prst="rect">
            <a:avLst/>
          </a:prstGeom>
        </p:spPr>
      </p:pic>
      <p:sp>
        <p:nvSpPr>
          <p:cNvPr id="19" name="Rectangle 18">
            <a:extLst>
              <a:ext uri="{FF2B5EF4-FFF2-40B4-BE49-F238E27FC236}">
                <a16:creationId xmlns:a16="http://schemas.microsoft.com/office/drawing/2014/main" id="{4EA86D0C-F2FD-E789-5404-327A4F1B5A09}"/>
              </a:ext>
            </a:extLst>
          </p:cNvPr>
          <p:cNvSpPr/>
          <p:nvPr/>
        </p:nvSpPr>
        <p:spPr>
          <a:xfrm>
            <a:off x="616260" y="2732935"/>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649E0FF-8292-5C21-DA56-355FADCD6248}"/>
              </a:ext>
            </a:extLst>
          </p:cNvPr>
          <p:cNvPicPr>
            <a:picLocks noChangeAspect="1"/>
          </p:cNvPicPr>
          <p:nvPr/>
        </p:nvPicPr>
        <p:blipFill>
          <a:blip r:embed="rId4"/>
          <a:stretch>
            <a:fillRect/>
          </a:stretch>
        </p:blipFill>
        <p:spPr>
          <a:xfrm>
            <a:off x="2192293" y="2761672"/>
            <a:ext cx="312727" cy="295158"/>
          </a:xfrm>
          <a:prstGeom prst="rect">
            <a:avLst/>
          </a:prstGeom>
        </p:spPr>
      </p:pic>
      <p:sp>
        <p:nvSpPr>
          <p:cNvPr id="22" name="Rectangle 21">
            <a:extLst>
              <a:ext uri="{FF2B5EF4-FFF2-40B4-BE49-F238E27FC236}">
                <a16:creationId xmlns:a16="http://schemas.microsoft.com/office/drawing/2014/main" id="{264EB5BA-FB21-7DB0-6379-7244F833B480}"/>
              </a:ext>
            </a:extLst>
          </p:cNvPr>
          <p:cNvSpPr/>
          <p:nvPr/>
        </p:nvSpPr>
        <p:spPr>
          <a:xfrm>
            <a:off x="2763715" y="2723841"/>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3974669-5E06-C881-81D7-A0F9F35B15A8}"/>
              </a:ext>
            </a:extLst>
          </p:cNvPr>
          <p:cNvPicPr>
            <a:picLocks noChangeAspect="1"/>
          </p:cNvPicPr>
          <p:nvPr/>
        </p:nvPicPr>
        <p:blipFill>
          <a:blip r:embed="rId4"/>
          <a:stretch>
            <a:fillRect/>
          </a:stretch>
        </p:blipFill>
        <p:spPr>
          <a:xfrm>
            <a:off x="4332951" y="2761672"/>
            <a:ext cx="312727" cy="295158"/>
          </a:xfrm>
          <a:prstGeom prst="rect">
            <a:avLst/>
          </a:prstGeom>
        </p:spPr>
      </p:pic>
      <p:sp>
        <p:nvSpPr>
          <p:cNvPr id="24" name="Rectangle 23">
            <a:extLst>
              <a:ext uri="{FF2B5EF4-FFF2-40B4-BE49-F238E27FC236}">
                <a16:creationId xmlns:a16="http://schemas.microsoft.com/office/drawing/2014/main" id="{56B5F813-8F73-6B01-2937-287EF9EBBD28}"/>
              </a:ext>
            </a:extLst>
          </p:cNvPr>
          <p:cNvSpPr/>
          <p:nvPr/>
        </p:nvSpPr>
        <p:spPr>
          <a:xfrm>
            <a:off x="4761370" y="2723504"/>
            <a:ext cx="1184223" cy="295159"/>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BB47C268-E078-AAD2-E89F-7B8CD5DB2957}"/>
              </a:ext>
            </a:extLst>
          </p:cNvPr>
          <p:cNvPicPr>
            <a:picLocks noChangeAspect="1"/>
          </p:cNvPicPr>
          <p:nvPr/>
        </p:nvPicPr>
        <p:blipFill>
          <a:blip r:embed="rId4"/>
          <a:stretch>
            <a:fillRect/>
          </a:stretch>
        </p:blipFill>
        <p:spPr>
          <a:xfrm>
            <a:off x="5682854" y="2732935"/>
            <a:ext cx="312727" cy="295158"/>
          </a:xfrm>
          <a:prstGeom prst="rect">
            <a:avLst/>
          </a:prstGeom>
        </p:spPr>
      </p:pic>
      <p:sp>
        <p:nvSpPr>
          <p:cNvPr id="26" name="Rectangle 25">
            <a:extLst>
              <a:ext uri="{FF2B5EF4-FFF2-40B4-BE49-F238E27FC236}">
                <a16:creationId xmlns:a16="http://schemas.microsoft.com/office/drawing/2014/main" id="{7FB72DA0-9471-3F53-D394-8235DB366948}"/>
              </a:ext>
            </a:extLst>
          </p:cNvPr>
          <p:cNvSpPr/>
          <p:nvPr/>
        </p:nvSpPr>
        <p:spPr>
          <a:xfrm>
            <a:off x="6151201" y="2718566"/>
            <a:ext cx="1280697"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8D1C9FA8-AD4E-5E53-3F68-F108856414BE}"/>
              </a:ext>
            </a:extLst>
          </p:cNvPr>
          <p:cNvPicPr>
            <a:picLocks noChangeAspect="1"/>
          </p:cNvPicPr>
          <p:nvPr/>
        </p:nvPicPr>
        <p:blipFill>
          <a:blip r:embed="rId4"/>
          <a:stretch>
            <a:fillRect/>
          </a:stretch>
        </p:blipFill>
        <p:spPr>
          <a:xfrm>
            <a:off x="7118595" y="2732934"/>
            <a:ext cx="312727" cy="295158"/>
          </a:xfrm>
          <a:prstGeom prst="rect">
            <a:avLst/>
          </a:prstGeom>
        </p:spPr>
      </p:pic>
      <p:pic>
        <p:nvPicPr>
          <p:cNvPr id="28" name="Picture 27">
            <a:extLst>
              <a:ext uri="{FF2B5EF4-FFF2-40B4-BE49-F238E27FC236}">
                <a16:creationId xmlns:a16="http://schemas.microsoft.com/office/drawing/2014/main" id="{5044863D-7635-5D90-D88B-FAB7C3839591}"/>
              </a:ext>
            </a:extLst>
          </p:cNvPr>
          <p:cNvPicPr>
            <a:picLocks noChangeAspect="1"/>
          </p:cNvPicPr>
          <p:nvPr/>
        </p:nvPicPr>
        <p:blipFill>
          <a:blip r:embed="rId2"/>
          <a:stretch>
            <a:fillRect/>
          </a:stretch>
        </p:blipFill>
        <p:spPr>
          <a:xfrm>
            <a:off x="9817418" y="3868472"/>
            <a:ext cx="752580" cy="323895"/>
          </a:xfrm>
          <a:prstGeom prst="rect">
            <a:avLst/>
          </a:prstGeom>
        </p:spPr>
      </p:pic>
      <p:pic>
        <p:nvPicPr>
          <p:cNvPr id="29" name="Picture 28">
            <a:extLst>
              <a:ext uri="{FF2B5EF4-FFF2-40B4-BE49-F238E27FC236}">
                <a16:creationId xmlns:a16="http://schemas.microsoft.com/office/drawing/2014/main" id="{088FD313-748A-EDB3-1C8B-4F40E3BF7108}"/>
              </a:ext>
            </a:extLst>
          </p:cNvPr>
          <p:cNvPicPr>
            <a:picLocks noChangeAspect="1"/>
          </p:cNvPicPr>
          <p:nvPr/>
        </p:nvPicPr>
        <p:blipFill>
          <a:blip r:embed="rId3"/>
          <a:stretch>
            <a:fillRect/>
          </a:stretch>
        </p:blipFill>
        <p:spPr>
          <a:xfrm>
            <a:off x="10654452" y="3868472"/>
            <a:ext cx="412230" cy="323895"/>
          </a:xfrm>
          <a:prstGeom prst="rect">
            <a:avLst/>
          </a:prstGeom>
        </p:spPr>
      </p:pic>
      <p:pic>
        <p:nvPicPr>
          <p:cNvPr id="6" name="Picture 5">
            <a:extLst>
              <a:ext uri="{FF2B5EF4-FFF2-40B4-BE49-F238E27FC236}">
                <a16:creationId xmlns:a16="http://schemas.microsoft.com/office/drawing/2014/main" id="{F690B8A0-3868-D5F1-544C-65F9F9E16F37}"/>
              </a:ext>
            </a:extLst>
          </p:cNvPr>
          <p:cNvPicPr>
            <a:picLocks noChangeAspect="1"/>
          </p:cNvPicPr>
          <p:nvPr/>
        </p:nvPicPr>
        <p:blipFill>
          <a:blip r:embed="rId5"/>
          <a:stretch>
            <a:fillRect/>
          </a:stretch>
        </p:blipFill>
        <p:spPr>
          <a:xfrm>
            <a:off x="8513155" y="4061409"/>
            <a:ext cx="733155" cy="472478"/>
          </a:xfrm>
          <a:prstGeom prst="rect">
            <a:avLst/>
          </a:prstGeom>
        </p:spPr>
      </p:pic>
      <p:pic>
        <p:nvPicPr>
          <p:cNvPr id="15" name="Picture 14">
            <a:extLst>
              <a:ext uri="{FF2B5EF4-FFF2-40B4-BE49-F238E27FC236}">
                <a16:creationId xmlns:a16="http://schemas.microsoft.com/office/drawing/2014/main" id="{BD51175F-D640-6677-6858-93485F965BF5}"/>
              </a:ext>
            </a:extLst>
          </p:cNvPr>
          <p:cNvPicPr>
            <a:picLocks noChangeAspect="1"/>
          </p:cNvPicPr>
          <p:nvPr/>
        </p:nvPicPr>
        <p:blipFill>
          <a:blip r:embed="rId6"/>
          <a:stretch>
            <a:fillRect/>
          </a:stretch>
        </p:blipFill>
        <p:spPr>
          <a:xfrm>
            <a:off x="8536783" y="3339491"/>
            <a:ext cx="517275" cy="359218"/>
          </a:xfrm>
          <a:prstGeom prst="rect">
            <a:avLst/>
          </a:prstGeom>
        </p:spPr>
      </p:pic>
      <p:sp>
        <p:nvSpPr>
          <p:cNvPr id="5" name="TextBox 4">
            <a:extLst>
              <a:ext uri="{FF2B5EF4-FFF2-40B4-BE49-F238E27FC236}">
                <a16:creationId xmlns:a16="http://schemas.microsoft.com/office/drawing/2014/main" id="{92A532E7-4C27-3AE0-BC9E-F12161FC6E58}"/>
              </a:ext>
            </a:extLst>
          </p:cNvPr>
          <p:cNvSpPr txBox="1"/>
          <p:nvPr/>
        </p:nvSpPr>
        <p:spPr>
          <a:xfrm>
            <a:off x="236511" y="737584"/>
            <a:ext cx="1955782" cy="369332"/>
          </a:xfrm>
          <a:prstGeom prst="rect">
            <a:avLst/>
          </a:prstGeom>
          <a:noFill/>
        </p:spPr>
        <p:txBody>
          <a:bodyPr wrap="square" rtlCol="0">
            <a:spAutoFit/>
          </a:bodyPr>
          <a:lstStyle/>
          <a:p>
            <a:r>
              <a:rPr lang="en-US" dirty="0"/>
              <a:t>Lead Status:</a:t>
            </a:r>
            <a:endParaRPr lang="en-IN" dirty="0"/>
          </a:p>
        </p:txBody>
      </p:sp>
      <p:pic>
        <p:nvPicPr>
          <p:cNvPr id="14" name="Picture 13">
            <a:extLst>
              <a:ext uri="{FF2B5EF4-FFF2-40B4-BE49-F238E27FC236}">
                <a16:creationId xmlns:a16="http://schemas.microsoft.com/office/drawing/2014/main" id="{4EDA131E-970A-58F4-0B88-50BEE694A17C}"/>
              </a:ext>
            </a:extLst>
          </p:cNvPr>
          <p:cNvPicPr>
            <a:picLocks noChangeAspect="1"/>
          </p:cNvPicPr>
          <p:nvPr/>
        </p:nvPicPr>
        <p:blipFill>
          <a:blip r:embed="rId7"/>
          <a:stretch>
            <a:fillRect/>
          </a:stretch>
        </p:blipFill>
        <p:spPr>
          <a:xfrm>
            <a:off x="1727840" y="681219"/>
            <a:ext cx="359522" cy="444114"/>
          </a:xfrm>
          <a:prstGeom prst="rect">
            <a:avLst/>
          </a:prstGeom>
        </p:spPr>
      </p:pic>
      <p:pic>
        <p:nvPicPr>
          <p:cNvPr id="18" name="Picture 17">
            <a:extLst>
              <a:ext uri="{FF2B5EF4-FFF2-40B4-BE49-F238E27FC236}">
                <a16:creationId xmlns:a16="http://schemas.microsoft.com/office/drawing/2014/main" id="{0E526320-7429-A1AD-A876-E9D0FCB18B97}"/>
              </a:ext>
            </a:extLst>
          </p:cNvPr>
          <p:cNvPicPr>
            <a:picLocks noChangeAspect="1"/>
          </p:cNvPicPr>
          <p:nvPr/>
        </p:nvPicPr>
        <p:blipFill>
          <a:blip r:embed="rId8"/>
          <a:stretch>
            <a:fillRect/>
          </a:stretch>
        </p:blipFill>
        <p:spPr>
          <a:xfrm>
            <a:off x="2725911" y="813783"/>
            <a:ext cx="317092" cy="218002"/>
          </a:xfrm>
          <a:prstGeom prst="rect">
            <a:avLst/>
          </a:prstGeom>
        </p:spPr>
      </p:pic>
      <p:sp>
        <p:nvSpPr>
          <p:cNvPr id="20" name="TextBox 19">
            <a:extLst>
              <a:ext uri="{FF2B5EF4-FFF2-40B4-BE49-F238E27FC236}">
                <a16:creationId xmlns:a16="http://schemas.microsoft.com/office/drawing/2014/main" id="{7E3C1E4B-A021-0EBF-6BE8-EC4B89ABFF0D}"/>
              </a:ext>
            </a:extLst>
          </p:cNvPr>
          <p:cNvSpPr txBox="1"/>
          <p:nvPr/>
        </p:nvSpPr>
        <p:spPr>
          <a:xfrm>
            <a:off x="2012209" y="737584"/>
            <a:ext cx="955641" cy="369332"/>
          </a:xfrm>
          <a:prstGeom prst="rect">
            <a:avLst/>
          </a:prstGeom>
          <a:noFill/>
        </p:spPr>
        <p:txBody>
          <a:bodyPr wrap="square" rtlCol="0">
            <a:spAutoFit/>
          </a:bodyPr>
          <a:lstStyle/>
          <a:p>
            <a:r>
              <a:rPr lang="en-US" dirty="0"/>
              <a:t>All</a:t>
            </a:r>
            <a:endParaRPr lang="en-IN" dirty="0"/>
          </a:p>
        </p:txBody>
      </p:sp>
      <p:sp>
        <p:nvSpPr>
          <p:cNvPr id="31" name="TextBox 30">
            <a:extLst>
              <a:ext uri="{FF2B5EF4-FFF2-40B4-BE49-F238E27FC236}">
                <a16:creationId xmlns:a16="http://schemas.microsoft.com/office/drawing/2014/main" id="{C07A7579-6F70-FECE-63A1-08429839ED3D}"/>
              </a:ext>
            </a:extLst>
          </p:cNvPr>
          <p:cNvSpPr txBox="1"/>
          <p:nvPr/>
        </p:nvSpPr>
        <p:spPr>
          <a:xfrm>
            <a:off x="3023647" y="749941"/>
            <a:ext cx="955641" cy="369332"/>
          </a:xfrm>
          <a:prstGeom prst="rect">
            <a:avLst/>
          </a:prstGeom>
          <a:noFill/>
        </p:spPr>
        <p:txBody>
          <a:bodyPr wrap="square" rtlCol="0">
            <a:spAutoFit/>
          </a:bodyPr>
          <a:lstStyle/>
          <a:p>
            <a:r>
              <a:rPr lang="en-US" dirty="0"/>
              <a:t>Active</a:t>
            </a:r>
            <a:endParaRPr lang="en-IN" dirty="0"/>
          </a:p>
        </p:txBody>
      </p:sp>
      <p:pic>
        <p:nvPicPr>
          <p:cNvPr id="33" name="Picture 32">
            <a:extLst>
              <a:ext uri="{FF2B5EF4-FFF2-40B4-BE49-F238E27FC236}">
                <a16:creationId xmlns:a16="http://schemas.microsoft.com/office/drawing/2014/main" id="{7503A23A-4008-7F7C-08D4-4A80D96F8D1D}"/>
              </a:ext>
            </a:extLst>
          </p:cNvPr>
          <p:cNvPicPr>
            <a:picLocks noChangeAspect="1"/>
          </p:cNvPicPr>
          <p:nvPr/>
        </p:nvPicPr>
        <p:blipFill>
          <a:blip r:embed="rId8"/>
          <a:stretch>
            <a:fillRect/>
          </a:stretch>
        </p:blipFill>
        <p:spPr>
          <a:xfrm>
            <a:off x="3840141" y="828077"/>
            <a:ext cx="317092" cy="218002"/>
          </a:xfrm>
          <a:prstGeom prst="rect">
            <a:avLst/>
          </a:prstGeom>
        </p:spPr>
      </p:pic>
      <p:sp>
        <p:nvSpPr>
          <p:cNvPr id="34" name="TextBox 33">
            <a:extLst>
              <a:ext uri="{FF2B5EF4-FFF2-40B4-BE49-F238E27FC236}">
                <a16:creationId xmlns:a16="http://schemas.microsoft.com/office/drawing/2014/main" id="{3926D539-94FA-5AB2-1B66-DF76C615EA76}"/>
              </a:ext>
            </a:extLst>
          </p:cNvPr>
          <p:cNvSpPr txBox="1"/>
          <p:nvPr/>
        </p:nvSpPr>
        <p:spPr>
          <a:xfrm>
            <a:off x="4152867" y="764235"/>
            <a:ext cx="1514997" cy="369332"/>
          </a:xfrm>
          <a:prstGeom prst="rect">
            <a:avLst/>
          </a:prstGeom>
          <a:noFill/>
        </p:spPr>
        <p:txBody>
          <a:bodyPr wrap="square" rtlCol="0">
            <a:spAutoFit/>
          </a:bodyPr>
          <a:lstStyle/>
          <a:p>
            <a:r>
              <a:rPr lang="en-US" dirty="0"/>
              <a:t>In Active</a:t>
            </a:r>
            <a:endParaRPr lang="en-IN" dirty="0"/>
          </a:p>
        </p:txBody>
      </p:sp>
      <p:pic>
        <p:nvPicPr>
          <p:cNvPr id="36" name="Picture 35">
            <a:extLst>
              <a:ext uri="{FF2B5EF4-FFF2-40B4-BE49-F238E27FC236}">
                <a16:creationId xmlns:a16="http://schemas.microsoft.com/office/drawing/2014/main" id="{19BB768C-FC8C-6208-7C01-0B18F422C9F5}"/>
              </a:ext>
            </a:extLst>
          </p:cNvPr>
          <p:cNvPicPr>
            <a:picLocks noChangeAspect="1"/>
          </p:cNvPicPr>
          <p:nvPr/>
        </p:nvPicPr>
        <p:blipFill>
          <a:blip r:embed="rId9"/>
          <a:stretch>
            <a:fillRect/>
          </a:stretch>
        </p:blipFill>
        <p:spPr>
          <a:xfrm>
            <a:off x="1768371" y="1231512"/>
            <a:ext cx="847843" cy="295316"/>
          </a:xfrm>
          <a:prstGeom prst="rect">
            <a:avLst/>
          </a:prstGeom>
        </p:spPr>
      </p:pic>
      <p:pic>
        <p:nvPicPr>
          <p:cNvPr id="38" name="Picture 37">
            <a:extLst>
              <a:ext uri="{FF2B5EF4-FFF2-40B4-BE49-F238E27FC236}">
                <a16:creationId xmlns:a16="http://schemas.microsoft.com/office/drawing/2014/main" id="{7B631CCA-F295-5439-DD8C-A09CE76A2619}"/>
              </a:ext>
            </a:extLst>
          </p:cNvPr>
          <p:cNvPicPr>
            <a:picLocks noChangeAspect="1"/>
          </p:cNvPicPr>
          <p:nvPr/>
        </p:nvPicPr>
        <p:blipFill>
          <a:blip r:embed="rId10"/>
          <a:stretch>
            <a:fillRect/>
          </a:stretch>
        </p:blipFill>
        <p:spPr>
          <a:xfrm>
            <a:off x="7978984" y="4874671"/>
            <a:ext cx="3503877" cy="436549"/>
          </a:xfrm>
          <a:prstGeom prst="rect">
            <a:avLst/>
          </a:prstGeom>
          <a:ln w="28575">
            <a:solidFill>
              <a:schemeClr val="tx1"/>
            </a:solidFill>
          </a:ln>
        </p:spPr>
      </p:pic>
      <p:sp>
        <p:nvSpPr>
          <p:cNvPr id="7" name="Oval 6">
            <a:extLst>
              <a:ext uri="{FF2B5EF4-FFF2-40B4-BE49-F238E27FC236}">
                <a16:creationId xmlns:a16="http://schemas.microsoft.com/office/drawing/2014/main" id="{58A2469A-13DA-09EF-D81F-11D58E1C950A}"/>
              </a:ext>
            </a:extLst>
          </p:cNvPr>
          <p:cNvSpPr/>
          <p:nvPr/>
        </p:nvSpPr>
        <p:spPr>
          <a:xfrm>
            <a:off x="9817418" y="3177759"/>
            <a:ext cx="412230" cy="4407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peech Bubble: Oval 15">
            <a:extLst>
              <a:ext uri="{FF2B5EF4-FFF2-40B4-BE49-F238E27FC236}">
                <a16:creationId xmlns:a16="http://schemas.microsoft.com/office/drawing/2014/main" id="{328F2CE3-5C26-AD73-E8ED-239D178A72D6}"/>
              </a:ext>
            </a:extLst>
          </p:cNvPr>
          <p:cNvSpPr/>
          <p:nvPr/>
        </p:nvSpPr>
        <p:spPr>
          <a:xfrm>
            <a:off x="7872159" y="2701117"/>
            <a:ext cx="2218544" cy="539646"/>
          </a:xfrm>
          <a:prstGeom prst="wedgeEllipseCallout">
            <a:avLst>
              <a:gd name="adj1" fmla="val 37275"/>
              <a:gd name="adj2" fmla="val 95833"/>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Edit</a:t>
            </a:r>
            <a:endParaRPr lang="en-IN" dirty="0">
              <a:solidFill>
                <a:schemeClr val="tx1"/>
              </a:solidFill>
            </a:endParaRPr>
          </a:p>
        </p:txBody>
      </p:sp>
      <p:sp>
        <p:nvSpPr>
          <p:cNvPr id="30" name="Rectangle 29">
            <a:extLst>
              <a:ext uri="{FF2B5EF4-FFF2-40B4-BE49-F238E27FC236}">
                <a16:creationId xmlns:a16="http://schemas.microsoft.com/office/drawing/2014/main" id="{824BB90A-88E4-3063-C750-383E5AEF83E1}"/>
              </a:ext>
            </a:extLst>
          </p:cNvPr>
          <p:cNvSpPr/>
          <p:nvPr/>
        </p:nvSpPr>
        <p:spPr>
          <a:xfrm>
            <a:off x="408553" y="5740341"/>
            <a:ext cx="11601555" cy="6595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Leads Edited either from Web or Mobile both should be displayed in listing page of Web as well as Mobile.</a:t>
            </a:r>
          </a:p>
        </p:txBody>
      </p:sp>
    </p:spTree>
    <p:extLst>
      <p:ext uri="{BB962C8B-B14F-4D97-AF65-F5344CB8AC3E}">
        <p14:creationId xmlns:p14="http://schemas.microsoft.com/office/powerpoint/2010/main" val="2398015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74187C1-AFB2-7D70-AB1B-496C4DE54D75}"/>
              </a:ext>
            </a:extLst>
          </p:cNvPr>
          <p:cNvSpPr/>
          <p:nvPr/>
        </p:nvSpPr>
        <p:spPr>
          <a:xfrm>
            <a:off x="824459" y="104931"/>
            <a:ext cx="2338466" cy="6895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Import Call</a:t>
            </a:r>
            <a:endParaRPr lang="en-IN" dirty="0"/>
          </a:p>
        </p:txBody>
      </p:sp>
      <p:pic>
        <p:nvPicPr>
          <p:cNvPr id="4" name="Picture 3">
            <a:extLst>
              <a:ext uri="{FF2B5EF4-FFF2-40B4-BE49-F238E27FC236}">
                <a16:creationId xmlns:a16="http://schemas.microsoft.com/office/drawing/2014/main" id="{C1E7FE40-EBCD-E747-C693-D841A0F62E19}"/>
              </a:ext>
            </a:extLst>
          </p:cNvPr>
          <p:cNvPicPr>
            <a:picLocks noChangeAspect="1"/>
          </p:cNvPicPr>
          <p:nvPr/>
        </p:nvPicPr>
        <p:blipFill>
          <a:blip r:embed="rId2"/>
          <a:stretch>
            <a:fillRect/>
          </a:stretch>
        </p:blipFill>
        <p:spPr>
          <a:xfrm>
            <a:off x="8657550" y="263941"/>
            <a:ext cx="1355880" cy="677940"/>
          </a:xfrm>
          <a:prstGeom prst="rect">
            <a:avLst/>
          </a:prstGeom>
        </p:spPr>
      </p:pic>
      <p:pic>
        <p:nvPicPr>
          <p:cNvPr id="6" name="Picture 5">
            <a:extLst>
              <a:ext uri="{FF2B5EF4-FFF2-40B4-BE49-F238E27FC236}">
                <a16:creationId xmlns:a16="http://schemas.microsoft.com/office/drawing/2014/main" id="{CF4DF89B-4C4D-AC31-B65D-9D47DBD83772}"/>
              </a:ext>
            </a:extLst>
          </p:cNvPr>
          <p:cNvPicPr>
            <a:picLocks noChangeAspect="1"/>
          </p:cNvPicPr>
          <p:nvPr/>
        </p:nvPicPr>
        <p:blipFill>
          <a:blip r:embed="rId3"/>
          <a:stretch>
            <a:fillRect/>
          </a:stretch>
        </p:blipFill>
        <p:spPr>
          <a:xfrm>
            <a:off x="299228" y="1143084"/>
            <a:ext cx="11593543" cy="2143424"/>
          </a:xfrm>
          <a:prstGeom prst="rect">
            <a:avLst/>
          </a:prstGeom>
        </p:spPr>
      </p:pic>
      <p:sp>
        <p:nvSpPr>
          <p:cNvPr id="8" name="Speech Bubble: Oval 7">
            <a:extLst>
              <a:ext uri="{FF2B5EF4-FFF2-40B4-BE49-F238E27FC236}">
                <a16:creationId xmlns:a16="http://schemas.microsoft.com/office/drawing/2014/main" id="{C8E3604E-A72F-D44C-B603-D3FC31DE8932}"/>
              </a:ext>
            </a:extLst>
          </p:cNvPr>
          <p:cNvSpPr/>
          <p:nvPr/>
        </p:nvSpPr>
        <p:spPr>
          <a:xfrm>
            <a:off x="3162925" y="3934919"/>
            <a:ext cx="2540354" cy="554636"/>
          </a:xfrm>
          <a:prstGeom prst="wedgeEllipseCallout">
            <a:avLst>
              <a:gd name="adj1" fmla="val -60368"/>
              <a:gd name="adj2" fmla="val 489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Upload Template</a:t>
            </a:r>
            <a:endParaRPr lang="en-IN" dirty="0"/>
          </a:p>
        </p:txBody>
      </p:sp>
      <p:graphicFrame>
        <p:nvGraphicFramePr>
          <p:cNvPr id="3" name="Object 2">
            <a:extLst>
              <a:ext uri="{FF2B5EF4-FFF2-40B4-BE49-F238E27FC236}">
                <a16:creationId xmlns:a16="http://schemas.microsoft.com/office/drawing/2014/main" id="{EAAEC55A-196B-BC67-FCC6-7DB0DABD716F}"/>
              </a:ext>
            </a:extLst>
          </p:cNvPr>
          <p:cNvGraphicFramePr>
            <a:graphicFrameLocks noChangeAspect="1"/>
          </p:cNvGraphicFramePr>
          <p:nvPr>
            <p:extLst>
              <p:ext uri="{D42A27DB-BD31-4B8C-83A1-F6EECF244321}">
                <p14:modId xmlns:p14="http://schemas.microsoft.com/office/powerpoint/2010/main" val="3452064973"/>
              </p:ext>
            </p:extLst>
          </p:nvPr>
        </p:nvGraphicFramePr>
        <p:xfrm>
          <a:off x="824459" y="3764841"/>
          <a:ext cx="2311200" cy="1950075"/>
        </p:xfrm>
        <a:graphic>
          <a:graphicData uri="http://schemas.openxmlformats.org/presentationml/2006/ole">
            <mc:AlternateContent xmlns:mc="http://schemas.openxmlformats.org/markup-compatibility/2006">
              <mc:Choice xmlns:v="urn:schemas-microsoft-com:vml" Requires="v">
                <p:oleObj name="Worksheet" showAsIcon="1" r:id="rId4" imgW="914570" imgH="771459" progId="Excel.Sheet.12">
                  <p:embed/>
                </p:oleObj>
              </mc:Choice>
              <mc:Fallback>
                <p:oleObj name="Worksheet" showAsIcon="1" r:id="rId4" imgW="914570" imgH="771459" progId="Excel.Sheet.12">
                  <p:embed/>
                  <p:pic>
                    <p:nvPicPr>
                      <p:cNvPr id="0" name=""/>
                      <p:cNvPicPr/>
                      <p:nvPr/>
                    </p:nvPicPr>
                    <p:blipFill>
                      <a:blip r:embed="rId5"/>
                      <a:stretch>
                        <a:fillRect/>
                      </a:stretch>
                    </p:blipFill>
                    <p:spPr>
                      <a:xfrm>
                        <a:off x="824459" y="3764841"/>
                        <a:ext cx="2311200" cy="1950075"/>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AA638D8A-C863-9013-FA02-A2151F824CED}"/>
              </a:ext>
            </a:extLst>
          </p:cNvPr>
          <p:cNvSpPr/>
          <p:nvPr/>
        </p:nvSpPr>
        <p:spPr>
          <a:xfrm>
            <a:off x="10333219" y="63976"/>
            <a:ext cx="1858781" cy="48808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Call</a:t>
            </a:r>
            <a:endParaRPr lang="en-IN" dirty="0">
              <a:solidFill>
                <a:sysClr val="windowText" lastClr="000000"/>
              </a:solidFill>
            </a:endParaRPr>
          </a:p>
        </p:txBody>
      </p:sp>
    </p:spTree>
    <p:extLst>
      <p:ext uri="{BB962C8B-B14F-4D97-AF65-F5344CB8AC3E}">
        <p14:creationId xmlns:p14="http://schemas.microsoft.com/office/powerpoint/2010/main" val="2946680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nvGraphicFramePr>
        <p:xfrm>
          <a:off x="622925" y="2173712"/>
          <a:ext cx="10934491" cy="293116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Call Category</a:t>
                      </a:r>
                      <a:endParaRPr lang="en-IN" dirty="0"/>
                    </a:p>
                  </a:txBody>
                  <a:tcPr/>
                </a:tc>
                <a:tc>
                  <a:txBody>
                    <a:bodyPr/>
                    <a:lstStyle/>
                    <a:p>
                      <a:r>
                        <a:rPr lang="en-US" dirty="0"/>
                        <a:t>Call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Call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bl>
          </a:graphicData>
        </a:graphic>
      </p:graphicFrame>
      <p:sp>
        <p:nvSpPr>
          <p:cNvPr id="7" name="Rectangle 6">
            <a:extLst>
              <a:ext uri="{FF2B5EF4-FFF2-40B4-BE49-F238E27FC236}">
                <a16:creationId xmlns:a16="http://schemas.microsoft.com/office/drawing/2014/main" id="{5CAA2FDA-B2FB-799A-972D-EE51FC9BCA3F}"/>
              </a:ext>
            </a:extLst>
          </p:cNvPr>
          <p:cNvSpPr/>
          <p:nvPr/>
        </p:nvSpPr>
        <p:spPr>
          <a:xfrm>
            <a:off x="9827012" y="11618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0" name="Rectangle 9">
            <a:extLst>
              <a:ext uri="{FF2B5EF4-FFF2-40B4-BE49-F238E27FC236}">
                <a16:creationId xmlns:a16="http://schemas.microsoft.com/office/drawing/2014/main" id="{EC170EF5-3AD8-6422-F139-2793AE2EFFA3}"/>
              </a:ext>
            </a:extLst>
          </p:cNvPr>
          <p:cNvSpPr/>
          <p:nvPr/>
        </p:nvSpPr>
        <p:spPr>
          <a:xfrm>
            <a:off x="260247" y="326705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93220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84760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82304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85238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84760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81336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84760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84760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85250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88184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60247" y="443540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30533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400992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601911"/>
            <a:ext cx="632110" cy="314771"/>
          </a:xfrm>
          <a:prstGeom prst="rect">
            <a:avLst/>
          </a:prstGeom>
        </p:spPr>
      </p:pic>
      <p:pic>
        <p:nvPicPr>
          <p:cNvPr id="2" name="Picture 1">
            <a:extLst>
              <a:ext uri="{FF2B5EF4-FFF2-40B4-BE49-F238E27FC236}">
                <a16:creationId xmlns:a16="http://schemas.microsoft.com/office/drawing/2014/main" id="{00912D81-13A6-499B-E303-A37600B7603F}"/>
              </a:ext>
            </a:extLst>
          </p:cNvPr>
          <p:cNvPicPr>
            <a:picLocks noChangeAspect="1"/>
          </p:cNvPicPr>
          <p:nvPr/>
        </p:nvPicPr>
        <p:blipFill>
          <a:blip r:embed="rId4"/>
          <a:stretch>
            <a:fillRect/>
          </a:stretch>
        </p:blipFill>
        <p:spPr>
          <a:xfrm>
            <a:off x="8200250" y="5405293"/>
            <a:ext cx="3503877" cy="436549"/>
          </a:xfrm>
          <a:prstGeom prst="rect">
            <a:avLst/>
          </a:prstGeom>
          <a:ln w="28575">
            <a:solidFill>
              <a:schemeClr val="tx1"/>
            </a:solidFill>
          </a:ln>
        </p:spPr>
      </p:pic>
      <p:pic>
        <p:nvPicPr>
          <p:cNvPr id="3" name="Picture 2">
            <a:extLst>
              <a:ext uri="{FF2B5EF4-FFF2-40B4-BE49-F238E27FC236}">
                <a16:creationId xmlns:a16="http://schemas.microsoft.com/office/drawing/2014/main" id="{C3C57E6D-EAEA-BB6F-F3CF-A28BA24B6509}"/>
              </a:ext>
            </a:extLst>
          </p:cNvPr>
          <p:cNvPicPr>
            <a:picLocks noChangeAspect="1"/>
          </p:cNvPicPr>
          <p:nvPr/>
        </p:nvPicPr>
        <p:blipFill>
          <a:blip r:embed="rId5"/>
          <a:stretch>
            <a:fillRect/>
          </a:stretch>
        </p:blipFill>
        <p:spPr>
          <a:xfrm>
            <a:off x="739515" y="450968"/>
            <a:ext cx="4463854" cy="447903"/>
          </a:xfrm>
          <a:prstGeom prst="rect">
            <a:avLst/>
          </a:prstGeom>
        </p:spPr>
      </p:pic>
      <p:pic>
        <p:nvPicPr>
          <p:cNvPr id="5" name="Picture 4">
            <a:extLst>
              <a:ext uri="{FF2B5EF4-FFF2-40B4-BE49-F238E27FC236}">
                <a16:creationId xmlns:a16="http://schemas.microsoft.com/office/drawing/2014/main" id="{0C7D2D19-B2F2-5190-71B2-278D4383EE85}"/>
              </a:ext>
            </a:extLst>
          </p:cNvPr>
          <p:cNvPicPr>
            <a:picLocks noChangeAspect="1"/>
          </p:cNvPicPr>
          <p:nvPr/>
        </p:nvPicPr>
        <p:blipFill>
          <a:blip r:embed="rId6"/>
          <a:stretch>
            <a:fillRect/>
          </a:stretch>
        </p:blipFill>
        <p:spPr>
          <a:xfrm>
            <a:off x="2700195" y="1112218"/>
            <a:ext cx="914528" cy="304843"/>
          </a:xfrm>
          <a:prstGeom prst="rect">
            <a:avLst/>
          </a:prstGeom>
        </p:spPr>
      </p:pic>
      <p:sp>
        <p:nvSpPr>
          <p:cNvPr id="6" name="Speech Bubble: Oval 5">
            <a:extLst>
              <a:ext uri="{FF2B5EF4-FFF2-40B4-BE49-F238E27FC236}">
                <a16:creationId xmlns:a16="http://schemas.microsoft.com/office/drawing/2014/main" id="{9E584D63-9F95-DBE2-82CD-AEE46C28144B}"/>
              </a:ext>
            </a:extLst>
          </p:cNvPr>
          <p:cNvSpPr/>
          <p:nvPr/>
        </p:nvSpPr>
        <p:spPr>
          <a:xfrm>
            <a:off x="7901606" y="1283660"/>
            <a:ext cx="1590199" cy="589631"/>
          </a:xfrm>
          <a:prstGeom prst="wedgeEllipseCallout">
            <a:avLst>
              <a:gd name="adj1" fmla="val 76847"/>
              <a:gd name="adj2" fmla="val -3524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Export</a:t>
            </a:r>
            <a:endParaRPr lang="en-IN" dirty="0">
              <a:solidFill>
                <a:schemeClr val="tx1"/>
              </a:solidFill>
            </a:endParaRPr>
          </a:p>
        </p:txBody>
      </p:sp>
      <p:sp>
        <p:nvSpPr>
          <p:cNvPr id="8" name="Rectangle 7">
            <a:extLst>
              <a:ext uri="{FF2B5EF4-FFF2-40B4-BE49-F238E27FC236}">
                <a16:creationId xmlns:a16="http://schemas.microsoft.com/office/drawing/2014/main" id="{7A8AE233-9567-32EE-41D6-79CC2C5A2CC3}"/>
              </a:ext>
            </a:extLst>
          </p:cNvPr>
          <p:cNvSpPr/>
          <p:nvPr/>
        </p:nvSpPr>
        <p:spPr>
          <a:xfrm>
            <a:off x="10257393" y="0"/>
            <a:ext cx="1858781" cy="48808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Call</a:t>
            </a:r>
            <a:endParaRPr lang="en-IN" dirty="0">
              <a:solidFill>
                <a:sysClr val="windowText" lastClr="000000"/>
              </a:solidFill>
            </a:endParaRPr>
          </a:p>
        </p:txBody>
      </p:sp>
    </p:spTree>
    <p:extLst>
      <p:ext uri="{BB962C8B-B14F-4D97-AF65-F5344CB8AC3E}">
        <p14:creationId xmlns:p14="http://schemas.microsoft.com/office/powerpoint/2010/main" val="160949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809469" y="284813"/>
            <a:ext cx="2428406"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 Calls</a:t>
            </a:r>
            <a:endParaRPr lang="en-IN" dirty="0"/>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graphicFrame>
        <p:nvGraphicFramePr>
          <p:cNvPr id="5" name="Object 4">
            <a:extLst>
              <a:ext uri="{FF2B5EF4-FFF2-40B4-BE49-F238E27FC236}">
                <a16:creationId xmlns:a16="http://schemas.microsoft.com/office/drawing/2014/main" id="{20A87ABB-4F09-22F8-25BC-EE6289D0E103}"/>
              </a:ext>
            </a:extLst>
          </p:cNvPr>
          <p:cNvGraphicFramePr>
            <a:graphicFrameLocks noChangeAspect="1"/>
          </p:cNvGraphicFramePr>
          <p:nvPr>
            <p:extLst>
              <p:ext uri="{D42A27DB-BD31-4B8C-83A1-F6EECF244321}">
                <p14:modId xmlns:p14="http://schemas.microsoft.com/office/powerpoint/2010/main" val="1560661873"/>
              </p:ext>
            </p:extLst>
          </p:nvPr>
        </p:nvGraphicFramePr>
        <p:xfrm>
          <a:off x="809469" y="1424768"/>
          <a:ext cx="2026942" cy="1710232"/>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0" name=""/>
                      <p:cNvPicPr/>
                      <p:nvPr/>
                    </p:nvPicPr>
                    <p:blipFill>
                      <a:blip r:embed="rId3"/>
                      <a:stretch>
                        <a:fillRect/>
                      </a:stretch>
                    </p:blipFill>
                    <p:spPr>
                      <a:xfrm>
                        <a:off x="809469" y="1424768"/>
                        <a:ext cx="2026942" cy="1710232"/>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2283C755-1BC5-94DA-C6A9-BCC75DDD284C}"/>
              </a:ext>
            </a:extLst>
          </p:cNvPr>
          <p:cNvSpPr/>
          <p:nvPr/>
        </p:nvSpPr>
        <p:spPr>
          <a:xfrm>
            <a:off x="9818557" y="299803"/>
            <a:ext cx="1858781" cy="48808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Call</a:t>
            </a:r>
            <a:endParaRPr lang="en-IN" dirty="0">
              <a:solidFill>
                <a:sysClr val="windowText" lastClr="000000"/>
              </a:solidFill>
            </a:endParaRPr>
          </a:p>
        </p:txBody>
      </p:sp>
    </p:spTree>
    <p:extLst>
      <p:ext uri="{BB962C8B-B14F-4D97-AF65-F5344CB8AC3E}">
        <p14:creationId xmlns:p14="http://schemas.microsoft.com/office/powerpoint/2010/main" val="1757439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extLst>
              <p:ext uri="{D42A27DB-BD31-4B8C-83A1-F6EECF244321}">
                <p14:modId xmlns:p14="http://schemas.microsoft.com/office/powerpoint/2010/main" val="1755242050"/>
              </p:ext>
            </p:extLst>
          </p:nvPr>
        </p:nvGraphicFramePr>
        <p:xfrm>
          <a:off x="622925" y="2173712"/>
          <a:ext cx="10934491" cy="293116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Lead Category</a:t>
                      </a:r>
                      <a:endParaRPr lang="en-IN" dirty="0"/>
                    </a:p>
                  </a:txBody>
                  <a:tcPr/>
                </a:tc>
                <a:tc>
                  <a:txBody>
                    <a:bodyPr/>
                    <a:lstStyle/>
                    <a:p>
                      <a:r>
                        <a:rPr lang="en-US" dirty="0"/>
                        <a:t>Task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bl>
          </a:graphicData>
        </a:graphic>
      </p:graphicFrame>
      <p:sp>
        <p:nvSpPr>
          <p:cNvPr id="5" name="Rectangle 4">
            <a:extLst>
              <a:ext uri="{FF2B5EF4-FFF2-40B4-BE49-F238E27FC236}">
                <a16:creationId xmlns:a16="http://schemas.microsoft.com/office/drawing/2014/main" id="{61C5BE89-22F7-169A-3DDA-343798431A7B}"/>
              </a:ext>
            </a:extLst>
          </p:cNvPr>
          <p:cNvSpPr/>
          <p:nvPr/>
        </p:nvSpPr>
        <p:spPr>
          <a:xfrm>
            <a:off x="7480093" y="11618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7" name="Rectangle 6">
            <a:extLst>
              <a:ext uri="{FF2B5EF4-FFF2-40B4-BE49-F238E27FC236}">
                <a16:creationId xmlns:a16="http://schemas.microsoft.com/office/drawing/2014/main" id="{5CAA2FDA-B2FB-799A-972D-EE51FC9BCA3F}"/>
              </a:ext>
            </a:extLst>
          </p:cNvPr>
          <p:cNvSpPr/>
          <p:nvPr/>
        </p:nvSpPr>
        <p:spPr>
          <a:xfrm>
            <a:off x="8598514" y="11618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0" name="Rectangle 9">
            <a:extLst>
              <a:ext uri="{FF2B5EF4-FFF2-40B4-BE49-F238E27FC236}">
                <a16:creationId xmlns:a16="http://schemas.microsoft.com/office/drawing/2014/main" id="{EC170EF5-3AD8-6422-F139-2793AE2EFFA3}"/>
              </a:ext>
            </a:extLst>
          </p:cNvPr>
          <p:cNvSpPr/>
          <p:nvPr/>
        </p:nvSpPr>
        <p:spPr>
          <a:xfrm>
            <a:off x="260247" y="326705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93220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84760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82304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85238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84760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81336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84760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84760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85250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88184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60247" y="443540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30533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400992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601911"/>
            <a:ext cx="632110" cy="314771"/>
          </a:xfrm>
          <a:prstGeom prst="rect">
            <a:avLst/>
          </a:prstGeom>
        </p:spPr>
      </p:pic>
      <p:sp>
        <p:nvSpPr>
          <p:cNvPr id="29" name="Rectangle 28">
            <a:extLst>
              <a:ext uri="{FF2B5EF4-FFF2-40B4-BE49-F238E27FC236}">
                <a16:creationId xmlns:a16="http://schemas.microsoft.com/office/drawing/2014/main" id="{BEE87639-4784-E904-1076-46CF6F3FFF4E}"/>
              </a:ext>
            </a:extLst>
          </p:cNvPr>
          <p:cNvSpPr/>
          <p:nvPr/>
        </p:nvSpPr>
        <p:spPr>
          <a:xfrm>
            <a:off x="260247" y="5950236"/>
            <a:ext cx="11393774" cy="907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Task Added from My Task Module either from Web or Mobile app should displayed on My Task Listing page in Web as well as Mobile also.</a:t>
            </a:r>
          </a:p>
        </p:txBody>
      </p:sp>
      <p:pic>
        <p:nvPicPr>
          <p:cNvPr id="3" name="Picture 2">
            <a:extLst>
              <a:ext uri="{FF2B5EF4-FFF2-40B4-BE49-F238E27FC236}">
                <a16:creationId xmlns:a16="http://schemas.microsoft.com/office/drawing/2014/main" id="{C80B918D-7D57-2BB1-A31A-B4948BC69B6F}"/>
              </a:ext>
            </a:extLst>
          </p:cNvPr>
          <p:cNvPicPr>
            <a:picLocks noChangeAspect="1"/>
          </p:cNvPicPr>
          <p:nvPr/>
        </p:nvPicPr>
        <p:blipFill>
          <a:blip r:embed="rId4"/>
          <a:stretch>
            <a:fillRect/>
          </a:stretch>
        </p:blipFill>
        <p:spPr>
          <a:xfrm>
            <a:off x="568377" y="397122"/>
            <a:ext cx="4463854" cy="447903"/>
          </a:xfrm>
          <a:prstGeom prst="rect">
            <a:avLst/>
          </a:prstGeom>
        </p:spPr>
      </p:pic>
      <p:pic>
        <p:nvPicPr>
          <p:cNvPr id="6" name="Picture 5">
            <a:extLst>
              <a:ext uri="{FF2B5EF4-FFF2-40B4-BE49-F238E27FC236}">
                <a16:creationId xmlns:a16="http://schemas.microsoft.com/office/drawing/2014/main" id="{A11AA250-6B0E-4BF5-5FED-97D8F2DA72E0}"/>
              </a:ext>
            </a:extLst>
          </p:cNvPr>
          <p:cNvPicPr>
            <a:picLocks noChangeAspect="1"/>
          </p:cNvPicPr>
          <p:nvPr/>
        </p:nvPicPr>
        <p:blipFill>
          <a:blip r:embed="rId5"/>
          <a:stretch>
            <a:fillRect/>
          </a:stretch>
        </p:blipFill>
        <p:spPr>
          <a:xfrm>
            <a:off x="2056894" y="1018455"/>
            <a:ext cx="914528" cy="304843"/>
          </a:xfrm>
          <a:prstGeom prst="rect">
            <a:avLst/>
          </a:prstGeom>
        </p:spPr>
      </p:pic>
      <p:pic>
        <p:nvPicPr>
          <p:cNvPr id="8" name="Picture 7">
            <a:extLst>
              <a:ext uri="{FF2B5EF4-FFF2-40B4-BE49-F238E27FC236}">
                <a16:creationId xmlns:a16="http://schemas.microsoft.com/office/drawing/2014/main" id="{6A30A8D0-B5A2-F793-73F4-0AD99CE59496}"/>
              </a:ext>
            </a:extLst>
          </p:cNvPr>
          <p:cNvPicPr>
            <a:picLocks noChangeAspect="1"/>
          </p:cNvPicPr>
          <p:nvPr/>
        </p:nvPicPr>
        <p:blipFill>
          <a:blip r:embed="rId6"/>
          <a:stretch>
            <a:fillRect/>
          </a:stretch>
        </p:blipFill>
        <p:spPr>
          <a:xfrm>
            <a:off x="7914808" y="5357591"/>
            <a:ext cx="3503877" cy="436549"/>
          </a:xfrm>
          <a:prstGeom prst="rect">
            <a:avLst/>
          </a:prstGeom>
          <a:ln w="28575">
            <a:solidFill>
              <a:schemeClr val="tx1"/>
            </a:solidFill>
          </a:ln>
        </p:spPr>
      </p:pic>
      <p:sp>
        <p:nvSpPr>
          <p:cNvPr id="9" name="Rectangle 8">
            <a:extLst>
              <a:ext uri="{FF2B5EF4-FFF2-40B4-BE49-F238E27FC236}">
                <a16:creationId xmlns:a16="http://schemas.microsoft.com/office/drawing/2014/main" id="{7EB0D693-3844-8073-EF79-8CD3B1237D99}"/>
              </a:ext>
            </a:extLst>
          </p:cNvPr>
          <p:cNvSpPr/>
          <p:nvPr/>
        </p:nvSpPr>
        <p:spPr>
          <a:xfrm>
            <a:off x="5593589" y="299694"/>
            <a:ext cx="5876143" cy="419739"/>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5. Menu/Module: My Task</a:t>
            </a:r>
            <a:endParaRPr lang="en-IN" sz="2800" dirty="0">
              <a:solidFill>
                <a:schemeClr val="tx1"/>
              </a:solidFill>
            </a:endParaRPr>
          </a:p>
        </p:txBody>
      </p:sp>
      <p:sp>
        <p:nvSpPr>
          <p:cNvPr id="30" name="Speech Bubble: Oval 29">
            <a:extLst>
              <a:ext uri="{FF2B5EF4-FFF2-40B4-BE49-F238E27FC236}">
                <a16:creationId xmlns:a16="http://schemas.microsoft.com/office/drawing/2014/main" id="{FE368A95-FEB6-5E26-AA15-37C8ABA345AC}"/>
              </a:ext>
            </a:extLst>
          </p:cNvPr>
          <p:cNvSpPr/>
          <p:nvPr/>
        </p:nvSpPr>
        <p:spPr>
          <a:xfrm>
            <a:off x="5492643" y="1343067"/>
            <a:ext cx="1590199" cy="589631"/>
          </a:xfrm>
          <a:prstGeom prst="wedgeEllipseCallout">
            <a:avLst>
              <a:gd name="adj1" fmla="val 76847"/>
              <a:gd name="adj2" fmla="val -3524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Add</a:t>
            </a:r>
            <a:endParaRPr lang="en-IN" dirty="0">
              <a:solidFill>
                <a:schemeClr val="tx1"/>
              </a:solidFill>
            </a:endParaRPr>
          </a:p>
        </p:txBody>
      </p:sp>
    </p:spTree>
    <p:extLst>
      <p:ext uri="{BB962C8B-B14F-4D97-AF65-F5344CB8AC3E}">
        <p14:creationId xmlns:p14="http://schemas.microsoft.com/office/powerpoint/2010/main" val="3928151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4554B-AA84-06A1-E2D1-8FE5B3691AB9}"/>
              </a:ext>
            </a:extLst>
          </p:cNvPr>
          <p:cNvSpPr txBox="1"/>
          <p:nvPr/>
        </p:nvSpPr>
        <p:spPr>
          <a:xfrm>
            <a:off x="2500" y="201331"/>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Name*</a:t>
            </a:r>
            <a:endParaRPr lang="en-IN" dirty="0"/>
          </a:p>
        </p:txBody>
      </p:sp>
      <p:sp>
        <p:nvSpPr>
          <p:cNvPr id="5" name="Oval 4">
            <a:extLst>
              <a:ext uri="{FF2B5EF4-FFF2-40B4-BE49-F238E27FC236}">
                <a16:creationId xmlns:a16="http://schemas.microsoft.com/office/drawing/2014/main" id="{6E4F0875-63E4-0316-D58F-169EE17ED216}"/>
              </a:ext>
            </a:extLst>
          </p:cNvPr>
          <p:cNvSpPr/>
          <p:nvPr/>
        </p:nvSpPr>
        <p:spPr>
          <a:xfrm>
            <a:off x="10333219" y="101184"/>
            <a:ext cx="1556477"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task</a:t>
            </a:r>
            <a:endParaRPr lang="en-IN" dirty="0"/>
          </a:p>
        </p:txBody>
      </p:sp>
      <p:sp>
        <p:nvSpPr>
          <p:cNvPr id="6" name="TextBox 5">
            <a:extLst>
              <a:ext uri="{FF2B5EF4-FFF2-40B4-BE49-F238E27FC236}">
                <a16:creationId xmlns:a16="http://schemas.microsoft.com/office/drawing/2014/main" id="{BF8F9D16-AD13-4A88-E1B8-50D20504CFD4}"/>
              </a:ext>
            </a:extLst>
          </p:cNvPr>
          <p:cNvSpPr txBox="1"/>
          <p:nvPr/>
        </p:nvSpPr>
        <p:spPr>
          <a:xfrm>
            <a:off x="2500" y="758280"/>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Date*</a:t>
            </a:r>
            <a:endParaRPr lang="en-IN" dirty="0"/>
          </a:p>
        </p:txBody>
      </p:sp>
      <p:sp>
        <p:nvSpPr>
          <p:cNvPr id="7" name="TextBox 6">
            <a:extLst>
              <a:ext uri="{FF2B5EF4-FFF2-40B4-BE49-F238E27FC236}">
                <a16:creationId xmlns:a16="http://schemas.microsoft.com/office/drawing/2014/main" id="{ACE96125-9DF0-17C8-ED6A-3BC977E41EC9}"/>
              </a:ext>
            </a:extLst>
          </p:cNvPr>
          <p:cNvSpPr txBox="1"/>
          <p:nvPr/>
        </p:nvSpPr>
        <p:spPr>
          <a:xfrm>
            <a:off x="-32480" y="1369939"/>
            <a:ext cx="2168578"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Lead category*</a:t>
            </a:r>
            <a:endParaRPr lang="en-IN" dirty="0"/>
          </a:p>
        </p:txBody>
      </p:sp>
      <p:sp>
        <p:nvSpPr>
          <p:cNvPr id="8" name="TextBox 7">
            <a:extLst>
              <a:ext uri="{FF2B5EF4-FFF2-40B4-BE49-F238E27FC236}">
                <a16:creationId xmlns:a16="http://schemas.microsoft.com/office/drawing/2014/main" id="{45B38F2B-53E7-D347-E68B-BCF7D955F336}"/>
              </a:ext>
            </a:extLst>
          </p:cNvPr>
          <p:cNvSpPr txBox="1"/>
          <p:nvPr/>
        </p:nvSpPr>
        <p:spPr>
          <a:xfrm>
            <a:off x="8743" y="1946748"/>
            <a:ext cx="243215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Customer  Name*</a:t>
            </a:r>
            <a:endParaRPr lang="en-IN" dirty="0"/>
          </a:p>
        </p:txBody>
      </p:sp>
      <p:sp>
        <p:nvSpPr>
          <p:cNvPr id="9" name="TextBox 8">
            <a:extLst>
              <a:ext uri="{FF2B5EF4-FFF2-40B4-BE49-F238E27FC236}">
                <a16:creationId xmlns:a16="http://schemas.microsoft.com/office/drawing/2014/main" id="{79F900DA-4C57-46A9-E4D7-DB260CBDC5DD}"/>
              </a:ext>
            </a:extLst>
          </p:cNvPr>
          <p:cNvSpPr txBox="1"/>
          <p:nvPr/>
        </p:nvSpPr>
        <p:spPr>
          <a:xfrm>
            <a:off x="8743" y="2523557"/>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Priority*</a:t>
            </a:r>
            <a:endParaRPr lang="en-IN" dirty="0"/>
          </a:p>
        </p:txBody>
      </p:sp>
      <p:sp>
        <p:nvSpPr>
          <p:cNvPr id="10" name="TextBox 9">
            <a:extLst>
              <a:ext uri="{FF2B5EF4-FFF2-40B4-BE49-F238E27FC236}">
                <a16:creationId xmlns:a16="http://schemas.microsoft.com/office/drawing/2014/main" id="{512A6515-0D85-C024-D15B-A841F002DE46}"/>
              </a:ext>
            </a:extLst>
          </p:cNvPr>
          <p:cNvSpPr txBox="1"/>
          <p:nvPr/>
        </p:nvSpPr>
        <p:spPr>
          <a:xfrm>
            <a:off x="-4996" y="3059668"/>
            <a:ext cx="2141094"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Assigned To*</a:t>
            </a:r>
            <a:endParaRPr lang="en-IN" dirty="0"/>
          </a:p>
        </p:txBody>
      </p:sp>
      <p:sp>
        <p:nvSpPr>
          <p:cNvPr id="11" name="TextBox 10">
            <a:extLst>
              <a:ext uri="{FF2B5EF4-FFF2-40B4-BE49-F238E27FC236}">
                <a16:creationId xmlns:a16="http://schemas.microsoft.com/office/drawing/2014/main" id="{3E81BFB5-9D2C-C6C8-BFF5-493F9D85EFC5}"/>
              </a:ext>
            </a:extLst>
          </p:cNvPr>
          <p:cNvSpPr txBox="1"/>
          <p:nvPr/>
        </p:nvSpPr>
        <p:spPr>
          <a:xfrm>
            <a:off x="2500" y="3657927"/>
            <a:ext cx="2246025"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Description*</a:t>
            </a:r>
            <a:endParaRPr lang="en-IN" dirty="0"/>
          </a:p>
        </p:txBody>
      </p:sp>
      <p:sp>
        <p:nvSpPr>
          <p:cNvPr id="12" name="TextBox 11">
            <a:extLst>
              <a:ext uri="{FF2B5EF4-FFF2-40B4-BE49-F238E27FC236}">
                <a16:creationId xmlns:a16="http://schemas.microsoft.com/office/drawing/2014/main" id="{56A7BE2E-69A7-294A-E4EA-55FCA47092A2}"/>
              </a:ext>
            </a:extLst>
          </p:cNvPr>
          <p:cNvSpPr txBox="1"/>
          <p:nvPr/>
        </p:nvSpPr>
        <p:spPr>
          <a:xfrm>
            <a:off x="2500" y="4234736"/>
            <a:ext cx="243215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Created By*</a:t>
            </a:r>
            <a:endParaRPr lang="en-IN" dirty="0"/>
          </a:p>
        </p:txBody>
      </p:sp>
      <p:sp>
        <p:nvSpPr>
          <p:cNvPr id="14" name="TextBox 13">
            <a:extLst>
              <a:ext uri="{FF2B5EF4-FFF2-40B4-BE49-F238E27FC236}">
                <a16:creationId xmlns:a16="http://schemas.microsoft.com/office/drawing/2014/main" id="{E2D1CCF5-74AF-1AF4-C419-7A1A10771ABF}"/>
              </a:ext>
            </a:extLst>
          </p:cNvPr>
          <p:cNvSpPr txBox="1"/>
          <p:nvPr/>
        </p:nvSpPr>
        <p:spPr>
          <a:xfrm>
            <a:off x="-32480" y="4854237"/>
            <a:ext cx="2141094" cy="646331"/>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Created Date &amp; Time*</a:t>
            </a:r>
            <a:endParaRPr lang="en-IN" dirty="0"/>
          </a:p>
        </p:txBody>
      </p:sp>
      <p:pic>
        <p:nvPicPr>
          <p:cNvPr id="16" name="Picture 15">
            <a:extLst>
              <a:ext uri="{FF2B5EF4-FFF2-40B4-BE49-F238E27FC236}">
                <a16:creationId xmlns:a16="http://schemas.microsoft.com/office/drawing/2014/main" id="{D73DD0F2-9CB4-3BFD-7540-8DEC36007314}"/>
              </a:ext>
            </a:extLst>
          </p:cNvPr>
          <p:cNvPicPr>
            <a:picLocks noChangeAspect="1"/>
          </p:cNvPicPr>
          <p:nvPr/>
        </p:nvPicPr>
        <p:blipFill>
          <a:blip r:embed="rId2"/>
          <a:stretch>
            <a:fillRect/>
          </a:stretch>
        </p:blipFill>
        <p:spPr>
          <a:xfrm>
            <a:off x="451272" y="5507704"/>
            <a:ext cx="1076475" cy="438211"/>
          </a:xfrm>
          <a:prstGeom prst="rect">
            <a:avLst/>
          </a:prstGeom>
        </p:spPr>
      </p:pic>
      <p:sp>
        <p:nvSpPr>
          <p:cNvPr id="17" name="Rectangle 16">
            <a:extLst>
              <a:ext uri="{FF2B5EF4-FFF2-40B4-BE49-F238E27FC236}">
                <a16:creationId xmlns:a16="http://schemas.microsoft.com/office/drawing/2014/main" id="{DDCFF043-BDDA-8EF0-9B3A-47CE5CAB3EBD}"/>
              </a:ext>
            </a:extLst>
          </p:cNvPr>
          <p:cNvSpPr/>
          <p:nvPr/>
        </p:nvSpPr>
        <p:spPr>
          <a:xfrm>
            <a:off x="2018672" y="42302"/>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18" name="Rectangle 17">
            <a:extLst>
              <a:ext uri="{FF2B5EF4-FFF2-40B4-BE49-F238E27FC236}">
                <a16:creationId xmlns:a16="http://schemas.microsoft.com/office/drawing/2014/main" id="{AED64BFB-A99D-E8E4-FF28-3A2E9E343EB7}"/>
              </a:ext>
            </a:extLst>
          </p:cNvPr>
          <p:cNvSpPr/>
          <p:nvPr/>
        </p:nvSpPr>
        <p:spPr>
          <a:xfrm>
            <a:off x="2018672" y="718055"/>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19" name="Rectangle 18">
            <a:extLst>
              <a:ext uri="{FF2B5EF4-FFF2-40B4-BE49-F238E27FC236}">
                <a16:creationId xmlns:a16="http://schemas.microsoft.com/office/drawing/2014/main" id="{D01B2104-2E56-F37A-C8D5-392741D42B7D}"/>
              </a:ext>
            </a:extLst>
          </p:cNvPr>
          <p:cNvSpPr/>
          <p:nvPr/>
        </p:nvSpPr>
        <p:spPr>
          <a:xfrm>
            <a:off x="2018672" y="1337281"/>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to be captured from General Master&gt;</a:t>
            </a:r>
            <a:endParaRPr lang="en-IN" sz="1600" dirty="0">
              <a:solidFill>
                <a:schemeClr val="tx1"/>
              </a:solidFill>
            </a:endParaRPr>
          </a:p>
        </p:txBody>
      </p:sp>
      <p:sp>
        <p:nvSpPr>
          <p:cNvPr id="20" name="Rectangle 19">
            <a:extLst>
              <a:ext uri="{FF2B5EF4-FFF2-40B4-BE49-F238E27FC236}">
                <a16:creationId xmlns:a16="http://schemas.microsoft.com/office/drawing/2014/main" id="{21248A61-C31E-370B-8A91-5202D3AE8C06}"/>
              </a:ext>
            </a:extLst>
          </p:cNvPr>
          <p:cNvSpPr/>
          <p:nvPr/>
        </p:nvSpPr>
        <p:spPr>
          <a:xfrm>
            <a:off x="2018672" y="1876311"/>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to be captured customers according to Lead category selected&gt;</a:t>
            </a:r>
            <a:endParaRPr lang="en-IN" sz="1400" dirty="0">
              <a:solidFill>
                <a:schemeClr val="tx1"/>
              </a:solidFill>
            </a:endParaRPr>
          </a:p>
        </p:txBody>
      </p:sp>
      <p:sp>
        <p:nvSpPr>
          <p:cNvPr id="21" name="Rectangle 20">
            <a:extLst>
              <a:ext uri="{FF2B5EF4-FFF2-40B4-BE49-F238E27FC236}">
                <a16:creationId xmlns:a16="http://schemas.microsoft.com/office/drawing/2014/main" id="{3DB1D604-3707-BC60-3F8D-8E2984A14471}"/>
              </a:ext>
            </a:extLst>
          </p:cNvPr>
          <p:cNvSpPr/>
          <p:nvPr/>
        </p:nvSpPr>
        <p:spPr>
          <a:xfrm>
            <a:off x="2018672" y="2476879"/>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to be captured from General Master&gt;</a:t>
            </a:r>
            <a:endParaRPr lang="en-IN" sz="1600" dirty="0">
              <a:solidFill>
                <a:schemeClr val="tx1"/>
              </a:solidFill>
            </a:endParaRPr>
          </a:p>
        </p:txBody>
      </p:sp>
      <p:sp>
        <p:nvSpPr>
          <p:cNvPr id="22" name="Rectangle 21">
            <a:extLst>
              <a:ext uri="{FF2B5EF4-FFF2-40B4-BE49-F238E27FC236}">
                <a16:creationId xmlns:a16="http://schemas.microsoft.com/office/drawing/2014/main" id="{53ADDDFD-F130-D17E-4A49-4833C007CC3A}"/>
              </a:ext>
            </a:extLst>
          </p:cNvPr>
          <p:cNvSpPr/>
          <p:nvPr/>
        </p:nvSpPr>
        <p:spPr>
          <a:xfrm>
            <a:off x="2018672" y="3110400"/>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to be captured from User Master and Multi Select&gt;</a:t>
            </a:r>
            <a:endParaRPr lang="en-IN" sz="1400" dirty="0">
              <a:solidFill>
                <a:schemeClr val="tx1"/>
              </a:solidFill>
            </a:endParaRPr>
          </a:p>
        </p:txBody>
      </p:sp>
      <p:sp>
        <p:nvSpPr>
          <p:cNvPr id="23" name="Rectangle 22">
            <a:extLst>
              <a:ext uri="{FF2B5EF4-FFF2-40B4-BE49-F238E27FC236}">
                <a16:creationId xmlns:a16="http://schemas.microsoft.com/office/drawing/2014/main" id="{BE48F49F-4DAE-DFAF-869A-C34F7168A0F8}"/>
              </a:ext>
            </a:extLst>
          </p:cNvPr>
          <p:cNvSpPr/>
          <p:nvPr/>
        </p:nvSpPr>
        <p:spPr>
          <a:xfrm>
            <a:off x="2018672" y="3672568"/>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26" name="Rectangle 25">
            <a:extLst>
              <a:ext uri="{FF2B5EF4-FFF2-40B4-BE49-F238E27FC236}">
                <a16:creationId xmlns:a16="http://schemas.microsoft.com/office/drawing/2014/main" id="{62DDEC9C-98BC-B4D6-DBD6-8FD4C5F7B4EC}"/>
              </a:ext>
            </a:extLst>
          </p:cNvPr>
          <p:cNvSpPr/>
          <p:nvPr/>
        </p:nvSpPr>
        <p:spPr>
          <a:xfrm>
            <a:off x="2017423" y="4405116"/>
            <a:ext cx="399436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27" name="Rectangle 26">
            <a:extLst>
              <a:ext uri="{FF2B5EF4-FFF2-40B4-BE49-F238E27FC236}">
                <a16:creationId xmlns:a16="http://schemas.microsoft.com/office/drawing/2014/main" id="{D3EEFA3B-9CA4-5384-BBC5-921B0B0815DF}"/>
              </a:ext>
            </a:extLst>
          </p:cNvPr>
          <p:cNvSpPr/>
          <p:nvPr/>
        </p:nvSpPr>
        <p:spPr>
          <a:xfrm>
            <a:off x="2017424" y="4983997"/>
            <a:ext cx="399436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&lt;System Generated&gt;</a:t>
            </a:r>
            <a:endParaRPr lang="en-IN" sz="1400" dirty="0">
              <a:solidFill>
                <a:schemeClr val="tx1"/>
              </a:solidFill>
            </a:endParaRPr>
          </a:p>
        </p:txBody>
      </p:sp>
    </p:spTree>
    <p:extLst>
      <p:ext uri="{BB962C8B-B14F-4D97-AF65-F5344CB8AC3E}">
        <p14:creationId xmlns:p14="http://schemas.microsoft.com/office/powerpoint/2010/main" val="4022142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nvGraphicFramePr>
        <p:xfrm>
          <a:off x="622925" y="2173712"/>
          <a:ext cx="10934491" cy="293116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Lead Category</a:t>
                      </a:r>
                      <a:endParaRPr lang="en-IN" dirty="0"/>
                    </a:p>
                  </a:txBody>
                  <a:tcPr/>
                </a:tc>
                <a:tc>
                  <a:txBody>
                    <a:bodyPr/>
                    <a:lstStyle/>
                    <a:p>
                      <a:r>
                        <a:rPr lang="en-US" dirty="0"/>
                        <a:t>Task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bl>
          </a:graphicData>
        </a:graphic>
      </p:graphicFrame>
      <p:sp>
        <p:nvSpPr>
          <p:cNvPr id="10" name="Rectangle 9">
            <a:extLst>
              <a:ext uri="{FF2B5EF4-FFF2-40B4-BE49-F238E27FC236}">
                <a16:creationId xmlns:a16="http://schemas.microsoft.com/office/drawing/2014/main" id="{EC170EF5-3AD8-6422-F139-2793AE2EFFA3}"/>
              </a:ext>
            </a:extLst>
          </p:cNvPr>
          <p:cNvSpPr/>
          <p:nvPr/>
        </p:nvSpPr>
        <p:spPr>
          <a:xfrm>
            <a:off x="260247" y="326705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93220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84760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82304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85238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84760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81336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84760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84760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85250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88184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60247" y="443540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30533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400992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601911"/>
            <a:ext cx="632110" cy="314771"/>
          </a:xfrm>
          <a:prstGeom prst="rect">
            <a:avLst/>
          </a:prstGeom>
        </p:spPr>
      </p:pic>
      <p:sp>
        <p:nvSpPr>
          <p:cNvPr id="3" name="Oval 2">
            <a:extLst>
              <a:ext uri="{FF2B5EF4-FFF2-40B4-BE49-F238E27FC236}">
                <a16:creationId xmlns:a16="http://schemas.microsoft.com/office/drawing/2014/main" id="{08D1F1D1-1ABE-9FCD-3766-0362E4FBB34D}"/>
              </a:ext>
            </a:extLst>
          </p:cNvPr>
          <p:cNvSpPr/>
          <p:nvPr/>
        </p:nvSpPr>
        <p:spPr>
          <a:xfrm>
            <a:off x="10373193" y="3113425"/>
            <a:ext cx="479686" cy="7083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peech Bubble: Oval 5">
            <a:extLst>
              <a:ext uri="{FF2B5EF4-FFF2-40B4-BE49-F238E27FC236}">
                <a16:creationId xmlns:a16="http://schemas.microsoft.com/office/drawing/2014/main" id="{26357C0B-523C-15E0-0A38-57162D1A2D43}"/>
              </a:ext>
            </a:extLst>
          </p:cNvPr>
          <p:cNvSpPr/>
          <p:nvPr/>
        </p:nvSpPr>
        <p:spPr>
          <a:xfrm>
            <a:off x="7993196" y="3590948"/>
            <a:ext cx="1813590" cy="539646"/>
          </a:xfrm>
          <a:prstGeom prst="wedgeEllipseCallout">
            <a:avLst>
              <a:gd name="adj1" fmla="val 77712"/>
              <a:gd name="adj2" fmla="val -6635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Edit</a:t>
            </a:r>
            <a:endParaRPr lang="en-IN" dirty="0">
              <a:solidFill>
                <a:schemeClr val="tx1"/>
              </a:solidFill>
            </a:endParaRPr>
          </a:p>
        </p:txBody>
      </p:sp>
      <p:pic>
        <p:nvPicPr>
          <p:cNvPr id="2" name="Picture 1">
            <a:extLst>
              <a:ext uri="{FF2B5EF4-FFF2-40B4-BE49-F238E27FC236}">
                <a16:creationId xmlns:a16="http://schemas.microsoft.com/office/drawing/2014/main" id="{DFD219BF-569F-7C62-54C2-21F57B67F90D}"/>
              </a:ext>
            </a:extLst>
          </p:cNvPr>
          <p:cNvPicPr>
            <a:picLocks noChangeAspect="1"/>
          </p:cNvPicPr>
          <p:nvPr/>
        </p:nvPicPr>
        <p:blipFill>
          <a:blip r:embed="rId4"/>
          <a:stretch>
            <a:fillRect/>
          </a:stretch>
        </p:blipFill>
        <p:spPr>
          <a:xfrm>
            <a:off x="7909445" y="5461943"/>
            <a:ext cx="3503877" cy="436549"/>
          </a:xfrm>
          <a:prstGeom prst="rect">
            <a:avLst/>
          </a:prstGeom>
          <a:ln w="28575">
            <a:solidFill>
              <a:schemeClr val="tx1"/>
            </a:solidFill>
          </a:ln>
        </p:spPr>
      </p:pic>
      <p:pic>
        <p:nvPicPr>
          <p:cNvPr id="5" name="Picture 4">
            <a:extLst>
              <a:ext uri="{FF2B5EF4-FFF2-40B4-BE49-F238E27FC236}">
                <a16:creationId xmlns:a16="http://schemas.microsoft.com/office/drawing/2014/main" id="{EDD56A13-CACE-2127-1EDE-DA8C65359E2D}"/>
              </a:ext>
            </a:extLst>
          </p:cNvPr>
          <p:cNvPicPr>
            <a:picLocks noChangeAspect="1"/>
          </p:cNvPicPr>
          <p:nvPr/>
        </p:nvPicPr>
        <p:blipFill>
          <a:blip r:embed="rId5"/>
          <a:stretch>
            <a:fillRect/>
          </a:stretch>
        </p:blipFill>
        <p:spPr>
          <a:xfrm>
            <a:off x="260247" y="553946"/>
            <a:ext cx="4463854" cy="447903"/>
          </a:xfrm>
          <a:prstGeom prst="rect">
            <a:avLst/>
          </a:prstGeom>
        </p:spPr>
      </p:pic>
      <p:pic>
        <p:nvPicPr>
          <p:cNvPr id="7" name="Picture 6">
            <a:extLst>
              <a:ext uri="{FF2B5EF4-FFF2-40B4-BE49-F238E27FC236}">
                <a16:creationId xmlns:a16="http://schemas.microsoft.com/office/drawing/2014/main" id="{2940AE5B-6CA0-B312-7B07-2431B824B7C9}"/>
              </a:ext>
            </a:extLst>
          </p:cNvPr>
          <p:cNvPicPr>
            <a:picLocks noChangeAspect="1"/>
          </p:cNvPicPr>
          <p:nvPr/>
        </p:nvPicPr>
        <p:blipFill>
          <a:blip r:embed="rId6"/>
          <a:stretch>
            <a:fillRect/>
          </a:stretch>
        </p:blipFill>
        <p:spPr>
          <a:xfrm>
            <a:off x="2220927" y="1215196"/>
            <a:ext cx="914528" cy="304843"/>
          </a:xfrm>
          <a:prstGeom prst="rect">
            <a:avLst/>
          </a:prstGeom>
        </p:spPr>
      </p:pic>
      <p:sp>
        <p:nvSpPr>
          <p:cNvPr id="8" name="Rectangle 7">
            <a:extLst>
              <a:ext uri="{FF2B5EF4-FFF2-40B4-BE49-F238E27FC236}">
                <a16:creationId xmlns:a16="http://schemas.microsoft.com/office/drawing/2014/main" id="{66138AC7-AAF5-00C8-DF94-9D95487B07DB}"/>
              </a:ext>
            </a:extLst>
          </p:cNvPr>
          <p:cNvSpPr/>
          <p:nvPr/>
        </p:nvSpPr>
        <p:spPr>
          <a:xfrm>
            <a:off x="7480093" y="11618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9" name="Rectangle 8">
            <a:extLst>
              <a:ext uri="{FF2B5EF4-FFF2-40B4-BE49-F238E27FC236}">
                <a16:creationId xmlns:a16="http://schemas.microsoft.com/office/drawing/2014/main" id="{E2873C7E-52BF-040C-185C-227130BC704C}"/>
              </a:ext>
            </a:extLst>
          </p:cNvPr>
          <p:cNvSpPr/>
          <p:nvPr/>
        </p:nvSpPr>
        <p:spPr>
          <a:xfrm>
            <a:off x="8598514" y="11618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24" name="Rectangle 23">
            <a:extLst>
              <a:ext uri="{FF2B5EF4-FFF2-40B4-BE49-F238E27FC236}">
                <a16:creationId xmlns:a16="http://schemas.microsoft.com/office/drawing/2014/main" id="{5150321B-94B6-E523-26EF-4657F5ED8B1A}"/>
              </a:ext>
            </a:extLst>
          </p:cNvPr>
          <p:cNvSpPr/>
          <p:nvPr/>
        </p:nvSpPr>
        <p:spPr>
          <a:xfrm>
            <a:off x="9818557" y="299803"/>
            <a:ext cx="1594765" cy="4187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task</a:t>
            </a:r>
            <a:endParaRPr lang="en-IN" dirty="0">
              <a:solidFill>
                <a:sysClr val="windowText" lastClr="000000"/>
              </a:solidFill>
            </a:endParaRPr>
          </a:p>
        </p:txBody>
      </p:sp>
    </p:spTree>
    <p:extLst>
      <p:ext uri="{BB962C8B-B14F-4D97-AF65-F5344CB8AC3E}">
        <p14:creationId xmlns:p14="http://schemas.microsoft.com/office/powerpoint/2010/main" val="941092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4554B-AA84-06A1-E2D1-8FE5B3691AB9}"/>
              </a:ext>
            </a:extLst>
          </p:cNvPr>
          <p:cNvSpPr txBox="1"/>
          <p:nvPr/>
        </p:nvSpPr>
        <p:spPr>
          <a:xfrm>
            <a:off x="2500" y="201331"/>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Name*</a:t>
            </a:r>
            <a:endParaRPr lang="en-IN" dirty="0"/>
          </a:p>
        </p:txBody>
      </p:sp>
      <p:sp>
        <p:nvSpPr>
          <p:cNvPr id="5" name="Oval 4">
            <a:extLst>
              <a:ext uri="{FF2B5EF4-FFF2-40B4-BE49-F238E27FC236}">
                <a16:creationId xmlns:a16="http://schemas.microsoft.com/office/drawing/2014/main" id="{6E4F0875-63E4-0316-D58F-169EE17ED216}"/>
              </a:ext>
            </a:extLst>
          </p:cNvPr>
          <p:cNvSpPr/>
          <p:nvPr/>
        </p:nvSpPr>
        <p:spPr>
          <a:xfrm>
            <a:off x="7859842" y="159479"/>
            <a:ext cx="1556477"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task</a:t>
            </a:r>
            <a:endParaRPr lang="en-IN" dirty="0"/>
          </a:p>
        </p:txBody>
      </p:sp>
      <p:sp>
        <p:nvSpPr>
          <p:cNvPr id="6" name="TextBox 5">
            <a:extLst>
              <a:ext uri="{FF2B5EF4-FFF2-40B4-BE49-F238E27FC236}">
                <a16:creationId xmlns:a16="http://schemas.microsoft.com/office/drawing/2014/main" id="{BF8F9D16-AD13-4A88-E1B8-50D20504CFD4}"/>
              </a:ext>
            </a:extLst>
          </p:cNvPr>
          <p:cNvSpPr txBox="1"/>
          <p:nvPr/>
        </p:nvSpPr>
        <p:spPr>
          <a:xfrm>
            <a:off x="2500" y="758280"/>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Date*</a:t>
            </a:r>
            <a:endParaRPr lang="en-IN" dirty="0"/>
          </a:p>
        </p:txBody>
      </p:sp>
      <p:sp>
        <p:nvSpPr>
          <p:cNvPr id="7" name="TextBox 6">
            <a:extLst>
              <a:ext uri="{FF2B5EF4-FFF2-40B4-BE49-F238E27FC236}">
                <a16:creationId xmlns:a16="http://schemas.microsoft.com/office/drawing/2014/main" id="{ACE96125-9DF0-17C8-ED6A-3BC977E41EC9}"/>
              </a:ext>
            </a:extLst>
          </p:cNvPr>
          <p:cNvSpPr txBox="1"/>
          <p:nvPr/>
        </p:nvSpPr>
        <p:spPr>
          <a:xfrm>
            <a:off x="-32480" y="1369939"/>
            <a:ext cx="2168578"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Lead category*</a:t>
            </a:r>
            <a:endParaRPr lang="en-IN" dirty="0"/>
          </a:p>
        </p:txBody>
      </p:sp>
      <p:sp>
        <p:nvSpPr>
          <p:cNvPr id="8" name="TextBox 7">
            <a:extLst>
              <a:ext uri="{FF2B5EF4-FFF2-40B4-BE49-F238E27FC236}">
                <a16:creationId xmlns:a16="http://schemas.microsoft.com/office/drawing/2014/main" id="{45B38F2B-53E7-D347-E68B-BCF7D955F336}"/>
              </a:ext>
            </a:extLst>
          </p:cNvPr>
          <p:cNvSpPr txBox="1"/>
          <p:nvPr/>
        </p:nvSpPr>
        <p:spPr>
          <a:xfrm>
            <a:off x="8743" y="1946748"/>
            <a:ext cx="243215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Customer  Name*</a:t>
            </a:r>
            <a:endParaRPr lang="en-IN" dirty="0"/>
          </a:p>
        </p:txBody>
      </p:sp>
      <p:sp>
        <p:nvSpPr>
          <p:cNvPr id="9" name="TextBox 8">
            <a:extLst>
              <a:ext uri="{FF2B5EF4-FFF2-40B4-BE49-F238E27FC236}">
                <a16:creationId xmlns:a16="http://schemas.microsoft.com/office/drawing/2014/main" id="{79F900DA-4C57-46A9-E4D7-DB260CBDC5DD}"/>
              </a:ext>
            </a:extLst>
          </p:cNvPr>
          <p:cNvSpPr txBox="1"/>
          <p:nvPr/>
        </p:nvSpPr>
        <p:spPr>
          <a:xfrm>
            <a:off x="8743" y="2523557"/>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Priority*</a:t>
            </a:r>
            <a:endParaRPr lang="en-IN" dirty="0"/>
          </a:p>
        </p:txBody>
      </p:sp>
      <p:sp>
        <p:nvSpPr>
          <p:cNvPr id="10" name="TextBox 9">
            <a:extLst>
              <a:ext uri="{FF2B5EF4-FFF2-40B4-BE49-F238E27FC236}">
                <a16:creationId xmlns:a16="http://schemas.microsoft.com/office/drawing/2014/main" id="{512A6515-0D85-C024-D15B-A841F002DE46}"/>
              </a:ext>
            </a:extLst>
          </p:cNvPr>
          <p:cNvSpPr txBox="1"/>
          <p:nvPr/>
        </p:nvSpPr>
        <p:spPr>
          <a:xfrm>
            <a:off x="-4996" y="3059668"/>
            <a:ext cx="2141094"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Assigned To*</a:t>
            </a:r>
            <a:endParaRPr lang="en-IN" dirty="0"/>
          </a:p>
        </p:txBody>
      </p:sp>
      <p:sp>
        <p:nvSpPr>
          <p:cNvPr id="11" name="TextBox 10">
            <a:extLst>
              <a:ext uri="{FF2B5EF4-FFF2-40B4-BE49-F238E27FC236}">
                <a16:creationId xmlns:a16="http://schemas.microsoft.com/office/drawing/2014/main" id="{3E81BFB5-9D2C-C6C8-BFF5-493F9D85EFC5}"/>
              </a:ext>
            </a:extLst>
          </p:cNvPr>
          <p:cNvSpPr txBox="1"/>
          <p:nvPr/>
        </p:nvSpPr>
        <p:spPr>
          <a:xfrm>
            <a:off x="2500" y="3657927"/>
            <a:ext cx="2246025"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Description*</a:t>
            </a:r>
            <a:endParaRPr lang="en-IN" dirty="0"/>
          </a:p>
        </p:txBody>
      </p:sp>
      <p:sp>
        <p:nvSpPr>
          <p:cNvPr id="12" name="TextBox 11">
            <a:extLst>
              <a:ext uri="{FF2B5EF4-FFF2-40B4-BE49-F238E27FC236}">
                <a16:creationId xmlns:a16="http://schemas.microsoft.com/office/drawing/2014/main" id="{56A7BE2E-69A7-294A-E4EA-55FCA47092A2}"/>
              </a:ext>
            </a:extLst>
          </p:cNvPr>
          <p:cNvSpPr txBox="1"/>
          <p:nvPr/>
        </p:nvSpPr>
        <p:spPr>
          <a:xfrm>
            <a:off x="2500" y="4234736"/>
            <a:ext cx="243215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a:t>
            </a:r>
            <a:r>
              <a:rPr lang="en-IN" dirty="0">
                <a:solidFill>
                  <a:srgbClr val="7A7A7A"/>
                </a:solidFill>
                <a:highlight>
                  <a:srgbClr val="FFFFFF"/>
                </a:highlight>
                <a:latin typeface="Nunito Sans" pitchFamily="2" charset="0"/>
              </a:rPr>
              <a:t>Edi</a:t>
            </a:r>
            <a:r>
              <a:rPr lang="en-IN" b="0" i="0" dirty="0">
                <a:solidFill>
                  <a:srgbClr val="7A7A7A"/>
                </a:solidFill>
                <a:effectLst/>
                <a:highlight>
                  <a:srgbClr val="FFFFFF"/>
                </a:highlight>
                <a:latin typeface="Nunito Sans" pitchFamily="2" charset="0"/>
              </a:rPr>
              <a:t>ted By*</a:t>
            </a:r>
            <a:endParaRPr lang="en-IN" dirty="0"/>
          </a:p>
        </p:txBody>
      </p:sp>
      <p:sp>
        <p:nvSpPr>
          <p:cNvPr id="14" name="TextBox 13">
            <a:extLst>
              <a:ext uri="{FF2B5EF4-FFF2-40B4-BE49-F238E27FC236}">
                <a16:creationId xmlns:a16="http://schemas.microsoft.com/office/drawing/2014/main" id="{E2D1CCF5-74AF-1AF4-C419-7A1A10771ABF}"/>
              </a:ext>
            </a:extLst>
          </p:cNvPr>
          <p:cNvSpPr txBox="1"/>
          <p:nvPr/>
        </p:nvSpPr>
        <p:spPr>
          <a:xfrm>
            <a:off x="-32480" y="4854237"/>
            <a:ext cx="2141094" cy="646331"/>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Edited Date &amp; Time*</a:t>
            </a:r>
            <a:endParaRPr lang="en-IN" dirty="0"/>
          </a:p>
        </p:txBody>
      </p:sp>
      <p:pic>
        <p:nvPicPr>
          <p:cNvPr id="16" name="Picture 15">
            <a:extLst>
              <a:ext uri="{FF2B5EF4-FFF2-40B4-BE49-F238E27FC236}">
                <a16:creationId xmlns:a16="http://schemas.microsoft.com/office/drawing/2014/main" id="{D73DD0F2-9CB4-3BFD-7540-8DEC36007314}"/>
              </a:ext>
            </a:extLst>
          </p:cNvPr>
          <p:cNvPicPr>
            <a:picLocks noChangeAspect="1"/>
          </p:cNvPicPr>
          <p:nvPr/>
        </p:nvPicPr>
        <p:blipFill>
          <a:blip r:embed="rId2"/>
          <a:stretch>
            <a:fillRect/>
          </a:stretch>
        </p:blipFill>
        <p:spPr>
          <a:xfrm>
            <a:off x="451272" y="5507704"/>
            <a:ext cx="1076475" cy="438211"/>
          </a:xfrm>
          <a:prstGeom prst="rect">
            <a:avLst/>
          </a:prstGeom>
        </p:spPr>
      </p:pic>
      <p:sp>
        <p:nvSpPr>
          <p:cNvPr id="17" name="Rectangle 16">
            <a:extLst>
              <a:ext uri="{FF2B5EF4-FFF2-40B4-BE49-F238E27FC236}">
                <a16:creationId xmlns:a16="http://schemas.microsoft.com/office/drawing/2014/main" id="{DDCFF043-BDDA-8EF0-9B3A-47CE5CAB3EBD}"/>
              </a:ext>
            </a:extLst>
          </p:cNvPr>
          <p:cNvSpPr/>
          <p:nvPr/>
        </p:nvSpPr>
        <p:spPr>
          <a:xfrm>
            <a:off x="2018672" y="42302"/>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&lt;To be captured from selected Task&gt;</a:t>
            </a:r>
            <a:endParaRPr lang="en-IN" dirty="0">
              <a:solidFill>
                <a:schemeClr val="tx1"/>
              </a:solidFill>
            </a:endParaRPr>
          </a:p>
        </p:txBody>
      </p:sp>
      <p:sp>
        <p:nvSpPr>
          <p:cNvPr id="18" name="Rectangle 17">
            <a:extLst>
              <a:ext uri="{FF2B5EF4-FFF2-40B4-BE49-F238E27FC236}">
                <a16:creationId xmlns:a16="http://schemas.microsoft.com/office/drawing/2014/main" id="{AED64BFB-A99D-E8E4-FF28-3A2E9E343EB7}"/>
              </a:ext>
            </a:extLst>
          </p:cNvPr>
          <p:cNvSpPr/>
          <p:nvPr/>
        </p:nvSpPr>
        <p:spPr>
          <a:xfrm>
            <a:off x="2018672" y="718055"/>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19" name="Rectangle 18">
            <a:extLst>
              <a:ext uri="{FF2B5EF4-FFF2-40B4-BE49-F238E27FC236}">
                <a16:creationId xmlns:a16="http://schemas.microsoft.com/office/drawing/2014/main" id="{D01B2104-2E56-F37A-C8D5-392741D42B7D}"/>
              </a:ext>
            </a:extLst>
          </p:cNvPr>
          <p:cNvSpPr/>
          <p:nvPr/>
        </p:nvSpPr>
        <p:spPr>
          <a:xfrm>
            <a:off x="2018672" y="1337281"/>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&lt;To be captured from selected Task and Editable&gt;</a:t>
            </a:r>
            <a:endParaRPr lang="en-IN" sz="1600" dirty="0">
              <a:solidFill>
                <a:schemeClr val="tx1"/>
              </a:solidFill>
            </a:endParaRPr>
          </a:p>
        </p:txBody>
      </p:sp>
      <p:sp>
        <p:nvSpPr>
          <p:cNvPr id="20" name="Rectangle 19">
            <a:extLst>
              <a:ext uri="{FF2B5EF4-FFF2-40B4-BE49-F238E27FC236}">
                <a16:creationId xmlns:a16="http://schemas.microsoft.com/office/drawing/2014/main" id="{21248A61-C31E-370B-8A91-5202D3AE8C06}"/>
              </a:ext>
            </a:extLst>
          </p:cNvPr>
          <p:cNvSpPr/>
          <p:nvPr/>
        </p:nvSpPr>
        <p:spPr>
          <a:xfrm>
            <a:off x="2018672" y="1876311"/>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&lt;To be captured from selected Task and Editable&gt;</a:t>
            </a:r>
            <a:endParaRPr lang="en-IN" sz="1400" dirty="0">
              <a:solidFill>
                <a:schemeClr val="tx1"/>
              </a:solidFill>
            </a:endParaRPr>
          </a:p>
        </p:txBody>
      </p:sp>
      <p:sp>
        <p:nvSpPr>
          <p:cNvPr id="21" name="Rectangle 20">
            <a:extLst>
              <a:ext uri="{FF2B5EF4-FFF2-40B4-BE49-F238E27FC236}">
                <a16:creationId xmlns:a16="http://schemas.microsoft.com/office/drawing/2014/main" id="{3DB1D604-3707-BC60-3F8D-8E2984A14471}"/>
              </a:ext>
            </a:extLst>
          </p:cNvPr>
          <p:cNvSpPr/>
          <p:nvPr/>
        </p:nvSpPr>
        <p:spPr>
          <a:xfrm>
            <a:off x="2018672" y="2476879"/>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&lt;To be captured from selected Task and Editable&gt;</a:t>
            </a:r>
            <a:endParaRPr lang="en-IN" sz="1600" dirty="0">
              <a:solidFill>
                <a:schemeClr val="tx1"/>
              </a:solidFill>
            </a:endParaRPr>
          </a:p>
        </p:txBody>
      </p:sp>
      <p:sp>
        <p:nvSpPr>
          <p:cNvPr id="22" name="Rectangle 21">
            <a:extLst>
              <a:ext uri="{FF2B5EF4-FFF2-40B4-BE49-F238E27FC236}">
                <a16:creationId xmlns:a16="http://schemas.microsoft.com/office/drawing/2014/main" id="{53ADDDFD-F130-D17E-4A49-4833C007CC3A}"/>
              </a:ext>
            </a:extLst>
          </p:cNvPr>
          <p:cNvSpPr/>
          <p:nvPr/>
        </p:nvSpPr>
        <p:spPr>
          <a:xfrm>
            <a:off x="2018672" y="3110400"/>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&lt;To be captured from selected Task and Editable, Multi select&gt;</a:t>
            </a:r>
            <a:endParaRPr lang="en-IN" sz="1400" dirty="0">
              <a:solidFill>
                <a:schemeClr val="tx1"/>
              </a:solidFill>
            </a:endParaRPr>
          </a:p>
        </p:txBody>
      </p:sp>
      <p:sp>
        <p:nvSpPr>
          <p:cNvPr id="23" name="Rectangle 22">
            <a:extLst>
              <a:ext uri="{FF2B5EF4-FFF2-40B4-BE49-F238E27FC236}">
                <a16:creationId xmlns:a16="http://schemas.microsoft.com/office/drawing/2014/main" id="{BE48F49F-4DAE-DFAF-869A-C34F7168A0F8}"/>
              </a:ext>
            </a:extLst>
          </p:cNvPr>
          <p:cNvSpPr/>
          <p:nvPr/>
        </p:nvSpPr>
        <p:spPr>
          <a:xfrm>
            <a:off x="2018672" y="3672568"/>
            <a:ext cx="3964902" cy="6048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&lt;To be captured from selected Task and Editable&gt;</a:t>
            </a:r>
            <a:endParaRPr lang="en-IN" sz="1600" dirty="0">
              <a:solidFill>
                <a:schemeClr val="tx1"/>
              </a:solidFill>
            </a:endParaRPr>
          </a:p>
          <a:p>
            <a:pPr algn="ctr"/>
            <a:endParaRPr lang="en-IN" sz="1600" dirty="0">
              <a:solidFill>
                <a:schemeClr val="tx1"/>
              </a:solidFill>
            </a:endParaRPr>
          </a:p>
        </p:txBody>
      </p:sp>
      <p:sp>
        <p:nvSpPr>
          <p:cNvPr id="26" name="Rectangle 25">
            <a:extLst>
              <a:ext uri="{FF2B5EF4-FFF2-40B4-BE49-F238E27FC236}">
                <a16:creationId xmlns:a16="http://schemas.microsoft.com/office/drawing/2014/main" id="{62DDEC9C-98BC-B4D6-DBD6-8FD4C5F7B4EC}"/>
              </a:ext>
            </a:extLst>
          </p:cNvPr>
          <p:cNvSpPr/>
          <p:nvPr/>
        </p:nvSpPr>
        <p:spPr>
          <a:xfrm>
            <a:off x="2017423" y="4405116"/>
            <a:ext cx="399436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27" name="Rectangle 26">
            <a:extLst>
              <a:ext uri="{FF2B5EF4-FFF2-40B4-BE49-F238E27FC236}">
                <a16:creationId xmlns:a16="http://schemas.microsoft.com/office/drawing/2014/main" id="{D3EEFA3B-9CA4-5384-BBC5-921B0B0815DF}"/>
              </a:ext>
            </a:extLst>
          </p:cNvPr>
          <p:cNvSpPr/>
          <p:nvPr/>
        </p:nvSpPr>
        <p:spPr>
          <a:xfrm>
            <a:off x="2017424" y="4983997"/>
            <a:ext cx="399436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&lt;System Generated&gt;</a:t>
            </a:r>
            <a:endParaRPr lang="en-IN" sz="1400" dirty="0">
              <a:solidFill>
                <a:schemeClr val="tx1"/>
              </a:solidFill>
            </a:endParaRPr>
          </a:p>
        </p:txBody>
      </p:sp>
      <p:sp>
        <p:nvSpPr>
          <p:cNvPr id="2" name="Rectangle 1">
            <a:extLst>
              <a:ext uri="{FF2B5EF4-FFF2-40B4-BE49-F238E27FC236}">
                <a16:creationId xmlns:a16="http://schemas.microsoft.com/office/drawing/2014/main" id="{50F42EB3-CBA8-42ED-E9DC-F578B6BDED7C}"/>
              </a:ext>
            </a:extLst>
          </p:cNvPr>
          <p:cNvSpPr/>
          <p:nvPr/>
        </p:nvSpPr>
        <p:spPr>
          <a:xfrm>
            <a:off x="10594735" y="151940"/>
            <a:ext cx="1594765" cy="4187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task</a:t>
            </a:r>
            <a:endParaRPr lang="en-IN" dirty="0">
              <a:solidFill>
                <a:sysClr val="windowText" lastClr="000000"/>
              </a:solidFill>
            </a:endParaRPr>
          </a:p>
        </p:txBody>
      </p:sp>
    </p:spTree>
    <p:extLst>
      <p:ext uri="{BB962C8B-B14F-4D97-AF65-F5344CB8AC3E}">
        <p14:creationId xmlns:p14="http://schemas.microsoft.com/office/powerpoint/2010/main" val="2367757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905F45-C98F-3F4B-A8F5-A6F8E7F32B89}"/>
              </a:ext>
            </a:extLst>
          </p:cNvPr>
          <p:cNvGraphicFramePr>
            <a:graphicFrameLocks noGrp="1"/>
          </p:cNvGraphicFramePr>
          <p:nvPr/>
        </p:nvGraphicFramePr>
        <p:xfrm>
          <a:off x="622925" y="2173712"/>
          <a:ext cx="10934491" cy="2931160"/>
        </p:xfrm>
        <a:graphic>
          <a:graphicData uri="http://schemas.openxmlformats.org/drawingml/2006/table">
            <a:tbl>
              <a:tblPr firstRow="1" bandRow="1">
                <a:tableStyleId>{5C22544A-7EE6-4342-B048-85BDC9FD1C3A}</a:tableStyleId>
              </a:tblPr>
              <a:tblGrid>
                <a:gridCol w="1562070">
                  <a:extLst>
                    <a:ext uri="{9D8B030D-6E8A-4147-A177-3AD203B41FA5}">
                      <a16:colId xmlns:a16="http://schemas.microsoft.com/office/drawing/2014/main" val="3659101753"/>
                    </a:ext>
                  </a:extLst>
                </a:gridCol>
                <a:gridCol w="1562070">
                  <a:extLst>
                    <a:ext uri="{9D8B030D-6E8A-4147-A177-3AD203B41FA5}">
                      <a16:colId xmlns:a16="http://schemas.microsoft.com/office/drawing/2014/main" val="4057232009"/>
                    </a:ext>
                  </a:extLst>
                </a:gridCol>
                <a:gridCol w="1785177">
                  <a:extLst>
                    <a:ext uri="{9D8B030D-6E8A-4147-A177-3AD203B41FA5}">
                      <a16:colId xmlns:a16="http://schemas.microsoft.com/office/drawing/2014/main" val="1945568580"/>
                    </a:ext>
                  </a:extLst>
                </a:gridCol>
                <a:gridCol w="1588086">
                  <a:extLst>
                    <a:ext uri="{9D8B030D-6E8A-4147-A177-3AD203B41FA5}">
                      <a16:colId xmlns:a16="http://schemas.microsoft.com/office/drawing/2014/main" val="420037885"/>
                    </a:ext>
                  </a:extLst>
                </a:gridCol>
                <a:gridCol w="1424065">
                  <a:extLst>
                    <a:ext uri="{9D8B030D-6E8A-4147-A177-3AD203B41FA5}">
                      <a16:colId xmlns:a16="http://schemas.microsoft.com/office/drawing/2014/main" val="1029172100"/>
                    </a:ext>
                  </a:extLst>
                </a:gridCol>
                <a:gridCol w="1663909">
                  <a:extLst>
                    <a:ext uri="{9D8B030D-6E8A-4147-A177-3AD203B41FA5}">
                      <a16:colId xmlns:a16="http://schemas.microsoft.com/office/drawing/2014/main" val="3081905714"/>
                    </a:ext>
                  </a:extLst>
                </a:gridCol>
                <a:gridCol w="1349114">
                  <a:extLst>
                    <a:ext uri="{9D8B030D-6E8A-4147-A177-3AD203B41FA5}">
                      <a16:colId xmlns:a16="http://schemas.microsoft.com/office/drawing/2014/main" val="348900693"/>
                    </a:ext>
                  </a:extLst>
                </a:gridCol>
              </a:tblGrid>
              <a:tr h="370840">
                <a:tc>
                  <a:txBody>
                    <a:bodyPr/>
                    <a:lstStyle/>
                    <a:p>
                      <a:r>
                        <a:rPr lang="en-US" dirty="0"/>
                        <a:t>Lead Category</a:t>
                      </a:r>
                      <a:endParaRPr lang="en-IN" dirty="0"/>
                    </a:p>
                  </a:txBody>
                  <a:tcPr/>
                </a:tc>
                <a:tc>
                  <a:txBody>
                    <a:bodyPr/>
                    <a:lstStyle/>
                    <a:p>
                      <a:r>
                        <a:rPr lang="en-US" dirty="0"/>
                        <a:t>Task Date</a:t>
                      </a:r>
                      <a:endParaRPr lang="en-IN" dirty="0"/>
                    </a:p>
                  </a:txBody>
                  <a:tcPr/>
                </a:tc>
                <a:tc>
                  <a:txBody>
                    <a:bodyPr/>
                    <a:lstStyle/>
                    <a:p>
                      <a:r>
                        <a:rPr lang="en-US" dirty="0"/>
                        <a:t>Customer Name</a:t>
                      </a:r>
                      <a:endParaRPr lang="en-IN" dirty="0"/>
                    </a:p>
                  </a:txBody>
                  <a:tcPr/>
                </a:tc>
                <a:tc>
                  <a:txBody>
                    <a:bodyPr/>
                    <a:lstStyle/>
                    <a:p>
                      <a:r>
                        <a:rPr lang="en-US" dirty="0"/>
                        <a:t>Start Time</a:t>
                      </a:r>
                      <a:endParaRPr lang="en-IN" dirty="0"/>
                    </a:p>
                  </a:txBody>
                  <a:tcPr/>
                </a:tc>
                <a:tc>
                  <a:txBody>
                    <a:bodyPr/>
                    <a:lstStyle/>
                    <a:p>
                      <a:r>
                        <a:rPr lang="en-US" dirty="0"/>
                        <a:t>End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Status</a:t>
                      </a:r>
                      <a:endParaRPr lang="en-IN" dirty="0"/>
                    </a:p>
                    <a:p>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84043522"/>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93968849"/>
                  </a:ext>
                </a:extLst>
              </a:tr>
              <a:tr h="370840">
                <a:tc>
                  <a:txBody>
                    <a:bodyPr/>
                    <a:lstStyle/>
                    <a:p>
                      <a:r>
                        <a:rPr lang="en-US" dirty="0"/>
                        <a:t>Suspect</a:t>
                      </a:r>
                      <a:endParaRPr lang="en-IN" dirty="0"/>
                    </a:p>
                  </a:txBody>
                  <a:tcPr/>
                </a:tc>
                <a:tc>
                  <a:txBody>
                    <a:bodyPr/>
                    <a:lstStyle/>
                    <a:p>
                      <a:r>
                        <a:rPr lang="en-US" dirty="0"/>
                        <a:t>26-06-2024</a:t>
                      </a:r>
                      <a:endParaRPr lang="en-IN" dirty="0"/>
                    </a:p>
                  </a:txBody>
                  <a:tcPr/>
                </a:tc>
                <a:tc>
                  <a:txBody>
                    <a:bodyPr/>
                    <a:lstStyle/>
                    <a:p>
                      <a:r>
                        <a:rPr lang="en-US" dirty="0"/>
                        <a:t>ABC Enterprises</a:t>
                      </a:r>
                      <a:endParaRPr lang="en-IN" dirty="0"/>
                    </a:p>
                  </a:txBody>
                  <a:tcPr/>
                </a:tc>
                <a:tc>
                  <a:txBody>
                    <a:bodyPr/>
                    <a:lstStyle/>
                    <a:p>
                      <a:r>
                        <a:rPr lang="en-US" dirty="0"/>
                        <a:t>09:00 AM</a:t>
                      </a:r>
                      <a:endParaRPr lang="en-IN" dirty="0"/>
                    </a:p>
                  </a:txBody>
                  <a:tcPr/>
                </a:tc>
                <a:tc>
                  <a:txBody>
                    <a:bodyPr/>
                    <a:lstStyle/>
                    <a:p>
                      <a:r>
                        <a:rPr lang="en-US" dirty="0"/>
                        <a:t>05:30 PM</a:t>
                      </a:r>
                      <a:endParaRPr lang="en-IN" dirty="0"/>
                    </a:p>
                  </a:txBody>
                  <a:tcPr/>
                </a:tc>
                <a:tc>
                  <a:txBody>
                    <a:bodyPr/>
                    <a:lstStyle/>
                    <a:p>
                      <a:r>
                        <a:rPr lang="en-US" dirty="0"/>
                        <a:t>Call</a:t>
                      </a:r>
                      <a:endParaRPr lang="en-IN" dirty="0"/>
                    </a:p>
                  </a:txBody>
                  <a:tcPr/>
                </a:tc>
                <a:tc>
                  <a:txBody>
                    <a:bodyPr/>
                    <a:lstStyle/>
                    <a:p>
                      <a:endParaRPr lang="en-IN" dirty="0"/>
                    </a:p>
                  </a:txBody>
                  <a:tcPr/>
                </a:tc>
                <a:extLst>
                  <a:ext uri="{0D108BD9-81ED-4DB2-BD59-A6C34878D82A}">
                    <a16:rowId xmlns:a16="http://schemas.microsoft.com/office/drawing/2014/main" val="2129707894"/>
                  </a:ext>
                </a:extLst>
              </a:tr>
              <a:tr h="370840">
                <a:tc>
                  <a:txBody>
                    <a:bodyPr/>
                    <a:lstStyle/>
                    <a:p>
                      <a:r>
                        <a:rPr lang="en-US" dirty="0"/>
                        <a:t>Suspect</a:t>
                      </a:r>
                      <a:endParaRPr lang="en-IN" dirty="0"/>
                    </a:p>
                  </a:txBody>
                  <a:tcPr/>
                </a:tc>
                <a:tc>
                  <a:txBody>
                    <a:bodyPr/>
                    <a:lstStyle/>
                    <a:p>
                      <a:r>
                        <a:rPr lang="en-US" dirty="0"/>
                        <a:t>15-06-2024</a:t>
                      </a:r>
                      <a:endParaRPr lang="en-IN" dirty="0"/>
                    </a:p>
                  </a:txBody>
                  <a:tcPr/>
                </a:tc>
                <a:tc>
                  <a:txBody>
                    <a:bodyPr/>
                    <a:lstStyle/>
                    <a:p>
                      <a:r>
                        <a:rPr lang="en-US" dirty="0"/>
                        <a:t>Aarti Drugs</a:t>
                      </a:r>
                      <a:endParaRPr lang="en-IN" dirty="0"/>
                    </a:p>
                  </a:txBody>
                  <a:tcPr/>
                </a:tc>
                <a:tc>
                  <a:txBody>
                    <a:bodyPr/>
                    <a:lstStyle/>
                    <a:p>
                      <a:r>
                        <a:rPr lang="en-US" dirty="0"/>
                        <a:t>11:00 AM</a:t>
                      </a:r>
                      <a:endParaRPr lang="en-IN" dirty="0"/>
                    </a:p>
                  </a:txBody>
                  <a:tcPr/>
                </a:tc>
                <a:tc>
                  <a:txBody>
                    <a:bodyPr/>
                    <a:lstStyle/>
                    <a:p>
                      <a:r>
                        <a:rPr lang="en-US" dirty="0"/>
                        <a:t>04:50 PM</a:t>
                      </a:r>
                      <a:endParaRPr lang="en-IN" dirty="0"/>
                    </a:p>
                  </a:txBody>
                  <a:tcPr/>
                </a:tc>
                <a:tc>
                  <a:txBody>
                    <a:bodyPr/>
                    <a:lstStyle/>
                    <a:p>
                      <a:r>
                        <a:rPr lang="en-US" dirty="0"/>
                        <a:t>Interested to meet</a:t>
                      </a:r>
                      <a:endParaRPr lang="en-IN" dirty="0"/>
                    </a:p>
                  </a:txBody>
                  <a:tcPr/>
                </a:tc>
                <a:tc>
                  <a:txBody>
                    <a:bodyPr/>
                    <a:lstStyle/>
                    <a:p>
                      <a:endParaRPr lang="en-IN" dirty="0"/>
                    </a:p>
                  </a:txBody>
                  <a:tcPr/>
                </a:tc>
                <a:extLst>
                  <a:ext uri="{0D108BD9-81ED-4DB2-BD59-A6C34878D82A}">
                    <a16:rowId xmlns:a16="http://schemas.microsoft.com/office/drawing/2014/main" val="849947761"/>
                  </a:ext>
                </a:extLst>
              </a:tr>
              <a:tr h="370840">
                <a:tc>
                  <a:txBody>
                    <a:bodyPr/>
                    <a:lstStyle/>
                    <a:p>
                      <a:r>
                        <a:rPr lang="en-US" dirty="0"/>
                        <a:t>Prospect</a:t>
                      </a:r>
                      <a:endParaRPr lang="en-IN" dirty="0"/>
                    </a:p>
                  </a:txBody>
                  <a:tcPr/>
                </a:tc>
                <a:tc>
                  <a:txBody>
                    <a:bodyPr/>
                    <a:lstStyle/>
                    <a:p>
                      <a:r>
                        <a:rPr lang="en-US" dirty="0"/>
                        <a:t>28-06-2024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Aarti Drugs</a:t>
                      </a:r>
                      <a:endParaRPr lang="en-IN" dirty="0"/>
                    </a:p>
                    <a:p>
                      <a:endParaRPr lang="en-IN" dirty="0"/>
                    </a:p>
                  </a:txBody>
                  <a:tcPr/>
                </a:tc>
                <a:tc>
                  <a:txBody>
                    <a:bodyPr/>
                    <a:lstStyle/>
                    <a:p>
                      <a:r>
                        <a:rPr lang="en-US" dirty="0"/>
                        <a:t>02:30 PM</a:t>
                      </a:r>
                      <a:endParaRPr lang="en-IN" dirty="0"/>
                    </a:p>
                  </a:txBody>
                  <a:tcPr/>
                </a:tc>
                <a:tc>
                  <a:txBody>
                    <a:bodyPr/>
                    <a:lstStyle/>
                    <a:p>
                      <a:r>
                        <a:rPr lang="en-US" dirty="0"/>
                        <a:t>05:30 PM</a:t>
                      </a:r>
                      <a:endParaRPr lang="en-IN" dirty="0"/>
                    </a:p>
                  </a:txBody>
                  <a:tcPr/>
                </a:tc>
                <a:tc>
                  <a:txBody>
                    <a:bodyPr/>
                    <a:lstStyle/>
                    <a:p>
                      <a:r>
                        <a:rPr lang="en-US" dirty="0"/>
                        <a:t>Interested in business</a:t>
                      </a:r>
                      <a:endParaRPr lang="en-IN" dirty="0"/>
                    </a:p>
                  </a:txBody>
                  <a:tcPr/>
                </a:tc>
                <a:tc>
                  <a:txBody>
                    <a:bodyPr/>
                    <a:lstStyle/>
                    <a:p>
                      <a:endParaRPr lang="en-IN" dirty="0"/>
                    </a:p>
                  </a:txBody>
                  <a:tcPr/>
                </a:tc>
                <a:extLst>
                  <a:ext uri="{0D108BD9-81ED-4DB2-BD59-A6C34878D82A}">
                    <a16:rowId xmlns:a16="http://schemas.microsoft.com/office/drawing/2014/main" val="2196969614"/>
                  </a:ext>
                </a:extLst>
              </a:tr>
            </a:tbl>
          </a:graphicData>
        </a:graphic>
      </p:graphicFrame>
      <p:sp>
        <p:nvSpPr>
          <p:cNvPr id="10" name="Rectangle 9">
            <a:extLst>
              <a:ext uri="{FF2B5EF4-FFF2-40B4-BE49-F238E27FC236}">
                <a16:creationId xmlns:a16="http://schemas.microsoft.com/office/drawing/2014/main" id="{EC170EF5-3AD8-6422-F139-2793AE2EFFA3}"/>
              </a:ext>
            </a:extLst>
          </p:cNvPr>
          <p:cNvSpPr/>
          <p:nvPr/>
        </p:nvSpPr>
        <p:spPr>
          <a:xfrm>
            <a:off x="260247" y="326705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51602A2-757A-B5D1-6539-81CE0B08923C}"/>
              </a:ext>
            </a:extLst>
          </p:cNvPr>
          <p:cNvSpPr/>
          <p:nvPr/>
        </p:nvSpPr>
        <p:spPr>
          <a:xfrm>
            <a:off x="260247" y="3932201"/>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1611D14-8E60-83A4-314C-452441E76601}"/>
              </a:ext>
            </a:extLst>
          </p:cNvPr>
          <p:cNvSpPr/>
          <p:nvPr/>
        </p:nvSpPr>
        <p:spPr>
          <a:xfrm>
            <a:off x="739515"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a:extLst>
              <a:ext uri="{FF2B5EF4-FFF2-40B4-BE49-F238E27FC236}">
                <a16:creationId xmlns:a16="http://schemas.microsoft.com/office/drawing/2014/main" id="{5E75DDBE-CD83-187A-F2F1-2F72C6960322}"/>
              </a:ext>
            </a:extLst>
          </p:cNvPr>
          <p:cNvPicPr>
            <a:picLocks noChangeAspect="1"/>
          </p:cNvPicPr>
          <p:nvPr/>
        </p:nvPicPr>
        <p:blipFill>
          <a:blip r:embed="rId2"/>
          <a:stretch>
            <a:fillRect/>
          </a:stretch>
        </p:blipFill>
        <p:spPr>
          <a:xfrm>
            <a:off x="1831539" y="2847606"/>
            <a:ext cx="290805" cy="274468"/>
          </a:xfrm>
          <a:prstGeom prst="rect">
            <a:avLst/>
          </a:prstGeom>
        </p:spPr>
      </p:pic>
      <p:sp>
        <p:nvSpPr>
          <p:cNvPr id="14" name="Rectangle 13">
            <a:extLst>
              <a:ext uri="{FF2B5EF4-FFF2-40B4-BE49-F238E27FC236}">
                <a16:creationId xmlns:a16="http://schemas.microsoft.com/office/drawing/2014/main" id="{33A192C2-FE35-BAA6-1AC6-DAD8C26EEB5D}"/>
              </a:ext>
            </a:extLst>
          </p:cNvPr>
          <p:cNvSpPr/>
          <p:nvPr/>
        </p:nvSpPr>
        <p:spPr>
          <a:xfrm>
            <a:off x="2250782" y="282304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A6A945F1-3565-7A5E-FA5B-CD8A01BAD637}"/>
              </a:ext>
            </a:extLst>
          </p:cNvPr>
          <p:cNvPicPr>
            <a:picLocks noChangeAspect="1"/>
          </p:cNvPicPr>
          <p:nvPr/>
        </p:nvPicPr>
        <p:blipFill>
          <a:blip r:embed="rId2"/>
          <a:stretch>
            <a:fillRect/>
          </a:stretch>
        </p:blipFill>
        <p:spPr>
          <a:xfrm>
            <a:off x="3342806" y="2852384"/>
            <a:ext cx="290805" cy="274468"/>
          </a:xfrm>
          <a:prstGeom prst="rect">
            <a:avLst/>
          </a:prstGeom>
        </p:spPr>
      </p:pic>
      <p:sp>
        <p:nvSpPr>
          <p:cNvPr id="16" name="Rectangle 15">
            <a:extLst>
              <a:ext uri="{FF2B5EF4-FFF2-40B4-BE49-F238E27FC236}">
                <a16:creationId xmlns:a16="http://schemas.microsoft.com/office/drawing/2014/main" id="{A59DA692-2F72-97AB-761C-9E2D34023971}"/>
              </a:ext>
            </a:extLst>
          </p:cNvPr>
          <p:cNvSpPr/>
          <p:nvPr/>
        </p:nvSpPr>
        <p:spPr>
          <a:xfrm>
            <a:off x="3762049"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Picture 16">
            <a:extLst>
              <a:ext uri="{FF2B5EF4-FFF2-40B4-BE49-F238E27FC236}">
                <a16:creationId xmlns:a16="http://schemas.microsoft.com/office/drawing/2014/main" id="{FE203ED3-D030-4FB7-3E8D-AE0037948232}"/>
              </a:ext>
            </a:extLst>
          </p:cNvPr>
          <p:cNvPicPr>
            <a:picLocks noChangeAspect="1"/>
          </p:cNvPicPr>
          <p:nvPr/>
        </p:nvPicPr>
        <p:blipFill>
          <a:blip r:embed="rId2"/>
          <a:stretch>
            <a:fillRect/>
          </a:stretch>
        </p:blipFill>
        <p:spPr>
          <a:xfrm>
            <a:off x="4854073" y="2847606"/>
            <a:ext cx="290805" cy="274468"/>
          </a:xfrm>
          <a:prstGeom prst="rect">
            <a:avLst/>
          </a:prstGeom>
        </p:spPr>
      </p:pic>
      <p:sp>
        <p:nvSpPr>
          <p:cNvPr id="18" name="Rectangle 17">
            <a:extLst>
              <a:ext uri="{FF2B5EF4-FFF2-40B4-BE49-F238E27FC236}">
                <a16:creationId xmlns:a16="http://schemas.microsoft.com/office/drawing/2014/main" id="{1F7A1958-0EB5-A231-4636-ACBEE0931CD1}"/>
              </a:ext>
            </a:extLst>
          </p:cNvPr>
          <p:cNvSpPr/>
          <p:nvPr/>
        </p:nvSpPr>
        <p:spPr>
          <a:xfrm>
            <a:off x="5596329" y="2813363"/>
            <a:ext cx="1382829" cy="342953"/>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C93EF020-5292-FDB6-F88A-180224DD5121}"/>
              </a:ext>
            </a:extLst>
          </p:cNvPr>
          <p:cNvPicPr>
            <a:picLocks noChangeAspect="1"/>
          </p:cNvPicPr>
          <p:nvPr/>
        </p:nvPicPr>
        <p:blipFill>
          <a:blip r:embed="rId2"/>
          <a:stretch>
            <a:fillRect/>
          </a:stretch>
        </p:blipFill>
        <p:spPr>
          <a:xfrm>
            <a:off x="6639180" y="2847606"/>
            <a:ext cx="337895" cy="318913"/>
          </a:xfrm>
          <a:prstGeom prst="rect">
            <a:avLst/>
          </a:prstGeom>
        </p:spPr>
      </p:pic>
      <p:sp>
        <p:nvSpPr>
          <p:cNvPr id="20" name="Rectangle 19">
            <a:extLst>
              <a:ext uri="{FF2B5EF4-FFF2-40B4-BE49-F238E27FC236}">
                <a16:creationId xmlns:a16="http://schemas.microsoft.com/office/drawing/2014/main" id="{000BB27A-EC25-221C-88A2-763C893A63D1}"/>
              </a:ext>
            </a:extLst>
          </p:cNvPr>
          <p:cNvSpPr/>
          <p:nvPr/>
        </p:nvSpPr>
        <p:spPr>
          <a:xfrm>
            <a:off x="7112096" y="281826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Picture 20">
            <a:extLst>
              <a:ext uri="{FF2B5EF4-FFF2-40B4-BE49-F238E27FC236}">
                <a16:creationId xmlns:a16="http://schemas.microsoft.com/office/drawing/2014/main" id="{71F17FDC-B31A-DF4D-54FF-188DD4D05E4A}"/>
              </a:ext>
            </a:extLst>
          </p:cNvPr>
          <p:cNvPicPr>
            <a:picLocks noChangeAspect="1"/>
          </p:cNvPicPr>
          <p:nvPr/>
        </p:nvPicPr>
        <p:blipFill>
          <a:blip r:embed="rId2"/>
          <a:stretch>
            <a:fillRect/>
          </a:stretch>
        </p:blipFill>
        <p:spPr>
          <a:xfrm>
            <a:off x="8204120" y="2847606"/>
            <a:ext cx="290805" cy="274468"/>
          </a:xfrm>
          <a:prstGeom prst="rect">
            <a:avLst/>
          </a:prstGeom>
        </p:spPr>
      </p:pic>
      <p:sp>
        <p:nvSpPr>
          <p:cNvPr id="22" name="Rectangle 21">
            <a:extLst>
              <a:ext uri="{FF2B5EF4-FFF2-40B4-BE49-F238E27FC236}">
                <a16:creationId xmlns:a16="http://schemas.microsoft.com/office/drawing/2014/main" id="{77891CD7-2C25-E04B-71BE-A8B47FB71127}"/>
              </a:ext>
            </a:extLst>
          </p:cNvPr>
          <p:cNvSpPr/>
          <p:nvPr/>
        </p:nvSpPr>
        <p:spPr>
          <a:xfrm>
            <a:off x="8569360" y="285250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3" name="Picture 22">
            <a:extLst>
              <a:ext uri="{FF2B5EF4-FFF2-40B4-BE49-F238E27FC236}">
                <a16:creationId xmlns:a16="http://schemas.microsoft.com/office/drawing/2014/main" id="{38200865-B6F6-6C22-BB0F-B1E6A8FB3518}"/>
              </a:ext>
            </a:extLst>
          </p:cNvPr>
          <p:cNvPicPr>
            <a:picLocks noChangeAspect="1"/>
          </p:cNvPicPr>
          <p:nvPr/>
        </p:nvPicPr>
        <p:blipFill>
          <a:blip r:embed="rId2"/>
          <a:stretch>
            <a:fillRect/>
          </a:stretch>
        </p:blipFill>
        <p:spPr>
          <a:xfrm>
            <a:off x="9661384" y="2881848"/>
            <a:ext cx="290805" cy="274468"/>
          </a:xfrm>
          <a:prstGeom prst="rect">
            <a:avLst/>
          </a:prstGeom>
        </p:spPr>
      </p:pic>
      <p:sp>
        <p:nvSpPr>
          <p:cNvPr id="25" name="Rectangle 24">
            <a:extLst>
              <a:ext uri="{FF2B5EF4-FFF2-40B4-BE49-F238E27FC236}">
                <a16:creationId xmlns:a16="http://schemas.microsoft.com/office/drawing/2014/main" id="{9C0F4F84-18E4-3D9D-27CE-11167B095509}"/>
              </a:ext>
            </a:extLst>
          </p:cNvPr>
          <p:cNvSpPr/>
          <p:nvPr/>
        </p:nvSpPr>
        <p:spPr>
          <a:xfrm>
            <a:off x="260247" y="4435402"/>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6" name="Picture 25">
            <a:extLst>
              <a:ext uri="{FF2B5EF4-FFF2-40B4-BE49-F238E27FC236}">
                <a16:creationId xmlns:a16="http://schemas.microsoft.com/office/drawing/2014/main" id="{8E66D4AC-867A-2417-593F-BB095D60215B}"/>
              </a:ext>
            </a:extLst>
          </p:cNvPr>
          <p:cNvPicPr>
            <a:picLocks noChangeAspect="1"/>
          </p:cNvPicPr>
          <p:nvPr/>
        </p:nvPicPr>
        <p:blipFill>
          <a:blip r:embed="rId3"/>
          <a:stretch>
            <a:fillRect/>
          </a:stretch>
        </p:blipFill>
        <p:spPr>
          <a:xfrm>
            <a:off x="10483290" y="3305330"/>
            <a:ext cx="632110" cy="314771"/>
          </a:xfrm>
          <a:prstGeom prst="rect">
            <a:avLst/>
          </a:prstGeom>
        </p:spPr>
      </p:pic>
      <p:pic>
        <p:nvPicPr>
          <p:cNvPr id="27" name="Picture 26">
            <a:extLst>
              <a:ext uri="{FF2B5EF4-FFF2-40B4-BE49-F238E27FC236}">
                <a16:creationId xmlns:a16="http://schemas.microsoft.com/office/drawing/2014/main" id="{D266913A-F96A-A32C-E660-A465862240DF}"/>
              </a:ext>
            </a:extLst>
          </p:cNvPr>
          <p:cNvPicPr>
            <a:picLocks noChangeAspect="1"/>
          </p:cNvPicPr>
          <p:nvPr/>
        </p:nvPicPr>
        <p:blipFill>
          <a:blip r:embed="rId3"/>
          <a:stretch>
            <a:fillRect/>
          </a:stretch>
        </p:blipFill>
        <p:spPr>
          <a:xfrm>
            <a:off x="10483290" y="4009925"/>
            <a:ext cx="632110" cy="314771"/>
          </a:xfrm>
          <a:prstGeom prst="rect">
            <a:avLst/>
          </a:prstGeom>
        </p:spPr>
      </p:pic>
      <p:pic>
        <p:nvPicPr>
          <p:cNvPr id="28" name="Picture 27">
            <a:extLst>
              <a:ext uri="{FF2B5EF4-FFF2-40B4-BE49-F238E27FC236}">
                <a16:creationId xmlns:a16="http://schemas.microsoft.com/office/drawing/2014/main" id="{273F9120-35C8-AA72-409B-5A6DDAFEAFCD}"/>
              </a:ext>
            </a:extLst>
          </p:cNvPr>
          <p:cNvPicPr>
            <a:picLocks noChangeAspect="1"/>
          </p:cNvPicPr>
          <p:nvPr/>
        </p:nvPicPr>
        <p:blipFill>
          <a:blip r:embed="rId3"/>
          <a:stretch>
            <a:fillRect/>
          </a:stretch>
        </p:blipFill>
        <p:spPr>
          <a:xfrm>
            <a:off x="10504707" y="4601911"/>
            <a:ext cx="632110" cy="314771"/>
          </a:xfrm>
          <a:prstGeom prst="rect">
            <a:avLst/>
          </a:prstGeom>
        </p:spPr>
      </p:pic>
      <p:pic>
        <p:nvPicPr>
          <p:cNvPr id="3" name="Picture 2">
            <a:extLst>
              <a:ext uri="{FF2B5EF4-FFF2-40B4-BE49-F238E27FC236}">
                <a16:creationId xmlns:a16="http://schemas.microsoft.com/office/drawing/2014/main" id="{0C172BC9-A6FB-0C53-720C-55739EDDE9B4}"/>
              </a:ext>
            </a:extLst>
          </p:cNvPr>
          <p:cNvPicPr>
            <a:picLocks noChangeAspect="1"/>
          </p:cNvPicPr>
          <p:nvPr/>
        </p:nvPicPr>
        <p:blipFill>
          <a:blip r:embed="rId4"/>
          <a:stretch>
            <a:fillRect/>
          </a:stretch>
        </p:blipFill>
        <p:spPr>
          <a:xfrm>
            <a:off x="7909445" y="5474889"/>
            <a:ext cx="3503877" cy="436549"/>
          </a:xfrm>
          <a:prstGeom prst="rect">
            <a:avLst/>
          </a:prstGeom>
          <a:ln w="28575">
            <a:solidFill>
              <a:schemeClr val="tx1"/>
            </a:solidFill>
          </a:ln>
        </p:spPr>
      </p:pic>
      <p:sp>
        <p:nvSpPr>
          <p:cNvPr id="5" name="Rectangle 4">
            <a:extLst>
              <a:ext uri="{FF2B5EF4-FFF2-40B4-BE49-F238E27FC236}">
                <a16:creationId xmlns:a16="http://schemas.microsoft.com/office/drawing/2014/main" id="{C1322BC1-E448-0969-39D7-1337F9247206}"/>
              </a:ext>
            </a:extLst>
          </p:cNvPr>
          <p:cNvSpPr/>
          <p:nvPr/>
        </p:nvSpPr>
        <p:spPr>
          <a:xfrm>
            <a:off x="7632493" y="13142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6" name="Rectangle 5">
            <a:extLst>
              <a:ext uri="{FF2B5EF4-FFF2-40B4-BE49-F238E27FC236}">
                <a16:creationId xmlns:a16="http://schemas.microsoft.com/office/drawing/2014/main" id="{5AACB222-A186-5BA2-D098-BE70110A89CA}"/>
              </a:ext>
            </a:extLst>
          </p:cNvPr>
          <p:cNvSpPr/>
          <p:nvPr/>
        </p:nvSpPr>
        <p:spPr>
          <a:xfrm>
            <a:off x="8750914" y="13142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pic>
        <p:nvPicPr>
          <p:cNvPr id="8" name="Picture 7">
            <a:extLst>
              <a:ext uri="{FF2B5EF4-FFF2-40B4-BE49-F238E27FC236}">
                <a16:creationId xmlns:a16="http://schemas.microsoft.com/office/drawing/2014/main" id="{62B5B689-F5E2-F477-7F7E-EE0F937903FC}"/>
              </a:ext>
            </a:extLst>
          </p:cNvPr>
          <p:cNvPicPr>
            <a:picLocks noChangeAspect="1"/>
          </p:cNvPicPr>
          <p:nvPr/>
        </p:nvPicPr>
        <p:blipFill>
          <a:blip r:embed="rId5"/>
          <a:stretch>
            <a:fillRect/>
          </a:stretch>
        </p:blipFill>
        <p:spPr>
          <a:xfrm>
            <a:off x="260247" y="553946"/>
            <a:ext cx="4463854" cy="447903"/>
          </a:xfrm>
          <a:prstGeom prst="rect">
            <a:avLst/>
          </a:prstGeom>
        </p:spPr>
      </p:pic>
      <p:pic>
        <p:nvPicPr>
          <p:cNvPr id="9" name="Picture 8">
            <a:extLst>
              <a:ext uri="{FF2B5EF4-FFF2-40B4-BE49-F238E27FC236}">
                <a16:creationId xmlns:a16="http://schemas.microsoft.com/office/drawing/2014/main" id="{61DF4713-3ACE-7443-D9FC-E2D3622AD7A4}"/>
              </a:ext>
            </a:extLst>
          </p:cNvPr>
          <p:cNvPicPr>
            <a:picLocks noChangeAspect="1"/>
          </p:cNvPicPr>
          <p:nvPr/>
        </p:nvPicPr>
        <p:blipFill>
          <a:blip r:embed="rId6"/>
          <a:stretch>
            <a:fillRect/>
          </a:stretch>
        </p:blipFill>
        <p:spPr>
          <a:xfrm>
            <a:off x="2220927" y="1215196"/>
            <a:ext cx="914528" cy="304843"/>
          </a:xfrm>
          <a:prstGeom prst="rect">
            <a:avLst/>
          </a:prstGeom>
        </p:spPr>
      </p:pic>
      <p:sp>
        <p:nvSpPr>
          <p:cNvPr id="24" name="Speech Bubble: Oval 23">
            <a:extLst>
              <a:ext uri="{FF2B5EF4-FFF2-40B4-BE49-F238E27FC236}">
                <a16:creationId xmlns:a16="http://schemas.microsoft.com/office/drawing/2014/main" id="{016D4DDA-7CD4-4976-2477-6744D891500D}"/>
              </a:ext>
            </a:extLst>
          </p:cNvPr>
          <p:cNvSpPr/>
          <p:nvPr/>
        </p:nvSpPr>
        <p:spPr>
          <a:xfrm>
            <a:off x="10039302" y="553946"/>
            <a:ext cx="1982893" cy="675490"/>
          </a:xfrm>
          <a:prstGeom prst="wedgeEllipseCallout">
            <a:avLst>
              <a:gd name="adj1" fmla="val -59495"/>
              <a:gd name="adj2" fmla="val 8919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Export</a:t>
            </a:r>
            <a:endParaRPr lang="en-IN" dirty="0">
              <a:solidFill>
                <a:schemeClr val="tx1"/>
              </a:solidFill>
            </a:endParaRPr>
          </a:p>
        </p:txBody>
      </p:sp>
      <p:sp>
        <p:nvSpPr>
          <p:cNvPr id="29" name="Rectangle 28">
            <a:extLst>
              <a:ext uri="{FF2B5EF4-FFF2-40B4-BE49-F238E27FC236}">
                <a16:creationId xmlns:a16="http://schemas.microsoft.com/office/drawing/2014/main" id="{14CA0B9D-9EF7-D216-3A02-C5BD4B681406}"/>
              </a:ext>
            </a:extLst>
          </p:cNvPr>
          <p:cNvSpPr/>
          <p:nvPr/>
        </p:nvSpPr>
        <p:spPr>
          <a:xfrm>
            <a:off x="10504707" y="67369"/>
            <a:ext cx="1594765" cy="4187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task</a:t>
            </a:r>
            <a:endParaRPr lang="en-IN" dirty="0">
              <a:solidFill>
                <a:sysClr val="windowText" lastClr="000000"/>
              </a:solidFill>
            </a:endParaRPr>
          </a:p>
        </p:txBody>
      </p:sp>
    </p:spTree>
    <p:extLst>
      <p:ext uri="{BB962C8B-B14F-4D97-AF65-F5344CB8AC3E}">
        <p14:creationId xmlns:p14="http://schemas.microsoft.com/office/powerpoint/2010/main" val="1717843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809469" y="284813"/>
            <a:ext cx="2428406"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 Task</a:t>
            </a:r>
            <a:endParaRPr lang="en-IN" dirty="0"/>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graphicFrame>
        <p:nvGraphicFramePr>
          <p:cNvPr id="3" name="Object 2">
            <a:extLst>
              <a:ext uri="{FF2B5EF4-FFF2-40B4-BE49-F238E27FC236}">
                <a16:creationId xmlns:a16="http://schemas.microsoft.com/office/drawing/2014/main" id="{57892A7B-6F7F-DFF2-D817-C8547C46FD53}"/>
              </a:ext>
            </a:extLst>
          </p:cNvPr>
          <p:cNvGraphicFramePr>
            <a:graphicFrameLocks noChangeAspect="1"/>
          </p:cNvGraphicFramePr>
          <p:nvPr>
            <p:extLst>
              <p:ext uri="{D42A27DB-BD31-4B8C-83A1-F6EECF244321}">
                <p14:modId xmlns:p14="http://schemas.microsoft.com/office/powerpoint/2010/main" val="2091961926"/>
              </p:ext>
            </p:extLst>
          </p:nvPr>
        </p:nvGraphicFramePr>
        <p:xfrm>
          <a:off x="677056" y="1542633"/>
          <a:ext cx="1901252" cy="1604181"/>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0" name=""/>
                      <p:cNvPicPr/>
                      <p:nvPr/>
                    </p:nvPicPr>
                    <p:blipFill>
                      <a:blip r:embed="rId3"/>
                      <a:stretch>
                        <a:fillRect/>
                      </a:stretch>
                    </p:blipFill>
                    <p:spPr>
                      <a:xfrm>
                        <a:off x="677056" y="1542633"/>
                        <a:ext cx="1901252" cy="1604181"/>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B060AF94-20E1-2596-1629-74F8A2939A9C}"/>
              </a:ext>
            </a:extLst>
          </p:cNvPr>
          <p:cNvSpPr/>
          <p:nvPr/>
        </p:nvSpPr>
        <p:spPr>
          <a:xfrm>
            <a:off x="9818557" y="299803"/>
            <a:ext cx="1594765" cy="4187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task</a:t>
            </a:r>
            <a:endParaRPr lang="en-IN" dirty="0">
              <a:solidFill>
                <a:sysClr val="windowText" lastClr="000000"/>
              </a:solidFill>
            </a:endParaRPr>
          </a:p>
        </p:txBody>
      </p:sp>
    </p:spTree>
    <p:extLst>
      <p:ext uri="{BB962C8B-B14F-4D97-AF65-F5344CB8AC3E}">
        <p14:creationId xmlns:p14="http://schemas.microsoft.com/office/powerpoint/2010/main" val="458257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55BF785-E6F2-840C-7482-F529C80BDCF5}"/>
              </a:ext>
            </a:extLst>
          </p:cNvPr>
          <p:cNvGraphicFramePr>
            <a:graphicFrameLocks noGrp="1"/>
          </p:cNvGraphicFramePr>
          <p:nvPr>
            <p:extLst>
              <p:ext uri="{D42A27DB-BD31-4B8C-83A1-F6EECF244321}">
                <p14:modId xmlns:p14="http://schemas.microsoft.com/office/powerpoint/2010/main" val="3398635914"/>
              </p:ext>
            </p:extLst>
          </p:nvPr>
        </p:nvGraphicFramePr>
        <p:xfrm>
          <a:off x="164892" y="1828938"/>
          <a:ext cx="11917176" cy="3266440"/>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256968313"/>
                    </a:ext>
                  </a:extLst>
                </a:gridCol>
                <a:gridCol w="1648918">
                  <a:extLst>
                    <a:ext uri="{9D8B030D-6E8A-4147-A177-3AD203B41FA5}">
                      <a16:colId xmlns:a16="http://schemas.microsoft.com/office/drawing/2014/main" val="3254270242"/>
                    </a:ext>
                  </a:extLst>
                </a:gridCol>
                <a:gridCol w="1184223">
                  <a:extLst>
                    <a:ext uri="{9D8B030D-6E8A-4147-A177-3AD203B41FA5}">
                      <a16:colId xmlns:a16="http://schemas.microsoft.com/office/drawing/2014/main" val="2655826687"/>
                    </a:ext>
                  </a:extLst>
                </a:gridCol>
                <a:gridCol w="1124262">
                  <a:extLst>
                    <a:ext uri="{9D8B030D-6E8A-4147-A177-3AD203B41FA5}">
                      <a16:colId xmlns:a16="http://schemas.microsoft.com/office/drawing/2014/main" val="3916843874"/>
                    </a:ext>
                  </a:extLst>
                </a:gridCol>
                <a:gridCol w="1214204">
                  <a:extLst>
                    <a:ext uri="{9D8B030D-6E8A-4147-A177-3AD203B41FA5}">
                      <a16:colId xmlns:a16="http://schemas.microsoft.com/office/drawing/2014/main" val="1854303683"/>
                    </a:ext>
                  </a:extLst>
                </a:gridCol>
                <a:gridCol w="1367849">
                  <a:extLst>
                    <a:ext uri="{9D8B030D-6E8A-4147-A177-3AD203B41FA5}">
                      <a16:colId xmlns:a16="http://schemas.microsoft.com/office/drawing/2014/main" val="3331547859"/>
                    </a:ext>
                  </a:extLst>
                </a:gridCol>
                <a:gridCol w="1489647">
                  <a:extLst>
                    <a:ext uri="{9D8B030D-6E8A-4147-A177-3AD203B41FA5}">
                      <a16:colId xmlns:a16="http://schemas.microsoft.com/office/drawing/2014/main" val="312347497"/>
                    </a:ext>
                  </a:extLst>
                </a:gridCol>
                <a:gridCol w="1489647">
                  <a:extLst>
                    <a:ext uri="{9D8B030D-6E8A-4147-A177-3AD203B41FA5}">
                      <a16:colId xmlns:a16="http://schemas.microsoft.com/office/drawing/2014/main" val="3200714539"/>
                    </a:ext>
                  </a:extLst>
                </a:gridCol>
              </a:tblGrid>
              <a:tr h="370840">
                <a:tc>
                  <a:txBody>
                    <a:bodyPr/>
                    <a:lstStyle/>
                    <a:p>
                      <a:r>
                        <a:rPr lang="en-US" dirty="0"/>
                        <a:t>Customer Name</a:t>
                      </a:r>
                      <a:endParaRPr lang="en-IN" dirty="0"/>
                    </a:p>
                  </a:txBody>
                  <a:tcPr/>
                </a:tc>
                <a:tc>
                  <a:txBody>
                    <a:bodyPr/>
                    <a:lstStyle/>
                    <a:p>
                      <a:r>
                        <a:rPr lang="en-US" dirty="0"/>
                        <a:t>Contract ID</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Sales as Month to date </a:t>
                      </a:r>
                      <a:endParaRPr lang="en-IN" dirty="0"/>
                    </a:p>
                  </a:txBody>
                  <a:tcPr/>
                </a:tc>
                <a:tc>
                  <a:txBody>
                    <a:bodyPr/>
                    <a:lstStyle/>
                    <a:p>
                      <a:r>
                        <a:rPr lang="en-US" dirty="0"/>
                        <a:t>Sales Year to date </a:t>
                      </a:r>
                      <a:endParaRPr lang="en-IN" dirty="0"/>
                    </a:p>
                  </a:txBody>
                  <a:tcPr/>
                </a:tc>
                <a:tc>
                  <a:txBody>
                    <a:bodyPr/>
                    <a:lstStyle/>
                    <a:p>
                      <a:r>
                        <a:rPr lang="en-US" dirty="0"/>
                        <a:t>O/S as on to Date </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3313084247"/>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57500444"/>
                  </a:ext>
                </a:extLst>
              </a:tr>
              <a:tr h="370840">
                <a:tc>
                  <a:txBody>
                    <a:bodyPr/>
                    <a:lstStyle/>
                    <a:p>
                      <a:r>
                        <a:rPr lang="en-US" sz="1400" dirty="0"/>
                        <a:t>C0012345:ABC </a:t>
                      </a:r>
                      <a:r>
                        <a:rPr lang="en-US" sz="1400" dirty="0" err="1"/>
                        <a:t>Ldt</a:t>
                      </a:r>
                      <a:r>
                        <a:rPr lang="en-US" sz="1400" dirty="0"/>
                        <a:t>.</a:t>
                      </a:r>
                      <a:endParaRPr lang="en-IN" sz="1400" dirty="0"/>
                    </a:p>
                  </a:txBody>
                  <a:tcPr/>
                </a:tc>
                <a:tc>
                  <a:txBody>
                    <a:bodyPr/>
                    <a:lstStyle/>
                    <a:p>
                      <a:r>
                        <a:rPr lang="en-IN" sz="1400" b="0" i="0" kern="1200" dirty="0">
                          <a:solidFill>
                            <a:schemeClr val="dk1"/>
                          </a:solidFill>
                          <a:effectLst/>
                          <a:latin typeface="+mn-lt"/>
                          <a:ea typeface="+mn-ea"/>
                          <a:cs typeface="+mn-cs"/>
                        </a:rPr>
                        <a:t>CN0000005588</a:t>
                      </a:r>
                      <a:endParaRPr lang="en-IN" sz="1200" dirty="0"/>
                    </a:p>
                  </a:txBody>
                  <a:tcPr/>
                </a:tc>
                <a:tc>
                  <a:txBody>
                    <a:bodyPr/>
                    <a:lstStyle/>
                    <a:p>
                      <a:r>
                        <a:rPr lang="en-US" sz="1400" dirty="0"/>
                        <a:t>12-01-2018</a:t>
                      </a:r>
                      <a:endParaRPr lang="en-IN" sz="1400" dirty="0"/>
                    </a:p>
                  </a:txBody>
                  <a:tcPr/>
                </a:tc>
                <a:tc>
                  <a:txBody>
                    <a:bodyPr/>
                    <a:lstStyle/>
                    <a:p>
                      <a:r>
                        <a:rPr lang="en-US" sz="1400" dirty="0"/>
                        <a:t>31-12-2025</a:t>
                      </a:r>
                      <a:endParaRPr lang="en-IN" sz="1400" dirty="0"/>
                    </a:p>
                  </a:txBody>
                  <a:tcPr/>
                </a:tc>
                <a:tc>
                  <a:txBody>
                    <a:bodyPr/>
                    <a:lstStyle/>
                    <a:p>
                      <a:r>
                        <a:rPr lang="en-US" sz="1400" dirty="0"/>
                        <a:t>5231074.45</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52231074.45</a:t>
                      </a:r>
                      <a:endParaRPr lang="en-IN" sz="1400" dirty="0"/>
                    </a:p>
                    <a:p>
                      <a:endParaRPr lang="en-IN" sz="1400" dirty="0"/>
                    </a:p>
                  </a:txBody>
                  <a:tcPr/>
                </a:tc>
                <a:tc>
                  <a:txBody>
                    <a:bodyPr/>
                    <a:lstStyle/>
                    <a:p>
                      <a:r>
                        <a:rPr lang="en-US" sz="1400" dirty="0"/>
                        <a:t>3590885.00</a:t>
                      </a:r>
                      <a:endParaRPr lang="en-IN" sz="1400" dirty="0"/>
                    </a:p>
                  </a:txBody>
                  <a:tcPr/>
                </a:tc>
                <a:tc>
                  <a:txBody>
                    <a:bodyPr/>
                    <a:lstStyle/>
                    <a:p>
                      <a:endParaRPr lang="en-IN" sz="1400" dirty="0"/>
                    </a:p>
                  </a:txBody>
                  <a:tcPr/>
                </a:tc>
                <a:extLst>
                  <a:ext uri="{0D108BD9-81ED-4DB2-BD59-A6C34878D82A}">
                    <a16:rowId xmlns:a16="http://schemas.microsoft.com/office/drawing/2014/main" val="2448008773"/>
                  </a:ext>
                </a:extLst>
              </a:tr>
              <a:tr h="370840">
                <a:tc>
                  <a:txBody>
                    <a:bodyPr/>
                    <a:lstStyle/>
                    <a:p>
                      <a:r>
                        <a:rPr lang="en-US" sz="1400" dirty="0"/>
                        <a:t>C121600988: USV Pvt Ltd</a:t>
                      </a:r>
                      <a:endParaRPr lang="en-IN" sz="1400" dirty="0"/>
                    </a:p>
                  </a:txBody>
                  <a:tcPr/>
                </a:tc>
                <a:tc>
                  <a:txBody>
                    <a:bodyPr/>
                    <a:lstStyle/>
                    <a:p>
                      <a:r>
                        <a:rPr lang="en-IN" sz="1400" b="0" i="0" kern="1200" dirty="0">
                          <a:solidFill>
                            <a:schemeClr val="dk1"/>
                          </a:solidFill>
                          <a:effectLst/>
                          <a:latin typeface="+mn-lt"/>
                          <a:ea typeface="+mn-ea"/>
                          <a:cs typeface="+mn-cs"/>
                        </a:rPr>
                        <a:t>CN0000000524</a:t>
                      </a:r>
                      <a:endParaRPr lang="en-IN" sz="1200" dirty="0"/>
                    </a:p>
                  </a:txBody>
                  <a:tcPr/>
                </a:tc>
                <a:tc>
                  <a:txBody>
                    <a:bodyPr/>
                    <a:lstStyle/>
                    <a:p>
                      <a:r>
                        <a:rPr lang="en-US" sz="1400" dirty="0"/>
                        <a:t>25-04-2022</a:t>
                      </a:r>
                      <a:endParaRPr lang="en-IN" sz="1400" dirty="0"/>
                    </a:p>
                  </a:txBody>
                  <a:tcPr/>
                </a:tc>
                <a:tc>
                  <a:txBody>
                    <a:bodyPr/>
                    <a:lstStyle/>
                    <a:p>
                      <a:r>
                        <a:rPr lang="en-US" sz="1400" dirty="0"/>
                        <a:t>30-10-2024</a:t>
                      </a:r>
                      <a:endParaRPr lang="en-IN" sz="1400" dirty="0"/>
                    </a:p>
                  </a:txBody>
                  <a:tcPr/>
                </a:tc>
                <a:tc>
                  <a:txBody>
                    <a:bodyPr/>
                    <a:lstStyle/>
                    <a:p>
                      <a:r>
                        <a:rPr lang="en-US" sz="1400" dirty="0"/>
                        <a:t>12726498.22</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1432726498.22</a:t>
                      </a:r>
                      <a:endParaRPr lang="en-IN" sz="1400" dirty="0"/>
                    </a:p>
                    <a:p>
                      <a:endParaRPr lang="en-IN" sz="1400" dirty="0"/>
                    </a:p>
                  </a:txBody>
                  <a:tcPr/>
                </a:tc>
                <a:tc>
                  <a:txBody>
                    <a:bodyPr/>
                    <a:lstStyle/>
                    <a:p>
                      <a:r>
                        <a:rPr lang="en-US" sz="1400" dirty="0"/>
                        <a:t>45908.00</a:t>
                      </a:r>
                      <a:endParaRPr lang="en-IN" sz="1400" dirty="0"/>
                    </a:p>
                  </a:txBody>
                  <a:tcPr/>
                </a:tc>
                <a:tc>
                  <a:txBody>
                    <a:bodyPr/>
                    <a:lstStyle/>
                    <a:p>
                      <a:endParaRPr lang="en-IN" sz="1400" dirty="0"/>
                    </a:p>
                  </a:txBody>
                  <a:tcPr/>
                </a:tc>
                <a:extLst>
                  <a:ext uri="{0D108BD9-81ED-4DB2-BD59-A6C34878D82A}">
                    <a16:rowId xmlns:a16="http://schemas.microsoft.com/office/drawing/2014/main" val="2335773580"/>
                  </a:ext>
                </a:extLst>
              </a:tr>
              <a:tr h="370840">
                <a:tc>
                  <a:txBody>
                    <a:bodyPr/>
                    <a:lstStyle/>
                    <a:p>
                      <a:r>
                        <a:rPr lang="en-US" sz="1400" dirty="0"/>
                        <a:t>C000129090: </a:t>
                      </a:r>
                      <a:r>
                        <a:rPr lang="en-US" sz="1400" dirty="0" err="1"/>
                        <a:t>Alkem</a:t>
                      </a:r>
                      <a:r>
                        <a:rPr lang="en-US" sz="1400" dirty="0"/>
                        <a:t> Lab Ltd-Express</a:t>
                      </a:r>
                      <a:endParaRPr lang="en-IN" sz="1400" dirty="0"/>
                    </a:p>
                  </a:txBody>
                  <a:tcPr/>
                </a:tc>
                <a:tc>
                  <a:txBody>
                    <a:bodyPr/>
                    <a:lstStyle/>
                    <a:p>
                      <a:r>
                        <a:rPr lang="en-IN" sz="1400" b="0" i="0" kern="1200" dirty="0">
                          <a:solidFill>
                            <a:schemeClr val="dk1"/>
                          </a:solidFill>
                          <a:effectLst/>
                          <a:latin typeface="+mn-lt"/>
                          <a:ea typeface="+mn-ea"/>
                          <a:cs typeface="+mn-cs"/>
                        </a:rPr>
                        <a:t>CN0000000065</a:t>
                      </a:r>
                      <a:endParaRPr lang="en-IN" sz="1400" dirty="0"/>
                    </a:p>
                  </a:txBody>
                  <a:tcPr/>
                </a:tc>
                <a:tc>
                  <a:txBody>
                    <a:bodyPr/>
                    <a:lstStyle/>
                    <a:p>
                      <a:r>
                        <a:rPr lang="en-US" sz="1400" dirty="0"/>
                        <a:t>01-04-2019</a:t>
                      </a:r>
                      <a:endParaRPr lang="en-IN" sz="1400" dirty="0"/>
                    </a:p>
                  </a:txBody>
                  <a:tcPr/>
                </a:tc>
                <a:tc>
                  <a:txBody>
                    <a:bodyPr/>
                    <a:lstStyle/>
                    <a:p>
                      <a:r>
                        <a:rPr lang="en-US" sz="1400" dirty="0"/>
                        <a:t>31-12-2025</a:t>
                      </a:r>
                      <a:endParaRPr lang="en-IN" sz="1400" dirty="0"/>
                    </a:p>
                  </a:txBody>
                  <a:tcPr/>
                </a:tc>
                <a:tc>
                  <a:txBody>
                    <a:bodyPr/>
                    <a:lstStyle/>
                    <a:p>
                      <a:r>
                        <a:rPr lang="en-US" sz="1400" dirty="0"/>
                        <a:t>34606493.68</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3465606493.68</a:t>
                      </a:r>
                      <a:endParaRPr lang="en-IN" sz="1400" dirty="0"/>
                    </a:p>
                    <a:p>
                      <a:endParaRPr lang="en-IN" sz="1400" dirty="0"/>
                    </a:p>
                  </a:txBody>
                  <a:tcPr/>
                </a:tc>
                <a:tc>
                  <a:txBody>
                    <a:bodyPr/>
                    <a:lstStyle/>
                    <a:p>
                      <a:r>
                        <a:rPr lang="en-US" sz="1400" dirty="0"/>
                        <a:t>9080032.00</a:t>
                      </a:r>
                      <a:endParaRPr lang="en-IN" sz="1400" dirty="0"/>
                    </a:p>
                  </a:txBody>
                  <a:tcPr/>
                </a:tc>
                <a:tc>
                  <a:txBody>
                    <a:bodyPr/>
                    <a:lstStyle/>
                    <a:p>
                      <a:endParaRPr lang="en-IN" sz="1400" dirty="0"/>
                    </a:p>
                  </a:txBody>
                  <a:tcPr/>
                </a:tc>
                <a:extLst>
                  <a:ext uri="{0D108BD9-81ED-4DB2-BD59-A6C34878D82A}">
                    <a16:rowId xmlns:a16="http://schemas.microsoft.com/office/drawing/2014/main" val="3191675687"/>
                  </a:ext>
                </a:extLst>
              </a:tr>
            </a:tbl>
          </a:graphicData>
        </a:graphic>
      </p:graphicFrame>
      <p:pic>
        <p:nvPicPr>
          <p:cNvPr id="4" name="Picture 3">
            <a:extLst>
              <a:ext uri="{FF2B5EF4-FFF2-40B4-BE49-F238E27FC236}">
                <a16:creationId xmlns:a16="http://schemas.microsoft.com/office/drawing/2014/main" id="{149C25CF-4AC0-AF58-2871-16CADFEA81F8}"/>
              </a:ext>
            </a:extLst>
          </p:cNvPr>
          <p:cNvPicPr>
            <a:picLocks noChangeAspect="1"/>
          </p:cNvPicPr>
          <p:nvPr/>
        </p:nvPicPr>
        <p:blipFill>
          <a:blip r:embed="rId2"/>
          <a:stretch>
            <a:fillRect/>
          </a:stretch>
        </p:blipFill>
        <p:spPr>
          <a:xfrm>
            <a:off x="10681935" y="3185583"/>
            <a:ext cx="317162" cy="342948"/>
          </a:xfrm>
          <a:prstGeom prst="rect">
            <a:avLst/>
          </a:prstGeom>
        </p:spPr>
      </p:pic>
      <p:pic>
        <p:nvPicPr>
          <p:cNvPr id="5" name="Picture 4">
            <a:extLst>
              <a:ext uri="{FF2B5EF4-FFF2-40B4-BE49-F238E27FC236}">
                <a16:creationId xmlns:a16="http://schemas.microsoft.com/office/drawing/2014/main" id="{531A64DC-C635-760B-00C9-C7A498450C85}"/>
              </a:ext>
            </a:extLst>
          </p:cNvPr>
          <p:cNvPicPr>
            <a:picLocks noChangeAspect="1"/>
          </p:cNvPicPr>
          <p:nvPr/>
        </p:nvPicPr>
        <p:blipFill>
          <a:blip r:embed="rId2"/>
          <a:stretch>
            <a:fillRect/>
          </a:stretch>
        </p:blipFill>
        <p:spPr>
          <a:xfrm>
            <a:off x="10684563" y="3756556"/>
            <a:ext cx="317162" cy="342948"/>
          </a:xfrm>
          <a:prstGeom prst="rect">
            <a:avLst/>
          </a:prstGeom>
        </p:spPr>
      </p:pic>
      <p:pic>
        <p:nvPicPr>
          <p:cNvPr id="6" name="Picture 5">
            <a:extLst>
              <a:ext uri="{FF2B5EF4-FFF2-40B4-BE49-F238E27FC236}">
                <a16:creationId xmlns:a16="http://schemas.microsoft.com/office/drawing/2014/main" id="{A94939A9-6B3D-6B30-852C-7BAFB8CF5044}"/>
              </a:ext>
            </a:extLst>
          </p:cNvPr>
          <p:cNvPicPr>
            <a:picLocks noChangeAspect="1"/>
          </p:cNvPicPr>
          <p:nvPr/>
        </p:nvPicPr>
        <p:blipFill>
          <a:blip r:embed="rId2"/>
          <a:stretch>
            <a:fillRect/>
          </a:stretch>
        </p:blipFill>
        <p:spPr>
          <a:xfrm>
            <a:off x="10681935" y="4212607"/>
            <a:ext cx="317162" cy="342948"/>
          </a:xfrm>
          <a:prstGeom prst="rect">
            <a:avLst/>
          </a:prstGeom>
        </p:spPr>
      </p:pic>
      <p:pic>
        <p:nvPicPr>
          <p:cNvPr id="7" name="Picture 6">
            <a:extLst>
              <a:ext uri="{FF2B5EF4-FFF2-40B4-BE49-F238E27FC236}">
                <a16:creationId xmlns:a16="http://schemas.microsoft.com/office/drawing/2014/main" id="{5ECA0677-A434-7847-48C0-901B5D707A37}"/>
              </a:ext>
            </a:extLst>
          </p:cNvPr>
          <p:cNvPicPr>
            <a:picLocks noChangeAspect="1"/>
          </p:cNvPicPr>
          <p:nvPr/>
        </p:nvPicPr>
        <p:blipFill>
          <a:blip r:embed="rId3"/>
          <a:stretch>
            <a:fillRect/>
          </a:stretch>
        </p:blipFill>
        <p:spPr>
          <a:xfrm>
            <a:off x="11128352" y="3185583"/>
            <a:ext cx="412230" cy="323895"/>
          </a:xfrm>
          <a:prstGeom prst="rect">
            <a:avLst/>
          </a:prstGeom>
        </p:spPr>
      </p:pic>
      <p:pic>
        <p:nvPicPr>
          <p:cNvPr id="8" name="Picture 7">
            <a:extLst>
              <a:ext uri="{FF2B5EF4-FFF2-40B4-BE49-F238E27FC236}">
                <a16:creationId xmlns:a16="http://schemas.microsoft.com/office/drawing/2014/main" id="{ED769F0C-71B0-FA1F-07FA-887438025EE9}"/>
              </a:ext>
            </a:extLst>
          </p:cNvPr>
          <p:cNvPicPr>
            <a:picLocks noChangeAspect="1"/>
          </p:cNvPicPr>
          <p:nvPr/>
        </p:nvPicPr>
        <p:blipFill>
          <a:blip r:embed="rId3"/>
          <a:stretch>
            <a:fillRect/>
          </a:stretch>
        </p:blipFill>
        <p:spPr>
          <a:xfrm>
            <a:off x="11128352" y="3737503"/>
            <a:ext cx="412230" cy="323895"/>
          </a:xfrm>
          <a:prstGeom prst="rect">
            <a:avLst/>
          </a:prstGeom>
        </p:spPr>
      </p:pic>
      <p:pic>
        <p:nvPicPr>
          <p:cNvPr id="9" name="Picture 8">
            <a:extLst>
              <a:ext uri="{FF2B5EF4-FFF2-40B4-BE49-F238E27FC236}">
                <a16:creationId xmlns:a16="http://schemas.microsoft.com/office/drawing/2014/main" id="{4DAF372C-FB33-35E1-B4E4-DA94B466461B}"/>
              </a:ext>
            </a:extLst>
          </p:cNvPr>
          <p:cNvPicPr>
            <a:picLocks noChangeAspect="1"/>
          </p:cNvPicPr>
          <p:nvPr/>
        </p:nvPicPr>
        <p:blipFill>
          <a:blip r:embed="rId3"/>
          <a:stretch>
            <a:fillRect/>
          </a:stretch>
        </p:blipFill>
        <p:spPr>
          <a:xfrm>
            <a:off x="11128352" y="4255087"/>
            <a:ext cx="412230" cy="323895"/>
          </a:xfrm>
          <a:prstGeom prst="rect">
            <a:avLst/>
          </a:prstGeom>
        </p:spPr>
      </p:pic>
      <p:pic>
        <p:nvPicPr>
          <p:cNvPr id="11" name="Picture 10">
            <a:extLst>
              <a:ext uri="{FF2B5EF4-FFF2-40B4-BE49-F238E27FC236}">
                <a16:creationId xmlns:a16="http://schemas.microsoft.com/office/drawing/2014/main" id="{65641D10-21C3-BB78-8F11-9DBC121483C4}"/>
              </a:ext>
            </a:extLst>
          </p:cNvPr>
          <p:cNvPicPr>
            <a:picLocks noChangeAspect="1"/>
          </p:cNvPicPr>
          <p:nvPr/>
        </p:nvPicPr>
        <p:blipFill>
          <a:blip r:embed="rId4"/>
          <a:stretch>
            <a:fillRect/>
          </a:stretch>
        </p:blipFill>
        <p:spPr>
          <a:xfrm>
            <a:off x="11622052" y="3185583"/>
            <a:ext cx="347854" cy="369427"/>
          </a:xfrm>
          <a:prstGeom prst="rect">
            <a:avLst/>
          </a:prstGeom>
        </p:spPr>
      </p:pic>
      <p:pic>
        <p:nvPicPr>
          <p:cNvPr id="13" name="Picture 12">
            <a:extLst>
              <a:ext uri="{FF2B5EF4-FFF2-40B4-BE49-F238E27FC236}">
                <a16:creationId xmlns:a16="http://schemas.microsoft.com/office/drawing/2014/main" id="{81C18AD2-6DC4-7F18-679E-E0CEF385E175}"/>
              </a:ext>
            </a:extLst>
          </p:cNvPr>
          <p:cNvPicPr>
            <a:picLocks noChangeAspect="1"/>
          </p:cNvPicPr>
          <p:nvPr/>
        </p:nvPicPr>
        <p:blipFill>
          <a:blip r:embed="rId4"/>
          <a:stretch>
            <a:fillRect/>
          </a:stretch>
        </p:blipFill>
        <p:spPr>
          <a:xfrm>
            <a:off x="11643034" y="3709133"/>
            <a:ext cx="331694" cy="352265"/>
          </a:xfrm>
          <a:prstGeom prst="rect">
            <a:avLst/>
          </a:prstGeom>
        </p:spPr>
      </p:pic>
      <p:pic>
        <p:nvPicPr>
          <p:cNvPr id="15" name="Picture 14">
            <a:extLst>
              <a:ext uri="{FF2B5EF4-FFF2-40B4-BE49-F238E27FC236}">
                <a16:creationId xmlns:a16="http://schemas.microsoft.com/office/drawing/2014/main" id="{94A8BEF3-A239-2F2F-4244-0B77B6439D6B}"/>
              </a:ext>
            </a:extLst>
          </p:cNvPr>
          <p:cNvPicPr>
            <a:picLocks noChangeAspect="1"/>
          </p:cNvPicPr>
          <p:nvPr/>
        </p:nvPicPr>
        <p:blipFill>
          <a:blip r:embed="rId4"/>
          <a:stretch>
            <a:fillRect/>
          </a:stretch>
        </p:blipFill>
        <p:spPr>
          <a:xfrm>
            <a:off x="11652744" y="4212607"/>
            <a:ext cx="317162" cy="336831"/>
          </a:xfrm>
          <a:prstGeom prst="rect">
            <a:avLst/>
          </a:prstGeom>
        </p:spPr>
      </p:pic>
      <p:sp>
        <p:nvSpPr>
          <p:cNvPr id="19" name="Rectangle 18">
            <a:extLst>
              <a:ext uri="{FF2B5EF4-FFF2-40B4-BE49-F238E27FC236}">
                <a16:creationId xmlns:a16="http://schemas.microsoft.com/office/drawing/2014/main" id="{FD8E6B97-43FA-7480-ECE2-ED989F8A5B1E}"/>
              </a:ext>
            </a:extLst>
          </p:cNvPr>
          <p:cNvSpPr/>
          <p:nvPr/>
        </p:nvSpPr>
        <p:spPr>
          <a:xfrm>
            <a:off x="0" y="3091989"/>
            <a:ext cx="10600465" cy="19896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FD67F4D7-3B71-7054-E2EF-56C2D78011BC}"/>
              </a:ext>
            </a:extLst>
          </p:cNvPr>
          <p:cNvSpPr/>
          <p:nvPr/>
        </p:nvSpPr>
        <p:spPr>
          <a:xfrm>
            <a:off x="125474" y="736265"/>
            <a:ext cx="10231441" cy="70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t>Data to be captured once Quotation approved and contract created in TMS. </a:t>
            </a:r>
          </a:p>
          <a:p>
            <a:pPr marL="342900" indent="-342900">
              <a:buAutoNum type="arabicPeriod"/>
            </a:pPr>
            <a:r>
              <a:rPr lang="en-US" dirty="0"/>
              <a:t> Sales data to be captured from Docket entry, Collection to be captured as per customer O/s</a:t>
            </a:r>
            <a:endParaRPr lang="en-IN" dirty="0"/>
          </a:p>
        </p:txBody>
      </p:sp>
      <p:sp>
        <p:nvSpPr>
          <p:cNvPr id="21" name="Rectangle 20">
            <a:extLst>
              <a:ext uri="{FF2B5EF4-FFF2-40B4-BE49-F238E27FC236}">
                <a16:creationId xmlns:a16="http://schemas.microsoft.com/office/drawing/2014/main" id="{E26FFF9D-F303-6499-B249-0997E961648A}"/>
              </a:ext>
            </a:extLst>
          </p:cNvPr>
          <p:cNvSpPr/>
          <p:nvPr/>
        </p:nvSpPr>
        <p:spPr>
          <a:xfrm>
            <a:off x="552378" y="277257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29DBEA37-28E9-3031-695E-E3B0919B34DB}"/>
              </a:ext>
            </a:extLst>
          </p:cNvPr>
          <p:cNvPicPr>
            <a:picLocks noChangeAspect="1"/>
          </p:cNvPicPr>
          <p:nvPr/>
        </p:nvPicPr>
        <p:blipFill>
          <a:blip r:embed="rId5"/>
          <a:stretch>
            <a:fillRect/>
          </a:stretch>
        </p:blipFill>
        <p:spPr>
          <a:xfrm>
            <a:off x="1644402" y="2801914"/>
            <a:ext cx="290805" cy="274468"/>
          </a:xfrm>
          <a:prstGeom prst="rect">
            <a:avLst/>
          </a:prstGeom>
        </p:spPr>
      </p:pic>
      <p:sp>
        <p:nvSpPr>
          <p:cNvPr id="23" name="Rectangle 22">
            <a:extLst>
              <a:ext uri="{FF2B5EF4-FFF2-40B4-BE49-F238E27FC236}">
                <a16:creationId xmlns:a16="http://schemas.microsoft.com/office/drawing/2014/main" id="{534C8E39-67E9-F0D2-EE70-07C4D8BA20EE}"/>
              </a:ext>
            </a:extLst>
          </p:cNvPr>
          <p:cNvSpPr/>
          <p:nvPr/>
        </p:nvSpPr>
        <p:spPr>
          <a:xfrm>
            <a:off x="2691455" y="278142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EE300FD0-AF9F-2693-F7C5-51E95CEF98E0}"/>
              </a:ext>
            </a:extLst>
          </p:cNvPr>
          <p:cNvPicPr>
            <a:picLocks noChangeAspect="1"/>
          </p:cNvPicPr>
          <p:nvPr/>
        </p:nvPicPr>
        <p:blipFill>
          <a:blip r:embed="rId5"/>
          <a:stretch>
            <a:fillRect/>
          </a:stretch>
        </p:blipFill>
        <p:spPr>
          <a:xfrm>
            <a:off x="3783479" y="2810759"/>
            <a:ext cx="290805" cy="274468"/>
          </a:xfrm>
          <a:prstGeom prst="rect">
            <a:avLst/>
          </a:prstGeom>
        </p:spPr>
      </p:pic>
      <p:sp>
        <p:nvSpPr>
          <p:cNvPr id="25" name="Rectangle 24">
            <a:extLst>
              <a:ext uri="{FF2B5EF4-FFF2-40B4-BE49-F238E27FC236}">
                <a16:creationId xmlns:a16="http://schemas.microsoft.com/office/drawing/2014/main" id="{DEF16BE1-F3B5-0EEC-F5A5-A2CB813E91CA}"/>
              </a:ext>
            </a:extLst>
          </p:cNvPr>
          <p:cNvSpPr/>
          <p:nvPr/>
        </p:nvSpPr>
        <p:spPr>
          <a:xfrm>
            <a:off x="4349531" y="2772575"/>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8755C4B-1021-CA43-7AD9-4A65F0FF0E59}"/>
              </a:ext>
            </a:extLst>
          </p:cNvPr>
          <p:cNvPicPr>
            <a:picLocks noChangeAspect="1"/>
          </p:cNvPicPr>
          <p:nvPr/>
        </p:nvPicPr>
        <p:blipFill>
          <a:blip r:embed="rId5"/>
          <a:stretch>
            <a:fillRect/>
          </a:stretch>
        </p:blipFill>
        <p:spPr>
          <a:xfrm>
            <a:off x="5123491" y="2801914"/>
            <a:ext cx="235408" cy="222182"/>
          </a:xfrm>
          <a:prstGeom prst="rect">
            <a:avLst/>
          </a:prstGeom>
        </p:spPr>
      </p:pic>
      <p:sp>
        <p:nvSpPr>
          <p:cNvPr id="27" name="Rectangle 26">
            <a:extLst>
              <a:ext uri="{FF2B5EF4-FFF2-40B4-BE49-F238E27FC236}">
                <a16:creationId xmlns:a16="http://schemas.microsoft.com/office/drawing/2014/main" id="{A25AC20C-9115-C7D1-478D-C87009C21453}"/>
              </a:ext>
            </a:extLst>
          </p:cNvPr>
          <p:cNvSpPr/>
          <p:nvPr/>
        </p:nvSpPr>
        <p:spPr>
          <a:xfrm>
            <a:off x="5454577" y="277365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A27C295B-1B42-BAC4-F592-D3BD67D899CE}"/>
              </a:ext>
            </a:extLst>
          </p:cNvPr>
          <p:cNvPicPr>
            <a:picLocks noChangeAspect="1"/>
          </p:cNvPicPr>
          <p:nvPr/>
        </p:nvPicPr>
        <p:blipFill>
          <a:blip r:embed="rId5"/>
          <a:stretch>
            <a:fillRect/>
          </a:stretch>
        </p:blipFill>
        <p:spPr>
          <a:xfrm>
            <a:off x="6228537" y="2802990"/>
            <a:ext cx="235408" cy="222182"/>
          </a:xfrm>
          <a:prstGeom prst="rect">
            <a:avLst/>
          </a:prstGeom>
        </p:spPr>
      </p:pic>
      <p:sp>
        <p:nvSpPr>
          <p:cNvPr id="29" name="Rectangle 28">
            <a:extLst>
              <a:ext uri="{FF2B5EF4-FFF2-40B4-BE49-F238E27FC236}">
                <a16:creationId xmlns:a16="http://schemas.microsoft.com/office/drawing/2014/main" id="{8695F803-2B6F-0F1A-3300-77C66BEE3BDA}"/>
              </a:ext>
            </a:extLst>
          </p:cNvPr>
          <p:cNvSpPr/>
          <p:nvPr/>
        </p:nvSpPr>
        <p:spPr>
          <a:xfrm>
            <a:off x="6639082" y="2810759"/>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0F2D6199-D177-3DA7-2874-830274895B93}"/>
              </a:ext>
            </a:extLst>
          </p:cNvPr>
          <p:cNvPicPr>
            <a:picLocks noChangeAspect="1"/>
          </p:cNvPicPr>
          <p:nvPr/>
        </p:nvPicPr>
        <p:blipFill>
          <a:blip r:embed="rId5"/>
          <a:stretch>
            <a:fillRect/>
          </a:stretch>
        </p:blipFill>
        <p:spPr>
          <a:xfrm>
            <a:off x="7413042" y="2840098"/>
            <a:ext cx="235408" cy="222182"/>
          </a:xfrm>
          <a:prstGeom prst="rect">
            <a:avLst/>
          </a:prstGeom>
        </p:spPr>
      </p:pic>
      <p:sp>
        <p:nvSpPr>
          <p:cNvPr id="31" name="Rectangle 30">
            <a:extLst>
              <a:ext uri="{FF2B5EF4-FFF2-40B4-BE49-F238E27FC236}">
                <a16:creationId xmlns:a16="http://schemas.microsoft.com/office/drawing/2014/main" id="{54138790-DD97-CC2C-6803-4CEA828B1AE1}"/>
              </a:ext>
            </a:extLst>
          </p:cNvPr>
          <p:cNvSpPr/>
          <p:nvPr/>
        </p:nvSpPr>
        <p:spPr>
          <a:xfrm>
            <a:off x="7850659" y="281752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0869D3D1-2C3B-71FA-F2E9-5DA2B26A0B8A}"/>
              </a:ext>
            </a:extLst>
          </p:cNvPr>
          <p:cNvPicPr>
            <a:picLocks noChangeAspect="1"/>
          </p:cNvPicPr>
          <p:nvPr/>
        </p:nvPicPr>
        <p:blipFill>
          <a:blip r:embed="rId5"/>
          <a:stretch>
            <a:fillRect/>
          </a:stretch>
        </p:blipFill>
        <p:spPr>
          <a:xfrm>
            <a:off x="8624619" y="2846860"/>
            <a:ext cx="235408" cy="222182"/>
          </a:xfrm>
          <a:prstGeom prst="rect">
            <a:avLst/>
          </a:prstGeom>
        </p:spPr>
      </p:pic>
      <p:sp>
        <p:nvSpPr>
          <p:cNvPr id="33" name="Rectangle 32">
            <a:extLst>
              <a:ext uri="{FF2B5EF4-FFF2-40B4-BE49-F238E27FC236}">
                <a16:creationId xmlns:a16="http://schemas.microsoft.com/office/drawing/2014/main" id="{F926DAE2-C71B-8B2D-B2EB-634559F660DB}"/>
              </a:ext>
            </a:extLst>
          </p:cNvPr>
          <p:cNvSpPr/>
          <p:nvPr/>
        </p:nvSpPr>
        <p:spPr>
          <a:xfrm>
            <a:off x="9237373" y="2819332"/>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a16="http://schemas.microsoft.com/office/drawing/2014/main" id="{F667377C-DADC-6053-088D-E45D32E27244}"/>
              </a:ext>
            </a:extLst>
          </p:cNvPr>
          <p:cNvPicPr>
            <a:picLocks noChangeAspect="1"/>
          </p:cNvPicPr>
          <p:nvPr/>
        </p:nvPicPr>
        <p:blipFill>
          <a:blip r:embed="rId5"/>
          <a:stretch>
            <a:fillRect/>
          </a:stretch>
        </p:blipFill>
        <p:spPr>
          <a:xfrm>
            <a:off x="10011333" y="2848671"/>
            <a:ext cx="235408" cy="222182"/>
          </a:xfrm>
          <a:prstGeom prst="rect">
            <a:avLst/>
          </a:prstGeom>
        </p:spPr>
      </p:pic>
      <p:pic>
        <p:nvPicPr>
          <p:cNvPr id="12" name="Picture 11">
            <a:extLst>
              <a:ext uri="{FF2B5EF4-FFF2-40B4-BE49-F238E27FC236}">
                <a16:creationId xmlns:a16="http://schemas.microsoft.com/office/drawing/2014/main" id="{70073198-A29C-4723-063B-A2FC94E492FB}"/>
              </a:ext>
            </a:extLst>
          </p:cNvPr>
          <p:cNvPicPr>
            <a:picLocks noChangeAspect="1"/>
          </p:cNvPicPr>
          <p:nvPr/>
        </p:nvPicPr>
        <p:blipFill>
          <a:blip r:embed="rId6"/>
          <a:stretch>
            <a:fillRect/>
          </a:stretch>
        </p:blipFill>
        <p:spPr>
          <a:xfrm>
            <a:off x="8112356" y="5756884"/>
            <a:ext cx="3503877" cy="436549"/>
          </a:xfrm>
          <a:prstGeom prst="rect">
            <a:avLst/>
          </a:prstGeom>
          <a:ln w="28575">
            <a:solidFill>
              <a:schemeClr val="tx1"/>
            </a:solidFill>
          </a:ln>
        </p:spPr>
      </p:pic>
      <p:sp>
        <p:nvSpPr>
          <p:cNvPr id="14" name="Rectangle 13">
            <a:extLst>
              <a:ext uri="{FF2B5EF4-FFF2-40B4-BE49-F238E27FC236}">
                <a16:creationId xmlns:a16="http://schemas.microsoft.com/office/drawing/2014/main" id="{706B3775-16F5-913F-383D-BA467BE5FA96}"/>
              </a:ext>
            </a:extLst>
          </p:cNvPr>
          <p:cNvSpPr/>
          <p:nvPr/>
        </p:nvSpPr>
        <p:spPr>
          <a:xfrm>
            <a:off x="6259484" y="138288"/>
            <a:ext cx="5696261" cy="44385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6. Menu/Module: My Customer</a:t>
            </a:r>
            <a:endParaRPr lang="en-IN" sz="2800" dirty="0">
              <a:solidFill>
                <a:schemeClr val="tx1"/>
              </a:solidFill>
            </a:endParaRPr>
          </a:p>
        </p:txBody>
      </p:sp>
    </p:spTree>
    <p:extLst>
      <p:ext uri="{BB962C8B-B14F-4D97-AF65-F5344CB8AC3E}">
        <p14:creationId xmlns:p14="http://schemas.microsoft.com/office/powerpoint/2010/main" val="35715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C94CCC8-EAC1-DE9B-9AC8-3E46892C4837}"/>
              </a:ext>
            </a:extLst>
          </p:cNvPr>
          <p:cNvSpPr/>
          <p:nvPr/>
        </p:nvSpPr>
        <p:spPr>
          <a:xfrm>
            <a:off x="9935882" y="203790"/>
            <a:ext cx="2128603" cy="5396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Lead</a:t>
            </a:r>
            <a:endParaRPr lang="en-IN" dirty="0"/>
          </a:p>
        </p:txBody>
      </p:sp>
      <p:sp>
        <p:nvSpPr>
          <p:cNvPr id="10" name="TextBox 9">
            <a:extLst>
              <a:ext uri="{FF2B5EF4-FFF2-40B4-BE49-F238E27FC236}">
                <a16:creationId xmlns:a16="http://schemas.microsoft.com/office/drawing/2014/main" id="{B1182E7A-9711-F532-B197-01C4F6868BB9}"/>
              </a:ext>
            </a:extLst>
          </p:cNvPr>
          <p:cNvSpPr txBox="1"/>
          <p:nvPr/>
        </p:nvSpPr>
        <p:spPr>
          <a:xfrm>
            <a:off x="-40441" y="1009756"/>
            <a:ext cx="1873770" cy="369332"/>
          </a:xfrm>
          <a:prstGeom prst="rect">
            <a:avLst/>
          </a:prstGeom>
          <a:noFill/>
        </p:spPr>
        <p:txBody>
          <a:bodyPr wrap="square">
            <a:spAutoFit/>
          </a:bodyPr>
          <a:lstStyle/>
          <a:p>
            <a:r>
              <a:rPr lang="en-IN" b="0" i="0" dirty="0">
                <a:solidFill>
                  <a:srgbClr val="001D52"/>
                </a:solidFill>
                <a:effectLst/>
                <a:highlight>
                  <a:srgbClr val="FFFFFF"/>
                </a:highlight>
                <a:latin typeface="Nunito Sans" panose="020F0502020204030204" pitchFamily="2" charset="0"/>
              </a:rPr>
              <a:t>Lead </a:t>
            </a:r>
            <a:r>
              <a:rPr lang="en-IN" dirty="0">
                <a:solidFill>
                  <a:srgbClr val="001D52"/>
                </a:solidFill>
                <a:highlight>
                  <a:srgbClr val="FFFFFF"/>
                </a:highlight>
                <a:latin typeface="Nunito Sans" panose="020F0502020204030204" pitchFamily="2" charset="0"/>
              </a:rPr>
              <a:t>Category</a:t>
            </a:r>
            <a:r>
              <a:rPr lang="en-IN" b="0" i="0" dirty="0">
                <a:solidFill>
                  <a:srgbClr val="001D52"/>
                </a:solidFill>
                <a:effectLst/>
                <a:highlight>
                  <a:srgbClr val="FFFFFF"/>
                </a:highlight>
                <a:latin typeface="Nunito Sans" panose="020F0502020204030204" pitchFamily="2" charset="0"/>
              </a:rPr>
              <a:t> *</a:t>
            </a:r>
            <a:endParaRPr lang="en-IN" dirty="0"/>
          </a:p>
        </p:txBody>
      </p:sp>
      <p:sp>
        <p:nvSpPr>
          <p:cNvPr id="12" name="Rectangle 11">
            <a:extLst>
              <a:ext uri="{FF2B5EF4-FFF2-40B4-BE49-F238E27FC236}">
                <a16:creationId xmlns:a16="http://schemas.microsoft.com/office/drawing/2014/main" id="{9EDE001F-3BD5-D847-09CA-C6D5C0625631}"/>
              </a:ext>
            </a:extLst>
          </p:cNvPr>
          <p:cNvSpPr/>
          <p:nvPr/>
        </p:nvSpPr>
        <p:spPr>
          <a:xfrm>
            <a:off x="2031166" y="943359"/>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General Master&gt;</a:t>
            </a:r>
            <a:endParaRPr lang="en-IN" sz="1600" dirty="0">
              <a:solidFill>
                <a:schemeClr val="tx1"/>
              </a:solidFill>
            </a:endParaRPr>
          </a:p>
        </p:txBody>
      </p:sp>
      <p:sp>
        <p:nvSpPr>
          <p:cNvPr id="14" name="TextBox 13">
            <a:extLst>
              <a:ext uri="{FF2B5EF4-FFF2-40B4-BE49-F238E27FC236}">
                <a16:creationId xmlns:a16="http://schemas.microsoft.com/office/drawing/2014/main" id="{6D63130A-F016-2C59-1495-41C44389F2DF}"/>
              </a:ext>
            </a:extLst>
          </p:cNvPr>
          <p:cNvSpPr txBox="1"/>
          <p:nvPr/>
        </p:nvSpPr>
        <p:spPr>
          <a:xfrm>
            <a:off x="-40441" y="1500549"/>
            <a:ext cx="1728872"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Lead Date *</a:t>
            </a:r>
            <a:endParaRPr lang="en-IN" dirty="0"/>
          </a:p>
        </p:txBody>
      </p:sp>
      <p:sp>
        <p:nvSpPr>
          <p:cNvPr id="16" name="TextBox 15">
            <a:extLst>
              <a:ext uri="{FF2B5EF4-FFF2-40B4-BE49-F238E27FC236}">
                <a16:creationId xmlns:a16="http://schemas.microsoft.com/office/drawing/2014/main" id="{C6A43D1B-9607-2F00-1621-20C8EB4367DD}"/>
              </a:ext>
            </a:extLst>
          </p:cNvPr>
          <p:cNvSpPr txBox="1"/>
          <p:nvPr/>
        </p:nvSpPr>
        <p:spPr>
          <a:xfrm>
            <a:off x="-40441" y="1991342"/>
            <a:ext cx="202865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Company Name *</a:t>
            </a:r>
            <a:endParaRPr lang="en-IN" dirty="0"/>
          </a:p>
        </p:txBody>
      </p:sp>
      <p:sp>
        <p:nvSpPr>
          <p:cNvPr id="18" name="TextBox 17">
            <a:extLst>
              <a:ext uri="{FF2B5EF4-FFF2-40B4-BE49-F238E27FC236}">
                <a16:creationId xmlns:a16="http://schemas.microsoft.com/office/drawing/2014/main" id="{A1127821-942D-34F1-3DFF-51564D6C9DFB}"/>
              </a:ext>
            </a:extLst>
          </p:cNvPr>
          <p:cNvSpPr txBox="1"/>
          <p:nvPr/>
        </p:nvSpPr>
        <p:spPr>
          <a:xfrm>
            <a:off x="-40441" y="2972928"/>
            <a:ext cx="167765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Contact No.: *</a:t>
            </a:r>
            <a:endParaRPr lang="en-IN" dirty="0"/>
          </a:p>
        </p:txBody>
      </p:sp>
      <p:sp>
        <p:nvSpPr>
          <p:cNvPr id="20" name="TextBox 19">
            <a:extLst>
              <a:ext uri="{FF2B5EF4-FFF2-40B4-BE49-F238E27FC236}">
                <a16:creationId xmlns:a16="http://schemas.microsoft.com/office/drawing/2014/main" id="{EB453EB9-EBA5-6945-167F-D0F1A10BE118}"/>
              </a:ext>
            </a:extLst>
          </p:cNvPr>
          <p:cNvSpPr txBox="1"/>
          <p:nvPr/>
        </p:nvSpPr>
        <p:spPr>
          <a:xfrm>
            <a:off x="-40441" y="4445307"/>
            <a:ext cx="1539926"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City:</a:t>
            </a:r>
            <a:endParaRPr lang="en-IN" dirty="0"/>
          </a:p>
        </p:txBody>
      </p:sp>
      <p:sp>
        <p:nvSpPr>
          <p:cNvPr id="22" name="TextBox 21">
            <a:extLst>
              <a:ext uri="{FF2B5EF4-FFF2-40B4-BE49-F238E27FC236}">
                <a16:creationId xmlns:a16="http://schemas.microsoft.com/office/drawing/2014/main" id="{152ED971-91D1-5856-349B-FE215F8CE0C5}"/>
              </a:ext>
            </a:extLst>
          </p:cNvPr>
          <p:cNvSpPr txBox="1"/>
          <p:nvPr/>
        </p:nvSpPr>
        <p:spPr>
          <a:xfrm>
            <a:off x="-40441" y="4936100"/>
            <a:ext cx="170763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Branch Name:</a:t>
            </a:r>
            <a:endParaRPr lang="en-IN" dirty="0"/>
          </a:p>
        </p:txBody>
      </p:sp>
      <p:sp>
        <p:nvSpPr>
          <p:cNvPr id="24" name="TextBox 23">
            <a:extLst>
              <a:ext uri="{FF2B5EF4-FFF2-40B4-BE49-F238E27FC236}">
                <a16:creationId xmlns:a16="http://schemas.microsoft.com/office/drawing/2014/main" id="{5317DAD9-CF18-90FE-09A1-28D2B02882F2}"/>
              </a:ext>
            </a:extLst>
          </p:cNvPr>
          <p:cNvSpPr txBox="1"/>
          <p:nvPr/>
        </p:nvSpPr>
        <p:spPr>
          <a:xfrm>
            <a:off x="-40441" y="6408476"/>
            <a:ext cx="169264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Lead Source:</a:t>
            </a:r>
            <a:endParaRPr lang="en-IN" dirty="0"/>
          </a:p>
        </p:txBody>
      </p:sp>
      <p:sp>
        <p:nvSpPr>
          <p:cNvPr id="26" name="TextBox 25">
            <a:extLst>
              <a:ext uri="{FF2B5EF4-FFF2-40B4-BE49-F238E27FC236}">
                <a16:creationId xmlns:a16="http://schemas.microsoft.com/office/drawing/2014/main" id="{FE0078A1-36AA-ED72-D09B-43C6D13A166A}"/>
              </a:ext>
            </a:extLst>
          </p:cNvPr>
          <p:cNvSpPr txBox="1"/>
          <p:nvPr/>
        </p:nvSpPr>
        <p:spPr>
          <a:xfrm>
            <a:off x="-40441" y="3954514"/>
            <a:ext cx="184125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Email ID:</a:t>
            </a:r>
            <a:endParaRPr lang="en-IN" dirty="0"/>
          </a:p>
        </p:txBody>
      </p:sp>
      <p:sp>
        <p:nvSpPr>
          <p:cNvPr id="28" name="TextBox 27">
            <a:extLst>
              <a:ext uri="{FF2B5EF4-FFF2-40B4-BE49-F238E27FC236}">
                <a16:creationId xmlns:a16="http://schemas.microsoft.com/office/drawing/2014/main" id="{E6E3D588-4F2A-D64A-EE77-80BC73852560}"/>
              </a:ext>
            </a:extLst>
          </p:cNvPr>
          <p:cNvSpPr txBox="1"/>
          <p:nvPr/>
        </p:nvSpPr>
        <p:spPr>
          <a:xfrm>
            <a:off x="-40441" y="5917686"/>
            <a:ext cx="1554916"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Designation:</a:t>
            </a:r>
            <a:endParaRPr lang="en-IN" dirty="0"/>
          </a:p>
        </p:txBody>
      </p:sp>
      <p:sp>
        <p:nvSpPr>
          <p:cNvPr id="50" name="TextBox 49">
            <a:extLst>
              <a:ext uri="{FF2B5EF4-FFF2-40B4-BE49-F238E27FC236}">
                <a16:creationId xmlns:a16="http://schemas.microsoft.com/office/drawing/2014/main" id="{9B8564AF-D168-3FD6-486F-3429531D6B51}"/>
              </a:ext>
            </a:extLst>
          </p:cNvPr>
          <p:cNvSpPr txBox="1"/>
          <p:nvPr/>
        </p:nvSpPr>
        <p:spPr>
          <a:xfrm>
            <a:off x="-40441" y="5426893"/>
            <a:ext cx="151244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Region:</a:t>
            </a:r>
            <a:endParaRPr lang="en-IN" dirty="0"/>
          </a:p>
        </p:txBody>
      </p:sp>
      <p:sp>
        <p:nvSpPr>
          <p:cNvPr id="52" name="TextBox 51">
            <a:extLst>
              <a:ext uri="{FF2B5EF4-FFF2-40B4-BE49-F238E27FC236}">
                <a16:creationId xmlns:a16="http://schemas.microsoft.com/office/drawing/2014/main" id="{4E4682B5-3D52-F561-626B-9DA414642F29}"/>
              </a:ext>
            </a:extLst>
          </p:cNvPr>
          <p:cNvSpPr txBox="1"/>
          <p:nvPr/>
        </p:nvSpPr>
        <p:spPr>
          <a:xfrm>
            <a:off x="5400982" y="1526312"/>
            <a:ext cx="171387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Industry Type:</a:t>
            </a:r>
            <a:endParaRPr lang="en-IN" dirty="0"/>
          </a:p>
        </p:txBody>
      </p:sp>
      <p:sp>
        <p:nvSpPr>
          <p:cNvPr id="53" name="TextBox 52">
            <a:extLst>
              <a:ext uri="{FF2B5EF4-FFF2-40B4-BE49-F238E27FC236}">
                <a16:creationId xmlns:a16="http://schemas.microsoft.com/office/drawing/2014/main" id="{D05790B5-F0F3-4654-65AD-BBD082B785E8}"/>
              </a:ext>
            </a:extLst>
          </p:cNvPr>
          <p:cNvSpPr txBox="1"/>
          <p:nvPr/>
        </p:nvSpPr>
        <p:spPr>
          <a:xfrm>
            <a:off x="5400982" y="2098739"/>
            <a:ext cx="2408893" cy="369332"/>
          </a:xfrm>
          <a:prstGeom prst="rect">
            <a:avLst/>
          </a:prstGeom>
          <a:noFill/>
        </p:spPr>
        <p:txBody>
          <a:bodyPr wrap="square">
            <a:spAutoFit/>
          </a:bodyPr>
          <a:lstStyle/>
          <a:p>
            <a:r>
              <a:rPr lang="en-IN" dirty="0">
                <a:solidFill>
                  <a:srgbClr val="001D52"/>
                </a:solidFill>
                <a:highlight>
                  <a:srgbClr val="FFFFFF"/>
                </a:highlight>
                <a:latin typeface="Nunito Sans" pitchFamily="2" charset="0"/>
              </a:rPr>
              <a:t>Services Interested</a:t>
            </a:r>
            <a:r>
              <a:rPr lang="en-IN" b="0" i="0" dirty="0">
                <a:solidFill>
                  <a:srgbClr val="001D52"/>
                </a:solidFill>
                <a:effectLst/>
                <a:highlight>
                  <a:srgbClr val="FFFFFF"/>
                </a:highlight>
                <a:latin typeface="Nunito Sans" pitchFamily="2" charset="0"/>
              </a:rPr>
              <a:t>: *</a:t>
            </a:r>
            <a:endParaRPr lang="en-IN" dirty="0"/>
          </a:p>
        </p:txBody>
      </p:sp>
      <p:pic>
        <p:nvPicPr>
          <p:cNvPr id="54" name="Picture 53">
            <a:extLst>
              <a:ext uri="{FF2B5EF4-FFF2-40B4-BE49-F238E27FC236}">
                <a16:creationId xmlns:a16="http://schemas.microsoft.com/office/drawing/2014/main" id="{620E2782-350B-3D80-C27A-095F416307C8}"/>
              </a:ext>
            </a:extLst>
          </p:cNvPr>
          <p:cNvPicPr>
            <a:picLocks noChangeAspect="1"/>
          </p:cNvPicPr>
          <p:nvPr/>
        </p:nvPicPr>
        <p:blipFill>
          <a:blip r:embed="rId2"/>
          <a:stretch>
            <a:fillRect/>
          </a:stretch>
        </p:blipFill>
        <p:spPr>
          <a:xfrm>
            <a:off x="11092799" y="6279432"/>
            <a:ext cx="971686" cy="428685"/>
          </a:xfrm>
          <a:prstGeom prst="rect">
            <a:avLst/>
          </a:prstGeom>
        </p:spPr>
      </p:pic>
      <p:sp>
        <p:nvSpPr>
          <p:cNvPr id="55" name="Rectangle 54">
            <a:extLst>
              <a:ext uri="{FF2B5EF4-FFF2-40B4-BE49-F238E27FC236}">
                <a16:creationId xmlns:a16="http://schemas.microsoft.com/office/drawing/2014/main" id="{ECBEE3EC-968F-DD31-6EE4-4041345EF510}"/>
              </a:ext>
            </a:extLst>
          </p:cNvPr>
          <p:cNvSpPr/>
          <p:nvPr/>
        </p:nvSpPr>
        <p:spPr>
          <a:xfrm>
            <a:off x="2031166" y="143990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56" name="Rectangle 55">
            <a:extLst>
              <a:ext uri="{FF2B5EF4-FFF2-40B4-BE49-F238E27FC236}">
                <a16:creationId xmlns:a16="http://schemas.microsoft.com/office/drawing/2014/main" id="{A30450D5-82E5-23EC-8BD6-F1BC9AB08304}"/>
              </a:ext>
            </a:extLst>
          </p:cNvPr>
          <p:cNvSpPr/>
          <p:nvPr/>
        </p:nvSpPr>
        <p:spPr>
          <a:xfrm>
            <a:off x="2031166" y="1936457"/>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a:p>
            <a:pPr algn="ctr"/>
            <a:endParaRPr lang="en-IN" sz="1400" dirty="0">
              <a:solidFill>
                <a:schemeClr val="tx1"/>
              </a:solidFill>
            </a:endParaRPr>
          </a:p>
        </p:txBody>
      </p:sp>
      <p:sp>
        <p:nvSpPr>
          <p:cNvPr id="57" name="Rectangle 56">
            <a:extLst>
              <a:ext uri="{FF2B5EF4-FFF2-40B4-BE49-F238E27FC236}">
                <a16:creationId xmlns:a16="http://schemas.microsoft.com/office/drawing/2014/main" id="{AF6694B3-B499-4F7A-B71C-DB775D87EECC}"/>
              </a:ext>
            </a:extLst>
          </p:cNvPr>
          <p:cNvSpPr/>
          <p:nvPr/>
        </p:nvSpPr>
        <p:spPr>
          <a:xfrm>
            <a:off x="2031166" y="2929555"/>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58" name="Rectangle 57">
            <a:extLst>
              <a:ext uri="{FF2B5EF4-FFF2-40B4-BE49-F238E27FC236}">
                <a16:creationId xmlns:a16="http://schemas.microsoft.com/office/drawing/2014/main" id="{DDD413C3-1443-1F17-703D-6F4AAA6A7817}"/>
              </a:ext>
            </a:extLst>
          </p:cNvPr>
          <p:cNvSpPr/>
          <p:nvPr/>
        </p:nvSpPr>
        <p:spPr>
          <a:xfrm>
            <a:off x="2031166" y="441920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a:p>
            <a:pPr algn="ctr"/>
            <a:endParaRPr lang="en-IN" sz="1400" dirty="0">
              <a:solidFill>
                <a:schemeClr val="tx1"/>
              </a:solidFill>
            </a:endParaRPr>
          </a:p>
        </p:txBody>
      </p:sp>
      <p:sp>
        <p:nvSpPr>
          <p:cNvPr id="59" name="Rectangle 58">
            <a:extLst>
              <a:ext uri="{FF2B5EF4-FFF2-40B4-BE49-F238E27FC236}">
                <a16:creationId xmlns:a16="http://schemas.microsoft.com/office/drawing/2014/main" id="{2916962B-02B3-2296-332F-6411853E2E02}"/>
              </a:ext>
            </a:extLst>
          </p:cNvPr>
          <p:cNvSpPr/>
          <p:nvPr/>
        </p:nvSpPr>
        <p:spPr>
          <a:xfrm>
            <a:off x="2031166" y="4915751"/>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&lt;Auto Captured from selected Lead&gt;</a:t>
            </a:r>
            <a:endParaRPr lang="en-IN" sz="1200" dirty="0">
              <a:solidFill>
                <a:schemeClr val="tx1"/>
              </a:solidFill>
            </a:endParaRPr>
          </a:p>
        </p:txBody>
      </p:sp>
      <p:sp>
        <p:nvSpPr>
          <p:cNvPr id="60" name="Rectangle 59">
            <a:extLst>
              <a:ext uri="{FF2B5EF4-FFF2-40B4-BE49-F238E27FC236}">
                <a16:creationId xmlns:a16="http://schemas.microsoft.com/office/drawing/2014/main" id="{EA50BE2F-8573-4502-86E2-782239DE156E}"/>
              </a:ext>
            </a:extLst>
          </p:cNvPr>
          <p:cNvSpPr/>
          <p:nvPr/>
        </p:nvSpPr>
        <p:spPr>
          <a:xfrm>
            <a:off x="1988213" y="640847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61" name="Rectangle 60">
            <a:extLst>
              <a:ext uri="{FF2B5EF4-FFF2-40B4-BE49-F238E27FC236}">
                <a16:creationId xmlns:a16="http://schemas.microsoft.com/office/drawing/2014/main" id="{089C9B90-1048-48C0-9236-10D33DEF25A5}"/>
              </a:ext>
            </a:extLst>
          </p:cNvPr>
          <p:cNvSpPr/>
          <p:nvPr/>
        </p:nvSpPr>
        <p:spPr>
          <a:xfrm>
            <a:off x="2031166" y="3922653"/>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62" name="Rectangle 61">
            <a:extLst>
              <a:ext uri="{FF2B5EF4-FFF2-40B4-BE49-F238E27FC236}">
                <a16:creationId xmlns:a16="http://schemas.microsoft.com/office/drawing/2014/main" id="{57B686D2-8F6A-7E85-EBD8-C5B764989F45}"/>
              </a:ext>
            </a:extLst>
          </p:cNvPr>
          <p:cNvSpPr/>
          <p:nvPr/>
        </p:nvSpPr>
        <p:spPr>
          <a:xfrm>
            <a:off x="2031166" y="5908849"/>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63" name="Rectangle 62">
            <a:extLst>
              <a:ext uri="{FF2B5EF4-FFF2-40B4-BE49-F238E27FC236}">
                <a16:creationId xmlns:a16="http://schemas.microsoft.com/office/drawing/2014/main" id="{0C7238A4-6D77-5CF5-1387-A8F4125B9CF8}"/>
              </a:ext>
            </a:extLst>
          </p:cNvPr>
          <p:cNvSpPr/>
          <p:nvPr/>
        </p:nvSpPr>
        <p:spPr>
          <a:xfrm>
            <a:off x="2031166" y="541230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64" name="Rectangle 63">
            <a:extLst>
              <a:ext uri="{FF2B5EF4-FFF2-40B4-BE49-F238E27FC236}">
                <a16:creationId xmlns:a16="http://schemas.microsoft.com/office/drawing/2014/main" id="{3874B15C-807C-B3B8-8FEE-58531FFBB648}"/>
              </a:ext>
            </a:extLst>
          </p:cNvPr>
          <p:cNvSpPr/>
          <p:nvPr/>
        </p:nvSpPr>
        <p:spPr>
          <a:xfrm>
            <a:off x="8360752" y="1581319"/>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65" name="Rectangle 64">
            <a:extLst>
              <a:ext uri="{FF2B5EF4-FFF2-40B4-BE49-F238E27FC236}">
                <a16:creationId xmlns:a16="http://schemas.microsoft.com/office/drawing/2014/main" id="{2B5E5409-B8D0-ED3E-6A6F-82ED1509F941}"/>
              </a:ext>
            </a:extLst>
          </p:cNvPr>
          <p:cNvSpPr/>
          <p:nvPr/>
        </p:nvSpPr>
        <p:spPr>
          <a:xfrm>
            <a:off x="8360752" y="214451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66" name="Rectangle 65">
            <a:extLst>
              <a:ext uri="{FF2B5EF4-FFF2-40B4-BE49-F238E27FC236}">
                <a16:creationId xmlns:a16="http://schemas.microsoft.com/office/drawing/2014/main" id="{32273D82-19D0-0E1F-69B0-BE6F9B1B74F8}"/>
              </a:ext>
            </a:extLst>
          </p:cNvPr>
          <p:cNvSpPr/>
          <p:nvPr/>
        </p:nvSpPr>
        <p:spPr>
          <a:xfrm>
            <a:off x="2031166" y="3426104"/>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67" name="TextBox 66">
            <a:extLst>
              <a:ext uri="{FF2B5EF4-FFF2-40B4-BE49-F238E27FC236}">
                <a16:creationId xmlns:a16="http://schemas.microsoft.com/office/drawing/2014/main" id="{C7F4DD35-C271-B7BF-4AF2-F6FC34AC143F}"/>
              </a:ext>
            </a:extLst>
          </p:cNvPr>
          <p:cNvSpPr txBox="1"/>
          <p:nvPr/>
        </p:nvSpPr>
        <p:spPr>
          <a:xfrm>
            <a:off x="-40441" y="3463721"/>
            <a:ext cx="1677655"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Address:</a:t>
            </a:r>
            <a:endParaRPr lang="en-IN" dirty="0"/>
          </a:p>
        </p:txBody>
      </p:sp>
      <p:sp>
        <p:nvSpPr>
          <p:cNvPr id="68" name="TextBox 67">
            <a:extLst>
              <a:ext uri="{FF2B5EF4-FFF2-40B4-BE49-F238E27FC236}">
                <a16:creationId xmlns:a16="http://schemas.microsoft.com/office/drawing/2014/main" id="{61BD96AA-FC23-CF66-4602-065888DC0796}"/>
              </a:ext>
            </a:extLst>
          </p:cNvPr>
          <p:cNvSpPr txBox="1"/>
          <p:nvPr/>
        </p:nvSpPr>
        <p:spPr>
          <a:xfrm>
            <a:off x="5400982" y="953885"/>
            <a:ext cx="2638118"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Assign To:</a:t>
            </a:r>
            <a:endParaRPr lang="en-IN" dirty="0"/>
          </a:p>
        </p:txBody>
      </p:sp>
      <p:sp>
        <p:nvSpPr>
          <p:cNvPr id="69" name="Rectangle 68">
            <a:extLst>
              <a:ext uri="{FF2B5EF4-FFF2-40B4-BE49-F238E27FC236}">
                <a16:creationId xmlns:a16="http://schemas.microsoft.com/office/drawing/2014/main" id="{576B896A-84AD-0B8A-B48F-5EC065D4D325}"/>
              </a:ext>
            </a:extLst>
          </p:cNvPr>
          <p:cNvSpPr/>
          <p:nvPr/>
        </p:nvSpPr>
        <p:spPr>
          <a:xfrm>
            <a:off x="8360752" y="101812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&lt;Logged In User by default and Editable&gt;</a:t>
            </a:r>
            <a:endParaRPr lang="en-IN" sz="1400" dirty="0">
              <a:solidFill>
                <a:schemeClr val="tx1"/>
              </a:solidFill>
            </a:endParaRPr>
          </a:p>
        </p:txBody>
      </p:sp>
      <p:sp>
        <p:nvSpPr>
          <p:cNvPr id="70" name="TextBox 69">
            <a:extLst>
              <a:ext uri="{FF2B5EF4-FFF2-40B4-BE49-F238E27FC236}">
                <a16:creationId xmlns:a16="http://schemas.microsoft.com/office/drawing/2014/main" id="{947C0D67-3148-FBF9-3730-5594D0AE6778}"/>
              </a:ext>
            </a:extLst>
          </p:cNvPr>
          <p:cNvSpPr txBox="1"/>
          <p:nvPr/>
        </p:nvSpPr>
        <p:spPr>
          <a:xfrm>
            <a:off x="5400982" y="2671166"/>
            <a:ext cx="270697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Created By: </a:t>
            </a:r>
            <a:r>
              <a:rPr lang="en-IN" dirty="0">
                <a:solidFill>
                  <a:srgbClr val="001D52"/>
                </a:solidFill>
                <a:highlight>
                  <a:srgbClr val="FFFFFF"/>
                </a:highlight>
                <a:latin typeface="Nunito Sans" pitchFamily="2" charset="0"/>
              </a:rPr>
              <a:t>Code: Name</a:t>
            </a:r>
            <a:endParaRPr lang="en-IN" dirty="0"/>
          </a:p>
        </p:txBody>
      </p:sp>
      <p:sp>
        <p:nvSpPr>
          <p:cNvPr id="71" name="TextBox 70">
            <a:extLst>
              <a:ext uri="{FF2B5EF4-FFF2-40B4-BE49-F238E27FC236}">
                <a16:creationId xmlns:a16="http://schemas.microsoft.com/office/drawing/2014/main" id="{3B5E149E-3CEA-D0BC-6E39-4CBEDCDF7267}"/>
              </a:ext>
            </a:extLst>
          </p:cNvPr>
          <p:cNvSpPr txBox="1"/>
          <p:nvPr/>
        </p:nvSpPr>
        <p:spPr>
          <a:xfrm>
            <a:off x="5400982" y="3243593"/>
            <a:ext cx="290808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Created By Date &amp; Time:</a:t>
            </a:r>
            <a:endParaRPr lang="en-IN" dirty="0"/>
          </a:p>
        </p:txBody>
      </p:sp>
      <p:sp>
        <p:nvSpPr>
          <p:cNvPr id="72" name="TextBox 71">
            <a:extLst>
              <a:ext uri="{FF2B5EF4-FFF2-40B4-BE49-F238E27FC236}">
                <a16:creationId xmlns:a16="http://schemas.microsoft.com/office/drawing/2014/main" id="{6C9D7D10-F47A-DC06-0BFA-23ED892BFA68}"/>
              </a:ext>
            </a:extLst>
          </p:cNvPr>
          <p:cNvSpPr txBox="1"/>
          <p:nvPr/>
        </p:nvSpPr>
        <p:spPr>
          <a:xfrm>
            <a:off x="5400982" y="3816020"/>
            <a:ext cx="290808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Sales Person: </a:t>
            </a:r>
            <a:r>
              <a:rPr lang="en-IN" dirty="0">
                <a:solidFill>
                  <a:srgbClr val="001D52"/>
                </a:solidFill>
                <a:highlight>
                  <a:srgbClr val="FFFFFF"/>
                </a:highlight>
                <a:latin typeface="Nunito Sans" pitchFamily="2" charset="0"/>
              </a:rPr>
              <a:t>Code: Name</a:t>
            </a:r>
            <a:endParaRPr lang="en-IN" dirty="0"/>
          </a:p>
        </p:txBody>
      </p:sp>
      <p:sp>
        <p:nvSpPr>
          <p:cNvPr id="73" name="Rectangle 72">
            <a:extLst>
              <a:ext uri="{FF2B5EF4-FFF2-40B4-BE49-F238E27FC236}">
                <a16:creationId xmlns:a16="http://schemas.microsoft.com/office/drawing/2014/main" id="{8E9B4536-9938-F443-40C7-4FE5049FFC6D}"/>
              </a:ext>
            </a:extLst>
          </p:cNvPr>
          <p:cNvSpPr/>
          <p:nvPr/>
        </p:nvSpPr>
        <p:spPr>
          <a:xfrm>
            <a:off x="8360752" y="2707713"/>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74" name="Rectangle 73">
            <a:extLst>
              <a:ext uri="{FF2B5EF4-FFF2-40B4-BE49-F238E27FC236}">
                <a16:creationId xmlns:a16="http://schemas.microsoft.com/office/drawing/2014/main" id="{8199E19C-312D-39A0-90EC-BA3617AD8355}"/>
              </a:ext>
            </a:extLst>
          </p:cNvPr>
          <p:cNvSpPr/>
          <p:nvPr/>
        </p:nvSpPr>
        <p:spPr>
          <a:xfrm>
            <a:off x="8360752" y="327091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&lt;System Generated&gt;</a:t>
            </a:r>
            <a:endParaRPr lang="en-IN" sz="1600" dirty="0">
              <a:solidFill>
                <a:schemeClr val="tx1"/>
              </a:solidFill>
            </a:endParaRPr>
          </a:p>
        </p:txBody>
      </p:sp>
      <p:sp>
        <p:nvSpPr>
          <p:cNvPr id="75" name="Rectangle 74">
            <a:extLst>
              <a:ext uri="{FF2B5EF4-FFF2-40B4-BE49-F238E27FC236}">
                <a16:creationId xmlns:a16="http://schemas.microsoft.com/office/drawing/2014/main" id="{6E74E405-6552-3672-3C06-8DC23FBB86A9}"/>
              </a:ext>
            </a:extLst>
          </p:cNvPr>
          <p:cNvSpPr/>
          <p:nvPr/>
        </p:nvSpPr>
        <p:spPr>
          <a:xfrm>
            <a:off x="8360752" y="383410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&lt;Hidden , Logged In user Code: Name&gt;</a:t>
            </a:r>
            <a:endParaRPr lang="en-IN" sz="1400" dirty="0">
              <a:solidFill>
                <a:schemeClr val="tx1"/>
              </a:solidFill>
            </a:endParaRPr>
          </a:p>
        </p:txBody>
      </p:sp>
      <p:sp>
        <p:nvSpPr>
          <p:cNvPr id="76" name="TextBox 75">
            <a:extLst>
              <a:ext uri="{FF2B5EF4-FFF2-40B4-BE49-F238E27FC236}">
                <a16:creationId xmlns:a16="http://schemas.microsoft.com/office/drawing/2014/main" id="{CB3B6F9D-C492-AB45-E54F-475B452555A8}"/>
              </a:ext>
            </a:extLst>
          </p:cNvPr>
          <p:cNvSpPr txBox="1"/>
          <p:nvPr/>
        </p:nvSpPr>
        <p:spPr>
          <a:xfrm>
            <a:off x="5400982" y="4388445"/>
            <a:ext cx="1713874"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Active:</a:t>
            </a:r>
            <a:endParaRPr lang="en-IN" dirty="0"/>
          </a:p>
        </p:txBody>
      </p:sp>
      <p:pic>
        <p:nvPicPr>
          <p:cNvPr id="77" name="Picture 76">
            <a:extLst>
              <a:ext uri="{FF2B5EF4-FFF2-40B4-BE49-F238E27FC236}">
                <a16:creationId xmlns:a16="http://schemas.microsoft.com/office/drawing/2014/main" id="{726E34AA-98C5-7EA6-B8CB-2918129F4B98}"/>
              </a:ext>
            </a:extLst>
          </p:cNvPr>
          <p:cNvPicPr>
            <a:picLocks noChangeAspect="1"/>
          </p:cNvPicPr>
          <p:nvPr/>
        </p:nvPicPr>
        <p:blipFill>
          <a:blip r:embed="rId3"/>
          <a:stretch>
            <a:fillRect/>
          </a:stretch>
        </p:blipFill>
        <p:spPr>
          <a:xfrm>
            <a:off x="8513155" y="4388445"/>
            <a:ext cx="733155" cy="472478"/>
          </a:xfrm>
          <a:prstGeom prst="rect">
            <a:avLst/>
          </a:prstGeom>
        </p:spPr>
      </p:pic>
      <p:sp>
        <p:nvSpPr>
          <p:cNvPr id="78" name="TextBox 77">
            <a:extLst>
              <a:ext uri="{FF2B5EF4-FFF2-40B4-BE49-F238E27FC236}">
                <a16:creationId xmlns:a16="http://schemas.microsoft.com/office/drawing/2014/main" id="{293E4837-EC54-83B0-EF44-16DA8F253241}"/>
              </a:ext>
            </a:extLst>
          </p:cNvPr>
          <p:cNvSpPr txBox="1"/>
          <p:nvPr/>
        </p:nvSpPr>
        <p:spPr>
          <a:xfrm>
            <a:off x="-40441" y="2482135"/>
            <a:ext cx="1983529" cy="369332"/>
          </a:xfrm>
          <a:prstGeom prst="rect">
            <a:avLst/>
          </a:prstGeom>
          <a:noFill/>
        </p:spPr>
        <p:txBody>
          <a:bodyPr wrap="square">
            <a:spAutoFit/>
          </a:bodyPr>
          <a:lstStyle/>
          <a:p>
            <a:r>
              <a:rPr lang="en-IN" b="0" i="0" dirty="0">
                <a:solidFill>
                  <a:srgbClr val="001D52"/>
                </a:solidFill>
                <a:effectLst/>
                <a:highlight>
                  <a:srgbClr val="FFFFFF"/>
                </a:highlight>
                <a:latin typeface="Nunito Sans" pitchFamily="2" charset="0"/>
              </a:rPr>
              <a:t>Contact Name.: </a:t>
            </a:r>
            <a:endParaRPr lang="en-IN" dirty="0"/>
          </a:p>
        </p:txBody>
      </p:sp>
      <p:sp>
        <p:nvSpPr>
          <p:cNvPr id="79" name="Rectangle 78">
            <a:extLst>
              <a:ext uri="{FF2B5EF4-FFF2-40B4-BE49-F238E27FC236}">
                <a16:creationId xmlns:a16="http://schemas.microsoft.com/office/drawing/2014/main" id="{95627F1B-A421-26B0-20B9-CCE089F47333}"/>
              </a:ext>
            </a:extLst>
          </p:cNvPr>
          <p:cNvSpPr/>
          <p:nvPr/>
        </p:nvSpPr>
        <p:spPr>
          <a:xfrm>
            <a:off x="2031166" y="243300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Lead&gt;</a:t>
            </a:r>
            <a:endParaRPr lang="en-IN" sz="1400" dirty="0">
              <a:solidFill>
                <a:schemeClr val="tx1"/>
              </a:solidFill>
            </a:endParaRPr>
          </a:p>
        </p:txBody>
      </p:sp>
      <p:sp>
        <p:nvSpPr>
          <p:cNvPr id="2" name="Rectangle 1">
            <a:extLst>
              <a:ext uri="{FF2B5EF4-FFF2-40B4-BE49-F238E27FC236}">
                <a16:creationId xmlns:a16="http://schemas.microsoft.com/office/drawing/2014/main" id="{EE987DCF-B4F2-F529-D41F-FF61D94D0EDE}"/>
              </a:ext>
            </a:extLst>
          </p:cNvPr>
          <p:cNvSpPr/>
          <p:nvPr/>
        </p:nvSpPr>
        <p:spPr>
          <a:xfrm>
            <a:off x="-40441" y="154783"/>
            <a:ext cx="2908084" cy="4250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Lead Details:</a:t>
            </a:r>
            <a:endParaRPr lang="en-IN" dirty="0"/>
          </a:p>
        </p:txBody>
      </p:sp>
    </p:spTree>
    <p:extLst>
      <p:ext uri="{BB962C8B-B14F-4D97-AF65-F5344CB8AC3E}">
        <p14:creationId xmlns:p14="http://schemas.microsoft.com/office/powerpoint/2010/main" val="3648275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55BF785-E6F2-840C-7482-F529C80BDCF5}"/>
              </a:ext>
            </a:extLst>
          </p:cNvPr>
          <p:cNvGraphicFramePr>
            <a:graphicFrameLocks noGrp="1"/>
          </p:cNvGraphicFramePr>
          <p:nvPr/>
        </p:nvGraphicFramePr>
        <p:xfrm>
          <a:off x="164892" y="1828938"/>
          <a:ext cx="11917176" cy="3266440"/>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256968313"/>
                    </a:ext>
                  </a:extLst>
                </a:gridCol>
                <a:gridCol w="1648918">
                  <a:extLst>
                    <a:ext uri="{9D8B030D-6E8A-4147-A177-3AD203B41FA5}">
                      <a16:colId xmlns:a16="http://schemas.microsoft.com/office/drawing/2014/main" val="3254270242"/>
                    </a:ext>
                  </a:extLst>
                </a:gridCol>
                <a:gridCol w="1184223">
                  <a:extLst>
                    <a:ext uri="{9D8B030D-6E8A-4147-A177-3AD203B41FA5}">
                      <a16:colId xmlns:a16="http://schemas.microsoft.com/office/drawing/2014/main" val="2655826687"/>
                    </a:ext>
                  </a:extLst>
                </a:gridCol>
                <a:gridCol w="1124262">
                  <a:extLst>
                    <a:ext uri="{9D8B030D-6E8A-4147-A177-3AD203B41FA5}">
                      <a16:colId xmlns:a16="http://schemas.microsoft.com/office/drawing/2014/main" val="3916843874"/>
                    </a:ext>
                  </a:extLst>
                </a:gridCol>
                <a:gridCol w="1214204">
                  <a:extLst>
                    <a:ext uri="{9D8B030D-6E8A-4147-A177-3AD203B41FA5}">
                      <a16:colId xmlns:a16="http://schemas.microsoft.com/office/drawing/2014/main" val="1854303683"/>
                    </a:ext>
                  </a:extLst>
                </a:gridCol>
                <a:gridCol w="1367849">
                  <a:extLst>
                    <a:ext uri="{9D8B030D-6E8A-4147-A177-3AD203B41FA5}">
                      <a16:colId xmlns:a16="http://schemas.microsoft.com/office/drawing/2014/main" val="3331547859"/>
                    </a:ext>
                  </a:extLst>
                </a:gridCol>
                <a:gridCol w="1489647">
                  <a:extLst>
                    <a:ext uri="{9D8B030D-6E8A-4147-A177-3AD203B41FA5}">
                      <a16:colId xmlns:a16="http://schemas.microsoft.com/office/drawing/2014/main" val="312347497"/>
                    </a:ext>
                  </a:extLst>
                </a:gridCol>
                <a:gridCol w="1489647">
                  <a:extLst>
                    <a:ext uri="{9D8B030D-6E8A-4147-A177-3AD203B41FA5}">
                      <a16:colId xmlns:a16="http://schemas.microsoft.com/office/drawing/2014/main" val="3200714539"/>
                    </a:ext>
                  </a:extLst>
                </a:gridCol>
              </a:tblGrid>
              <a:tr h="370840">
                <a:tc>
                  <a:txBody>
                    <a:bodyPr/>
                    <a:lstStyle/>
                    <a:p>
                      <a:r>
                        <a:rPr lang="en-US" dirty="0"/>
                        <a:t>Customer Name</a:t>
                      </a:r>
                      <a:endParaRPr lang="en-IN" dirty="0"/>
                    </a:p>
                  </a:txBody>
                  <a:tcPr/>
                </a:tc>
                <a:tc>
                  <a:txBody>
                    <a:bodyPr/>
                    <a:lstStyle/>
                    <a:p>
                      <a:r>
                        <a:rPr lang="en-US" dirty="0"/>
                        <a:t>Contract ID</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Sales as Month to date </a:t>
                      </a:r>
                      <a:endParaRPr lang="en-IN" dirty="0"/>
                    </a:p>
                  </a:txBody>
                  <a:tcPr/>
                </a:tc>
                <a:tc>
                  <a:txBody>
                    <a:bodyPr/>
                    <a:lstStyle/>
                    <a:p>
                      <a:r>
                        <a:rPr lang="en-US" dirty="0"/>
                        <a:t>Sales Year to date </a:t>
                      </a:r>
                      <a:endParaRPr lang="en-IN" dirty="0"/>
                    </a:p>
                  </a:txBody>
                  <a:tcPr/>
                </a:tc>
                <a:tc>
                  <a:txBody>
                    <a:bodyPr/>
                    <a:lstStyle/>
                    <a:p>
                      <a:r>
                        <a:rPr lang="en-US" dirty="0"/>
                        <a:t>O/S as on Date </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3313084247"/>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257500444"/>
                  </a:ext>
                </a:extLst>
              </a:tr>
              <a:tr h="370840">
                <a:tc>
                  <a:txBody>
                    <a:bodyPr/>
                    <a:lstStyle/>
                    <a:p>
                      <a:r>
                        <a:rPr lang="en-US" sz="1400" dirty="0"/>
                        <a:t>C0012345:ABC </a:t>
                      </a:r>
                      <a:r>
                        <a:rPr lang="en-US" sz="1400" dirty="0" err="1"/>
                        <a:t>Ldt</a:t>
                      </a:r>
                      <a:r>
                        <a:rPr lang="en-US" sz="1400" dirty="0"/>
                        <a:t>.</a:t>
                      </a:r>
                      <a:endParaRPr lang="en-IN" sz="1400" dirty="0"/>
                    </a:p>
                  </a:txBody>
                  <a:tcPr/>
                </a:tc>
                <a:tc>
                  <a:txBody>
                    <a:bodyPr/>
                    <a:lstStyle/>
                    <a:p>
                      <a:r>
                        <a:rPr lang="en-IN" sz="1400" b="0" i="0" kern="1200" dirty="0">
                          <a:solidFill>
                            <a:schemeClr val="dk1"/>
                          </a:solidFill>
                          <a:effectLst/>
                          <a:latin typeface="+mn-lt"/>
                          <a:ea typeface="+mn-ea"/>
                          <a:cs typeface="+mn-cs"/>
                        </a:rPr>
                        <a:t>CN0000005588</a:t>
                      </a:r>
                      <a:endParaRPr lang="en-IN" sz="1200" dirty="0"/>
                    </a:p>
                  </a:txBody>
                  <a:tcPr/>
                </a:tc>
                <a:tc>
                  <a:txBody>
                    <a:bodyPr/>
                    <a:lstStyle/>
                    <a:p>
                      <a:r>
                        <a:rPr lang="en-US" sz="1400" dirty="0"/>
                        <a:t>12-01-2018</a:t>
                      </a:r>
                      <a:endParaRPr lang="en-IN" sz="1400" dirty="0"/>
                    </a:p>
                  </a:txBody>
                  <a:tcPr/>
                </a:tc>
                <a:tc>
                  <a:txBody>
                    <a:bodyPr/>
                    <a:lstStyle/>
                    <a:p>
                      <a:r>
                        <a:rPr lang="en-US" sz="1400" dirty="0"/>
                        <a:t>31-12-2025</a:t>
                      </a:r>
                      <a:endParaRPr lang="en-IN" sz="1400" dirty="0"/>
                    </a:p>
                  </a:txBody>
                  <a:tcPr/>
                </a:tc>
                <a:tc>
                  <a:txBody>
                    <a:bodyPr/>
                    <a:lstStyle/>
                    <a:p>
                      <a:r>
                        <a:rPr lang="en-US" sz="1400" dirty="0"/>
                        <a:t>5231074.45</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52231074.45</a:t>
                      </a:r>
                      <a:endParaRPr lang="en-IN" sz="1400" dirty="0"/>
                    </a:p>
                    <a:p>
                      <a:endParaRPr lang="en-IN" sz="1400" dirty="0"/>
                    </a:p>
                  </a:txBody>
                  <a:tcPr/>
                </a:tc>
                <a:tc>
                  <a:txBody>
                    <a:bodyPr/>
                    <a:lstStyle/>
                    <a:p>
                      <a:r>
                        <a:rPr lang="en-US" sz="1400" dirty="0"/>
                        <a:t>3590885.00</a:t>
                      </a:r>
                      <a:endParaRPr lang="en-IN" sz="1400" dirty="0"/>
                    </a:p>
                  </a:txBody>
                  <a:tcPr/>
                </a:tc>
                <a:tc>
                  <a:txBody>
                    <a:bodyPr/>
                    <a:lstStyle/>
                    <a:p>
                      <a:endParaRPr lang="en-IN" sz="1400" dirty="0"/>
                    </a:p>
                  </a:txBody>
                  <a:tcPr/>
                </a:tc>
                <a:extLst>
                  <a:ext uri="{0D108BD9-81ED-4DB2-BD59-A6C34878D82A}">
                    <a16:rowId xmlns:a16="http://schemas.microsoft.com/office/drawing/2014/main" val="2448008773"/>
                  </a:ext>
                </a:extLst>
              </a:tr>
              <a:tr h="370840">
                <a:tc>
                  <a:txBody>
                    <a:bodyPr/>
                    <a:lstStyle/>
                    <a:p>
                      <a:r>
                        <a:rPr lang="en-US" sz="1400" dirty="0"/>
                        <a:t>C121600988: USV Pvt Ltd</a:t>
                      </a:r>
                      <a:endParaRPr lang="en-IN" sz="1400" dirty="0"/>
                    </a:p>
                  </a:txBody>
                  <a:tcPr/>
                </a:tc>
                <a:tc>
                  <a:txBody>
                    <a:bodyPr/>
                    <a:lstStyle/>
                    <a:p>
                      <a:r>
                        <a:rPr lang="en-IN" sz="1400" b="0" i="0" kern="1200" dirty="0">
                          <a:solidFill>
                            <a:schemeClr val="dk1"/>
                          </a:solidFill>
                          <a:effectLst/>
                          <a:latin typeface="+mn-lt"/>
                          <a:ea typeface="+mn-ea"/>
                          <a:cs typeface="+mn-cs"/>
                        </a:rPr>
                        <a:t>CN0000000524</a:t>
                      </a:r>
                      <a:endParaRPr lang="en-IN" sz="1200" dirty="0"/>
                    </a:p>
                  </a:txBody>
                  <a:tcPr/>
                </a:tc>
                <a:tc>
                  <a:txBody>
                    <a:bodyPr/>
                    <a:lstStyle/>
                    <a:p>
                      <a:r>
                        <a:rPr lang="en-US" sz="1400" dirty="0"/>
                        <a:t>25-04-2022</a:t>
                      </a:r>
                      <a:endParaRPr lang="en-IN" sz="1400" dirty="0"/>
                    </a:p>
                  </a:txBody>
                  <a:tcPr/>
                </a:tc>
                <a:tc>
                  <a:txBody>
                    <a:bodyPr/>
                    <a:lstStyle/>
                    <a:p>
                      <a:r>
                        <a:rPr lang="en-US" sz="1400" dirty="0"/>
                        <a:t>30-10-2024</a:t>
                      </a:r>
                      <a:endParaRPr lang="en-IN" sz="1400" dirty="0"/>
                    </a:p>
                  </a:txBody>
                  <a:tcPr/>
                </a:tc>
                <a:tc>
                  <a:txBody>
                    <a:bodyPr/>
                    <a:lstStyle/>
                    <a:p>
                      <a:r>
                        <a:rPr lang="en-US" sz="1400" dirty="0"/>
                        <a:t>12726498.22</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1432726498.22</a:t>
                      </a:r>
                      <a:endParaRPr lang="en-IN" sz="1400" dirty="0"/>
                    </a:p>
                    <a:p>
                      <a:endParaRPr lang="en-IN" sz="1400" dirty="0"/>
                    </a:p>
                  </a:txBody>
                  <a:tcPr/>
                </a:tc>
                <a:tc>
                  <a:txBody>
                    <a:bodyPr/>
                    <a:lstStyle/>
                    <a:p>
                      <a:r>
                        <a:rPr lang="en-US" sz="1400" dirty="0"/>
                        <a:t>45908.00</a:t>
                      </a:r>
                      <a:endParaRPr lang="en-IN" sz="1400" dirty="0"/>
                    </a:p>
                  </a:txBody>
                  <a:tcPr/>
                </a:tc>
                <a:tc>
                  <a:txBody>
                    <a:bodyPr/>
                    <a:lstStyle/>
                    <a:p>
                      <a:endParaRPr lang="en-IN" sz="1400" dirty="0"/>
                    </a:p>
                  </a:txBody>
                  <a:tcPr/>
                </a:tc>
                <a:extLst>
                  <a:ext uri="{0D108BD9-81ED-4DB2-BD59-A6C34878D82A}">
                    <a16:rowId xmlns:a16="http://schemas.microsoft.com/office/drawing/2014/main" val="2335773580"/>
                  </a:ext>
                </a:extLst>
              </a:tr>
              <a:tr h="370840">
                <a:tc>
                  <a:txBody>
                    <a:bodyPr/>
                    <a:lstStyle/>
                    <a:p>
                      <a:r>
                        <a:rPr lang="en-US" sz="1400" dirty="0"/>
                        <a:t>C000129090: </a:t>
                      </a:r>
                      <a:r>
                        <a:rPr lang="en-US" sz="1400" dirty="0" err="1"/>
                        <a:t>Alkem</a:t>
                      </a:r>
                      <a:r>
                        <a:rPr lang="en-US" sz="1400" dirty="0"/>
                        <a:t> Lab Ltd-Express</a:t>
                      </a:r>
                      <a:endParaRPr lang="en-IN" sz="1400" dirty="0"/>
                    </a:p>
                  </a:txBody>
                  <a:tcPr/>
                </a:tc>
                <a:tc>
                  <a:txBody>
                    <a:bodyPr/>
                    <a:lstStyle/>
                    <a:p>
                      <a:r>
                        <a:rPr lang="en-IN" sz="1400" b="0" i="0" kern="1200" dirty="0">
                          <a:solidFill>
                            <a:schemeClr val="dk1"/>
                          </a:solidFill>
                          <a:effectLst/>
                          <a:latin typeface="+mn-lt"/>
                          <a:ea typeface="+mn-ea"/>
                          <a:cs typeface="+mn-cs"/>
                        </a:rPr>
                        <a:t>CN0000000065</a:t>
                      </a:r>
                      <a:endParaRPr lang="en-IN" sz="1400" dirty="0"/>
                    </a:p>
                  </a:txBody>
                  <a:tcPr/>
                </a:tc>
                <a:tc>
                  <a:txBody>
                    <a:bodyPr/>
                    <a:lstStyle/>
                    <a:p>
                      <a:r>
                        <a:rPr lang="en-US" sz="1400" dirty="0"/>
                        <a:t>01-04-2019</a:t>
                      </a:r>
                      <a:endParaRPr lang="en-IN" sz="1400" dirty="0"/>
                    </a:p>
                  </a:txBody>
                  <a:tcPr/>
                </a:tc>
                <a:tc>
                  <a:txBody>
                    <a:bodyPr/>
                    <a:lstStyle/>
                    <a:p>
                      <a:r>
                        <a:rPr lang="en-US" sz="1400" dirty="0"/>
                        <a:t>31-12-2025</a:t>
                      </a:r>
                      <a:endParaRPr lang="en-IN" sz="1400" dirty="0"/>
                    </a:p>
                  </a:txBody>
                  <a:tcPr/>
                </a:tc>
                <a:tc>
                  <a:txBody>
                    <a:bodyPr/>
                    <a:lstStyle/>
                    <a:p>
                      <a:r>
                        <a:rPr lang="en-US" sz="1400" dirty="0"/>
                        <a:t>34606493.68</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3465606493.68</a:t>
                      </a:r>
                      <a:endParaRPr lang="en-IN" sz="1400" dirty="0"/>
                    </a:p>
                    <a:p>
                      <a:endParaRPr lang="en-IN" sz="1400" dirty="0"/>
                    </a:p>
                  </a:txBody>
                  <a:tcPr/>
                </a:tc>
                <a:tc>
                  <a:txBody>
                    <a:bodyPr/>
                    <a:lstStyle/>
                    <a:p>
                      <a:r>
                        <a:rPr lang="en-US" sz="1400" dirty="0"/>
                        <a:t>9080032.00</a:t>
                      </a:r>
                      <a:endParaRPr lang="en-IN" sz="1400" dirty="0"/>
                    </a:p>
                  </a:txBody>
                  <a:tcPr/>
                </a:tc>
                <a:tc>
                  <a:txBody>
                    <a:bodyPr/>
                    <a:lstStyle/>
                    <a:p>
                      <a:endParaRPr lang="en-IN" sz="1400" dirty="0"/>
                    </a:p>
                  </a:txBody>
                  <a:tcPr/>
                </a:tc>
                <a:extLst>
                  <a:ext uri="{0D108BD9-81ED-4DB2-BD59-A6C34878D82A}">
                    <a16:rowId xmlns:a16="http://schemas.microsoft.com/office/drawing/2014/main" val="3191675687"/>
                  </a:ext>
                </a:extLst>
              </a:tr>
            </a:tbl>
          </a:graphicData>
        </a:graphic>
      </p:graphicFrame>
      <p:pic>
        <p:nvPicPr>
          <p:cNvPr id="4" name="Picture 3">
            <a:extLst>
              <a:ext uri="{FF2B5EF4-FFF2-40B4-BE49-F238E27FC236}">
                <a16:creationId xmlns:a16="http://schemas.microsoft.com/office/drawing/2014/main" id="{149C25CF-4AC0-AF58-2871-16CADFEA81F8}"/>
              </a:ext>
            </a:extLst>
          </p:cNvPr>
          <p:cNvPicPr>
            <a:picLocks noChangeAspect="1"/>
          </p:cNvPicPr>
          <p:nvPr/>
        </p:nvPicPr>
        <p:blipFill>
          <a:blip r:embed="rId2"/>
          <a:stretch>
            <a:fillRect/>
          </a:stretch>
        </p:blipFill>
        <p:spPr>
          <a:xfrm>
            <a:off x="10681935" y="3185583"/>
            <a:ext cx="317162" cy="342948"/>
          </a:xfrm>
          <a:prstGeom prst="rect">
            <a:avLst/>
          </a:prstGeom>
        </p:spPr>
      </p:pic>
      <p:pic>
        <p:nvPicPr>
          <p:cNvPr id="5" name="Picture 4">
            <a:extLst>
              <a:ext uri="{FF2B5EF4-FFF2-40B4-BE49-F238E27FC236}">
                <a16:creationId xmlns:a16="http://schemas.microsoft.com/office/drawing/2014/main" id="{531A64DC-C635-760B-00C9-C7A498450C85}"/>
              </a:ext>
            </a:extLst>
          </p:cNvPr>
          <p:cNvPicPr>
            <a:picLocks noChangeAspect="1"/>
          </p:cNvPicPr>
          <p:nvPr/>
        </p:nvPicPr>
        <p:blipFill>
          <a:blip r:embed="rId2"/>
          <a:stretch>
            <a:fillRect/>
          </a:stretch>
        </p:blipFill>
        <p:spPr>
          <a:xfrm>
            <a:off x="10684563" y="3756556"/>
            <a:ext cx="317162" cy="342948"/>
          </a:xfrm>
          <a:prstGeom prst="rect">
            <a:avLst/>
          </a:prstGeom>
        </p:spPr>
      </p:pic>
      <p:pic>
        <p:nvPicPr>
          <p:cNvPr id="6" name="Picture 5">
            <a:extLst>
              <a:ext uri="{FF2B5EF4-FFF2-40B4-BE49-F238E27FC236}">
                <a16:creationId xmlns:a16="http://schemas.microsoft.com/office/drawing/2014/main" id="{A94939A9-6B3D-6B30-852C-7BAFB8CF5044}"/>
              </a:ext>
            </a:extLst>
          </p:cNvPr>
          <p:cNvPicPr>
            <a:picLocks noChangeAspect="1"/>
          </p:cNvPicPr>
          <p:nvPr/>
        </p:nvPicPr>
        <p:blipFill>
          <a:blip r:embed="rId2"/>
          <a:stretch>
            <a:fillRect/>
          </a:stretch>
        </p:blipFill>
        <p:spPr>
          <a:xfrm>
            <a:off x="10681935" y="4212607"/>
            <a:ext cx="317162" cy="342948"/>
          </a:xfrm>
          <a:prstGeom prst="rect">
            <a:avLst/>
          </a:prstGeom>
        </p:spPr>
      </p:pic>
      <p:pic>
        <p:nvPicPr>
          <p:cNvPr id="7" name="Picture 6">
            <a:extLst>
              <a:ext uri="{FF2B5EF4-FFF2-40B4-BE49-F238E27FC236}">
                <a16:creationId xmlns:a16="http://schemas.microsoft.com/office/drawing/2014/main" id="{5ECA0677-A434-7847-48C0-901B5D707A37}"/>
              </a:ext>
            </a:extLst>
          </p:cNvPr>
          <p:cNvPicPr>
            <a:picLocks noChangeAspect="1"/>
          </p:cNvPicPr>
          <p:nvPr/>
        </p:nvPicPr>
        <p:blipFill>
          <a:blip r:embed="rId3"/>
          <a:stretch>
            <a:fillRect/>
          </a:stretch>
        </p:blipFill>
        <p:spPr>
          <a:xfrm>
            <a:off x="11128352" y="3185583"/>
            <a:ext cx="412230" cy="323895"/>
          </a:xfrm>
          <a:prstGeom prst="rect">
            <a:avLst/>
          </a:prstGeom>
        </p:spPr>
      </p:pic>
      <p:pic>
        <p:nvPicPr>
          <p:cNvPr id="8" name="Picture 7">
            <a:extLst>
              <a:ext uri="{FF2B5EF4-FFF2-40B4-BE49-F238E27FC236}">
                <a16:creationId xmlns:a16="http://schemas.microsoft.com/office/drawing/2014/main" id="{ED769F0C-71B0-FA1F-07FA-887438025EE9}"/>
              </a:ext>
            </a:extLst>
          </p:cNvPr>
          <p:cNvPicPr>
            <a:picLocks noChangeAspect="1"/>
          </p:cNvPicPr>
          <p:nvPr/>
        </p:nvPicPr>
        <p:blipFill>
          <a:blip r:embed="rId3"/>
          <a:stretch>
            <a:fillRect/>
          </a:stretch>
        </p:blipFill>
        <p:spPr>
          <a:xfrm>
            <a:off x="11128352" y="3737503"/>
            <a:ext cx="412230" cy="323895"/>
          </a:xfrm>
          <a:prstGeom prst="rect">
            <a:avLst/>
          </a:prstGeom>
        </p:spPr>
      </p:pic>
      <p:pic>
        <p:nvPicPr>
          <p:cNvPr id="9" name="Picture 8">
            <a:extLst>
              <a:ext uri="{FF2B5EF4-FFF2-40B4-BE49-F238E27FC236}">
                <a16:creationId xmlns:a16="http://schemas.microsoft.com/office/drawing/2014/main" id="{4DAF372C-FB33-35E1-B4E4-DA94B466461B}"/>
              </a:ext>
            </a:extLst>
          </p:cNvPr>
          <p:cNvPicPr>
            <a:picLocks noChangeAspect="1"/>
          </p:cNvPicPr>
          <p:nvPr/>
        </p:nvPicPr>
        <p:blipFill>
          <a:blip r:embed="rId3"/>
          <a:stretch>
            <a:fillRect/>
          </a:stretch>
        </p:blipFill>
        <p:spPr>
          <a:xfrm>
            <a:off x="11128352" y="4255087"/>
            <a:ext cx="412230" cy="323895"/>
          </a:xfrm>
          <a:prstGeom prst="rect">
            <a:avLst/>
          </a:prstGeom>
        </p:spPr>
      </p:pic>
      <p:pic>
        <p:nvPicPr>
          <p:cNvPr id="11" name="Picture 10">
            <a:extLst>
              <a:ext uri="{FF2B5EF4-FFF2-40B4-BE49-F238E27FC236}">
                <a16:creationId xmlns:a16="http://schemas.microsoft.com/office/drawing/2014/main" id="{65641D10-21C3-BB78-8F11-9DBC121483C4}"/>
              </a:ext>
            </a:extLst>
          </p:cNvPr>
          <p:cNvPicPr>
            <a:picLocks noChangeAspect="1"/>
          </p:cNvPicPr>
          <p:nvPr/>
        </p:nvPicPr>
        <p:blipFill>
          <a:blip r:embed="rId4"/>
          <a:stretch>
            <a:fillRect/>
          </a:stretch>
        </p:blipFill>
        <p:spPr>
          <a:xfrm>
            <a:off x="11622052" y="3185583"/>
            <a:ext cx="347854" cy="369427"/>
          </a:xfrm>
          <a:prstGeom prst="rect">
            <a:avLst/>
          </a:prstGeom>
        </p:spPr>
      </p:pic>
      <p:pic>
        <p:nvPicPr>
          <p:cNvPr id="13" name="Picture 12">
            <a:extLst>
              <a:ext uri="{FF2B5EF4-FFF2-40B4-BE49-F238E27FC236}">
                <a16:creationId xmlns:a16="http://schemas.microsoft.com/office/drawing/2014/main" id="{81C18AD2-6DC4-7F18-679E-E0CEF385E175}"/>
              </a:ext>
            </a:extLst>
          </p:cNvPr>
          <p:cNvPicPr>
            <a:picLocks noChangeAspect="1"/>
          </p:cNvPicPr>
          <p:nvPr/>
        </p:nvPicPr>
        <p:blipFill>
          <a:blip r:embed="rId4"/>
          <a:stretch>
            <a:fillRect/>
          </a:stretch>
        </p:blipFill>
        <p:spPr>
          <a:xfrm>
            <a:off x="11643034" y="3709133"/>
            <a:ext cx="331694" cy="352265"/>
          </a:xfrm>
          <a:prstGeom prst="rect">
            <a:avLst/>
          </a:prstGeom>
        </p:spPr>
      </p:pic>
      <p:pic>
        <p:nvPicPr>
          <p:cNvPr id="15" name="Picture 14">
            <a:extLst>
              <a:ext uri="{FF2B5EF4-FFF2-40B4-BE49-F238E27FC236}">
                <a16:creationId xmlns:a16="http://schemas.microsoft.com/office/drawing/2014/main" id="{94A8BEF3-A239-2F2F-4244-0B77B6439D6B}"/>
              </a:ext>
            </a:extLst>
          </p:cNvPr>
          <p:cNvPicPr>
            <a:picLocks noChangeAspect="1"/>
          </p:cNvPicPr>
          <p:nvPr/>
        </p:nvPicPr>
        <p:blipFill>
          <a:blip r:embed="rId4"/>
          <a:stretch>
            <a:fillRect/>
          </a:stretch>
        </p:blipFill>
        <p:spPr>
          <a:xfrm>
            <a:off x="11652744" y="4212607"/>
            <a:ext cx="317162" cy="336831"/>
          </a:xfrm>
          <a:prstGeom prst="rect">
            <a:avLst/>
          </a:prstGeom>
        </p:spPr>
      </p:pic>
      <p:sp>
        <p:nvSpPr>
          <p:cNvPr id="21" name="Rectangle 20">
            <a:extLst>
              <a:ext uri="{FF2B5EF4-FFF2-40B4-BE49-F238E27FC236}">
                <a16:creationId xmlns:a16="http://schemas.microsoft.com/office/drawing/2014/main" id="{E26FFF9D-F303-6499-B249-0997E961648A}"/>
              </a:ext>
            </a:extLst>
          </p:cNvPr>
          <p:cNvSpPr/>
          <p:nvPr/>
        </p:nvSpPr>
        <p:spPr>
          <a:xfrm>
            <a:off x="552378" y="277257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29DBEA37-28E9-3031-695E-E3B0919B34DB}"/>
              </a:ext>
            </a:extLst>
          </p:cNvPr>
          <p:cNvPicPr>
            <a:picLocks noChangeAspect="1"/>
          </p:cNvPicPr>
          <p:nvPr/>
        </p:nvPicPr>
        <p:blipFill>
          <a:blip r:embed="rId5"/>
          <a:stretch>
            <a:fillRect/>
          </a:stretch>
        </p:blipFill>
        <p:spPr>
          <a:xfrm>
            <a:off x="1644402" y="2801914"/>
            <a:ext cx="290805" cy="274468"/>
          </a:xfrm>
          <a:prstGeom prst="rect">
            <a:avLst/>
          </a:prstGeom>
        </p:spPr>
      </p:pic>
      <p:sp>
        <p:nvSpPr>
          <p:cNvPr id="23" name="Rectangle 22">
            <a:extLst>
              <a:ext uri="{FF2B5EF4-FFF2-40B4-BE49-F238E27FC236}">
                <a16:creationId xmlns:a16="http://schemas.microsoft.com/office/drawing/2014/main" id="{534C8E39-67E9-F0D2-EE70-07C4D8BA20EE}"/>
              </a:ext>
            </a:extLst>
          </p:cNvPr>
          <p:cNvSpPr/>
          <p:nvPr/>
        </p:nvSpPr>
        <p:spPr>
          <a:xfrm>
            <a:off x="2691455" y="278142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EE300FD0-AF9F-2693-F7C5-51E95CEF98E0}"/>
              </a:ext>
            </a:extLst>
          </p:cNvPr>
          <p:cNvPicPr>
            <a:picLocks noChangeAspect="1"/>
          </p:cNvPicPr>
          <p:nvPr/>
        </p:nvPicPr>
        <p:blipFill>
          <a:blip r:embed="rId5"/>
          <a:stretch>
            <a:fillRect/>
          </a:stretch>
        </p:blipFill>
        <p:spPr>
          <a:xfrm>
            <a:off x="3783479" y="2810759"/>
            <a:ext cx="290805" cy="274468"/>
          </a:xfrm>
          <a:prstGeom prst="rect">
            <a:avLst/>
          </a:prstGeom>
        </p:spPr>
      </p:pic>
      <p:sp>
        <p:nvSpPr>
          <p:cNvPr id="25" name="Rectangle 24">
            <a:extLst>
              <a:ext uri="{FF2B5EF4-FFF2-40B4-BE49-F238E27FC236}">
                <a16:creationId xmlns:a16="http://schemas.microsoft.com/office/drawing/2014/main" id="{DEF16BE1-F3B5-0EEC-F5A5-A2CB813E91CA}"/>
              </a:ext>
            </a:extLst>
          </p:cNvPr>
          <p:cNvSpPr/>
          <p:nvPr/>
        </p:nvSpPr>
        <p:spPr>
          <a:xfrm>
            <a:off x="4349531" y="2772575"/>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8755C4B-1021-CA43-7AD9-4A65F0FF0E59}"/>
              </a:ext>
            </a:extLst>
          </p:cNvPr>
          <p:cNvPicPr>
            <a:picLocks noChangeAspect="1"/>
          </p:cNvPicPr>
          <p:nvPr/>
        </p:nvPicPr>
        <p:blipFill>
          <a:blip r:embed="rId5"/>
          <a:stretch>
            <a:fillRect/>
          </a:stretch>
        </p:blipFill>
        <p:spPr>
          <a:xfrm>
            <a:off x="5123491" y="2801914"/>
            <a:ext cx="235408" cy="222182"/>
          </a:xfrm>
          <a:prstGeom prst="rect">
            <a:avLst/>
          </a:prstGeom>
        </p:spPr>
      </p:pic>
      <p:sp>
        <p:nvSpPr>
          <p:cNvPr id="27" name="Rectangle 26">
            <a:extLst>
              <a:ext uri="{FF2B5EF4-FFF2-40B4-BE49-F238E27FC236}">
                <a16:creationId xmlns:a16="http://schemas.microsoft.com/office/drawing/2014/main" id="{A25AC20C-9115-C7D1-478D-C87009C21453}"/>
              </a:ext>
            </a:extLst>
          </p:cNvPr>
          <p:cNvSpPr/>
          <p:nvPr/>
        </p:nvSpPr>
        <p:spPr>
          <a:xfrm>
            <a:off x="5454577" y="277365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A27C295B-1B42-BAC4-F592-D3BD67D899CE}"/>
              </a:ext>
            </a:extLst>
          </p:cNvPr>
          <p:cNvPicPr>
            <a:picLocks noChangeAspect="1"/>
          </p:cNvPicPr>
          <p:nvPr/>
        </p:nvPicPr>
        <p:blipFill>
          <a:blip r:embed="rId5"/>
          <a:stretch>
            <a:fillRect/>
          </a:stretch>
        </p:blipFill>
        <p:spPr>
          <a:xfrm>
            <a:off x="6228537" y="2802990"/>
            <a:ext cx="235408" cy="222182"/>
          </a:xfrm>
          <a:prstGeom prst="rect">
            <a:avLst/>
          </a:prstGeom>
        </p:spPr>
      </p:pic>
      <p:sp>
        <p:nvSpPr>
          <p:cNvPr id="29" name="Rectangle 28">
            <a:extLst>
              <a:ext uri="{FF2B5EF4-FFF2-40B4-BE49-F238E27FC236}">
                <a16:creationId xmlns:a16="http://schemas.microsoft.com/office/drawing/2014/main" id="{8695F803-2B6F-0F1A-3300-77C66BEE3BDA}"/>
              </a:ext>
            </a:extLst>
          </p:cNvPr>
          <p:cNvSpPr/>
          <p:nvPr/>
        </p:nvSpPr>
        <p:spPr>
          <a:xfrm>
            <a:off x="6639082" y="2810759"/>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0F2D6199-D177-3DA7-2874-830274895B93}"/>
              </a:ext>
            </a:extLst>
          </p:cNvPr>
          <p:cNvPicPr>
            <a:picLocks noChangeAspect="1"/>
          </p:cNvPicPr>
          <p:nvPr/>
        </p:nvPicPr>
        <p:blipFill>
          <a:blip r:embed="rId5"/>
          <a:stretch>
            <a:fillRect/>
          </a:stretch>
        </p:blipFill>
        <p:spPr>
          <a:xfrm>
            <a:off x="7413042" y="2840098"/>
            <a:ext cx="235408" cy="222182"/>
          </a:xfrm>
          <a:prstGeom prst="rect">
            <a:avLst/>
          </a:prstGeom>
        </p:spPr>
      </p:pic>
      <p:sp>
        <p:nvSpPr>
          <p:cNvPr id="31" name="Rectangle 30">
            <a:extLst>
              <a:ext uri="{FF2B5EF4-FFF2-40B4-BE49-F238E27FC236}">
                <a16:creationId xmlns:a16="http://schemas.microsoft.com/office/drawing/2014/main" id="{54138790-DD97-CC2C-6803-4CEA828B1AE1}"/>
              </a:ext>
            </a:extLst>
          </p:cNvPr>
          <p:cNvSpPr/>
          <p:nvPr/>
        </p:nvSpPr>
        <p:spPr>
          <a:xfrm>
            <a:off x="7850659" y="281752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0869D3D1-2C3B-71FA-F2E9-5DA2B26A0B8A}"/>
              </a:ext>
            </a:extLst>
          </p:cNvPr>
          <p:cNvPicPr>
            <a:picLocks noChangeAspect="1"/>
          </p:cNvPicPr>
          <p:nvPr/>
        </p:nvPicPr>
        <p:blipFill>
          <a:blip r:embed="rId5"/>
          <a:stretch>
            <a:fillRect/>
          </a:stretch>
        </p:blipFill>
        <p:spPr>
          <a:xfrm>
            <a:off x="8624619" y="2846860"/>
            <a:ext cx="235408" cy="222182"/>
          </a:xfrm>
          <a:prstGeom prst="rect">
            <a:avLst/>
          </a:prstGeom>
        </p:spPr>
      </p:pic>
      <p:sp>
        <p:nvSpPr>
          <p:cNvPr id="33" name="Rectangle 32">
            <a:extLst>
              <a:ext uri="{FF2B5EF4-FFF2-40B4-BE49-F238E27FC236}">
                <a16:creationId xmlns:a16="http://schemas.microsoft.com/office/drawing/2014/main" id="{F926DAE2-C71B-8B2D-B2EB-634559F660DB}"/>
              </a:ext>
            </a:extLst>
          </p:cNvPr>
          <p:cNvSpPr/>
          <p:nvPr/>
        </p:nvSpPr>
        <p:spPr>
          <a:xfrm>
            <a:off x="9237373" y="2819332"/>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a16="http://schemas.microsoft.com/office/drawing/2014/main" id="{F667377C-DADC-6053-088D-E45D32E27244}"/>
              </a:ext>
            </a:extLst>
          </p:cNvPr>
          <p:cNvPicPr>
            <a:picLocks noChangeAspect="1"/>
          </p:cNvPicPr>
          <p:nvPr/>
        </p:nvPicPr>
        <p:blipFill>
          <a:blip r:embed="rId5"/>
          <a:stretch>
            <a:fillRect/>
          </a:stretch>
        </p:blipFill>
        <p:spPr>
          <a:xfrm>
            <a:off x="10011333" y="2848671"/>
            <a:ext cx="235408" cy="222182"/>
          </a:xfrm>
          <a:prstGeom prst="rect">
            <a:avLst/>
          </a:prstGeom>
        </p:spPr>
      </p:pic>
      <p:sp>
        <p:nvSpPr>
          <p:cNvPr id="2" name="Oval 1">
            <a:extLst>
              <a:ext uri="{FF2B5EF4-FFF2-40B4-BE49-F238E27FC236}">
                <a16:creationId xmlns:a16="http://schemas.microsoft.com/office/drawing/2014/main" id="{61DFFDE8-444C-7D57-A839-D821EFF6CC4A}"/>
              </a:ext>
            </a:extLst>
          </p:cNvPr>
          <p:cNvSpPr/>
          <p:nvPr/>
        </p:nvSpPr>
        <p:spPr>
          <a:xfrm>
            <a:off x="10591204" y="2973762"/>
            <a:ext cx="479686" cy="7083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peech Bubble: Oval 9">
            <a:extLst>
              <a:ext uri="{FF2B5EF4-FFF2-40B4-BE49-F238E27FC236}">
                <a16:creationId xmlns:a16="http://schemas.microsoft.com/office/drawing/2014/main" id="{5B797858-2556-412D-8E07-AAFD05E9E5B5}"/>
              </a:ext>
            </a:extLst>
          </p:cNvPr>
          <p:cNvSpPr/>
          <p:nvPr/>
        </p:nvSpPr>
        <p:spPr>
          <a:xfrm>
            <a:off x="8211207" y="3451285"/>
            <a:ext cx="1813590" cy="539646"/>
          </a:xfrm>
          <a:prstGeom prst="wedgeEllipseCallout">
            <a:avLst>
              <a:gd name="adj1" fmla="val 77712"/>
              <a:gd name="adj2" fmla="val -6635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My Call</a:t>
            </a:r>
            <a:endParaRPr lang="en-IN" dirty="0">
              <a:solidFill>
                <a:schemeClr val="tx1"/>
              </a:solidFill>
            </a:endParaRPr>
          </a:p>
        </p:txBody>
      </p:sp>
      <p:pic>
        <p:nvPicPr>
          <p:cNvPr id="12" name="Picture 11">
            <a:extLst>
              <a:ext uri="{FF2B5EF4-FFF2-40B4-BE49-F238E27FC236}">
                <a16:creationId xmlns:a16="http://schemas.microsoft.com/office/drawing/2014/main" id="{78DA1C96-D560-E6B7-080D-D8A7CE70A767}"/>
              </a:ext>
            </a:extLst>
          </p:cNvPr>
          <p:cNvPicPr>
            <a:picLocks noChangeAspect="1"/>
          </p:cNvPicPr>
          <p:nvPr/>
        </p:nvPicPr>
        <p:blipFill>
          <a:blip r:embed="rId6"/>
          <a:stretch>
            <a:fillRect/>
          </a:stretch>
        </p:blipFill>
        <p:spPr>
          <a:xfrm>
            <a:off x="8601329" y="5298739"/>
            <a:ext cx="3503877" cy="436549"/>
          </a:xfrm>
          <a:prstGeom prst="rect">
            <a:avLst/>
          </a:prstGeom>
          <a:ln w="28575">
            <a:solidFill>
              <a:schemeClr val="tx1"/>
            </a:solidFill>
          </a:ln>
        </p:spPr>
      </p:pic>
      <p:sp>
        <p:nvSpPr>
          <p:cNvPr id="14" name="Rectangle 13">
            <a:extLst>
              <a:ext uri="{FF2B5EF4-FFF2-40B4-BE49-F238E27FC236}">
                <a16:creationId xmlns:a16="http://schemas.microsoft.com/office/drawing/2014/main" id="{D3C29BE9-A18C-C985-6327-82A84D63AADD}"/>
              </a:ext>
            </a:extLst>
          </p:cNvPr>
          <p:cNvSpPr/>
          <p:nvPr/>
        </p:nvSpPr>
        <p:spPr>
          <a:xfrm>
            <a:off x="9237373" y="216416"/>
            <a:ext cx="2800119" cy="39843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My Customer</a:t>
            </a:r>
            <a:endParaRPr lang="en-IN" sz="2800" dirty="0">
              <a:solidFill>
                <a:schemeClr val="tx1"/>
              </a:solidFill>
            </a:endParaRPr>
          </a:p>
        </p:txBody>
      </p:sp>
    </p:spTree>
    <p:extLst>
      <p:ext uri="{BB962C8B-B14F-4D97-AF65-F5344CB8AC3E}">
        <p14:creationId xmlns:p14="http://schemas.microsoft.com/office/powerpoint/2010/main" val="4096682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2971D-0517-D4A7-58F2-FFEC2B443192}"/>
              </a:ext>
            </a:extLst>
          </p:cNvPr>
          <p:cNvSpPr txBox="1"/>
          <p:nvPr/>
        </p:nvSpPr>
        <p:spPr>
          <a:xfrm>
            <a:off x="1" y="117848"/>
            <a:ext cx="1603948"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Call Purpose:</a:t>
            </a:r>
            <a:endParaRPr lang="en-IN" dirty="0"/>
          </a:p>
        </p:txBody>
      </p:sp>
      <p:sp>
        <p:nvSpPr>
          <p:cNvPr id="6" name="TextBox 5">
            <a:extLst>
              <a:ext uri="{FF2B5EF4-FFF2-40B4-BE49-F238E27FC236}">
                <a16:creationId xmlns:a16="http://schemas.microsoft.com/office/drawing/2014/main" id="{5F8737D8-E165-1310-0337-242E40578E67}"/>
              </a:ext>
            </a:extLst>
          </p:cNvPr>
          <p:cNvSpPr txBox="1"/>
          <p:nvPr/>
        </p:nvSpPr>
        <p:spPr>
          <a:xfrm>
            <a:off x="-22486" y="842160"/>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Date &amp; Time :</a:t>
            </a:r>
            <a:endParaRPr lang="en-IN" dirty="0"/>
          </a:p>
        </p:txBody>
      </p:sp>
      <p:sp>
        <p:nvSpPr>
          <p:cNvPr id="7" name="TextBox 6">
            <a:extLst>
              <a:ext uri="{FF2B5EF4-FFF2-40B4-BE49-F238E27FC236}">
                <a16:creationId xmlns:a16="http://schemas.microsoft.com/office/drawing/2014/main" id="{E2AEDCE5-008A-1BED-CA05-C7A732DFD265}"/>
              </a:ext>
            </a:extLst>
          </p:cNvPr>
          <p:cNvSpPr txBox="1"/>
          <p:nvPr/>
        </p:nvSpPr>
        <p:spPr>
          <a:xfrm>
            <a:off x="0" y="1381806"/>
            <a:ext cx="1791321" cy="369332"/>
          </a:xfrm>
          <a:prstGeom prst="rect">
            <a:avLst/>
          </a:prstGeom>
          <a:noFill/>
        </p:spPr>
        <p:txBody>
          <a:bodyPr wrap="square">
            <a:spAutoFit/>
          </a:bodyPr>
          <a:lstStyle/>
          <a:p>
            <a:r>
              <a:rPr lang="en-IN" dirty="0">
                <a:solidFill>
                  <a:srgbClr val="003189"/>
                </a:solidFill>
                <a:highlight>
                  <a:srgbClr val="FFFFFF"/>
                </a:highlight>
                <a:latin typeface="Nunito Sans" pitchFamily="2" charset="0"/>
              </a:rPr>
              <a:t>Call Category</a:t>
            </a:r>
            <a:r>
              <a:rPr lang="en-IN" b="0" i="0" dirty="0">
                <a:solidFill>
                  <a:srgbClr val="003189"/>
                </a:solidFill>
                <a:effectLst/>
                <a:highlight>
                  <a:srgbClr val="FFFFFF"/>
                </a:highlight>
                <a:latin typeface="Nunito Sans" pitchFamily="2" charset="0"/>
              </a:rPr>
              <a:t>:</a:t>
            </a:r>
            <a:endParaRPr lang="en-IN" dirty="0"/>
          </a:p>
        </p:txBody>
      </p:sp>
      <p:sp>
        <p:nvSpPr>
          <p:cNvPr id="8" name="TextBox 7">
            <a:extLst>
              <a:ext uri="{FF2B5EF4-FFF2-40B4-BE49-F238E27FC236}">
                <a16:creationId xmlns:a16="http://schemas.microsoft.com/office/drawing/2014/main" id="{FEB22C54-F231-AE15-E037-F3F359FDE6EB}"/>
              </a:ext>
            </a:extLst>
          </p:cNvPr>
          <p:cNvSpPr txBox="1"/>
          <p:nvPr/>
        </p:nvSpPr>
        <p:spPr>
          <a:xfrm>
            <a:off x="-22486" y="1954143"/>
            <a:ext cx="192623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a:t>
            </a:r>
            <a:endParaRPr lang="en-IN" dirty="0"/>
          </a:p>
        </p:txBody>
      </p:sp>
      <p:sp>
        <p:nvSpPr>
          <p:cNvPr id="9" name="TextBox 8">
            <a:extLst>
              <a:ext uri="{FF2B5EF4-FFF2-40B4-BE49-F238E27FC236}">
                <a16:creationId xmlns:a16="http://schemas.microsoft.com/office/drawing/2014/main" id="{03974CA9-89D9-1734-4B88-8E93C597107D}"/>
              </a:ext>
            </a:extLst>
          </p:cNvPr>
          <p:cNvSpPr txBox="1"/>
          <p:nvPr/>
        </p:nvSpPr>
        <p:spPr>
          <a:xfrm>
            <a:off x="-22487" y="2541470"/>
            <a:ext cx="1416571"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Attendees:</a:t>
            </a:r>
            <a:endParaRPr lang="en-IN" dirty="0"/>
          </a:p>
        </p:txBody>
      </p:sp>
      <p:sp>
        <p:nvSpPr>
          <p:cNvPr id="10" name="TextBox 9">
            <a:extLst>
              <a:ext uri="{FF2B5EF4-FFF2-40B4-BE49-F238E27FC236}">
                <a16:creationId xmlns:a16="http://schemas.microsoft.com/office/drawing/2014/main" id="{60327044-35FC-DFF1-B5E3-D232A7CD3DD7}"/>
              </a:ext>
            </a:extLst>
          </p:cNvPr>
          <p:cNvSpPr txBox="1"/>
          <p:nvPr/>
        </p:nvSpPr>
        <p:spPr>
          <a:xfrm>
            <a:off x="-22486" y="3083827"/>
            <a:ext cx="129665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Remarks:</a:t>
            </a:r>
            <a:endParaRPr lang="en-IN" dirty="0"/>
          </a:p>
        </p:txBody>
      </p:sp>
      <p:pic>
        <p:nvPicPr>
          <p:cNvPr id="12" name="Picture 11">
            <a:extLst>
              <a:ext uri="{FF2B5EF4-FFF2-40B4-BE49-F238E27FC236}">
                <a16:creationId xmlns:a16="http://schemas.microsoft.com/office/drawing/2014/main" id="{366738E8-41E6-8F49-D58E-96D180C7A817}"/>
              </a:ext>
            </a:extLst>
          </p:cNvPr>
          <p:cNvPicPr>
            <a:picLocks noChangeAspect="1"/>
          </p:cNvPicPr>
          <p:nvPr/>
        </p:nvPicPr>
        <p:blipFill>
          <a:blip r:embed="rId2"/>
          <a:stretch>
            <a:fillRect/>
          </a:stretch>
        </p:blipFill>
        <p:spPr>
          <a:xfrm>
            <a:off x="1089993" y="5614789"/>
            <a:ext cx="1047896" cy="457264"/>
          </a:xfrm>
          <a:prstGeom prst="rect">
            <a:avLst/>
          </a:prstGeom>
        </p:spPr>
      </p:pic>
      <p:sp>
        <p:nvSpPr>
          <p:cNvPr id="13" name="TextBox 12">
            <a:extLst>
              <a:ext uri="{FF2B5EF4-FFF2-40B4-BE49-F238E27FC236}">
                <a16:creationId xmlns:a16="http://schemas.microsoft.com/office/drawing/2014/main" id="{655BB9C0-99C8-D39F-6F83-8C5C7B21FDF6}"/>
              </a:ext>
            </a:extLst>
          </p:cNvPr>
          <p:cNvSpPr txBox="1"/>
          <p:nvPr/>
        </p:nvSpPr>
        <p:spPr>
          <a:xfrm>
            <a:off x="-22486" y="3626184"/>
            <a:ext cx="2410921" cy="369332"/>
          </a:xfrm>
          <a:prstGeom prst="rect">
            <a:avLst/>
          </a:prstGeom>
          <a:noFill/>
        </p:spPr>
        <p:txBody>
          <a:bodyPr wrap="square">
            <a:spAutoFit/>
          </a:bodyPr>
          <a:lstStyle/>
          <a:p>
            <a:r>
              <a:rPr lang="en-IN" dirty="0">
                <a:solidFill>
                  <a:srgbClr val="003189"/>
                </a:solidFill>
                <a:highlight>
                  <a:srgbClr val="F9F9F9"/>
                </a:highlight>
                <a:latin typeface="Nunito Sans" pitchFamily="2" charset="0"/>
              </a:rPr>
              <a:t>Call</a:t>
            </a:r>
            <a:r>
              <a:rPr lang="en-IN" b="0" i="0" dirty="0">
                <a:solidFill>
                  <a:srgbClr val="003189"/>
                </a:solidFill>
                <a:effectLst/>
                <a:highlight>
                  <a:srgbClr val="F9F9F9"/>
                </a:highlight>
                <a:latin typeface="Nunito Sans" pitchFamily="2" charset="0"/>
              </a:rPr>
              <a:t> Created By:</a:t>
            </a:r>
            <a:endParaRPr lang="en-IN" dirty="0"/>
          </a:p>
        </p:txBody>
      </p:sp>
      <p:sp>
        <p:nvSpPr>
          <p:cNvPr id="14" name="TextBox 13">
            <a:extLst>
              <a:ext uri="{FF2B5EF4-FFF2-40B4-BE49-F238E27FC236}">
                <a16:creationId xmlns:a16="http://schemas.microsoft.com/office/drawing/2014/main" id="{46E13BDB-6617-2348-B143-6B7F6E711757}"/>
              </a:ext>
            </a:extLst>
          </p:cNvPr>
          <p:cNvSpPr txBox="1"/>
          <p:nvPr/>
        </p:nvSpPr>
        <p:spPr>
          <a:xfrm>
            <a:off x="-82446" y="4218780"/>
            <a:ext cx="2900597"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Call Created date &amp; Time:</a:t>
            </a:r>
            <a:endParaRPr lang="en-IN" dirty="0"/>
          </a:p>
        </p:txBody>
      </p:sp>
      <p:sp>
        <p:nvSpPr>
          <p:cNvPr id="15" name="Rectangle 14">
            <a:extLst>
              <a:ext uri="{FF2B5EF4-FFF2-40B4-BE49-F238E27FC236}">
                <a16:creationId xmlns:a16="http://schemas.microsoft.com/office/drawing/2014/main" id="{EC7D3B61-A24B-9A57-E54C-7E85EADD18F6}"/>
              </a:ext>
            </a:extLst>
          </p:cNvPr>
          <p:cNvSpPr/>
          <p:nvPr/>
        </p:nvSpPr>
        <p:spPr>
          <a:xfrm>
            <a:off x="1903751" y="3609758"/>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16" name="Rectangle 15">
            <a:extLst>
              <a:ext uri="{FF2B5EF4-FFF2-40B4-BE49-F238E27FC236}">
                <a16:creationId xmlns:a16="http://schemas.microsoft.com/office/drawing/2014/main" id="{90B451B1-E87A-05E3-DB37-B1D2BFD677AE}"/>
              </a:ext>
            </a:extLst>
          </p:cNvPr>
          <p:cNvSpPr/>
          <p:nvPr/>
        </p:nvSpPr>
        <p:spPr>
          <a:xfrm>
            <a:off x="2670745" y="4188639"/>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&lt;System Generated&gt;</a:t>
            </a:r>
            <a:endParaRPr lang="en-IN" sz="1400" dirty="0">
              <a:solidFill>
                <a:schemeClr val="tx1"/>
              </a:solidFill>
            </a:endParaRPr>
          </a:p>
        </p:txBody>
      </p:sp>
      <p:sp>
        <p:nvSpPr>
          <p:cNvPr id="17" name="Rectangle 16">
            <a:extLst>
              <a:ext uri="{FF2B5EF4-FFF2-40B4-BE49-F238E27FC236}">
                <a16:creationId xmlns:a16="http://schemas.microsoft.com/office/drawing/2014/main" id="{5DC6CD31-FA4F-E066-9650-F7A96A751DDE}"/>
              </a:ext>
            </a:extLst>
          </p:cNvPr>
          <p:cNvSpPr/>
          <p:nvPr/>
        </p:nvSpPr>
        <p:spPr>
          <a:xfrm>
            <a:off x="1791321" y="117848"/>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18" name="Rectangle 17">
            <a:extLst>
              <a:ext uri="{FF2B5EF4-FFF2-40B4-BE49-F238E27FC236}">
                <a16:creationId xmlns:a16="http://schemas.microsoft.com/office/drawing/2014/main" id="{579DD6D7-D255-E225-02B0-255E9B9E5133}"/>
              </a:ext>
            </a:extLst>
          </p:cNvPr>
          <p:cNvSpPr/>
          <p:nvPr/>
        </p:nvSpPr>
        <p:spPr>
          <a:xfrm>
            <a:off x="1791321" y="776811"/>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cxnSp>
        <p:nvCxnSpPr>
          <p:cNvPr id="19" name="Straight Connector 18">
            <a:extLst>
              <a:ext uri="{FF2B5EF4-FFF2-40B4-BE49-F238E27FC236}">
                <a16:creationId xmlns:a16="http://schemas.microsoft.com/office/drawing/2014/main" id="{60BD3B0F-42E2-B67B-F28B-825DEB539ADC}"/>
              </a:ext>
            </a:extLst>
          </p:cNvPr>
          <p:cNvCxnSpPr>
            <a:cxnSpLocks/>
          </p:cNvCxnSpPr>
          <p:nvPr/>
        </p:nvCxnSpPr>
        <p:spPr>
          <a:xfrm flipH="1">
            <a:off x="5092907" y="991569"/>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71AECEBB-1D58-5019-AEB3-4A40909CE756}"/>
              </a:ext>
            </a:extLst>
          </p:cNvPr>
          <p:cNvPicPr>
            <a:picLocks noChangeAspect="1"/>
          </p:cNvPicPr>
          <p:nvPr/>
        </p:nvPicPr>
        <p:blipFill>
          <a:blip r:embed="rId3"/>
          <a:stretch>
            <a:fillRect/>
          </a:stretch>
        </p:blipFill>
        <p:spPr>
          <a:xfrm>
            <a:off x="3481346" y="763026"/>
            <a:ext cx="1354229" cy="492448"/>
          </a:xfrm>
          <a:prstGeom prst="rect">
            <a:avLst/>
          </a:prstGeom>
        </p:spPr>
      </p:pic>
      <p:pic>
        <p:nvPicPr>
          <p:cNvPr id="21" name="Picture 20">
            <a:extLst>
              <a:ext uri="{FF2B5EF4-FFF2-40B4-BE49-F238E27FC236}">
                <a16:creationId xmlns:a16="http://schemas.microsoft.com/office/drawing/2014/main" id="{DC458D71-1591-E188-F3D2-5CB1F21BA01E}"/>
              </a:ext>
            </a:extLst>
          </p:cNvPr>
          <p:cNvPicPr>
            <a:picLocks noChangeAspect="1"/>
          </p:cNvPicPr>
          <p:nvPr/>
        </p:nvPicPr>
        <p:blipFill>
          <a:blip r:embed="rId4"/>
          <a:stretch>
            <a:fillRect/>
          </a:stretch>
        </p:blipFill>
        <p:spPr>
          <a:xfrm>
            <a:off x="5463294" y="737687"/>
            <a:ext cx="1678153" cy="543126"/>
          </a:xfrm>
          <a:prstGeom prst="rect">
            <a:avLst/>
          </a:prstGeom>
        </p:spPr>
      </p:pic>
      <p:sp>
        <p:nvSpPr>
          <p:cNvPr id="22" name="Rectangle 21">
            <a:extLst>
              <a:ext uri="{FF2B5EF4-FFF2-40B4-BE49-F238E27FC236}">
                <a16:creationId xmlns:a16="http://schemas.microsoft.com/office/drawing/2014/main" id="{64DD4323-03E1-D4B6-677F-06D31B873A89}"/>
              </a:ext>
            </a:extLst>
          </p:cNvPr>
          <p:cNvSpPr/>
          <p:nvPr/>
        </p:nvSpPr>
        <p:spPr>
          <a:xfrm>
            <a:off x="1791321" y="1425788"/>
            <a:ext cx="291559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from General Master&gt;</a:t>
            </a:r>
            <a:endParaRPr lang="en-IN" sz="1400" dirty="0">
              <a:solidFill>
                <a:schemeClr val="tx1"/>
              </a:solidFill>
            </a:endParaRPr>
          </a:p>
        </p:txBody>
      </p:sp>
      <p:sp>
        <p:nvSpPr>
          <p:cNvPr id="23" name="Rectangle 22">
            <a:extLst>
              <a:ext uri="{FF2B5EF4-FFF2-40B4-BE49-F238E27FC236}">
                <a16:creationId xmlns:a16="http://schemas.microsoft.com/office/drawing/2014/main" id="{EC275304-68EE-97E9-9DEE-0FF650079A06}"/>
              </a:ext>
            </a:extLst>
          </p:cNvPr>
          <p:cNvSpPr/>
          <p:nvPr/>
        </p:nvSpPr>
        <p:spPr>
          <a:xfrm>
            <a:off x="1812551" y="2009416"/>
            <a:ext cx="29155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Customer Listing &gt;</a:t>
            </a:r>
            <a:endParaRPr lang="en-IN" sz="1400" dirty="0">
              <a:solidFill>
                <a:schemeClr val="tx1"/>
              </a:solidFill>
            </a:endParaRPr>
          </a:p>
        </p:txBody>
      </p:sp>
      <p:sp>
        <p:nvSpPr>
          <p:cNvPr id="25" name="Rectangle 24">
            <a:extLst>
              <a:ext uri="{FF2B5EF4-FFF2-40B4-BE49-F238E27FC236}">
                <a16:creationId xmlns:a16="http://schemas.microsoft.com/office/drawing/2014/main" id="{C1F8EE82-60A4-58C8-BC53-E4F767901EA3}"/>
              </a:ext>
            </a:extLst>
          </p:cNvPr>
          <p:cNvSpPr/>
          <p:nvPr/>
        </p:nvSpPr>
        <p:spPr>
          <a:xfrm>
            <a:off x="1812551" y="3057116"/>
            <a:ext cx="291558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&lt;Text Field&gt;</a:t>
            </a:r>
            <a:endParaRPr lang="en-IN" sz="1400" dirty="0">
              <a:solidFill>
                <a:schemeClr val="tx1"/>
              </a:solidFill>
            </a:endParaRPr>
          </a:p>
        </p:txBody>
      </p:sp>
      <p:sp>
        <p:nvSpPr>
          <p:cNvPr id="26" name="Rectangle 25">
            <a:extLst>
              <a:ext uri="{FF2B5EF4-FFF2-40B4-BE49-F238E27FC236}">
                <a16:creationId xmlns:a16="http://schemas.microsoft.com/office/drawing/2014/main" id="{3840DF91-8CF3-F43F-7419-DB9865237D2E}"/>
              </a:ext>
            </a:extLst>
          </p:cNvPr>
          <p:cNvSpPr/>
          <p:nvPr/>
        </p:nvSpPr>
        <p:spPr>
          <a:xfrm>
            <a:off x="1796313" y="2513563"/>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&lt;Drop down from User Master, Multi selection &gt;</a:t>
            </a:r>
            <a:endParaRPr lang="en-IN" sz="1400" dirty="0">
              <a:solidFill>
                <a:schemeClr val="tx1"/>
              </a:solidFill>
            </a:endParaRPr>
          </a:p>
        </p:txBody>
      </p:sp>
      <p:sp>
        <p:nvSpPr>
          <p:cNvPr id="3" name="Rectangle 2">
            <a:extLst>
              <a:ext uri="{FF2B5EF4-FFF2-40B4-BE49-F238E27FC236}">
                <a16:creationId xmlns:a16="http://schemas.microsoft.com/office/drawing/2014/main" id="{E34F1E07-7BA4-D394-9C50-ABDF2AA99B8B}"/>
              </a:ext>
            </a:extLst>
          </p:cNvPr>
          <p:cNvSpPr/>
          <p:nvPr/>
        </p:nvSpPr>
        <p:spPr>
          <a:xfrm>
            <a:off x="6850505" y="2874961"/>
            <a:ext cx="4347148" cy="733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Call added from this module to be displayed on My Call  module Listing page</a:t>
            </a:r>
            <a:endParaRPr lang="en-IN" dirty="0"/>
          </a:p>
        </p:txBody>
      </p:sp>
      <p:sp>
        <p:nvSpPr>
          <p:cNvPr id="2" name="Rectangle 1">
            <a:extLst>
              <a:ext uri="{FF2B5EF4-FFF2-40B4-BE49-F238E27FC236}">
                <a16:creationId xmlns:a16="http://schemas.microsoft.com/office/drawing/2014/main" id="{2751E59F-AB73-14B0-D7B5-19B8AA0FA616}"/>
              </a:ext>
            </a:extLst>
          </p:cNvPr>
          <p:cNvSpPr/>
          <p:nvPr/>
        </p:nvSpPr>
        <p:spPr>
          <a:xfrm>
            <a:off x="9237373" y="216416"/>
            <a:ext cx="2800119" cy="39843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My Customer</a:t>
            </a:r>
            <a:endParaRPr lang="en-IN" sz="2800" dirty="0">
              <a:solidFill>
                <a:schemeClr val="tx1"/>
              </a:solidFill>
            </a:endParaRPr>
          </a:p>
        </p:txBody>
      </p:sp>
    </p:spTree>
    <p:extLst>
      <p:ext uri="{BB962C8B-B14F-4D97-AF65-F5344CB8AC3E}">
        <p14:creationId xmlns:p14="http://schemas.microsoft.com/office/powerpoint/2010/main" val="2272898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55BF785-E6F2-840C-7482-F529C80BDCF5}"/>
              </a:ext>
            </a:extLst>
          </p:cNvPr>
          <p:cNvGraphicFramePr>
            <a:graphicFrameLocks noGrp="1"/>
          </p:cNvGraphicFramePr>
          <p:nvPr/>
        </p:nvGraphicFramePr>
        <p:xfrm>
          <a:off x="164892" y="1828938"/>
          <a:ext cx="11917176" cy="3266440"/>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256968313"/>
                    </a:ext>
                  </a:extLst>
                </a:gridCol>
                <a:gridCol w="1648918">
                  <a:extLst>
                    <a:ext uri="{9D8B030D-6E8A-4147-A177-3AD203B41FA5}">
                      <a16:colId xmlns:a16="http://schemas.microsoft.com/office/drawing/2014/main" val="3254270242"/>
                    </a:ext>
                  </a:extLst>
                </a:gridCol>
                <a:gridCol w="1184223">
                  <a:extLst>
                    <a:ext uri="{9D8B030D-6E8A-4147-A177-3AD203B41FA5}">
                      <a16:colId xmlns:a16="http://schemas.microsoft.com/office/drawing/2014/main" val="2655826687"/>
                    </a:ext>
                  </a:extLst>
                </a:gridCol>
                <a:gridCol w="1124262">
                  <a:extLst>
                    <a:ext uri="{9D8B030D-6E8A-4147-A177-3AD203B41FA5}">
                      <a16:colId xmlns:a16="http://schemas.microsoft.com/office/drawing/2014/main" val="3916843874"/>
                    </a:ext>
                  </a:extLst>
                </a:gridCol>
                <a:gridCol w="1214204">
                  <a:extLst>
                    <a:ext uri="{9D8B030D-6E8A-4147-A177-3AD203B41FA5}">
                      <a16:colId xmlns:a16="http://schemas.microsoft.com/office/drawing/2014/main" val="1854303683"/>
                    </a:ext>
                  </a:extLst>
                </a:gridCol>
                <a:gridCol w="1367849">
                  <a:extLst>
                    <a:ext uri="{9D8B030D-6E8A-4147-A177-3AD203B41FA5}">
                      <a16:colId xmlns:a16="http://schemas.microsoft.com/office/drawing/2014/main" val="3331547859"/>
                    </a:ext>
                  </a:extLst>
                </a:gridCol>
                <a:gridCol w="1489647">
                  <a:extLst>
                    <a:ext uri="{9D8B030D-6E8A-4147-A177-3AD203B41FA5}">
                      <a16:colId xmlns:a16="http://schemas.microsoft.com/office/drawing/2014/main" val="312347497"/>
                    </a:ext>
                  </a:extLst>
                </a:gridCol>
                <a:gridCol w="1489647">
                  <a:extLst>
                    <a:ext uri="{9D8B030D-6E8A-4147-A177-3AD203B41FA5}">
                      <a16:colId xmlns:a16="http://schemas.microsoft.com/office/drawing/2014/main" val="3200714539"/>
                    </a:ext>
                  </a:extLst>
                </a:gridCol>
              </a:tblGrid>
              <a:tr h="370840">
                <a:tc>
                  <a:txBody>
                    <a:bodyPr/>
                    <a:lstStyle/>
                    <a:p>
                      <a:r>
                        <a:rPr lang="en-US" dirty="0"/>
                        <a:t>Customer Name</a:t>
                      </a:r>
                      <a:endParaRPr lang="en-IN" dirty="0"/>
                    </a:p>
                  </a:txBody>
                  <a:tcPr/>
                </a:tc>
                <a:tc>
                  <a:txBody>
                    <a:bodyPr/>
                    <a:lstStyle/>
                    <a:p>
                      <a:r>
                        <a:rPr lang="en-US" dirty="0"/>
                        <a:t>Contract ID</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Sales as Month to date </a:t>
                      </a:r>
                      <a:endParaRPr lang="en-IN" dirty="0"/>
                    </a:p>
                  </a:txBody>
                  <a:tcPr/>
                </a:tc>
                <a:tc>
                  <a:txBody>
                    <a:bodyPr/>
                    <a:lstStyle/>
                    <a:p>
                      <a:r>
                        <a:rPr lang="en-US" dirty="0"/>
                        <a:t>Sales Year to date </a:t>
                      </a:r>
                      <a:endParaRPr lang="en-IN" dirty="0"/>
                    </a:p>
                  </a:txBody>
                  <a:tcPr/>
                </a:tc>
                <a:tc>
                  <a:txBody>
                    <a:bodyPr/>
                    <a:lstStyle/>
                    <a:p>
                      <a:r>
                        <a:rPr lang="en-US" dirty="0"/>
                        <a:t>O/S as on Date </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3313084247"/>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257500444"/>
                  </a:ext>
                </a:extLst>
              </a:tr>
              <a:tr h="370840">
                <a:tc>
                  <a:txBody>
                    <a:bodyPr/>
                    <a:lstStyle/>
                    <a:p>
                      <a:r>
                        <a:rPr lang="en-US" sz="1400" dirty="0"/>
                        <a:t>C0012345:ABC </a:t>
                      </a:r>
                      <a:r>
                        <a:rPr lang="en-US" sz="1400" dirty="0" err="1"/>
                        <a:t>Ldt</a:t>
                      </a:r>
                      <a:r>
                        <a:rPr lang="en-US" sz="1400" dirty="0"/>
                        <a:t>.</a:t>
                      </a:r>
                      <a:endParaRPr lang="en-IN" sz="1400" dirty="0"/>
                    </a:p>
                  </a:txBody>
                  <a:tcPr/>
                </a:tc>
                <a:tc>
                  <a:txBody>
                    <a:bodyPr/>
                    <a:lstStyle/>
                    <a:p>
                      <a:r>
                        <a:rPr lang="en-IN" sz="1400" b="0" i="0" kern="1200" dirty="0">
                          <a:solidFill>
                            <a:schemeClr val="dk1"/>
                          </a:solidFill>
                          <a:effectLst/>
                          <a:latin typeface="+mn-lt"/>
                          <a:ea typeface="+mn-ea"/>
                          <a:cs typeface="+mn-cs"/>
                        </a:rPr>
                        <a:t>CN0000005588</a:t>
                      </a:r>
                      <a:endParaRPr lang="en-IN" sz="1200" dirty="0"/>
                    </a:p>
                  </a:txBody>
                  <a:tcPr/>
                </a:tc>
                <a:tc>
                  <a:txBody>
                    <a:bodyPr/>
                    <a:lstStyle/>
                    <a:p>
                      <a:r>
                        <a:rPr lang="en-US" sz="1400" dirty="0"/>
                        <a:t>12-01-2018</a:t>
                      </a:r>
                      <a:endParaRPr lang="en-IN" sz="1400" dirty="0"/>
                    </a:p>
                  </a:txBody>
                  <a:tcPr/>
                </a:tc>
                <a:tc>
                  <a:txBody>
                    <a:bodyPr/>
                    <a:lstStyle/>
                    <a:p>
                      <a:r>
                        <a:rPr lang="en-US" sz="1400" dirty="0"/>
                        <a:t>31-12-2025</a:t>
                      </a:r>
                      <a:endParaRPr lang="en-IN" sz="1400" dirty="0"/>
                    </a:p>
                  </a:txBody>
                  <a:tcPr/>
                </a:tc>
                <a:tc>
                  <a:txBody>
                    <a:bodyPr/>
                    <a:lstStyle/>
                    <a:p>
                      <a:r>
                        <a:rPr lang="en-US" sz="1400" dirty="0"/>
                        <a:t>5231074.45</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52231074.45</a:t>
                      </a:r>
                      <a:endParaRPr lang="en-IN" sz="1400" dirty="0"/>
                    </a:p>
                    <a:p>
                      <a:endParaRPr lang="en-IN" sz="1400" dirty="0"/>
                    </a:p>
                  </a:txBody>
                  <a:tcPr/>
                </a:tc>
                <a:tc>
                  <a:txBody>
                    <a:bodyPr/>
                    <a:lstStyle/>
                    <a:p>
                      <a:r>
                        <a:rPr lang="en-US" sz="1400" dirty="0"/>
                        <a:t>3590885.00</a:t>
                      </a:r>
                      <a:endParaRPr lang="en-IN" sz="1400" dirty="0"/>
                    </a:p>
                  </a:txBody>
                  <a:tcPr/>
                </a:tc>
                <a:tc>
                  <a:txBody>
                    <a:bodyPr/>
                    <a:lstStyle/>
                    <a:p>
                      <a:endParaRPr lang="en-IN" sz="1400" dirty="0"/>
                    </a:p>
                  </a:txBody>
                  <a:tcPr/>
                </a:tc>
                <a:extLst>
                  <a:ext uri="{0D108BD9-81ED-4DB2-BD59-A6C34878D82A}">
                    <a16:rowId xmlns:a16="http://schemas.microsoft.com/office/drawing/2014/main" val="2448008773"/>
                  </a:ext>
                </a:extLst>
              </a:tr>
              <a:tr h="370840">
                <a:tc>
                  <a:txBody>
                    <a:bodyPr/>
                    <a:lstStyle/>
                    <a:p>
                      <a:r>
                        <a:rPr lang="en-US" sz="1400" dirty="0"/>
                        <a:t>C121600988: USV Pvt Ltd</a:t>
                      </a:r>
                      <a:endParaRPr lang="en-IN" sz="1400" dirty="0"/>
                    </a:p>
                  </a:txBody>
                  <a:tcPr/>
                </a:tc>
                <a:tc>
                  <a:txBody>
                    <a:bodyPr/>
                    <a:lstStyle/>
                    <a:p>
                      <a:r>
                        <a:rPr lang="en-IN" sz="1400" b="0" i="0" kern="1200" dirty="0">
                          <a:solidFill>
                            <a:schemeClr val="dk1"/>
                          </a:solidFill>
                          <a:effectLst/>
                          <a:latin typeface="+mn-lt"/>
                          <a:ea typeface="+mn-ea"/>
                          <a:cs typeface="+mn-cs"/>
                        </a:rPr>
                        <a:t>CN0000000524</a:t>
                      </a:r>
                      <a:endParaRPr lang="en-IN" sz="1200" dirty="0"/>
                    </a:p>
                  </a:txBody>
                  <a:tcPr/>
                </a:tc>
                <a:tc>
                  <a:txBody>
                    <a:bodyPr/>
                    <a:lstStyle/>
                    <a:p>
                      <a:r>
                        <a:rPr lang="en-US" sz="1400" dirty="0"/>
                        <a:t>25-04-2022</a:t>
                      </a:r>
                      <a:endParaRPr lang="en-IN" sz="1400" dirty="0"/>
                    </a:p>
                  </a:txBody>
                  <a:tcPr/>
                </a:tc>
                <a:tc>
                  <a:txBody>
                    <a:bodyPr/>
                    <a:lstStyle/>
                    <a:p>
                      <a:r>
                        <a:rPr lang="en-US" sz="1400" dirty="0"/>
                        <a:t>30-10-2024</a:t>
                      </a:r>
                      <a:endParaRPr lang="en-IN" sz="1400" dirty="0"/>
                    </a:p>
                  </a:txBody>
                  <a:tcPr/>
                </a:tc>
                <a:tc>
                  <a:txBody>
                    <a:bodyPr/>
                    <a:lstStyle/>
                    <a:p>
                      <a:r>
                        <a:rPr lang="en-US" sz="1400" dirty="0"/>
                        <a:t>12726498.22</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1432726498.22</a:t>
                      </a:r>
                      <a:endParaRPr lang="en-IN" sz="1400" dirty="0"/>
                    </a:p>
                    <a:p>
                      <a:endParaRPr lang="en-IN" sz="1400" dirty="0"/>
                    </a:p>
                  </a:txBody>
                  <a:tcPr/>
                </a:tc>
                <a:tc>
                  <a:txBody>
                    <a:bodyPr/>
                    <a:lstStyle/>
                    <a:p>
                      <a:r>
                        <a:rPr lang="en-US" sz="1400" dirty="0"/>
                        <a:t>45908.00</a:t>
                      </a:r>
                      <a:endParaRPr lang="en-IN" sz="1400" dirty="0"/>
                    </a:p>
                  </a:txBody>
                  <a:tcPr/>
                </a:tc>
                <a:tc>
                  <a:txBody>
                    <a:bodyPr/>
                    <a:lstStyle/>
                    <a:p>
                      <a:endParaRPr lang="en-IN" sz="1400" dirty="0"/>
                    </a:p>
                  </a:txBody>
                  <a:tcPr/>
                </a:tc>
                <a:extLst>
                  <a:ext uri="{0D108BD9-81ED-4DB2-BD59-A6C34878D82A}">
                    <a16:rowId xmlns:a16="http://schemas.microsoft.com/office/drawing/2014/main" val="2335773580"/>
                  </a:ext>
                </a:extLst>
              </a:tr>
              <a:tr h="370840">
                <a:tc>
                  <a:txBody>
                    <a:bodyPr/>
                    <a:lstStyle/>
                    <a:p>
                      <a:r>
                        <a:rPr lang="en-US" sz="1400" dirty="0"/>
                        <a:t>C000129090: </a:t>
                      </a:r>
                      <a:r>
                        <a:rPr lang="en-US" sz="1400" dirty="0" err="1"/>
                        <a:t>Alkem</a:t>
                      </a:r>
                      <a:r>
                        <a:rPr lang="en-US" sz="1400" dirty="0"/>
                        <a:t> Lab Ltd-Express</a:t>
                      </a:r>
                      <a:endParaRPr lang="en-IN" sz="1400" dirty="0"/>
                    </a:p>
                  </a:txBody>
                  <a:tcPr/>
                </a:tc>
                <a:tc>
                  <a:txBody>
                    <a:bodyPr/>
                    <a:lstStyle/>
                    <a:p>
                      <a:r>
                        <a:rPr lang="en-IN" sz="1400" b="0" i="0" kern="1200" dirty="0">
                          <a:solidFill>
                            <a:schemeClr val="dk1"/>
                          </a:solidFill>
                          <a:effectLst/>
                          <a:latin typeface="+mn-lt"/>
                          <a:ea typeface="+mn-ea"/>
                          <a:cs typeface="+mn-cs"/>
                        </a:rPr>
                        <a:t>CN0000000065</a:t>
                      </a:r>
                      <a:endParaRPr lang="en-IN" sz="1400" dirty="0"/>
                    </a:p>
                  </a:txBody>
                  <a:tcPr/>
                </a:tc>
                <a:tc>
                  <a:txBody>
                    <a:bodyPr/>
                    <a:lstStyle/>
                    <a:p>
                      <a:r>
                        <a:rPr lang="en-US" sz="1400" dirty="0"/>
                        <a:t>01-04-2019</a:t>
                      </a:r>
                      <a:endParaRPr lang="en-IN" sz="1400" dirty="0"/>
                    </a:p>
                  </a:txBody>
                  <a:tcPr/>
                </a:tc>
                <a:tc>
                  <a:txBody>
                    <a:bodyPr/>
                    <a:lstStyle/>
                    <a:p>
                      <a:r>
                        <a:rPr lang="en-US" sz="1400" dirty="0"/>
                        <a:t>31-12-2025</a:t>
                      </a:r>
                      <a:endParaRPr lang="en-IN" sz="1400" dirty="0"/>
                    </a:p>
                  </a:txBody>
                  <a:tcPr/>
                </a:tc>
                <a:tc>
                  <a:txBody>
                    <a:bodyPr/>
                    <a:lstStyle/>
                    <a:p>
                      <a:r>
                        <a:rPr lang="en-US" sz="1400" dirty="0"/>
                        <a:t>34606493.68</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3465606493.68</a:t>
                      </a:r>
                      <a:endParaRPr lang="en-IN" sz="1400" dirty="0"/>
                    </a:p>
                    <a:p>
                      <a:endParaRPr lang="en-IN" sz="1400" dirty="0"/>
                    </a:p>
                  </a:txBody>
                  <a:tcPr/>
                </a:tc>
                <a:tc>
                  <a:txBody>
                    <a:bodyPr/>
                    <a:lstStyle/>
                    <a:p>
                      <a:r>
                        <a:rPr lang="en-US" sz="1400" dirty="0"/>
                        <a:t>9080032.00</a:t>
                      </a:r>
                      <a:endParaRPr lang="en-IN" sz="1400" dirty="0"/>
                    </a:p>
                  </a:txBody>
                  <a:tcPr/>
                </a:tc>
                <a:tc>
                  <a:txBody>
                    <a:bodyPr/>
                    <a:lstStyle/>
                    <a:p>
                      <a:endParaRPr lang="en-IN" sz="1400" dirty="0"/>
                    </a:p>
                  </a:txBody>
                  <a:tcPr/>
                </a:tc>
                <a:extLst>
                  <a:ext uri="{0D108BD9-81ED-4DB2-BD59-A6C34878D82A}">
                    <a16:rowId xmlns:a16="http://schemas.microsoft.com/office/drawing/2014/main" val="3191675687"/>
                  </a:ext>
                </a:extLst>
              </a:tr>
            </a:tbl>
          </a:graphicData>
        </a:graphic>
      </p:graphicFrame>
      <p:pic>
        <p:nvPicPr>
          <p:cNvPr id="4" name="Picture 3">
            <a:extLst>
              <a:ext uri="{FF2B5EF4-FFF2-40B4-BE49-F238E27FC236}">
                <a16:creationId xmlns:a16="http://schemas.microsoft.com/office/drawing/2014/main" id="{149C25CF-4AC0-AF58-2871-16CADFEA81F8}"/>
              </a:ext>
            </a:extLst>
          </p:cNvPr>
          <p:cNvPicPr>
            <a:picLocks noChangeAspect="1"/>
          </p:cNvPicPr>
          <p:nvPr/>
        </p:nvPicPr>
        <p:blipFill>
          <a:blip r:embed="rId2"/>
          <a:stretch>
            <a:fillRect/>
          </a:stretch>
        </p:blipFill>
        <p:spPr>
          <a:xfrm>
            <a:off x="10681935" y="3185583"/>
            <a:ext cx="317162" cy="342948"/>
          </a:xfrm>
          <a:prstGeom prst="rect">
            <a:avLst/>
          </a:prstGeom>
        </p:spPr>
      </p:pic>
      <p:pic>
        <p:nvPicPr>
          <p:cNvPr id="5" name="Picture 4">
            <a:extLst>
              <a:ext uri="{FF2B5EF4-FFF2-40B4-BE49-F238E27FC236}">
                <a16:creationId xmlns:a16="http://schemas.microsoft.com/office/drawing/2014/main" id="{531A64DC-C635-760B-00C9-C7A498450C85}"/>
              </a:ext>
            </a:extLst>
          </p:cNvPr>
          <p:cNvPicPr>
            <a:picLocks noChangeAspect="1"/>
          </p:cNvPicPr>
          <p:nvPr/>
        </p:nvPicPr>
        <p:blipFill>
          <a:blip r:embed="rId2"/>
          <a:stretch>
            <a:fillRect/>
          </a:stretch>
        </p:blipFill>
        <p:spPr>
          <a:xfrm>
            <a:off x="10684563" y="3756556"/>
            <a:ext cx="317162" cy="342948"/>
          </a:xfrm>
          <a:prstGeom prst="rect">
            <a:avLst/>
          </a:prstGeom>
        </p:spPr>
      </p:pic>
      <p:pic>
        <p:nvPicPr>
          <p:cNvPr id="6" name="Picture 5">
            <a:extLst>
              <a:ext uri="{FF2B5EF4-FFF2-40B4-BE49-F238E27FC236}">
                <a16:creationId xmlns:a16="http://schemas.microsoft.com/office/drawing/2014/main" id="{A94939A9-6B3D-6B30-852C-7BAFB8CF5044}"/>
              </a:ext>
            </a:extLst>
          </p:cNvPr>
          <p:cNvPicPr>
            <a:picLocks noChangeAspect="1"/>
          </p:cNvPicPr>
          <p:nvPr/>
        </p:nvPicPr>
        <p:blipFill>
          <a:blip r:embed="rId2"/>
          <a:stretch>
            <a:fillRect/>
          </a:stretch>
        </p:blipFill>
        <p:spPr>
          <a:xfrm>
            <a:off x="10681935" y="4212607"/>
            <a:ext cx="317162" cy="342948"/>
          </a:xfrm>
          <a:prstGeom prst="rect">
            <a:avLst/>
          </a:prstGeom>
        </p:spPr>
      </p:pic>
      <p:pic>
        <p:nvPicPr>
          <p:cNvPr id="7" name="Picture 6">
            <a:extLst>
              <a:ext uri="{FF2B5EF4-FFF2-40B4-BE49-F238E27FC236}">
                <a16:creationId xmlns:a16="http://schemas.microsoft.com/office/drawing/2014/main" id="{5ECA0677-A434-7847-48C0-901B5D707A37}"/>
              </a:ext>
            </a:extLst>
          </p:cNvPr>
          <p:cNvPicPr>
            <a:picLocks noChangeAspect="1"/>
          </p:cNvPicPr>
          <p:nvPr/>
        </p:nvPicPr>
        <p:blipFill>
          <a:blip r:embed="rId3"/>
          <a:stretch>
            <a:fillRect/>
          </a:stretch>
        </p:blipFill>
        <p:spPr>
          <a:xfrm>
            <a:off x="11128352" y="3185583"/>
            <a:ext cx="412230" cy="323895"/>
          </a:xfrm>
          <a:prstGeom prst="rect">
            <a:avLst/>
          </a:prstGeom>
        </p:spPr>
      </p:pic>
      <p:pic>
        <p:nvPicPr>
          <p:cNvPr id="8" name="Picture 7">
            <a:extLst>
              <a:ext uri="{FF2B5EF4-FFF2-40B4-BE49-F238E27FC236}">
                <a16:creationId xmlns:a16="http://schemas.microsoft.com/office/drawing/2014/main" id="{ED769F0C-71B0-FA1F-07FA-887438025EE9}"/>
              </a:ext>
            </a:extLst>
          </p:cNvPr>
          <p:cNvPicPr>
            <a:picLocks noChangeAspect="1"/>
          </p:cNvPicPr>
          <p:nvPr/>
        </p:nvPicPr>
        <p:blipFill>
          <a:blip r:embed="rId3"/>
          <a:stretch>
            <a:fillRect/>
          </a:stretch>
        </p:blipFill>
        <p:spPr>
          <a:xfrm>
            <a:off x="11128352" y="3737503"/>
            <a:ext cx="412230" cy="323895"/>
          </a:xfrm>
          <a:prstGeom prst="rect">
            <a:avLst/>
          </a:prstGeom>
        </p:spPr>
      </p:pic>
      <p:pic>
        <p:nvPicPr>
          <p:cNvPr id="9" name="Picture 8">
            <a:extLst>
              <a:ext uri="{FF2B5EF4-FFF2-40B4-BE49-F238E27FC236}">
                <a16:creationId xmlns:a16="http://schemas.microsoft.com/office/drawing/2014/main" id="{4DAF372C-FB33-35E1-B4E4-DA94B466461B}"/>
              </a:ext>
            </a:extLst>
          </p:cNvPr>
          <p:cNvPicPr>
            <a:picLocks noChangeAspect="1"/>
          </p:cNvPicPr>
          <p:nvPr/>
        </p:nvPicPr>
        <p:blipFill>
          <a:blip r:embed="rId3"/>
          <a:stretch>
            <a:fillRect/>
          </a:stretch>
        </p:blipFill>
        <p:spPr>
          <a:xfrm>
            <a:off x="11128352" y="4255087"/>
            <a:ext cx="412230" cy="323895"/>
          </a:xfrm>
          <a:prstGeom prst="rect">
            <a:avLst/>
          </a:prstGeom>
        </p:spPr>
      </p:pic>
      <p:pic>
        <p:nvPicPr>
          <p:cNvPr id="11" name="Picture 10">
            <a:extLst>
              <a:ext uri="{FF2B5EF4-FFF2-40B4-BE49-F238E27FC236}">
                <a16:creationId xmlns:a16="http://schemas.microsoft.com/office/drawing/2014/main" id="{65641D10-21C3-BB78-8F11-9DBC121483C4}"/>
              </a:ext>
            </a:extLst>
          </p:cNvPr>
          <p:cNvPicPr>
            <a:picLocks noChangeAspect="1"/>
          </p:cNvPicPr>
          <p:nvPr/>
        </p:nvPicPr>
        <p:blipFill>
          <a:blip r:embed="rId4"/>
          <a:stretch>
            <a:fillRect/>
          </a:stretch>
        </p:blipFill>
        <p:spPr>
          <a:xfrm>
            <a:off x="11622052" y="3185583"/>
            <a:ext cx="347854" cy="369427"/>
          </a:xfrm>
          <a:prstGeom prst="rect">
            <a:avLst/>
          </a:prstGeom>
        </p:spPr>
      </p:pic>
      <p:pic>
        <p:nvPicPr>
          <p:cNvPr id="13" name="Picture 12">
            <a:extLst>
              <a:ext uri="{FF2B5EF4-FFF2-40B4-BE49-F238E27FC236}">
                <a16:creationId xmlns:a16="http://schemas.microsoft.com/office/drawing/2014/main" id="{81C18AD2-6DC4-7F18-679E-E0CEF385E175}"/>
              </a:ext>
            </a:extLst>
          </p:cNvPr>
          <p:cNvPicPr>
            <a:picLocks noChangeAspect="1"/>
          </p:cNvPicPr>
          <p:nvPr/>
        </p:nvPicPr>
        <p:blipFill>
          <a:blip r:embed="rId4"/>
          <a:stretch>
            <a:fillRect/>
          </a:stretch>
        </p:blipFill>
        <p:spPr>
          <a:xfrm>
            <a:off x="11643034" y="3709133"/>
            <a:ext cx="331694" cy="352265"/>
          </a:xfrm>
          <a:prstGeom prst="rect">
            <a:avLst/>
          </a:prstGeom>
        </p:spPr>
      </p:pic>
      <p:pic>
        <p:nvPicPr>
          <p:cNvPr id="15" name="Picture 14">
            <a:extLst>
              <a:ext uri="{FF2B5EF4-FFF2-40B4-BE49-F238E27FC236}">
                <a16:creationId xmlns:a16="http://schemas.microsoft.com/office/drawing/2014/main" id="{94A8BEF3-A239-2F2F-4244-0B77B6439D6B}"/>
              </a:ext>
            </a:extLst>
          </p:cNvPr>
          <p:cNvPicPr>
            <a:picLocks noChangeAspect="1"/>
          </p:cNvPicPr>
          <p:nvPr/>
        </p:nvPicPr>
        <p:blipFill>
          <a:blip r:embed="rId4"/>
          <a:stretch>
            <a:fillRect/>
          </a:stretch>
        </p:blipFill>
        <p:spPr>
          <a:xfrm>
            <a:off x="11652744" y="4212607"/>
            <a:ext cx="317162" cy="336831"/>
          </a:xfrm>
          <a:prstGeom prst="rect">
            <a:avLst/>
          </a:prstGeom>
        </p:spPr>
      </p:pic>
      <p:sp>
        <p:nvSpPr>
          <p:cNvPr id="21" name="Rectangle 20">
            <a:extLst>
              <a:ext uri="{FF2B5EF4-FFF2-40B4-BE49-F238E27FC236}">
                <a16:creationId xmlns:a16="http://schemas.microsoft.com/office/drawing/2014/main" id="{E26FFF9D-F303-6499-B249-0997E961648A}"/>
              </a:ext>
            </a:extLst>
          </p:cNvPr>
          <p:cNvSpPr/>
          <p:nvPr/>
        </p:nvSpPr>
        <p:spPr>
          <a:xfrm>
            <a:off x="552378" y="277257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29DBEA37-28E9-3031-695E-E3B0919B34DB}"/>
              </a:ext>
            </a:extLst>
          </p:cNvPr>
          <p:cNvPicPr>
            <a:picLocks noChangeAspect="1"/>
          </p:cNvPicPr>
          <p:nvPr/>
        </p:nvPicPr>
        <p:blipFill>
          <a:blip r:embed="rId5"/>
          <a:stretch>
            <a:fillRect/>
          </a:stretch>
        </p:blipFill>
        <p:spPr>
          <a:xfrm>
            <a:off x="1644402" y="2801914"/>
            <a:ext cx="290805" cy="274468"/>
          </a:xfrm>
          <a:prstGeom prst="rect">
            <a:avLst/>
          </a:prstGeom>
        </p:spPr>
      </p:pic>
      <p:sp>
        <p:nvSpPr>
          <p:cNvPr id="23" name="Rectangle 22">
            <a:extLst>
              <a:ext uri="{FF2B5EF4-FFF2-40B4-BE49-F238E27FC236}">
                <a16:creationId xmlns:a16="http://schemas.microsoft.com/office/drawing/2014/main" id="{534C8E39-67E9-F0D2-EE70-07C4D8BA20EE}"/>
              </a:ext>
            </a:extLst>
          </p:cNvPr>
          <p:cNvSpPr/>
          <p:nvPr/>
        </p:nvSpPr>
        <p:spPr>
          <a:xfrm>
            <a:off x="2691455" y="278142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EE300FD0-AF9F-2693-F7C5-51E95CEF98E0}"/>
              </a:ext>
            </a:extLst>
          </p:cNvPr>
          <p:cNvPicPr>
            <a:picLocks noChangeAspect="1"/>
          </p:cNvPicPr>
          <p:nvPr/>
        </p:nvPicPr>
        <p:blipFill>
          <a:blip r:embed="rId5"/>
          <a:stretch>
            <a:fillRect/>
          </a:stretch>
        </p:blipFill>
        <p:spPr>
          <a:xfrm>
            <a:off x="3783479" y="2810759"/>
            <a:ext cx="290805" cy="274468"/>
          </a:xfrm>
          <a:prstGeom prst="rect">
            <a:avLst/>
          </a:prstGeom>
        </p:spPr>
      </p:pic>
      <p:sp>
        <p:nvSpPr>
          <p:cNvPr id="25" name="Rectangle 24">
            <a:extLst>
              <a:ext uri="{FF2B5EF4-FFF2-40B4-BE49-F238E27FC236}">
                <a16:creationId xmlns:a16="http://schemas.microsoft.com/office/drawing/2014/main" id="{DEF16BE1-F3B5-0EEC-F5A5-A2CB813E91CA}"/>
              </a:ext>
            </a:extLst>
          </p:cNvPr>
          <p:cNvSpPr/>
          <p:nvPr/>
        </p:nvSpPr>
        <p:spPr>
          <a:xfrm>
            <a:off x="4349531" y="2772575"/>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8755C4B-1021-CA43-7AD9-4A65F0FF0E59}"/>
              </a:ext>
            </a:extLst>
          </p:cNvPr>
          <p:cNvPicPr>
            <a:picLocks noChangeAspect="1"/>
          </p:cNvPicPr>
          <p:nvPr/>
        </p:nvPicPr>
        <p:blipFill>
          <a:blip r:embed="rId5"/>
          <a:stretch>
            <a:fillRect/>
          </a:stretch>
        </p:blipFill>
        <p:spPr>
          <a:xfrm>
            <a:off x="5123491" y="2801914"/>
            <a:ext cx="235408" cy="222182"/>
          </a:xfrm>
          <a:prstGeom prst="rect">
            <a:avLst/>
          </a:prstGeom>
        </p:spPr>
      </p:pic>
      <p:sp>
        <p:nvSpPr>
          <p:cNvPr id="27" name="Rectangle 26">
            <a:extLst>
              <a:ext uri="{FF2B5EF4-FFF2-40B4-BE49-F238E27FC236}">
                <a16:creationId xmlns:a16="http://schemas.microsoft.com/office/drawing/2014/main" id="{A25AC20C-9115-C7D1-478D-C87009C21453}"/>
              </a:ext>
            </a:extLst>
          </p:cNvPr>
          <p:cNvSpPr/>
          <p:nvPr/>
        </p:nvSpPr>
        <p:spPr>
          <a:xfrm>
            <a:off x="5454577" y="277365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A27C295B-1B42-BAC4-F592-D3BD67D899CE}"/>
              </a:ext>
            </a:extLst>
          </p:cNvPr>
          <p:cNvPicPr>
            <a:picLocks noChangeAspect="1"/>
          </p:cNvPicPr>
          <p:nvPr/>
        </p:nvPicPr>
        <p:blipFill>
          <a:blip r:embed="rId5"/>
          <a:stretch>
            <a:fillRect/>
          </a:stretch>
        </p:blipFill>
        <p:spPr>
          <a:xfrm>
            <a:off x="6228537" y="2802990"/>
            <a:ext cx="235408" cy="222182"/>
          </a:xfrm>
          <a:prstGeom prst="rect">
            <a:avLst/>
          </a:prstGeom>
        </p:spPr>
      </p:pic>
      <p:sp>
        <p:nvSpPr>
          <p:cNvPr id="29" name="Rectangle 28">
            <a:extLst>
              <a:ext uri="{FF2B5EF4-FFF2-40B4-BE49-F238E27FC236}">
                <a16:creationId xmlns:a16="http://schemas.microsoft.com/office/drawing/2014/main" id="{8695F803-2B6F-0F1A-3300-77C66BEE3BDA}"/>
              </a:ext>
            </a:extLst>
          </p:cNvPr>
          <p:cNvSpPr/>
          <p:nvPr/>
        </p:nvSpPr>
        <p:spPr>
          <a:xfrm>
            <a:off x="6639082" y="2810759"/>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0F2D6199-D177-3DA7-2874-830274895B93}"/>
              </a:ext>
            </a:extLst>
          </p:cNvPr>
          <p:cNvPicPr>
            <a:picLocks noChangeAspect="1"/>
          </p:cNvPicPr>
          <p:nvPr/>
        </p:nvPicPr>
        <p:blipFill>
          <a:blip r:embed="rId5"/>
          <a:stretch>
            <a:fillRect/>
          </a:stretch>
        </p:blipFill>
        <p:spPr>
          <a:xfrm>
            <a:off x="7413042" y="2840098"/>
            <a:ext cx="235408" cy="222182"/>
          </a:xfrm>
          <a:prstGeom prst="rect">
            <a:avLst/>
          </a:prstGeom>
        </p:spPr>
      </p:pic>
      <p:sp>
        <p:nvSpPr>
          <p:cNvPr id="31" name="Rectangle 30">
            <a:extLst>
              <a:ext uri="{FF2B5EF4-FFF2-40B4-BE49-F238E27FC236}">
                <a16:creationId xmlns:a16="http://schemas.microsoft.com/office/drawing/2014/main" id="{54138790-DD97-CC2C-6803-4CEA828B1AE1}"/>
              </a:ext>
            </a:extLst>
          </p:cNvPr>
          <p:cNvSpPr/>
          <p:nvPr/>
        </p:nvSpPr>
        <p:spPr>
          <a:xfrm>
            <a:off x="7850659" y="281752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0869D3D1-2C3B-71FA-F2E9-5DA2B26A0B8A}"/>
              </a:ext>
            </a:extLst>
          </p:cNvPr>
          <p:cNvPicPr>
            <a:picLocks noChangeAspect="1"/>
          </p:cNvPicPr>
          <p:nvPr/>
        </p:nvPicPr>
        <p:blipFill>
          <a:blip r:embed="rId5"/>
          <a:stretch>
            <a:fillRect/>
          </a:stretch>
        </p:blipFill>
        <p:spPr>
          <a:xfrm>
            <a:off x="8624619" y="2846860"/>
            <a:ext cx="235408" cy="222182"/>
          </a:xfrm>
          <a:prstGeom prst="rect">
            <a:avLst/>
          </a:prstGeom>
        </p:spPr>
      </p:pic>
      <p:sp>
        <p:nvSpPr>
          <p:cNvPr id="33" name="Rectangle 32">
            <a:extLst>
              <a:ext uri="{FF2B5EF4-FFF2-40B4-BE49-F238E27FC236}">
                <a16:creationId xmlns:a16="http://schemas.microsoft.com/office/drawing/2014/main" id="{F926DAE2-C71B-8B2D-B2EB-634559F660DB}"/>
              </a:ext>
            </a:extLst>
          </p:cNvPr>
          <p:cNvSpPr/>
          <p:nvPr/>
        </p:nvSpPr>
        <p:spPr>
          <a:xfrm>
            <a:off x="9237373" y="2819332"/>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a16="http://schemas.microsoft.com/office/drawing/2014/main" id="{F667377C-DADC-6053-088D-E45D32E27244}"/>
              </a:ext>
            </a:extLst>
          </p:cNvPr>
          <p:cNvPicPr>
            <a:picLocks noChangeAspect="1"/>
          </p:cNvPicPr>
          <p:nvPr/>
        </p:nvPicPr>
        <p:blipFill>
          <a:blip r:embed="rId5"/>
          <a:stretch>
            <a:fillRect/>
          </a:stretch>
        </p:blipFill>
        <p:spPr>
          <a:xfrm>
            <a:off x="10011333" y="2848671"/>
            <a:ext cx="235408" cy="222182"/>
          </a:xfrm>
          <a:prstGeom prst="rect">
            <a:avLst/>
          </a:prstGeom>
        </p:spPr>
      </p:pic>
      <p:sp>
        <p:nvSpPr>
          <p:cNvPr id="2" name="Oval 1">
            <a:extLst>
              <a:ext uri="{FF2B5EF4-FFF2-40B4-BE49-F238E27FC236}">
                <a16:creationId xmlns:a16="http://schemas.microsoft.com/office/drawing/2014/main" id="{F9CF8C7C-E328-33CF-FE48-A8F74F3BC6E7}"/>
              </a:ext>
            </a:extLst>
          </p:cNvPr>
          <p:cNvSpPr/>
          <p:nvPr/>
        </p:nvSpPr>
        <p:spPr>
          <a:xfrm>
            <a:off x="11056008" y="2942912"/>
            <a:ext cx="479686" cy="7083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peech Bubble: Oval 9">
            <a:extLst>
              <a:ext uri="{FF2B5EF4-FFF2-40B4-BE49-F238E27FC236}">
                <a16:creationId xmlns:a16="http://schemas.microsoft.com/office/drawing/2014/main" id="{19F41AD8-D2D1-CCD0-7636-5E885E22CF80}"/>
              </a:ext>
            </a:extLst>
          </p:cNvPr>
          <p:cNvSpPr/>
          <p:nvPr/>
        </p:nvSpPr>
        <p:spPr>
          <a:xfrm>
            <a:off x="8484433" y="3185583"/>
            <a:ext cx="2005168" cy="774498"/>
          </a:xfrm>
          <a:prstGeom prst="wedgeEllipseCallout">
            <a:avLst>
              <a:gd name="adj1" fmla="val 79955"/>
              <a:gd name="adj2" fmla="val -17972"/>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My Meeting</a:t>
            </a:r>
            <a:endParaRPr lang="en-IN" dirty="0">
              <a:solidFill>
                <a:schemeClr val="tx1"/>
              </a:solidFill>
            </a:endParaRPr>
          </a:p>
        </p:txBody>
      </p:sp>
      <p:pic>
        <p:nvPicPr>
          <p:cNvPr id="12" name="Picture 11">
            <a:extLst>
              <a:ext uri="{FF2B5EF4-FFF2-40B4-BE49-F238E27FC236}">
                <a16:creationId xmlns:a16="http://schemas.microsoft.com/office/drawing/2014/main" id="{82CDE37F-48DA-6F09-E930-5A8A27B244EB}"/>
              </a:ext>
            </a:extLst>
          </p:cNvPr>
          <p:cNvPicPr>
            <a:picLocks noChangeAspect="1"/>
          </p:cNvPicPr>
          <p:nvPr/>
        </p:nvPicPr>
        <p:blipFill>
          <a:blip r:embed="rId6"/>
          <a:stretch>
            <a:fillRect/>
          </a:stretch>
        </p:blipFill>
        <p:spPr>
          <a:xfrm>
            <a:off x="8259394" y="5482628"/>
            <a:ext cx="3503877" cy="436549"/>
          </a:xfrm>
          <a:prstGeom prst="rect">
            <a:avLst/>
          </a:prstGeom>
          <a:ln w="28575">
            <a:solidFill>
              <a:schemeClr val="tx1"/>
            </a:solidFill>
          </a:ln>
        </p:spPr>
      </p:pic>
      <p:sp>
        <p:nvSpPr>
          <p:cNvPr id="14" name="Rectangle 13">
            <a:extLst>
              <a:ext uri="{FF2B5EF4-FFF2-40B4-BE49-F238E27FC236}">
                <a16:creationId xmlns:a16="http://schemas.microsoft.com/office/drawing/2014/main" id="{9D676782-F894-20FC-B959-1A6B87ECF721}"/>
              </a:ext>
            </a:extLst>
          </p:cNvPr>
          <p:cNvSpPr/>
          <p:nvPr/>
        </p:nvSpPr>
        <p:spPr>
          <a:xfrm>
            <a:off x="9237373" y="216416"/>
            <a:ext cx="2800119" cy="39843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My Customer</a:t>
            </a:r>
            <a:endParaRPr lang="en-IN" sz="2800" dirty="0">
              <a:solidFill>
                <a:schemeClr val="tx1"/>
              </a:solidFill>
            </a:endParaRPr>
          </a:p>
        </p:txBody>
      </p:sp>
    </p:spTree>
    <p:extLst>
      <p:ext uri="{BB962C8B-B14F-4D97-AF65-F5344CB8AC3E}">
        <p14:creationId xmlns:p14="http://schemas.microsoft.com/office/powerpoint/2010/main" val="36152756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8F29FE-08BE-7B37-DD6C-E539012EAD75}"/>
              </a:ext>
            </a:extLst>
          </p:cNvPr>
          <p:cNvSpPr/>
          <p:nvPr/>
        </p:nvSpPr>
        <p:spPr>
          <a:xfrm>
            <a:off x="8199620" y="155511"/>
            <a:ext cx="1873770" cy="524656"/>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My Meeting</a:t>
            </a:r>
            <a:endParaRPr lang="en-IN" dirty="0">
              <a:solidFill>
                <a:schemeClr val="tx1"/>
              </a:solidFill>
            </a:endParaRPr>
          </a:p>
        </p:txBody>
      </p:sp>
      <p:sp>
        <p:nvSpPr>
          <p:cNvPr id="5" name="TextBox 4">
            <a:extLst>
              <a:ext uri="{FF2B5EF4-FFF2-40B4-BE49-F238E27FC236}">
                <a16:creationId xmlns:a16="http://schemas.microsoft.com/office/drawing/2014/main" id="{553A77DF-630B-AE1E-3E97-26DDAD32E023}"/>
              </a:ext>
            </a:extLst>
          </p:cNvPr>
          <p:cNvSpPr txBox="1"/>
          <p:nvPr/>
        </p:nvSpPr>
        <p:spPr>
          <a:xfrm>
            <a:off x="-37475" y="3179886"/>
            <a:ext cx="2339714"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Purpose*</a:t>
            </a:r>
            <a:endParaRPr lang="en-IN" dirty="0"/>
          </a:p>
        </p:txBody>
      </p:sp>
      <p:sp>
        <p:nvSpPr>
          <p:cNvPr id="8" name="TextBox 7">
            <a:extLst>
              <a:ext uri="{FF2B5EF4-FFF2-40B4-BE49-F238E27FC236}">
                <a16:creationId xmlns:a16="http://schemas.microsoft.com/office/drawing/2014/main" id="{0F9C7C1D-F1B9-7391-C642-03972F8935AD}"/>
              </a:ext>
            </a:extLst>
          </p:cNvPr>
          <p:cNvSpPr txBox="1"/>
          <p:nvPr/>
        </p:nvSpPr>
        <p:spPr>
          <a:xfrm>
            <a:off x="-42472" y="3777659"/>
            <a:ext cx="262452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Date &amp; Time*</a:t>
            </a:r>
            <a:endParaRPr lang="en-IN" dirty="0"/>
          </a:p>
        </p:txBody>
      </p:sp>
      <p:sp>
        <p:nvSpPr>
          <p:cNvPr id="10" name="TextBox 9">
            <a:extLst>
              <a:ext uri="{FF2B5EF4-FFF2-40B4-BE49-F238E27FC236}">
                <a16:creationId xmlns:a16="http://schemas.microsoft.com/office/drawing/2014/main" id="{95AA64DA-1A98-3E1F-5CEF-3BD5EA5BF2B4}"/>
              </a:ext>
            </a:extLst>
          </p:cNvPr>
          <p:cNvSpPr txBox="1"/>
          <p:nvPr/>
        </p:nvSpPr>
        <p:spPr>
          <a:xfrm>
            <a:off x="0" y="5407753"/>
            <a:ext cx="190874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All day event:</a:t>
            </a:r>
            <a:endParaRPr lang="en-IN" dirty="0"/>
          </a:p>
        </p:txBody>
      </p:sp>
      <p:sp>
        <p:nvSpPr>
          <p:cNvPr id="12" name="TextBox 11">
            <a:extLst>
              <a:ext uri="{FF2B5EF4-FFF2-40B4-BE49-F238E27FC236}">
                <a16:creationId xmlns:a16="http://schemas.microsoft.com/office/drawing/2014/main" id="{C3379489-A07B-172B-3365-10DAF4860700}"/>
              </a:ext>
            </a:extLst>
          </p:cNvPr>
          <p:cNvSpPr txBox="1"/>
          <p:nvPr/>
        </p:nvSpPr>
        <p:spPr>
          <a:xfrm>
            <a:off x="-42472" y="4223882"/>
            <a:ext cx="2008680"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Type* :</a:t>
            </a:r>
            <a:endParaRPr lang="en-IN" dirty="0"/>
          </a:p>
        </p:txBody>
      </p:sp>
      <p:sp>
        <p:nvSpPr>
          <p:cNvPr id="13" name="TextBox 12">
            <a:extLst>
              <a:ext uri="{FF2B5EF4-FFF2-40B4-BE49-F238E27FC236}">
                <a16:creationId xmlns:a16="http://schemas.microsoft.com/office/drawing/2014/main" id="{18E51FDF-6B1E-8EA7-7C89-9B344DA1FC16}"/>
              </a:ext>
            </a:extLst>
          </p:cNvPr>
          <p:cNvSpPr txBox="1"/>
          <p:nvPr/>
        </p:nvSpPr>
        <p:spPr>
          <a:xfrm>
            <a:off x="7495" y="180361"/>
            <a:ext cx="210611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Customer Name* :</a:t>
            </a:r>
            <a:endParaRPr lang="en-IN" dirty="0"/>
          </a:p>
        </p:txBody>
      </p:sp>
      <p:sp>
        <p:nvSpPr>
          <p:cNvPr id="15" name="TextBox 14">
            <a:extLst>
              <a:ext uri="{FF2B5EF4-FFF2-40B4-BE49-F238E27FC236}">
                <a16:creationId xmlns:a16="http://schemas.microsoft.com/office/drawing/2014/main" id="{4485DA3E-721C-CCDC-0086-1C66986006BC}"/>
              </a:ext>
            </a:extLst>
          </p:cNvPr>
          <p:cNvSpPr txBox="1"/>
          <p:nvPr/>
        </p:nvSpPr>
        <p:spPr>
          <a:xfrm>
            <a:off x="-42472" y="2030271"/>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No.* :</a:t>
            </a:r>
            <a:endParaRPr lang="en-IN" dirty="0"/>
          </a:p>
        </p:txBody>
      </p:sp>
      <p:sp>
        <p:nvSpPr>
          <p:cNvPr id="17" name="TextBox 16">
            <a:extLst>
              <a:ext uri="{FF2B5EF4-FFF2-40B4-BE49-F238E27FC236}">
                <a16:creationId xmlns:a16="http://schemas.microsoft.com/office/drawing/2014/main" id="{AD50AF67-709B-2DC9-B534-919DE00D765B}"/>
              </a:ext>
            </a:extLst>
          </p:cNvPr>
          <p:cNvSpPr txBox="1"/>
          <p:nvPr/>
        </p:nvSpPr>
        <p:spPr>
          <a:xfrm>
            <a:off x="7496" y="2554966"/>
            <a:ext cx="1431560"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Email Id* :</a:t>
            </a:r>
            <a:endParaRPr lang="en-IN" dirty="0"/>
          </a:p>
        </p:txBody>
      </p:sp>
      <p:sp>
        <p:nvSpPr>
          <p:cNvPr id="19" name="TextBox 18">
            <a:extLst>
              <a:ext uri="{FF2B5EF4-FFF2-40B4-BE49-F238E27FC236}">
                <a16:creationId xmlns:a16="http://schemas.microsoft.com/office/drawing/2014/main" id="{BAA3597C-D791-1E3E-DBA7-B4C783745929}"/>
              </a:ext>
            </a:extLst>
          </p:cNvPr>
          <p:cNvSpPr txBox="1"/>
          <p:nvPr/>
        </p:nvSpPr>
        <p:spPr>
          <a:xfrm>
            <a:off x="-74953" y="4824400"/>
            <a:ext cx="2399677"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Meeting </a:t>
            </a:r>
            <a:r>
              <a:rPr lang="en-IN" dirty="0">
                <a:solidFill>
                  <a:srgbClr val="003189"/>
                </a:solidFill>
                <a:highlight>
                  <a:srgbClr val="FFFFFF"/>
                </a:highlight>
                <a:latin typeface="Nunito Sans" pitchFamily="2" charset="0"/>
              </a:rPr>
              <a:t>Location *</a:t>
            </a:r>
            <a:r>
              <a:rPr lang="en-IN" b="0" i="0" dirty="0">
                <a:solidFill>
                  <a:srgbClr val="003189"/>
                </a:solidFill>
                <a:effectLst/>
                <a:highlight>
                  <a:srgbClr val="FFFFFF"/>
                </a:highlight>
                <a:latin typeface="Nunito Sans" pitchFamily="2" charset="0"/>
              </a:rPr>
              <a:t>:</a:t>
            </a:r>
            <a:endParaRPr lang="en-IN" dirty="0"/>
          </a:p>
        </p:txBody>
      </p:sp>
      <p:sp>
        <p:nvSpPr>
          <p:cNvPr id="23" name="TextBox 22">
            <a:extLst>
              <a:ext uri="{FF2B5EF4-FFF2-40B4-BE49-F238E27FC236}">
                <a16:creationId xmlns:a16="http://schemas.microsoft.com/office/drawing/2014/main" id="{03EFCF3A-4E26-43BB-3A13-51DFB4E5D9DF}"/>
              </a:ext>
            </a:extLst>
          </p:cNvPr>
          <p:cNvSpPr txBox="1"/>
          <p:nvPr/>
        </p:nvSpPr>
        <p:spPr>
          <a:xfrm>
            <a:off x="-74953" y="5911711"/>
            <a:ext cx="2203555" cy="369332"/>
          </a:xfrm>
          <a:prstGeom prst="rect">
            <a:avLst/>
          </a:prstGeom>
          <a:noFill/>
        </p:spPr>
        <p:txBody>
          <a:bodyPr wrap="square">
            <a:spAutoFit/>
          </a:bodyPr>
          <a:lstStyle/>
          <a:p>
            <a:r>
              <a:rPr lang="en-IN" b="0" i="0" dirty="0">
                <a:solidFill>
                  <a:srgbClr val="003189"/>
                </a:solidFill>
                <a:effectLst/>
                <a:highlight>
                  <a:srgbClr val="FFFFFF"/>
                </a:highlight>
                <a:latin typeface="Nunito Sans" pitchFamily="2" charset="0"/>
              </a:rPr>
              <a:t>Add Attendees:</a:t>
            </a:r>
            <a:endParaRPr lang="en-IN" dirty="0"/>
          </a:p>
        </p:txBody>
      </p:sp>
      <p:sp>
        <p:nvSpPr>
          <p:cNvPr id="26" name="TextBox 25">
            <a:extLst>
              <a:ext uri="{FF2B5EF4-FFF2-40B4-BE49-F238E27FC236}">
                <a16:creationId xmlns:a16="http://schemas.microsoft.com/office/drawing/2014/main" id="{0C5F7044-695A-ADA9-60CE-8ED5CB790ADF}"/>
              </a:ext>
            </a:extLst>
          </p:cNvPr>
          <p:cNvSpPr txBox="1"/>
          <p:nvPr/>
        </p:nvSpPr>
        <p:spPr>
          <a:xfrm>
            <a:off x="-42472" y="898035"/>
            <a:ext cx="1841292"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Address:</a:t>
            </a:r>
            <a:endParaRPr lang="en-IN" dirty="0"/>
          </a:p>
        </p:txBody>
      </p:sp>
      <p:sp>
        <p:nvSpPr>
          <p:cNvPr id="27" name="Rectangle 26">
            <a:extLst>
              <a:ext uri="{FF2B5EF4-FFF2-40B4-BE49-F238E27FC236}">
                <a16:creationId xmlns:a16="http://schemas.microsoft.com/office/drawing/2014/main" id="{147AF993-6935-C93D-51CC-464E21BA06C8}"/>
              </a:ext>
            </a:extLst>
          </p:cNvPr>
          <p:cNvSpPr/>
          <p:nvPr/>
        </p:nvSpPr>
        <p:spPr>
          <a:xfrm>
            <a:off x="2582053" y="229162"/>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&lt;Auto captured from selected Customer Listing &gt;</a:t>
            </a:r>
            <a:endParaRPr lang="en-IN" sz="1400" dirty="0">
              <a:solidFill>
                <a:schemeClr val="tx1"/>
              </a:solidFill>
            </a:endParaRPr>
          </a:p>
        </p:txBody>
      </p:sp>
      <p:sp>
        <p:nvSpPr>
          <p:cNvPr id="28" name="Rectangle 27">
            <a:extLst>
              <a:ext uri="{FF2B5EF4-FFF2-40B4-BE49-F238E27FC236}">
                <a16:creationId xmlns:a16="http://schemas.microsoft.com/office/drawing/2014/main" id="{BD324205-E057-C46B-25A1-F02D09427BAF}"/>
              </a:ext>
            </a:extLst>
          </p:cNvPr>
          <p:cNvSpPr/>
          <p:nvPr/>
        </p:nvSpPr>
        <p:spPr>
          <a:xfrm>
            <a:off x="2582054" y="1020540"/>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29" name="Rectangle 28">
            <a:extLst>
              <a:ext uri="{FF2B5EF4-FFF2-40B4-BE49-F238E27FC236}">
                <a16:creationId xmlns:a16="http://schemas.microsoft.com/office/drawing/2014/main" id="{4EFEEFE0-E2FA-3E0F-BB25-60E3989BB9FD}"/>
              </a:ext>
            </a:extLst>
          </p:cNvPr>
          <p:cNvSpPr/>
          <p:nvPr/>
        </p:nvSpPr>
        <p:spPr>
          <a:xfrm>
            <a:off x="2582055" y="207182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30" name="Rectangle 29">
            <a:extLst>
              <a:ext uri="{FF2B5EF4-FFF2-40B4-BE49-F238E27FC236}">
                <a16:creationId xmlns:a16="http://schemas.microsoft.com/office/drawing/2014/main" id="{60C22908-11BC-5AD3-5E47-BC9020F2C0A3}"/>
              </a:ext>
            </a:extLst>
          </p:cNvPr>
          <p:cNvSpPr/>
          <p:nvPr/>
        </p:nvSpPr>
        <p:spPr>
          <a:xfrm>
            <a:off x="2582055" y="2640238"/>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31" name="Rectangle 30">
            <a:extLst>
              <a:ext uri="{FF2B5EF4-FFF2-40B4-BE49-F238E27FC236}">
                <a16:creationId xmlns:a16="http://schemas.microsoft.com/office/drawing/2014/main" id="{0519AB40-950F-C92D-CE9F-4F5392839BA7}"/>
              </a:ext>
            </a:extLst>
          </p:cNvPr>
          <p:cNvSpPr/>
          <p:nvPr/>
        </p:nvSpPr>
        <p:spPr>
          <a:xfrm>
            <a:off x="2582055" y="3211844"/>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32" name="Rectangle 31">
            <a:extLst>
              <a:ext uri="{FF2B5EF4-FFF2-40B4-BE49-F238E27FC236}">
                <a16:creationId xmlns:a16="http://schemas.microsoft.com/office/drawing/2014/main" id="{951DCD69-170D-72F9-E771-2B04E019CBD3}"/>
              </a:ext>
            </a:extLst>
          </p:cNvPr>
          <p:cNvSpPr/>
          <p:nvPr/>
        </p:nvSpPr>
        <p:spPr>
          <a:xfrm>
            <a:off x="2582055" y="3761330"/>
            <a:ext cx="1570220"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33" name="Rectangle 32">
            <a:extLst>
              <a:ext uri="{FF2B5EF4-FFF2-40B4-BE49-F238E27FC236}">
                <a16:creationId xmlns:a16="http://schemas.microsoft.com/office/drawing/2014/main" id="{18615DCA-38D5-283D-0927-EF681D5769AB}"/>
              </a:ext>
            </a:extLst>
          </p:cNvPr>
          <p:cNvSpPr/>
          <p:nvPr/>
        </p:nvSpPr>
        <p:spPr>
          <a:xfrm>
            <a:off x="2540205" y="4357646"/>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General Master&gt;</a:t>
            </a:r>
            <a:endParaRPr lang="en-IN" sz="1600" dirty="0">
              <a:solidFill>
                <a:schemeClr val="tx1"/>
              </a:solidFill>
            </a:endParaRPr>
          </a:p>
        </p:txBody>
      </p:sp>
      <p:sp>
        <p:nvSpPr>
          <p:cNvPr id="34" name="Rectangle 33">
            <a:extLst>
              <a:ext uri="{FF2B5EF4-FFF2-40B4-BE49-F238E27FC236}">
                <a16:creationId xmlns:a16="http://schemas.microsoft.com/office/drawing/2014/main" id="{1FF04203-6579-6B34-4670-B1B6646EE68B}"/>
              </a:ext>
            </a:extLst>
          </p:cNvPr>
          <p:cNvSpPr/>
          <p:nvPr/>
        </p:nvSpPr>
        <p:spPr>
          <a:xfrm>
            <a:off x="2540205" y="4852619"/>
            <a:ext cx="3301586"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&lt;Geo Location&gt;</a:t>
            </a:r>
            <a:endParaRPr lang="en-IN" sz="1600" dirty="0">
              <a:solidFill>
                <a:schemeClr val="tx1"/>
              </a:solidFill>
            </a:endParaRPr>
          </a:p>
        </p:txBody>
      </p:sp>
      <p:pic>
        <p:nvPicPr>
          <p:cNvPr id="36" name="Picture 35">
            <a:extLst>
              <a:ext uri="{FF2B5EF4-FFF2-40B4-BE49-F238E27FC236}">
                <a16:creationId xmlns:a16="http://schemas.microsoft.com/office/drawing/2014/main" id="{4E5871A6-C87A-C442-78C2-B536350D47B2}"/>
              </a:ext>
            </a:extLst>
          </p:cNvPr>
          <p:cNvPicPr>
            <a:picLocks noChangeAspect="1"/>
          </p:cNvPicPr>
          <p:nvPr/>
        </p:nvPicPr>
        <p:blipFill>
          <a:blip r:embed="rId2"/>
          <a:stretch>
            <a:fillRect/>
          </a:stretch>
        </p:blipFill>
        <p:spPr>
          <a:xfrm>
            <a:off x="2540205" y="5356180"/>
            <a:ext cx="733155" cy="472478"/>
          </a:xfrm>
          <a:prstGeom prst="rect">
            <a:avLst/>
          </a:prstGeom>
        </p:spPr>
      </p:pic>
      <p:sp>
        <p:nvSpPr>
          <p:cNvPr id="37" name="Rectangle 36">
            <a:extLst>
              <a:ext uri="{FF2B5EF4-FFF2-40B4-BE49-F238E27FC236}">
                <a16:creationId xmlns:a16="http://schemas.microsoft.com/office/drawing/2014/main" id="{3FEF238F-596F-2EEF-3791-982ADF083FC3}"/>
              </a:ext>
            </a:extLst>
          </p:cNvPr>
          <p:cNvSpPr/>
          <p:nvPr/>
        </p:nvSpPr>
        <p:spPr>
          <a:xfrm>
            <a:off x="2456507" y="5930229"/>
            <a:ext cx="3385284" cy="4724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User Master, Multi selection &gt;</a:t>
            </a:r>
            <a:endParaRPr lang="en-IN" sz="1600" dirty="0">
              <a:solidFill>
                <a:schemeClr val="tx1"/>
              </a:solidFill>
            </a:endParaRPr>
          </a:p>
        </p:txBody>
      </p:sp>
      <p:pic>
        <p:nvPicPr>
          <p:cNvPr id="39" name="Picture 38">
            <a:extLst>
              <a:ext uri="{FF2B5EF4-FFF2-40B4-BE49-F238E27FC236}">
                <a16:creationId xmlns:a16="http://schemas.microsoft.com/office/drawing/2014/main" id="{F1110365-C4E5-9475-DB4F-6D49E049AE91}"/>
              </a:ext>
            </a:extLst>
          </p:cNvPr>
          <p:cNvPicPr>
            <a:picLocks noChangeAspect="1"/>
          </p:cNvPicPr>
          <p:nvPr/>
        </p:nvPicPr>
        <p:blipFill>
          <a:blip r:embed="rId3"/>
          <a:stretch>
            <a:fillRect/>
          </a:stretch>
        </p:blipFill>
        <p:spPr>
          <a:xfrm>
            <a:off x="344688" y="6315672"/>
            <a:ext cx="1219370" cy="438211"/>
          </a:xfrm>
          <a:prstGeom prst="rect">
            <a:avLst/>
          </a:prstGeom>
        </p:spPr>
      </p:pic>
      <p:cxnSp>
        <p:nvCxnSpPr>
          <p:cNvPr id="42" name="Straight Connector 41">
            <a:extLst>
              <a:ext uri="{FF2B5EF4-FFF2-40B4-BE49-F238E27FC236}">
                <a16:creationId xmlns:a16="http://schemas.microsoft.com/office/drawing/2014/main" id="{8D9162B0-5A43-186F-562E-14F685BF4DD2}"/>
              </a:ext>
            </a:extLst>
          </p:cNvPr>
          <p:cNvCxnSpPr>
            <a:cxnSpLocks/>
          </p:cNvCxnSpPr>
          <p:nvPr/>
        </p:nvCxnSpPr>
        <p:spPr>
          <a:xfrm flipH="1">
            <a:off x="5883641" y="3976088"/>
            <a:ext cx="367257" cy="5541"/>
          </a:xfrm>
          <a:prstGeom prst="line">
            <a:avLst/>
          </a:prstGeom>
        </p:spPr>
        <p:style>
          <a:lnRef idx="2">
            <a:schemeClr val="accent1"/>
          </a:lnRef>
          <a:fillRef idx="0">
            <a:schemeClr val="accent1"/>
          </a:fillRef>
          <a:effectRef idx="1">
            <a:schemeClr val="accent1"/>
          </a:effectRef>
          <a:fontRef idx="minor">
            <a:schemeClr val="tx1"/>
          </a:fontRef>
        </p:style>
      </p:cxnSp>
      <p:pic>
        <p:nvPicPr>
          <p:cNvPr id="46" name="Picture 45">
            <a:extLst>
              <a:ext uri="{FF2B5EF4-FFF2-40B4-BE49-F238E27FC236}">
                <a16:creationId xmlns:a16="http://schemas.microsoft.com/office/drawing/2014/main" id="{669CE2EB-B22C-BB38-0E39-E068F3196912}"/>
              </a:ext>
            </a:extLst>
          </p:cNvPr>
          <p:cNvPicPr>
            <a:picLocks noChangeAspect="1"/>
          </p:cNvPicPr>
          <p:nvPr/>
        </p:nvPicPr>
        <p:blipFill>
          <a:blip r:embed="rId4"/>
          <a:stretch>
            <a:fillRect/>
          </a:stretch>
        </p:blipFill>
        <p:spPr>
          <a:xfrm>
            <a:off x="4272080" y="3747545"/>
            <a:ext cx="1354229" cy="492448"/>
          </a:xfrm>
          <a:prstGeom prst="rect">
            <a:avLst/>
          </a:prstGeom>
        </p:spPr>
      </p:pic>
      <p:pic>
        <p:nvPicPr>
          <p:cNvPr id="48" name="Picture 47">
            <a:extLst>
              <a:ext uri="{FF2B5EF4-FFF2-40B4-BE49-F238E27FC236}">
                <a16:creationId xmlns:a16="http://schemas.microsoft.com/office/drawing/2014/main" id="{8801650D-312D-E798-4731-9149B7304CCE}"/>
              </a:ext>
            </a:extLst>
          </p:cNvPr>
          <p:cNvPicPr>
            <a:picLocks noChangeAspect="1"/>
          </p:cNvPicPr>
          <p:nvPr/>
        </p:nvPicPr>
        <p:blipFill>
          <a:blip r:embed="rId5"/>
          <a:stretch>
            <a:fillRect/>
          </a:stretch>
        </p:blipFill>
        <p:spPr>
          <a:xfrm>
            <a:off x="6254028" y="3722206"/>
            <a:ext cx="1678153" cy="543126"/>
          </a:xfrm>
          <a:prstGeom prst="rect">
            <a:avLst/>
          </a:prstGeom>
        </p:spPr>
      </p:pic>
      <p:sp>
        <p:nvSpPr>
          <p:cNvPr id="2" name="TextBox 1">
            <a:extLst>
              <a:ext uri="{FF2B5EF4-FFF2-40B4-BE49-F238E27FC236}">
                <a16:creationId xmlns:a16="http://schemas.microsoft.com/office/drawing/2014/main" id="{B141FC99-4E41-65E9-714F-42B973EBC2A5}"/>
              </a:ext>
            </a:extLst>
          </p:cNvPr>
          <p:cNvSpPr txBox="1"/>
          <p:nvPr/>
        </p:nvSpPr>
        <p:spPr>
          <a:xfrm>
            <a:off x="6392059" y="898035"/>
            <a:ext cx="2410921"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Created By:</a:t>
            </a:r>
            <a:endParaRPr lang="en-IN" dirty="0"/>
          </a:p>
        </p:txBody>
      </p:sp>
      <p:sp>
        <p:nvSpPr>
          <p:cNvPr id="4" name="TextBox 3">
            <a:extLst>
              <a:ext uri="{FF2B5EF4-FFF2-40B4-BE49-F238E27FC236}">
                <a16:creationId xmlns:a16="http://schemas.microsoft.com/office/drawing/2014/main" id="{1EE159B1-B85F-107E-6416-226A8E946E9E}"/>
              </a:ext>
            </a:extLst>
          </p:cNvPr>
          <p:cNvSpPr txBox="1"/>
          <p:nvPr/>
        </p:nvSpPr>
        <p:spPr>
          <a:xfrm>
            <a:off x="6332099" y="1490631"/>
            <a:ext cx="3277846" cy="369332"/>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Meeting Created date &amp; Time:</a:t>
            </a:r>
            <a:endParaRPr lang="en-IN" dirty="0"/>
          </a:p>
        </p:txBody>
      </p:sp>
      <p:sp>
        <p:nvSpPr>
          <p:cNvPr id="6" name="Rectangle 5">
            <a:extLst>
              <a:ext uri="{FF2B5EF4-FFF2-40B4-BE49-F238E27FC236}">
                <a16:creationId xmlns:a16="http://schemas.microsoft.com/office/drawing/2014/main" id="{15426B6B-27CC-9C0E-E70E-C28D0C2B6185}"/>
              </a:ext>
            </a:extLst>
          </p:cNvPr>
          <p:cNvSpPr/>
          <p:nvPr/>
        </p:nvSpPr>
        <p:spPr>
          <a:xfrm>
            <a:off x="8784237" y="898035"/>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7" name="Rectangle 6">
            <a:extLst>
              <a:ext uri="{FF2B5EF4-FFF2-40B4-BE49-F238E27FC236}">
                <a16:creationId xmlns:a16="http://schemas.microsoft.com/office/drawing/2014/main" id="{EFD498D0-761A-6D58-5FDB-3C409F5D9878}"/>
              </a:ext>
            </a:extLst>
          </p:cNvPr>
          <p:cNvSpPr/>
          <p:nvPr/>
        </p:nvSpPr>
        <p:spPr>
          <a:xfrm>
            <a:off x="9609946" y="1411187"/>
            <a:ext cx="2217294"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sp>
        <p:nvSpPr>
          <p:cNvPr id="9" name="TextBox 8">
            <a:extLst>
              <a:ext uri="{FF2B5EF4-FFF2-40B4-BE49-F238E27FC236}">
                <a16:creationId xmlns:a16="http://schemas.microsoft.com/office/drawing/2014/main" id="{589BE8D6-7368-16FF-B5C7-7B75B8020844}"/>
              </a:ext>
            </a:extLst>
          </p:cNvPr>
          <p:cNvSpPr txBox="1"/>
          <p:nvPr/>
        </p:nvSpPr>
        <p:spPr>
          <a:xfrm>
            <a:off x="-42473" y="1505911"/>
            <a:ext cx="2008679" cy="646331"/>
          </a:xfrm>
          <a:prstGeom prst="rect">
            <a:avLst/>
          </a:prstGeom>
          <a:noFill/>
        </p:spPr>
        <p:txBody>
          <a:bodyPr wrap="square">
            <a:spAutoFit/>
          </a:bodyPr>
          <a:lstStyle/>
          <a:p>
            <a:r>
              <a:rPr lang="en-IN" b="0" i="0" dirty="0">
                <a:solidFill>
                  <a:srgbClr val="003189"/>
                </a:solidFill>
                <a:effectLst/>
                <a:highlight>
                  <a:srgbClr val="F9F9F9"/>
                </a:highlight>
                <a:latin typeface="Nunito Sans" pitchFamily="2" charset="0"/>
              </a:rPr>
              <a:t>Contact </a:t>
            </a:r>
            <a:r>
              <a:rPr lang="en-IN" dirty="0">
                <a:solidFill>
                  <a:srgbClr val="003189"/>
                </a:solidFill>
                <a:highlight>
                  <a:srgbClr val="F9F9F9"/>
                </a:highlight>
                <a:latin typeface="Nunito Sans" pitchFamily="2" charset="0"/>
              </a:rPr>
              <a:t>Person</a:t>
            </a:r>
            <a:r>
              <a:rPr lang="en-IN" b="0" i="0" dirty="0">
                <a:solidFill>
                  <a:srgbClr val="003189"/>
                </a:solidFill>
                <a:effectLst/>
                <a:highlight>
                  <a:srgbClr val="F9F9F9"/>
                </a:highlight>
                <a:latin typeface="Nunito Sans" pitchFamily="2" charset="0"/>
              </a:rPr>
              <a:t>.* :</a:t>
            </a:r>
            <a:endParaRPr lang="en-IN" dirty="0"/>
          </a:p>
        </p:txBody>
      </p:sp>
      <p:sp>
        <p:nvSpPr>
          <p:cNvPr id="11" name="Rectangle 10">
            <a:extLst>
              <a:ext uri="{FF2B5EF4-FFF2-40B4-BE49-F238E27FC236}">
                <a16:creationId xmlns:a16="http://schemas.microsoft.com/office/drawing/2014/main" id="{A0A4B2E5-FE14-F33A-FBEC-A65520EFCE8D}"/>
              </a:ext>
            </a:extLst>
          </p:cNvPr>
          <p:cNvSpPr/>
          <p:nvPr/>
        </p:nvSpPr>
        <p:spPr>
          <a:xfrm>
            <a:off x="2582055" y="1547466"/>
            <a:ext cx="321788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Tree>
    <p:extLst>
      <p:ext uri="{BB962C8B-B14F-4D97-AF65-F5344CB8AC3E}">
        <p14:creationId xmlns:p14="http://schemas.microsoft.com/office/powerpoint/2010/main" val="856446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55BF785-E6F2-840C-7482-F529C80BDCF5}"/>
              </a:ext>
            </a:extLst>
          </p:cNvPr>
          <p:cNvGraphicFramePr>
            <a:graphicFrameLocks noGrp="1"/>
          </p:cNvGraphicFramePr>
          <p:nvPr/>
        </p:nvGraphicFramePr>
        <p:xfrm>
          <a:off x="164892" y="1828938"/>
          <a:ext cx="11917176" cy="3266440"/>
        </p:xfrm>
        <a:graphic>
          <a:graphicData uri="http://schemas.openxmlformats.org/drawingml/2006/table">
            <a:tbl>
              <a:tblPr firstRow="1" bandRow="1">
                <a:tableStyleId>{5C22544A-7EE6-4342-B048-85BDC9FD1C3A}</a:tableStyleId>
              </a:tblPr>
              <a:tblGrid>
                <a:gridCol w="2398426">
                  <a:extLst>
                    <a:ext uri="{9D8B030D-6E8A-4147-A177-3AD203B41FA5}">
                      <a16:colId xmlns:a16="http://schemas.microsoft.com/office/drawing/2014/main" val="2256968313"/>
                    </a:ext>
                  </a:extLst>
                </a:gridCol>
                <a:gridCol w="1648918">
                  <a:extLst>
                    <a:ext uri="{9D8B030D-6E8A-4147-A177-3AD203B41FA5}">
                      <a16:colId xmlns:a16="http://schemas.microsoft.com/office/drawing/2014/main" val="3254270242"/>
                    </a:ext>
                  </a:extLst>
                </a:gridCol>
                <a:gridCol w="1184223">
                  <a:extLst>
                    <a:ext uri="{9D8B030D-6E8A-4147-A177-3AD203B41FA5}">
                      <a16:colId xmlns:a16="http://schemas.microsoft.com/office/drawing/2014/main" val="2655826687"/>
                    </a:ext>
                  </a:extLst>
                </a:gridCol>
                <a:gridCol w="1124262">
                  <a:extLst>
                    <a:ext uri="{9D8B030D-6E8A-4147-A177-3AD203B41FA5}">
                      <a16:colId xmlns:a16="http://schemas.microsoft.com/office/drawing/2014/main" val="3916843874"/>
                    </a:ext>
                  </a:extLst>
                </a:gridCol>
                <a:gridCol w="1214204">
                  <a:extLst>
                    <a:ext uri="{9D8B030D-6E8A-4147-A177-3AD203B41FA5}">
                      <a16:colId xmlns:a16="http://schemas.microsoft.com/office/drawing/2014/main" val="1854303683"/>
                    </a:ext>
                  </a:extLst>
                </a:gridCol>
                <a:gridCol w="1367849">
                  <a:extLst>
                    <a:ext uri="{9D8B030D-6E8A-4147-A177-3AD203B41FA5}">
                      <a16:colId xmlns:a16="http://schemas.microsoft.com/office/drawing/2014/main" val="3331547859"/>
                    </a:ext>
                  </a:extLst>
                </a:gridCol>
                <a:gridCol w="1489647">
                  <a:extLst>
                    <a:ext uri="{9D8B030D-6E8A-4147-A177-3AD203B41FA5}">
                      <a16:colId xmlns:a16="http://schemas.microsoft.com/office/drawing/2014/main" val="312347497"/>
                    </a:ext>
                  </a:extLst>
                </a:gridCol>
                <a:gridCol w="1489647">
                  <a:extLst>
                    <a:ext uri="{9D8B030D-6E8A-4147-A177-3AD203B41FA5}">
                      <a16:colId xmlns:a16="http://schemas.microsoft.com/office/drawing/2014/main" val="3200714539"/>
                    </a:ext>
                  </a:extLst>
                </a:gridCol>
              </a:tblGrid>
              <a:tr h="370840">
                <a:tc>
                  <a:txBody>
                    <a:bodyPr/>
                    <a:lstStyle/>
                    <a:p>
                      <a:r>
                        <a:rPr lang="en-US" dirty="0"/>
                        <a:t>Customer Name</a:t>
                      </a:r>
                      <a:endParaRPr lang="en-IN" dirty="0"/>
                    </a:p>
                  </a:txBody>
                  <a:tcPr/>
                </a:tc>
                <a:tc>
                  <a:txBody>
                    <a:bodyPr/>
                    <a:lstStyle/>
                    <a:p>
                      <a:r>
                        <a:rPr lang="en-US" dirty="0"/>
                        <a:t>Contract ID</a:t>
                      </a:r>
                      <a:endParaRPr lang="en-IN" dirty="0"/>
                    </a:p>
                  </a:txBody>
                  <a:tcPr/>
                </a:tc>
                <a:tc>
                  <a:txBody>
                    <a:bodyPr/>
                    <a:lstStyle/>
                    <a:p>
                      <a:r>
                        <a:rPr lang="en-US" dirty="0"/>
                        <a:t>Start Date</a:t>
                      </a:r>
                      <a:endParaRPr lang="en-IN" dirty="0"/>
                    </a:p>
                  </a:txBody>
                  <a:tcPr/>
                </a:tc>
                <a:tc>
                  <a:txBody>
                    <a:bodyPr/>
                    <a:lstStyle/>
                    <a:p>
                      <a:r>
                        <a:rPr lang="en-US" dirty="0"/>
                        <a:t>End date</a:t>
                      </a:r>
                      <a:endParaRPr lang="en-IN" dirty="0"/>
                    </a:p>
                  </a:txBody>
                  <a:tcPr/>
                </a:tc>
                <a:tc>
                  <a:txBody>
                    <a:bodyPr/>
                    <a:lstStyle/>
                    <a:p>
                      <a:r>
                        <a:rPr lang="en-US" dirty="0"/>
                        <a:t>Sales as Month to date </a:t>
                      </a:r>
                      <a:endParaRPr lang="en-IN" dirty="0"/>
                    </a:p>
                  </a:txBody>
                  <a:tcPr/>
                </a:tc>
                <a:tc>
                  <a:txBody>
                    <a:bodyPr/>
                    <a:lstStyle/>
                    <a:p>
                      <a:r>
                        <a:rPr lang="en-US" dirty="0"/>
                        <a:t>Sales Year to date </a:t>
                      </a:r>
                      <a:endParaRPr lang="en-IN" dirty="0"/>
                    </a:p>
                  </a:txBody>
                  <a:tcPr/>
                </a:tc>
                <a:tc>
                  <a:txBody>
                    <a:bodyPr/>
                    <a:lstStyle/>
                    <a:p>
                      <a:r>
                        <a:rPr lang="en-US" dirty="0"/>
                        <a:t>O/S as on Date </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3313084247"/>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257500444"/>
                  </a:ext>
                </a:extLst>
              </a:tr>
              <a:tr h="370840">
                <a:tc>
                  <a:txBody>
                    <a:bodyPr/>
                    <a:lstStyle/>
                    <a:p>
                      <a:r>
                        <a:rPr lang="en-US" sz="1400" dirty="0"/>
                        <a:t>C0012345:ABC </a:t>
                      </a:r>
                      <a:r>
                        <a:rPr lang="en-US" sz="1400" dirty="0" err="1"/>
                        <a:t>Ldt</a:t>
                      </a:r>
                      <a:r>
                        <a:rPr lang="en-US" sz="1400" dirty="0"/>
                        <a:t>.</a:t>
                      </a:r>
                      <a:endParaRPr lang="en-IN" sz="1400" dirty="0"/>
                    </a:p>
                  </a:txBody>
                  <a:tcPr/>
                </a:tc>
                <a:tc>
                  <a:txBody>
                    <a:bodyPr/>
                    <a:lstStyle/>
                    <a:p>
                      <a:r>
                        <a:rPr lang="en-IN" sz="1400" b="0" i="0" kern="1200" dirty="0">
                          <a:solidFill>
                            <a:schemeClr val="dk1"/>
                          </a:solidFill>
                          <a:effectLst/>
                          <a:latin typeface="+mn-lt"/>
                          <a:ea typeface="+mn-ea"/>
                          <a:cs typeface="+mn-cs"/>
                        </a:rPr>
                        <a:t>CN0000005588</a:t>
                      </a:r>
                      <a:endParaRPr lang="en-IN" sz="1200" dirty="0"/>
                    </a:p>
                  </a:txBody>
                  <a:tcPr/>
                </a:tc>
                <a:tc>
                  <a:txBody>
                    <a:bodyPr/>
                    <a:lstStyle/>
                    <a:p>
                      <a:r>
                        <a:rPr lang="en-US" sz="1400" dirty="0"/>
                        <a:t>12-01-2018</a:t>
                      </a:r>
                      <a:endParaRPr lang="en-IN" sz="1400" dirty="0"/>
                    </a:p>
                  </a:txBody>
                  <a:tcPr/>
                </a:tc>
                <a:tc>
                  <a:txBody>
                    <a:bodyPr/>
                    <a:lstStyle/>
                    <a:p>
                      <a:r>
                        <a:rPr lang="en-US" sz="1400" dirty="0"/>
                        <a:t>31-12-2025</a:t>
                      </a:r>
                      <a:endParaRPr lang="en-IN" sz="1400" dirty="0"/>
                    </a:p>
                  </a:txBody>
                  <a:tcPr/>
                </a:tc>
                <a:tc>
                  <a:txBody>
                    <a:bodyPr/>
                    <a:lstStyle/>
                    <a:p>
                      <a:r>
                        <a:rPr lang="en-US" sz="1400" dirty="0"/>
                        <a:t>5231074.45</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52231074.45</a:t>
                      </a:r>
                      <a:endParaRPr lang="en-IN" sz="1400" dirty="0"/>
                    </a:p>
                    <a:p>
                      <a:endParaRPr lang="en-IN" sz="1400" dirty="0"/>
                    </a:p>
                  </a:txBody>
                  <a:tcPr/>
                </a:tc>
                <a:tc>
                  <a:txBody>
                    <a:bodyPr/>
                    <a:lstStyle/>
                    <a:p>
                      <a:r>
                        <a:rPr lang="en-US" sz="1400" dirty="0"/>
                        <a:t>3590885.00</a:t>
                      </a:r>
                      <a:endParaRPr lang="en-IN" sz="1400" dirty="0"/>
                    </a:p>
                  </a:txBody>
                  <a:tcPr/>
                </a:tc>
                <a:tc>
                  <a:txBody>
                    <a:bodyPr/>
                    <a:lstStyle/>
                    <a:p>
                      <a:endParaRPr lang="en-IN" sz="1400" dirty="0"/>
                    </a:p>
                  </a:txBody>
                  <a:tcPr/>
                </a:tc>
                <a:extLst>
                  <a:ext uri="{0D108BD9-81ED-4DB2-BD59-A6C34878D82A}">
                    <a16:rowId xmlns:a16="http://schemas.microsoft.com/office/drawing/2014/main" val="2448008773"/>
                  </a:ext>
                </a:extLst>
              </a:tr>
              <a:tr h="370840">
                <a:tc>
                  <a:txBody>
                    <a:bodyPr/>
                    <a:lstStyle/>
                    <a:p>
                      <a:r>
                        <a:rPr lang="en-US" sz="1400" dirty="0"/>
                        <a:t>C121600988: USV Pvt Ltd</a:t>
                      </a:r>
                      <a:endParaRPr lang="en-IN" sz="1400" dirty="0"/>
                    </a:p>
                  </a:txBody>
                  <a:tcPr/>
                </a:tc>
                <a:tc>
                  <a:txBody>
                    <a:bodyPr/>
                    <a:lstStyle/>
                    <a:p>
                      <a:r>
                        <a:rPr lang="en-IN" sz="1400" b="0" i="0" kern="1200" dirty="0">
                          <a:solidFill>
                            <a:schemeClr val="dk1"/>
                          </a:solidFill>
                          <a:effectLst/>
                          <a:latin typeface="+mn-lt"/>
                          <a:ea typeface="+mn-ea"/>
                          <a:cs typeface="+mn-cs"/>
                        </a:rPr>
                        <a:t>CN0000000524</a:t>
                      </a:r>
                      <a:endParaRPr lang="en-IN" sz="1200" dirty="0"/>
                    </a:p>
                  </a:txBody>
                  <a:tcPr/>
                </a:tc>
                <a:tc>
                  <a:txBody>
                    <a:bodyPr/>
                    <a:lstStyle/>
                    <a:p>
                      <a:r>
                        <a:rPr lang="en-US" sz="1400" dirty="0"/>
                        <a:t>25-04-2022</a:t>
                      </a:r>
                      <a:endParaRPr lang="en-IN" sz="1400" dirty="0"/>
                    </a:p>
                  </a:txBody>
                  <a:tcPr/>
                </a:tc>
                <a:tc>
                  <a:txBody>
                    <a:bodyPr/>
                    <a:lstStyle/>
                    <a:p>
                      <a:r>
                        <a:rPr lang="en-US" sz="1400" dirty="0"/>
                        <a:t>30-10-2024</a:t>
                      </a:r>
                      <a:endParaRPr lang="en-IN" sz="1400" dirty="0"/>
                    </a:p>
                  </a:txBody>
                  <a:tcPr/>
                </a:tc>
                <a:tc>
                  <a:txBody>
                    <a:bodyPr/>
                    <a:lstStyle/>
                    <a:p>
                      <a:r>
                        <a:rPr lang="en-US" sz="1400" dirty="0"/>
                        <a:t>12726498.22</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1432726498.22</a:t>
                      </a:r>
                      <a:endParaRPr lang="en-IN" sz="1400" dirty="0"/>
                    </a:p>
                    <a:p>
                      <a:endParaRPr lang="en-IN" sz="1400" dirty="0"/>
                    </a:p>
                  </a:txBody>
                  <a:tcPr/>
                </a:tc>
                <a:tc>
                  <a:txBody>
                    <a:bodyPr/>
                    <a:lstStyle/>
                    <a:p>
                      <a:r>
                        <a:rPr lang="en-US" sz="1400" dirty="0"/>
                        <a:t>45908.00</a:t>
                      </a:r>
                      <a:endParaRPr lang="en-IN" sz="1400" dirty="0"/>
                    </a:p>
                  </a:txBody>
                  <a:tcPr/>
                </a:tc>
                <a:tc>
                  <a:txBody>
                    <a:bodyPr/>
                    <a:lstStyle/>
                    <a:p>
                      <a:endParaRPr lang="en-IN" sz="1400" dirty="0"/>
                    </a:p>
                  </a:txBody>
                  <a:tcPr/>
                </a:tc>
                <a:extLst>
                  <a:ext uri="{0D108BD9-81ED-4DB2-BD59-A6C34878D82A}">
                    <a16:rowId xmlns:a16="http://schemas.microsoft.com/office/drawing/2014/main" val="2335773580"/>
                  </a:ext>
                </a:extLst>
              </a:tr>
              <a:tr h="370840">
                <a:tc>
                  <a:txBody>
                    <a:bodyPr/>
                    <a:lstStyle/>
                    <a:p>
                      <a:r>
                        <a:rPr lang="en-US" sz="1400" dirty="0"/>
                        <a:t>C000129090: </a:t>
                      </a:r>
                      <a:r>
                        <a:rPr lang="en-US" sz="1400" dirty="0" err="1"/>
                        <a:t>Alkem</a:t>
                      </a:r>
                      <a:r>
                        <a:rPr lang="en-US" sz="1400" dirty="0"/>
                        <a:t> Lab Ltd-Express</a:t>
                      </a:r>
                      <a:endParaRPr lang="en-IN" sz="1400" dirty="0"/>
                    </a:p>
                  </a:txBody>
                  <a:tcPr/>
                </a:tc>
                <a:tc>
                  <a:txBody>
                    <a:bodyPr/>
                    <a:lstStyle/>
                    <a:p>
                      <a:r>
                        <a:rPr lang="en-IN" sz="1400" b="0" i="0" kern="1200" dirty="0">
                          <a:solidFill>
                            <a:schemeClr val="dk1"/>
                          </a:solidFill>
                          <a:effectLst/>
                          <a:latin typeface="+mn-lt"/>
                          <a:ea typeface="+mn-ea"/>
                          <a:cs typeface="+mn-cs"/>
                        </a:rPr>
                        <a:t>CN0000000065</a:t>
                      </a:r>
                      <a:endParaRPr lang="en-IN" sz="1400" dirty="0"/>
                    </a:p>
                  </a:txBody>
                  <a:tcPr/>
                </a:tc>
                <a:tc>
                  <a:txBody>
                    <a:bodyPr/>
                    <a:lstStyle/>
                    <a:p>
                      <a:r>
                        <a:rPr lang="en-US" sz="1400" dirty="0"/>
                        <a:t>01-04-2019</a:t>
                      </a:r>
                      <a:endParaRPr lang="en-IN" sz="1400" dirty="0"/>
                    </a:p>
                  </a:txBody>
                  <a:tcPr/>
                </a:tc>
                <a:tc>
                  <a:txBody>
                    <a:bodyPr/>
                    <a:lstStyle/>
                    <a:p>
                      <a:r>
                        <a:rPr lang="en-US" sz="1400" dirty="0"/>
                        <a:t>31-12-2025</a:t>
                      </a:r>
                      <a:endParaRPr lang="en-IN" sz="1400" dirty="0"/>
                    </a:p>
                  </a:txBody>
                  <a:tcPr/>
                </a:tc>
                <a:tc>
                  <a:txBody>
                    <a:bodyPr/>
                    <a:lstStyle/>
                    <a:p>
                      <a:r>
                        <a:rPr lang="en-US" sz="1400" dirty="0"/>
                        <a:t>34606493.68</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3465606493.68</a:t>
                      </a:r>
                      <a:endParaRPr lang="en-IN" sz="1400" dirty="0"/>
                    </a:p>
                    <a:p>
                      <a:endParaRPr lang="en-IN" sz="1400" dirty="0"/>
                    </a:p>
                  </a:txBody>
                  <a:tcPr/>
                </a:tc>
                <a:tc>
                  <a:txBody>
                    <a:bodyPr/>
                    <a:lstStyle/>
                    <a:p>
                      <a:r>
                        <a:rPr lang="en-US" sz="1400" dirty="0"/>
                        <a:t>9080032.00</a:t>
                      </a:r>
                      <a:endParaRPr lang="en-IN" sz="1400" dirty="0"/>
                    </a:p>
                  </a:txBody>
                  <a:tcPr/>
                </a:tc>
                <a:tc>
                  <a:txBody>
                    <a:bodyPr/>
                    <a:lstStyle/>
                    <a:p>
                      <a:endParaRPr lang="en-IN" sz="1400" dirty="0"/>
                    </a:p>
                  </a:txBody>
                  <a:tcPr/>
                </a:tc>
                <a:extLst>
                  <a:ext uri="{0D108BD9-81ED-4DB2-BD59-A6C34878D82A}">
                    <a16:rowId xmlns:a16="http://schemas.microsoft.com/office/drawing/2014/main" val="3191675687"/>
                  </a:ext>
                </a:extLst>
              </a:tr>
            </a:tbl>
          </a:graphicData>
        </a:graphic>
      </p:graphicFrame>
      <p:pic>
        <p:nvPicPr>
          <p:cNvPr id="4" name="Picture 3">
            <a:extLst>
              <a:ext uri="{FF2B5EF4-FFF2-40B4-BE49-F238E27FC236}">
                <a16:creationId xmlns:a16="http://schemas.microsoft.com/office/drawing/2014/main" id="{149C25CF-4AC0-AF58-2871-16CADFEA81F8}"/>
              </a:ext>
            </a:extLst>
          </p:cNvPr>
          <p:cNvPicPr>
            <a:picLocks noChangeAspect="1"/>
          </p:cNvPicPr>
          <p:nvPr/>
        </p:nvPicPr>
        <p:blipFill>
          <a:blip r:embed="rId2"/>
          <a:stretch>
            <a:fillRect/>
          </a:stretch>
        </p:blipFill>
        <p:spPr>
          <a:xfrm>
            <a:off x="10681935" y="3185583"/>
            <a:ext cx="317162" cy="342948"/>
          </a:xfrm>
          <a:prstGeom prst="rect">
            <a:avLst/>
          </a:prstGeom>
        </p:spPr>
      </p:pic>
      <p:pic>
        <p:nvPicPr>
          <p:cNvPr id="5" name="Picture 4">
            <a:extLst>
              <a:ext uri="{FF2B5EF4-FFF2-40B4-BE49-F238E27FC236}">
                <a16:creationId xmlns:a16="http://schemas.microsoft.com/office/drawing/2014/main" id="{531A64DC-C635-760B-00C9-C7A498450C85}"/>
              </a:ext>
            </a:extLst>
          </p:cNvPr>
          <p:cNvPicPr>
            <a:picLocks noChangeAspect="1"/>
          </p:cNvPicPr>
          <p:nvPr/>
        </p:nvPicPr>
        <p:blipFill>
          <a:blip r:embed="rId2"/>
          <a:stretch>
            <a:fillRect/>
          </a:stretch>
        </p:blipFill>
        <p:spPr>
          <a:xfrm>
            <a:off x="10684563" y="3756556"/>
            <a:ext cx="317162" cy="342948"/>
          </a:xfrm>
          <a:prstGeom prst="rect">
            <a:avLst/>
          </a:prstGeom>
        </p:spPr>
      </p:pic>
      <p:pic>
        <p:nvPicPr>
          <p:cNvPr id="6" name="Picture 5">
            <a:extLst>
              <a:ext uri="{FF2B5EF4-FFF2-40B4-BE49-F238E27FC236}">
                <a16:creationId xmlns:a16="http://schemas.microsoft.com/office/drawing/2014/main" id="{A94939A9-6B3D-6B30-852C-7BAFB8CF5044}"/>
              </a:ext>
            </a:extLst>
          </p:cNvPr>
          <p:cNvPicPr>
            <a:picLocks noChangeAspect="1"/>
          </p:cNvPicPr>
          <p:nvPr/>
        </p:nvPicPr>
        <p:blipFill>
          <a:blip r:embed="rId2"/>
          <a:stretch>
            <a:fillRect/>
          </a:stretch>
        </p:blipFill>
        <p:spPr>
          <a:xfrm>
            <a:off x="10681935" y="4212607"/>
            <a:ext cx="317162" cy="342948"/>
          </a:xfrm>
          <a:prstGeom prst="rect">
            <a:avLst/>
          </a:prstGeom>
        </p:spPr>
      </p:pic>
      <p:pic>
        <p:nvPicPr>
          <p:cNvPr id="7" name="Picture 6">
            <a:extLst>
              <a:ext uri="{FF2B5EF4-FFF2-40B4-BE49-F238E27FC236}">
                <a16:creationId xmlns:a16="http://schemas.microsoft.com/office/drawing/2014/main" id="{5ECA0677-A434-7847-48C0-901B5D707A37}"/>
              </a:ext>
            </a:extLst>
          </p:cNvPr>
          <p:cNvPicPr>
            <a:picLocks noChangeAspect="1"/>
          </p:cNvPicPr>
          <p:nvPr/>
        </p:nvPicPr>
        <p:blipFill>
          <a:blip r:embed="rId3"/>
          <a:stretch>
            <a:fillRect/>
          </a:stretch>
        </p:blipFill>
        <p:spPr>
          <a:xfrm>
            <a:off x="11128352" y="3185583"/>
            <a:ext cx="412230" cy="323895"/>
          </a:xfrm>
          <a:prstGeom prst="rect">
            <a:avLst/>
          </a:prstGeom>
        </p:spPr>
      </p:pic>
      <p:pic>
        <p:nvPicPr>
          <p:cNvPr id="8" name="Picture 7">
            <a:extLst>
              <a:ext uri="{FF2B5EF4-FFF2-40B4-BE49-F238E27FC236}">
                <a16:creationId xmlns:a16="http://schemas.microsoft.com/office/drawing/2014/main" id="{ED769F0C-71B0-FA1F-07FA-887438025EE9}"/>
              </a:ext>
            </a:extLst>
          </p:cNvPr>
          <p:cNvPicPr>
            <a:picLocks noChangeAspect="1"/>
          </p:cNvPicPr>
          <p:nvPr/>
        </p:nvPicPr>
        <p:blipFill>
          <a:blip r:embed="rId3"/>
          <a:stretch>
            <a:fillRect/>
          </a:stretch>
        </p:blipFill>
        <p:spPr>
          <a:xfrm>
            <a:off x="11128352" y="3737503"/>
            <a:ext cx="412230" cy="323895"/>
          </a:xfrm>
          <a:prstGeom prst="rect">
            <a:avLst/>
          </a:prstGeom>
        </p:spPr>
      </p:pic>
      <p:pic>
        <p:nvPicPr>
          <p:cNvPr id="9" name="Picture 8">
            <a:extLst>
              <a:ext uri="{FF2B5EF4-FFF2-40B4-BE49-F238E27FC236}">
                <a16:creationId xmlns:a16="http://schemas.microsoft.com/office/drawing/2014/main" id="{4DAF372C-FB33-35E1-B4E4-DA94B466461B}"/>
              </a:ext>
            </a:extLst>
          </p:cNvPr>
          <p:cNvPicPr>
            <a:picLocks noChangeAspect="1"/>
          </p:cNvPicPr>
          <p:nvPr/>
        </p:nvPicPr>
        <p:blipFill>
          <a:blip r:embed="rId3"/>
          <a:stretch>
            <a:fillRect/>
          </a:stretch>
        </p:blipFill>
        <p:spPr>
          <a:xfrm>
            <a:off x="11128352" y="4255087"/>
            <a:ext cx="412230" cy="323895"/>
          </a:xfrm>
          <a:prstGeom prst="rect">
            <a:avLst/>
          </a:prstGeom>
        </p:spPr>
      </p:pic>
      <p:pic>
        <p:nvPicPr>
          <p:cNvPr id="11" name="Picture 10">
            <a:extLst>
              <a:ext uri="{FF2B5EF4-FFF2-40B4-BE49-F238E27FC236}">
                <a16:creationId xmlns:a16="http://schemas.microsoft.com/office/drawing/2014/main" id="{65641D10-21C3-BB78-8F11-9DBC121483C4}"/>
              </a:ext>
            </a:extLst>
          </p:cNvPr>
          <p:cNvPicPr>
            <a:picLocks noChangeAspect="1"/>
          </p:cNvPicPr>
          <p:nvPr/>
        </p:nvPicPr>
        <p:blipFill>
          <a:blip r:embed="rId4"/>
          <a:stretch>
            <a:fillRect/>
          </a:stretch>
        </p:blipFill>
        <p:spPr>
          <a:xfrm>
            <a:off x="11622052" y="3185583"/>
            <a:ext cx="347854" cy="369427"/>
          </a:xfrm>
          <a:prstGeom prst="rect">
            <a:avLst/>
          </a:prstGeom>
        </p:spPr>
      </p:pic>
      <p:pic>
        <p:nvPicPr>
          <p:cNvPr id="13" name="Picture 12">
            <a:extLst>
              <a:ext uri="{FF2B5EF4-FFF2-40B4-BE49-F238E27FC236}">
                <a16:creationId xmlns:a16="http://schemas.microsoft.com/office/drawing/2014/main" id="{81C18AD2-6DC4-7F18-679E-E0CEF385E175}"/>
              </a:ext>
            </a:extLst>
          </p:cNvPr>
          <p:cNvPicPr>
            <a:picLocks noChangeAspect="1"/>
          </p:cNvPicPr>
          <p:nvPr/>
        </p:nvPicPr>
        <p:blipFill>
          <a:blip r:embed="rId4"/>
          <a:stretch>
            <a:fillRect/>
          </a:stretch>
        </p:blipFill>
        <p:spPr>
          <a:xfrm>
            <a:off x="11643034" y="3709133"/>
            <a:ext cx="331694" cy="352265"/>
          </a:xfrm>
          <a:prstGeom prst="rect">
            <a:avLst/>
          </a:prstGeom>
        </p:spPr>
      </p:pic>
      <p:pic>
        <p:nvPicPr>
          <p:cNvPr id="15" name="Picture 14">
            <a:extLst>
              <a:ext uri="{FF2B5EF4-FFF2-40B4-BE49-F238E27FC236}">
                <a16:creationId xmlns:a16="http://schemas.microsoft.com/office/drawing/2014/main" id="{94A8BEF3-A239-2F2F-4244-0B77B6439D6B}"/>
              </a:ext>
            </a:extLst>
          </p:cNvPr>
          <p:cNvPicPr>
            <a:picLocks noChangeAspect="1"/>
          </p:cNvPicPr>
          <p:nvPr/>
        </p:nvPicPr>
        <p:blipFill>
          <a:blip r:embed="rId4"/>
          <a:stretch>
            <a:fillRect/>
          </a:stretch>
        </p:blipFill>
        <p:spPr>
          <a:xfrm>
            <a:off x="11652744" y="4212607"/>
            <a:ext cx="317162" cy="336831"/>
          </a:xfrm>
          <a:prstGeom prst="rect">
            <a:avLst/>
          </a:prstGeom>
        </p:spPr>
      </p:pic>
      <p:sp>
        <p:nvSpPr>
          <p:cNvPr id="21" name="Rectangle 20">
            <a:extLst>
              <a:ext uri="{FF2B5EF4-FFF2-40B4-BE49-F238E27FC236}">
                <a16:creationId xmlns:a16="http://schemas.microsoft.com/office/drawing/2014/main" id="{E26FFF9D-F303-6499-B249-0997E961648A}"/>
              </a:ext>
            </a:extLst>
          </p:cNvPr>
          <p:cNvSpPr/>
          <p:nvPr/>
        </p:nvSpPr>
        <p:spPr>
          <a:xfrm>
            <a:off x="552378" y="2817521"/>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29DBEA37-28E9-3031-695E-E3B0919B34DB}"/>
              </a:ext>
            </a:extLst>
          </p:cNvPr>
          <p:cNvPicPr>
            <a:picLocks noChangeAspect="1"/>
          </p:cNvPicPr>
          <p:nvPr/>
        </p:nvPicPr>
        <p:blipFill>
          <a:blip r:embed="rId5"/>
          <a:stretch>
            <a:fillRect/>
          </a:stretch>
        </p:blipFill>
        <p:spPr>
          <a:xfrm>
            <a:off x="1644402" y="2801914"/>
            <a:ext cx="290805" cy="274468"/>
          </a:xfrm>
          <a:prstGeom prst="rect">
            <a:avLst/>
          </a:prstGeom>
        </p:spPr>
      </p:pic>
      <p:sp>
        <p:nvSpPr>
          <p:cNvPr id="23" name="Rectangle 22">
            <a:extLst>
              <a:ext uri="{FF2B5EF4-FFF2-40B4-BE49-F238E27FC236}">
                <a16:creationId xmlns:a16="http://schemas.microsoft.com/office/drawing/2014/main" id="{534C8E39-67E9-F0D2-EE70-07C4D8BA20EE}"/>
              </a:ext>
            </a:extLst>
          </p:cNvPr>
          <p:cNvSpPr/>
          <p:nvPr/>
        </p:nvSpPr>
        <p:spPr>
          <a:xfrm>
            <a:off x="2691455" y="278142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EE300FD0-AF9F-2693-F7C5-51E95CEF98E0}"/>
              </a:ext>
            </a:extLst>
          </p:cNvPr>
          <p:cNvPicPr>
            <a:picLocks noChangeAspect="1"/>
          </p:cNvPicPr>
          <p:nvPr/>
        </p:nvPicPr>
        <p:blipFill>
          <a:blip r:embed="rId5"/>
          <a:stretch>
            <a:fillRect/>
          </a:stretch>
        </p:blipFill>
        <p:spPr>
          <a:xfrm>
            <a:off x="3783479" y="2810759"/>
            <a:ext cx="290805" cy="274468"/>
          </a:xfrm>
          <a:prstGeom prst="rect">
            <a:avLst/>
          </a:prstGeom>
        </p:spPr>
      </p:pic>
      <p:sp>
        <p:nvSpPr>
          <p:cNvPr id="25" name="Rectangle 24">
            <a:extLst>
              <a:ext uri="{FF2B5EF4-FFF2-40B4-BE49-F238E27FC236}">
                <a16:creationId xmlns:a16="http://schemas.microsoft.com/office/drawing/2014/main" id="{DEF16BE1-F3B5-0EEC-F5A5-A2CB813E91CA}"/>
              </a:ext>
            </a:extLst>
          </p:cNvPr>
          <p:cNvSpPr/>
          <p:nvPr/>
        </p:nvSpPr>
        <p:spPr>
          <a:xfrm>
            <a:off x="4349531" y="2772575"/>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8755C4B-1021-CA43-7AD9-4A65F0FF0E59}"/>
              </a:ext>
            </a:extLst>
          </p:cNvPr>
          <p:cNvPicPr>
            <a:picLocks noChangeAspect="1"/>
          </p:cNvPicPr>
          <p:nvPr/>
        </p:nvPicPr>
        <p:blipFill>
          <a:blip r:embed="rId5"/>
          <a:stretch>
            <a:fillRect/>
          </a:stretch>
        </p:blipFill>
        <p:spPr>
          <a:xfrm>
            <a:off x="5123491" y="2801914"/>
            <a:ext cx="235408" cy="222182"/>
          </a:xfrm>
          <a:prstGeom prst="rect">
            <a:avLst/>
          </a:prstGeom>
        </p:spPr>
      </p:pic>
      <p:sp>
        <p:nvSpPr>
          <p:cNvPr id="27" name="Rectangle 26">
            <a:extLst>
              <a:ext uri="{FF2B5EF4-FFF2-40B4-BE49-F238E27FC236}">
                <a16:creationId xmlns:a16="http://schemas.microsoft.com/office/drawing/2014/main" id="{A25AC20C-9115-C7D1-478D-C87009C21453}"/>
              </a:ext>
            </a:extLst>
          </p:cNvPr>
          <p:cNvSpPr/>
          <p:nvPr/>
        </p:nvSpPr>
        <p:spPr>
          <a:xfrm>
            <a:off x="5454577" y="277365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A27C295B-1B42-BAC4-F592-D3BD67D899CE}"/>
              </a:ext>
            </a:extLst>
          </p:cNvPr>
          <p:cNvPicPr>
            <a:picLocks noChangeAspect="1"/>
          </p:cNvPicPr>
          <p:nvPr/>
        </p:nvPicPr>
        <p:blipFill>
          <a:blip r:embed="rId5"/>
          <a:stretch>
            <a:fillRect/>
          </a:stretch>
        </p:blipFill>
        <p:spPr>
          <a:xfrm>
            <a:off x="6228537" y="2802990"/>
            <a:ext cx="235408" cy="222182"/>
          </a:xfrm>
          <a:prstGeom prst="rect">
            <a:avLst/>
          </a:prstGeom>
        </p:spPr>
      </p:pic>
      <p:sp>
        <p:nvSpPr>
          <p:cNvPr id="29" name="Rectangle 28">
            <a:extLst>
              <a:ext uri="{FF2B5EF4-FFF2-40B4-BE49-F238E27FC236}">
                <a16:creationId xmlns:a16="http://schemas.microsoft.com/office/drawing/2014/main" id="{8695F803-2B6F-0F1A-3300-77C66BEE3BDA}"/>
              </a:ext>
            </a:extLst>
          </p:cNvPr>
          <p:cNvSpPr/>
          <p:nvPr/>
        </p:nvSpPr>
        <p:spPr>
          <a:xfrm>
            <a:off x="6639082" y="2810759"/>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0F2D6199-D177-3DA7-2874-830274895B93}"/>
              </a:ext>
            </a:extLst>
          </p:cNvPr>
          <p:cNvPicPr>
            <a:picLocks noChangeAspect="1"/>
          </p:cNvPicPr>
          <p:nvPr/>
        </p:nvPicPr>
        <p:blipFill>
          <a:blip r:embed="rId5"/>
          <a:stretch>
            <a:fillRect/>
          </a:stretch>
        </p:blipFill>
        <p:spPr>
          <a:xfrm>
            <a:off x="7413042" y="2840098"/>
            <a:ext cx="235408" cy="222182"/>
          </a:xfrm>
          <a:prstGeom prst="rect">
            <a:avLst/>
          </a:prstGeom>
        </p:spPr>
      </p:pic>
      <p:sp>
        <p:nvSpPr>
          <p:cNvPr id="31" name="Rectangle 30">
            <a:extLst>
              <a:ext uri="{FF2B5EF4-FFF2-40B4-BE49-F238E27FC236}">
                <a16:creationId xmlns:a16="http://schemas.microsoft.com/office/drawing/2014/main" id="{54138790-DD97-CC2C-6803-4CEA828B1AE1}"/>
              </a:ext>
            </a:extLst>
          </p:cNvPr>
          <p:cNvSpPr/>
          <p:nvPr/>
        </p:nvSpPr>
        <p:spPr>
          <a:xfrm>
            <a:off x="7850659" y="2817521"/>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a:extLst>
              <a:ext uri="{FF2B5EF4-FFF2-40B4-BE49-F238E27FC236}">
                <a16:creationId xmlns:a16="http://schemas.microsoft.com/office/drawing/2014/main" id="{0869D3D1-2C3B-71FA-F2E9-5DA2B26A0B8A}"/>
              </a:ext>
            </a:extLst>
          </p:cNvPr>
          <p:cNvPicPr>
            <a:picLocks noChangeAspect="1"/>
          </p:cNvPicPr>
          <p:nvPr/>
        </p:nvPicPr>
        <p:blipFill>
          <a:blip r:embed="rId5"/>
          <a:stretch>
            <a:fillRect/>
          </a:stretch>
        </p:blipFill>
        <p:spPr>
          <a:xfrm>
            <a:off x="8624619" y="2846860"/>
            <a:ext cx="235408" cy="222182"/>
          </a:xfrm>
          <a:prstGeom prst="rect">
            <a:avLst/>
          </a:prstGeom>
        </p:spPr>
      </p:pic>
      <p:sp>
        <p:nvSpPr>
          <p:cNvPr id="33" name="Rectangle 32">
            <a:extLst>
              <a:ext uri="{FF2B5EF4-FFF2-40B4-BE49-F238E27FC236}">
                <a16:creationId xmlns:a16="http://schemas.microsoft.com/office/drawing/2014/main" id="{F926DAE2-C71B-8B2D-B2EB-634559F660DB}"/>
              </a:ext>
            </a:extLst>
          </p:cNvPr>
          <p:cNvSpPr/>
          <p:nvPr/>
        </p:nvSpPr>
        <p:spPr>
          <a:xfrm>
            <a:off x="9237373" y="2819332"/>
            <a:ext cx="1009368" cy="2744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4" name="Picture 33">
            <a:extLst>
              <a:ext uri="{FF2B5EF4-FFF2-40B4-BE49-F238E27FC236}">
                <a16:creationId xmlns:a16="http://schemas.microsoft.com/office/drawing/2014/main" id="{F667377C-DADC-6053-088D-E45D32E27244}"/>
              </a:ext>
            </a:extLst>
          </p:cNvPr>
          <p:cNvPicPr>
            <a:picLocks noChangeAspect="1"/>
          </p:cNvPicPr>
          <p:nvPr/>
        </p:nvPicPr>
        <p:blipFill>
          <a:blip r:embed="rId5"/>
          <a:stretch>
            <a:fillRect/>
          </a:stretch>
        </p:blipFill>
        <p:spPr>
          <a:xfrm>
            <a:off x="10011333" y="2848671"/>
            <a:ext cx="235408" cy="222182"/>
          </a:xfrm>
          <a:prstGeom prst="rect">
            <a:avLst/>
          </a:prstGeom>
        </p:spPr>
      </p:pic>
      <p:sp>
        <p:nvSpPr>
          <p:cNvPr id="2" name="Oval 1">
            <a:extLst>
              <a:ext uri="{FF2B5EF4-FFF2-40B4-BE49-F238E27FC236}">
                <a16:creationId xmlns:a16="http://schemas.microsoft.com/office/drawing/2014/main" id="{23BE75A7-7094-7410-E962-E5A2C1EE12B5}"/>
              </a:ext>
            </a:extLst>
          </p:cNvPr>
          <p:cNvSpPr/>
          <p:nvPr/>
        </p:nvSpPr>
        <p:spPr>
          <a:xfrm>
            <a:off x="11520208" y="3024096"/>
            <a:ext cx="479686" cy="7083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peech Bubble: Oval 9">
            <a:extLst>
              <a:ext uri="{FF2B5EF4-FFF2-40B4-BE49-F238E27FC236}">
                <a16:creationId xmlns:a16="http://schemas.microsoft.com/office/drawing/2014/main" id="{528E91B4-94BE-6807-6DA6-AFE84189E2BF}"/>
              </a:ext>
            </a:extLst>
          </p:cNvPr>
          <p:cNvSpPr/>
          <p:nvPr/>
        </p:nvSpPr>
        <p:spPr>
          <a:xfrm>
            <a:off x="9140211" y="3501619"/>
            <a:ext cx="1813590" cy="539646"/>
          </a:xfrm>
          <a:prstGeom prst="wedgeEllipseCallout">
            <a:avLst>
              <a:gd name="adj1" fmla="val 77712"/>
              <a:gd name="adj2" fmla="val -6635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My Task</a:t>
            </a:r>
            <a:endParaRPr lang="en-IN" dirty="0">
              <a:solidFill>
                <a:schemeClr val="tx1"/>
              </a:solidFill>
            </a:endParaRPr>
          </a:p>
        </p:txBody>
      </p:sp>
      <p:pic>
        <p:nvPicPr>
          <p:cNvPr id="12" name="Picture 11">
            <a:extLst>
              <a:ext uri="{FF2B5EF4-FFF2-40B4-BE49-F238E27FC236}">
                <a16:creationId xmlns:a16="http://schemas.microsoft.com/office/drawing/2014/main" id="{A664658A-D4C6-BDDD-1916-298CB6C1F052}"/>
              </a:ext>
            </a:extLst>
          </p:cNvPr>
          <p:cNvPicPr>
            <a:picLocks noChangeAspect="1"/>
          </p:cNvPicPr>
          <p:nvPr/>
        </p:nvPicPr>
        <p:blipFill>
          <a:blip r:embed="rId6"/>
          <a:stretch>
            <a:fillRect/>
          </a:stretch>
        </p:blipFill>
        <p:spPr>
          <a:xfrm>
            <a:off x="8377098" y="5503197"/>
            <a:ext cx="3503877" cy="436549"/>
          </a:xfrm>
          <a:prstGeom prst="rect">
            <a:avLst/>
          </a:prstGeom>
          <a:ln w="28575">
            <a:solidFill>
              <a:schemeClr val="tx1"/>
            </a:solidFill>
          </a:ln>
        </p:spPr>
      </p:pic>
      <p:sp>
        <p:nvSpPr>
          <p:cNvPr id="14" name="Rectangle 13">
            <a:extLst>
              <a:ext uri="{FF2B5EF4-FFF2-40B4-BE49-F238E27FC236}">
                <a16:creationId xmlns:a16="http://schemas.microsoft.com/office/drawing/2014/main" id="{4FD5B8BA-3469-EEDB-939C-7CFDC932AE56}"/>
              </a:ext>
            </a:extLst>
          </p:cNvPr>
          <p:cNvSpPr/>
          <p:nvPr/>
        </p:nvSpPr>
        <p:spPr>
          <a:xfrm>
            <a:off x="9237373" y="216416"/>
            <a:ext cx="2800119" cy="39843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My Customer</a:t>
            </a:r>
            <a:endParaRPr lang="en-IN" sz="2800" dirty="0">
              <a:solidFill>
                <a:schemeClr val="tx1"/>
              </a:solidFill>
            </a:endParaRPr>
          </a:p>
        </p:txBody>
      </p:sp>
    </p:spTree>
    <p:extLst>
      <p:ext uri="{BB962C8B-B14F-4D97-AF65-F5344CB8AC3E}">
        <p14:creationId xmlns:p14="http://schemas.microsoft.com/office/powerpoint/2010/main" val="2508741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4554B-AA84-06A1-E2D1-8FE5B3691AB9}"/>
              </a:ext>
            </a:extLst>
          </p:cNvPr>
          <p:cNvSpPr txBox="1"/>
          <p:nvPr/>
        </p:nvSpPr>
        <p:spPr>
          <a:xfrm>
            <a:off x="2500" y="201331"/>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Name*</a:t>
            </a:r>
            <a:endParaRPr lang="en-IN" dirty="0"/>
          </a:p>
        </p:txBody>
      </p:sp>
      <p:sp>
        <p:nvSpPr>
          <p:cNvPr id="5" name="Oval 4">
            <a:extLst>
              <a:ext uri="{FF2B5EF4-FFF2-40B4-BE49-F238E27FC236}">
                <a16:creationId xmlns:a16="http://schemas.microsoft.com/office/drawing/2014/main" id="{6E4F0875-63E4-0316-D58F-169EE17ED216}"/>
              </a:ext>
            </a:extLst>
          </p:cNvPr>
          <p:cNvSpPr/>
          <p:nvPr/>
        </p:nvSpPr>
        <p:spPr>
          <a:xfrm>
            <a:off x="9089036" y="373320"/>
            <a:ext cx="1556477"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task</a:t>
            </a:r>
            <a:endParaRPr lang="en-IN" dirty="0"/>
          </a:p>
        </p:txBody>
      </p:sp>
      <p:sp>
        <p:nvSpPr>
          <p:cNvPr id="6" name="TextBox 5">
            <a:extLst>
              <a:ext uri="{FF2B5EF4-FFF2-40B4-BE49-F238E27FC236}">
                <a16:creationId xmlns:a16="http://schemas.microsoft.com/office/drawing/2014/main" id="{BF8F9D16-AD13-4A88-E1B8-50D20504CFD4}"/>
              </a:ext>
            </a:extLst>
          </p:cNvPr>
          <p:cNvSpPr txBox="1"/>
          <p:nvPr/>
        </p:nvSpPr>
        <p:spPr>
          <a:xfrm>
            <a:off x="2500" y="758280"/>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Date*</a:t>
            </a:r>
            <a:endParaRPr lang="en-IN" dirty="0"/>
          </a:p>
        </p:txBody>
      </p:sp>
      <p:sp>
        <p:nvSpPr>
          <p:cNvPr id="7" name="TextBox 6">
            <a:extLst>
              <a:ext uri="{FF2B5EF4-FFF2-40B4-BE49-F238E27FC236}">
                <a16:creationId xmlns:a16="http://schemas.microsoft.com/office/drawing/2014/main" id="{ACE96125-9DF0-17C8-ED6A-3BC977E41EC9}"/>
              </a:ext>
            </a:extLst>
          </p:cNvPr>
          <p:cNvSpPr txBox="1"/>
          <p:nvPr/>
        </p:nvSpPr>
        <p:spPr>
          <a:xfrm>
            <a:off x="-32480" y="1369939"/>
            <a:ext cx="2168578"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Lead category*</a:t>
            </a:r>
            <a:endParaRPr lang="en-IN" dirty="0"/>
          </a:p>
        </p:txBody>
      </p:sp>
      <p:sp>
        <p:nvSpPr>
          <p:cNvPr id="8" name="TextBox 7">
            <a:extLst>
              <a:ext uri="{FF2B5EF4-FFF2-40B4-BE49-F238E27FC236}">
                <a16:creationId xmlns:a16="http://schemas.microsoft.com/office/drawing/2014/main" id="{45B38F2B-53E7-D347-E68B-BCF7D955F336}"/>
              </a:ext>
            </a:extLst>
          </p:cNvPr>
          <p:cNvSpPr txBox="1"/>
          <p:nvPr/>
        </p:nvSpPr>
        <p:spPr>
          <a:xfrm>
            <a:off x="8743" y="1946748"/>
            <a:ext cx="243215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Customer  Name*</a:t>
            </a:r>
            <a:endParaRPr lang="en-IN" dirty="0"/>
          </a:p>
        </p:txBody>
      </p:sp>
      <p:sp>
        <p:nvSpPr>
          <p:cNvPr id="9" name="TextBox 8">
            <a:extLst>
              <a:ext uri="{FF2B5EF4-FFF2-40B4-BE49-F238E27FC236}">
                <a16:creationId xmlns:a16="http://schemas.microsoft.com/office/drawing/2014/main" id="{79F900DA-4C57-46A9-E4D7-DB260CBDC5DD}"/>
              </a:ext>
            </a:extLst>
          </p:cNvPr>
          <p:cNvSpPr txBox="1"/>
          <p:nvPr/>
        </p:nvSpPr>
        <p:spPr>
          <a:xfrm>
            <a:off x="8743" y="2523557"/>
            <a:ext cx="155647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Priority*</a:t>
            </a:r>
            <a:endParaRPr lang="en-IN" dirty="0"/>
          </a:p>
        </p:txBody>
      </p:sp>
      <p:sp>
        <p:nvSpPr>
          <p:cNvPr id="10" name="TextBox 9">
            <a:extLst>
              <a:ext uri="{FF2B5EF4-FFF2-40B4-BE49-F238E27FC236}">
                <a16:creationId xmlns:a16="http://schemas.microsoft.com/office/drawing/2014/main" id="{512A6515-0D85-C024-D15B-A841F002DE46}"/>
              </a:ext>
            </a:extLst>
          </p:cNvPr>
          <p:cNvSpPr txBox="1"/>
          <p:nvPr/>
        </p:nvSpPr>
        <p:spPr>
          <a:xfrm>
            <a:off x="-4996" y="3059668"/>
            <a:ext cx="2141094"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Assigned To*</a:t>
            </a:r>
            <a:endParaRPr lang="en-IN" dirty="0"/>
          </a:p>
        </p:txBody>
      </p:sp>
      <p:sp>
        <p:nvSpPr>
          <p:cNvPr id="11" name="TextBox 10">
            <a:extLst>
              <a:ext uri="{FF2B5EF4-FFF2-40B4-BE49-F238E27FC236}">
                <a16:creationId xmlns:a16="http://schemas.microsoft.com/office/drawing/2014/main" id="{3E81BFB5-9D2C-C6C8-BFF5-493F9D85EFC5}"/>
              </a:ext>
            </a:extLst>
          </p:cNvPr>
          <p:cNvSpPr txBox="1"/>
          <p:nvPr/>
        </p:nvSpPr>
        <p:spPr>
          <a:xfrm>
            <a:off x="2500" y="3657927"/>
            <a:ext cx="2246025"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Description*</a:t>
            </a:r>
            <a:endParaRPr lang="en-IN" dirty="0"/>
          </a:p>
        </p:txBody>
      </p:sp>
      <p:sp>
        <p:nvSpPr>
          <p:cNvPr id="12" name="TextBox 11">
            <a:extLst>
              <a:ext uri="{FF2B5EF4-FFF2-40B4-BE49-F238E27FC236}">
                <a16:creationId xmlns:a16="http://schemas.microsoft.com/office/drawing/2014/main" id="{56A7BE2E-69A7-294A-E4EA-55FCA47092A2}"/>
              </a:ext>
            </a:extLst>
          </p:cNvPr>
          <p:cNvSpPr txBox="1"/>
          <p:nvPr/>
        </p:nvSpPr>
        <p:spPr>
          <a:xfrm>
            <a:off x="2500" y="4234736"/>
            <a:ext cx="2432157" cy="369332"/>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Created By*</a:t>
            </a:r>
            <a:endParaRPr lang="en-IN" dirty="0"/>
          </a:p>
        </p:txBody>
      </p:sp>
      <p:sp>
        <p:nvSpPr>
          <p:cNvPr id="14" name="TextBox 13">
            <a:extLst>
              <a:ext uri="{FF2B5EF4-FFF2-40B4-BE49-F238E27FC236}">
                <a16:creationId xmlns:a16="http://schemas.microsoft.com/office/drawing/2014/main" id="{E2D1CCF5-74AF-1AF4-C419-7A1A10771ABF}"/>
              </a:ext>
            </a:extLst>
          </p:cNvPr>
          <p:cNvSpPr txBox="1"/>
          <p:nvPr/>
        </p:nvSpPr>
        <p:spPr>
          <a:xfrm>
            <a:off x="-32480" y="4854237"/>
            <a:ext cx="2141094" cy="646331"/>
          </a:xfrm>
          <a:prstGeom prst="rect">
            <a:avLst/>
          </a:prstGeom>
          <a:noFill/>
        </p:spPr>
        <p:txBody>
          <a:bodyPr wrap="square">
            <a:spAutoFit/>
          </a:bodyPr>
          <a:lstStyle/>
          <a:p>
            <a:r>
              <a:rPr lang="en-IN" b="0" i="0" dirty="0">
                <a:solidFill>
                  <a:srgbClr val="7A7A7A"/>
                </a:solidFill>
                <a:effectLst/>
                <a:highlight>
                  <a:srgbClr val="FFFFFF"/>
                </a:highlight>
                <a:latin typeface="Nunito Sans" pitchFamily="2" charset="0"/>
              </a:rPr>
              <a:t>Task Created Date &amp; Time*</a:t>
            </a:r>
            <a:endParaRPr lang="en-IN" dirty="0"/>
          </a:p>
        </p:txBody>
      </p:sp>
      <p:pic>
        <p:nvPicPr>
          <p:cNvPr id="16" name="Picture 15">
            <a:extLst>
              <a:ext uri="{FF2B5EF4-FFF2-40B4-BE49-F238E27FC236}">
                <a16:creationId xmlns:a16="http://schemas.microsoft.com/office/drawing/2014/main" id="{D73DD0F2-9CB4-3BFD-7540-8DEC36007314}"/>
              </a:ext>
            </a:extLst>
          </p:cNvPr>
          <p:cNvPicPr>
            <a:picLocks noChangeAspect="1"/>
          </p:cNvPicPr>
          <p:nvPr/>
        </p:nvPicPr>
        <p:blipFill>
          <a:blip r:embed="rId2"/>
          <a:stretch>
            <a:fillRect/>
          </a:stretch>
        </p:blipFill>
        <p:spPr>
          <a:xfrm>
            <a:off x="451272" y="5507704"/>
            <a:ext cx="1076475" cy="438211"/>
          </a:xfrm>
          <a:prstGeom prst="rect">
            <a:avLst/>
          </a:prstGeom>
        </p:spPr>
      </p:pic>
      <p:sp>
        <p:nvSpPr>
          <p:cNvPr id="17" name="Rectangle 16">
            <a:extLst>
              <a:ext uri="{FF2B5EF4-FFF2-40B4-BE49-F238E27FC236}">
                <a16:creationId xmlns:a16="http://schemas.microsoft.com/office/drawing/2014/main" id="{DDCFF043-BDDA-8EF0-9B3A-47CE5CAB3EBD}"/>
              </a:ext>
            </a:extLst>
          </p:cNvPr>
          <p:cNvSpPr/>
          <p:nvPr/>
        </p:nvSpPr>
        <p:spPr>
          <a:xfrm>
            <a:off x="2018672" y="42302"/>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18" name="Rectangle 17">
            <a:extLst>
              <a:ext uri="{FF2B5EF4-FFF2-40B4-BE49-F238E27FC236}">
                <a16:creationId xmlns:a16="http://schemas.microsoft.com/office/drawing/2014/main" id="{AED64BFB-A99D-E8E4-FF28-3A2E9E343EB7}"/>
              </a:ext>
            </a:extLst>
          </p:cNvPr>
          <p:cNvSpPr/>
          <p:nvPr/>
        </p:nvSpPr>
        <p:spPr>
          <a:xfrm>
            <a:off x="2018672" y="718055"/>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&lt;Date Picker&gt;</a:t>
            </a:r>
            <a:endParaRPr lang="en-IN" dirty="0">
              <a:solidFill>
                <a:schemeClr val="tx1"/>
              </a:solidFill>
            </a:endParaRPr>
          </a:p>
        </p:txBody>
      </p:sp>
      <p:sp>
        <p:nvSpPr>
          <p:cNvPr id="19" name="Rectangle 18">
            <a:extLst>
              <a:ext uri="{FF2B5EF4-FFF2-40B4-BE49-F238E27FC236}">
                <a16:creationId xmlns:a16="http://schemas.microsoft.com/office/drawing/2014/main" id="{D01B2104-2E56-F37A-C8D5-392741D42B7D}"/>
              </a:ext>
            </a:extLst>
          </p:cNvPr>
          <p:cNvSpPr/>
          <p:nvPr/>
        </p:nvSpPr>
        <p:spPr>
          <a:xfrm>
            <a:off x="2018672" y="1337281"/>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to be captured from General Master&gt;</a:t>
            </a:r>
            <a:endParaRPr lang="en-IN" sz="1600" dirty="0">
              <a:solidFill>
                <a:schemeClr val="tx1"/>
              </a:solidFill>
            </a:endParaRPr>
          </a:p>
        </p:txBody>
      </p:sp>
      <p:sp>
        <p:nvSpPr>
          <p:cNvPr id="20" name="Rectangle 19">
            <a:extLst>
              <a:ext uri="{FF2B5EF4-FFF2-40B4-BE49-F238E27FC236}">
                <a16:creationId xmlns:a16="http://schemas.microsoft.com/office/drawing/2014/main" id="{21248A61-C31E-370B-8A91-5202D3AE8C06}"/>
              </a:ext>
            </a:extLst>
          </p:cNvPr>
          <p:cNvSpPr/>
          <p:nvPr/>
        </p:nvSpPr>
        <p:spPr>
          <a:xfrm>
            <a:off x="2018672" y="1876311"/>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Customer Listing</a:t>
            </a:r>
            <a:endParaRPr lang="en-IN" sz="1400" dirty="0">
              <a:solidFill>
                <a:schemeClr val="tx1"/>
              </a:solidFill>
            </a:endParaRPr>
          </a:p>
        </p:txBody>
      </p:sp>
      <p:sp>
        <p:nvSpPr>
          <p:cNvPr id="21" name="Rectangle 20">
            <a:extLst>
              <a:ext uri="{FF2B5EF4-FFF2-40B4-BE49-F238E27FC236}">
                <a16:creationId xmlns:a16="http://schemas.microsoft.com/office/drawing/2014/main" id="{3DB1D604-3707-BC60-3F8D-8E2984A14471}"/>
              </a:ext>
            </a:extLst>
          </p:cNvPr>
          <p:cNvSpPr/>
          <p:nvPr/>
        </p:nvSpPr>
        <p:spPr>
          <a:xfrm>
            <a:off x="2018672" y="2476879"/>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to be captured from General Master&gt;</a:t>
            </a:r>
            <a:endParaRPr lang="en-IN" sz="1600" dirty="0">
              <a:solidFill>
                <a:schemeClr val="tx1"/>
              </a:solidFill>
            </a:endParaRPr>
          </a:p>
        </p:txBody>
      </p:sp>
      <p:sp>
        <p:nvSpPr>
          <p:cNvPr id="22" name="Rectangle 21">
            <a:extLst>
              <a:ext uri="{FF2B5EF4-FFF2-40B4-BE49-F238E27FC236}">
                <a16:creationId xmlns:a16="http://schemas.microsoft.com/office/drawing/2014/main" id="{53ADDDFD-F130-D17E-4A49-4833C007CC3A}"/>
              </a:ext>
            </a:extLst>
          </p:cNvPr>
          <p:cNvSpPr/>
          <p:nvPr/>
        </p:nvSpPr>
        <p:spPr>
          <a:xfrm>
            <a:off x="2018672" y="3110400"/>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to be captured from User Master and Multi Select&gt;</a:t>
            </a:r>
            <a:endParaRPr lang="en-IN" sz="1400" dirty="0">
              <a:solidFill>
                <a:schemeClr val="tx1"/>
              </a:solidFill>
            </a:endParaRPr>
          </a:p>
        </p:txBody>
      </p:sp>
      <p:sp>
        <p:nvSpPr>
          <p:cNvPr id="23" name="Rectangle 22">
            <a:extLst>
              <a:ext uri="{FF2B5EF4-FFF2-40B4-BE49-F238E27FC236}">
                <a16:creationId xmlns:a16="http://schemas.microsoft.com/office/drawing/2014/main" id="{BE48F49F-4DAE-DFAF-869A-C34F7168A0F8}"/>
              </a:ext>
            </a:extLst>
          </p:cNvPr>
          <p:cNvSpPr/>
          <p:nvPr/>
        </p:nvSpPr>
        <p:spPr>
          <a:xfrm>
            <a:off x="2018672" y="3672568"/>
            <a:ext cx="396490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sp>
        <p:nvSpPr>
          <p:cNvPr id="26" name="Rectangle 25">
            <a:extLst>
              <a:ext uri="{FF2B5EF4-FFF2-40B4-BE49-F238E27FC236}">
                <a16:creationId xmlns:a16="http://schemas.microsoft.com/office/drawing/2014/main" id="{62DDEC9C-98BC-B4D6-DBD6-8FD4C5F7B4EC}"/>
              </a:ext>
            </a:extLst>
          </p:cNvPr>
          <p:cNvSpPr/>
          <p:nvPr/>
        </p:nvSpPr>
        <p:spPr>
          <a:xfrm>
            <a:off x="2017423" y="4405116"/>
            <a:ext cx="399436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27" name="Rectangle 26">
            <a:extLst>
              <a:ext uri="{FF2B5EF4-FFF2-40B4-BE49-F238E27FC236}">
                <a16:creationId xmlns:a16="http://schemas.microsoft.com/office/drawing/2014/main" id="{D3EEFA3B-9CA4-5384-BBC5-921B0B0815DF}"/>
              </a:ext>
            </a:extLst>
          </p:cNvPr>
          <p:cNvSpPr/>
          <p:nvPr/>
        </p:nvSpPr>
        <p:spPr>
          <a:xfrm>
            <a:off x="2017424" y="4983997"/>
            <a:ext cx="399436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&lt;System Generated&gt;</a:t>
            </a:r>
            <a:endParaRPr lang="en-IN" sz="1400" dirty="0">
              <a:solidFill>
                <a:schemeClr val="tx1"/>
              </a:solidFill>
            </a:endParaRPr>
          </a:p>
        </p:txBody>
      </p:sp>
    </p:spTree>
    <p:extLst>
      <p:ext uri="{BB962C8B-B14F-4D97-AF65-F5344CB8AC3E}">
        <p14:creationId xmlns:p14="http://schemas.microsoft.com/office/powerpoint/2010/main" val="2032116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AF7FB2-1AF8-1023-B151-6FC2BF406474}"/>
              </a:ext>
            </a:extLst>
          </p:cNvPr>
          <p:cNvSpPr/>
          <p:nvPr/>
        </p:nvSpPr>
        <p:spPr>
          <a:xfrm>
            <a:off x="359764" y="104931"/>
            <a:ext cx="2983042"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7. My Prospect</a:t>
            </a:r>
            <a:endParaRPr lang="en-IN" sz="2800" dirty="0">
              <a:solidFill>
                <a:sysClr val="windowText" lastClr="000000"/>
              </a:solidFill>
            </a:endParaRPr>
          </a:p>
        </p:txBody>
      </p:sp>
      <p:sp>
        <p:nvSpPr>
          <p:cNvPr id="3" name="Arrow: Right 2">
            <a:extLst>
              <a:ext uri="{FF2B5EF4-FFF2-40B4-BE49-F238E27FC236}">
                <a16:creationId xmlns:a16="http://schemas.microsoft.com/office/drawing/2014/main" id="{5EEABDE9-6FB1-510F-86F6-A6B9BFD7DCF6}"/>
              </a:ext>
            </a:extLst>
          </p:cNvPr>
          <p:cNvSpPr/>
          <p:nvPr/>
        </p:nvSpPr>
        <p:spPr>
          <a:xfrm>
            <a:off x="3537679" y="209862"/>
            <a:ext cx="914400" cy="404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50D4436-7079-A922-8D7C-65D0B377A50E}"/>
              </a:ext>
            </a:extLst>
          </p:cNvPr>
          <p:cNvSpPr/>
          <p:nvPr/>
        </p:nvSpPr>
        <p:spPr>
          <a:xfrm>
            <a:off x="4586990" y="209862"/>
            <a:ext cx="7245246" cy="73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Will redirect to TMS Prospect Module for QM process. </a:t>
            </a:r>
            <a:endParaRPr lang="en-IN" dirty="0"/>
          </a:p>
        </p:txBody>
      </p:sp>
      <p:pic>
        <p:nvPicPr>
          <p:cNvPr id="6" name="Picture 5">
            <a:extLst>
              <a:ext uri="{FF2B5EF4-FFF2-40B4-BE49-F238E27FC236}">
                <a16:creationId xmlns:a16="http://schemas.microsoft.com/office/drawing/2014/main" id="{4345E8F3-4729-3E74-1356-00EC4024D6CC}"/>
              </a:ext>
            </a:extLst>
          </p:cNvPr>
          <p:cNvPicPr>
            <a:picLocks noChangeAspect="1"/>
          </p:cNvPicPr>
          <p:nvPr/>
        </p:nvPicPr>
        <p:blipFill>
          <a:blip r:embed="rId2"/>
          <a:stretch>
            <a:fillRect/>
          </a:stretch>
        </p:blipFill>
        <p:spPr>
          <a:xfrm>
            <a:off x="685958" y="1646599"/>
            <a:ext cx="10466724" cy="4134427"/>
          </a:xfrm>
          <a:prstGeom prst="rect">
            <a:avLst/>
          </a:prstGeom>
        </p:spPr>
      </p:pic>
    </p:spTree>
    <p:extLst>
      <p:ext uri="{BB962C8B-B14F-4D97-AF65-F5344CB8AC3E}">
        <p14:creationId xmlns:p14="http://schemas.microsoft.com/office/powerpoint/2010/main" val="208696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53863D-4E39-BFC5-A7DA-89D59B58E77D}"/>
              </a:ext>
            </a:extLst>
          </p:cNvPr>
          <p:cNvSpPr/>
          <p:nvPr/>
        </p:nvSpPr>
        <p:spPr>
          <a:xfrm>
            <a:off x="7480093" y="11618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3" name="Rectangle 2">
            <a:extLst>
              <a:ext uri="{FF2B5EF4-FFF2-40B4-BE49-F238E27FC236}">
                <a16:creationId xmlns:a16="http://schemas.microsoft.com/office/drawing/2014/main" id="{9A54A2D9-A5A3-2F63-7B39-0F8E75528297}"/>
              </a:ext>
            </a:extLst>
          </p:cNvPr>
          <p:cNvSpPr/>
          <p:nvPr/>
        </p:nvSpPr>
        <p:spPr>
          <a:xfrm>
            <a:off x="8598514" y="11618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4" name="Rectangle 3">
            <a:extLst>
              <a:ext uri="{FF2B5EF4-FFF2-40B4-BE49-F238E27FC236}">
                <a16:creationId xmlns:a16="http://schemas.microsoft.com/office/drawing/2014/main" id="{5428C470-E106-4B9F-E169-DA2F6B884949}"/>
              </a:ext>
            </a:extLst>
          </p:cNvPr>
          <p:cNvSpPr/>
          <p:nvPr/>
        </p:nvSpPr>
        <p:spPr>
          <a:xfrm>
            <a:off x="284813" y="148399"/>
            <a:ext cx="4432003" cy="44970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8. Menu/Module: Assign To</a:t>
            </a:r>
            <a:endParaRPr lang="en-IN" sz="2400" dirty="0">
              <a:solidFill>
                <a:sysClr val="windowText" lastClr="000000"/>
              </a:solidFill>
            </a:endParaRPr>
          </a:p>
        </p:txBody>
      </p:sp>
      <p:graphicFrame>
        <p:nvGraphicFramePr>
          <p:cNvPr id="5" name="Table 4">
            <a:extLst>
              <a:ext uri="{FF2B5EF4-FFF2-40B4-BE49-F238E27FC236}">
                <a16:creationId xmlns:a16="http://schemas.microsoft.com/office/drawing/2014/main" id="{87904378-D78E-924B-00A4-07B1873A1EA5}"/>
              </a:ext>
            </a:extLst>
          </p:cNvPr>
          <p:cNvGraphicFramePr>
            <a:graphicFrameLocks noGrp="1"/>
          </p:cNvGraphicFramePr>
          <p:nvPr>
            <p:extLst>
              <p:ext uri="{D42A27DB-BD31-4B8C-83A1-F6EECF244321}">
                <p14:modId xmlns:p14="http://schemas.microsoft.com/office/powerpoint/2010/main" val="4087910839"/>
              </p:ext>
            </p:extLst>
          </p:nvPr>
        </p:nvGraphicFramePr>
        <p:xfrm>
          <a:off x="607934" y="2293633"/>
          <a:ext cx="9795240" cy="2661920"/>
        </p:xfrm>
        <a:graphic>
          <a:graphicData uri="http://schemas.openxmlformats.org/drawingml/2006/table">
            <a:tbl>
              <a:tblPr firstRow="1" bandRow="1">
                <a:tableStyleId>{5C22544A-7EE6-4342-B048-85BDC9FD1C3A}</a:tableStyleId>
              </a:tblPr>
              <a:tblGrid>
                <a:gridCol w="1685561">
                  <a:extLst>
                    <a:ext uri="{9D8B030D-6E8A-4147-A177-3AD203B41FA5}">
                      <a16:colId xmlns:a16="http://schemas.microsoft.com/office/drawing/2014/main" val="4241475169"/>
                    </a:ext>
                  </a:extLst>
                </a:gridCol>
                <a:gridCol w="2278505">
                  <a:extLst>
                    <a:ext uri="{9D8B030D-6E8A-4147-A177-3AD203B41FA5}">
                      <a16:colId xmlns:a16="http://schemas.microsoft.com/office/drawing/2014/main" val="1987561204"/>
                    </a:ext>
                  </a:extLst>
                </a:gridCol>
                <a:gridCol w="1913078">
                  <a:extLst>
                    <a:ext uri="{9D8B030D-6E8A-4147-A177-3AD203B41FA5}">
                      <a16:colId xmlns:a16="http://schemas.microsoft.com/office/drawing/2014/main" val="1632350245"/>
                    </a:ext>
                  </a:extLst>
                </a:gridCol>
                <a:gridCol w="1959048">
                  <a:extLst>
                    <a:ext uri="{9D8B030D-6E8A-4147-A177-3AD203B41FA5}">
                      <a16:colId xmlns:a16="http://schemas.microsoft.com/office/drawing/2014/main" val="2327510321"/>
                    </a:ext>
                  </a:extLst>
                </a:gridCol>
                <a:gridCol w="1959048">
                  <a:extLst>
                    <a:ext uri="{9D8B030D-6E8A-4147-A177-3AD203B41FA5}">
                      <a16:colId xmlns:a16="http://schemas.microsoft.com/office/drawing/2014/main" val="3121287962"/>
                    </a:ext>
                  </a:extLst>
                </a:gridCol>
              </a:tblGrid>
              <a:tr h="370840">
                <a:tc>
                  <a:txBody>
                    <a:bodyPr/>
                    <a:lstStyle/>
                    <a:p>
                      <a:r>
                        <a:rPr lang="en-US" dirty="0"/>
                        <a:t>Lead Category</a:t>
                      </a:r>
                      <a:endParaRPr lang="en-IN" dirty="0"/>
                    </a:p>
                  </a:txBody>
                  <a:tcPr/>
                </a:tc>
                <a:tc>
                  <a:txBody>
                    <a:bodyPr/>
                    <a:lstStyle/>
                    <a:p>
                      <a:r>
                        <a:rPr lang="en-US" dirty="0"/>
                        <a:t>Cust. Name</a:t>
                      </a:r>
                      <a:endParaRPr lang="en-IN" dirty="0"/>
                    </a:p>
                  </a:txBody>
                  <a:tcPr/>
                </a:tc>
                <a:tc>
                  <a:txBody>
                    <a:bodyPr/>
                    <a:lstStyle/>
                    <a:p>
                      <a:r>
                        <a:rPr lang="en-US" dirty="0"/>
                        <a:t>User</a:t>
                      </a:r>
                      <a:endParaRPr lang="en-IN" dirty="0"/>
                    </a:p>
                  </a:txBody>
                  <a:tcPr/>
                </a:tc>
                <a:tc>
                  <a:txBody>
                    <a:bodyPr/>
                    <a:lstStyle/>
                    <a:p>
                      <a:r>
                        <a:rPr lang="en-US" dirty="0"/>
                        <a:t>Assigned To</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62545452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134414211"/>
                  </a:ext>
                </a:extLst>
              </a:tr>
              <a:tr h="370840">
                <a:tc>
                  <a:txBody>
                    <a:bodyPr/>
                    <a:lstStyle/>
                    <a:p>
                      <a:r>
                        <a:rPr lang="en-US" dirty="0"/>
                        <a:t>Lead</a:t>
                      </a:r>
                      <a:endParaRPr lang="en-IN" dirty="0"/>
                    </a:p>
                  </a:txBody>
                  <a:tcPr/>
                </a:tc>
                <a:tc>
                  <a:txBody>
                    <a:bodyPr/>
                    <a:lstStyle/>
                    <a:p>
                      <a:r>
                        <a:rPr lang="en-US" dirty="0"/>
                        <a:t>ABC Enterprises</a:t>
                      </a:r>
                      <a:endParaRPr lang="en-IN" dirty="0"/>
                    </a:p>
                  </a:txBody>
                  <a:tcPr/>
                </a:tc>
                <a:tc>
                  <a:txBody>
                    <a:bodyPr/>
                    <a:lstStyle/>
                    <a:p>
                      <a:r>
                        <a:rPr lang="en-US" dirty="0"/>
                        <a:t>2807: Priyanka Handore</a:t>
                      </a:r>
                      <a:endParaRPr lang="en-IN" dirty="0"/>
                    </a:p>
                  </a:txBody>
                  <a:tcPr/>
                </a:tc>
                <a:tc>
                  <a:txBody>
                    <a:bodyPr/>
                    <a:lstStyle/>
                    <a:p>
                      <a:r>
                        <a:rPr lang="en-US" dirty="0"/>
                        <a:t>1894: Rajesh Sharma</a:t>
                      </a:r>
                      <a:endParaRPr lang="en-IN" dirty="0"/>
                    </a:p>
                  </a:txBody>
                  <a:tcPr/>
                </a:tc>
                <a:tc>
                  <a:txBody>
                    <a:bodyPr/>
                    <a:lstStyle/>
                    <a:p>
                      <a:endParaRPr lang="en-IN" dirty="0"/>
                    </a:p>
                  </a:txBody>
                  <a:tcPr/>
                </a:tc>
                <a:extLst>
                  <a:ext uri="{0D108BD9-81ED-4DB2-BD59-A6C34878D82A}">
                    <a16:rowId xmlns:a16="http://schemas.microsoft.com/office/drawing/2014/main" val="2722527178"/>
                  </a:ext>
                </a:extLst>
              </a:tr>
              <a:tr h="370840">
                <a:tc>
                  <a:txBody>
                    <a:bodyPr/>
                    <a:lstStyle/>
                    <a:p>
                      <a:r>
                        <a:rPr lang="en-US" dirty="0"/>
                        <a:t>Customer </a:t>
                      </a:r>
                      <a:endParaRPr lang="en-IN" dirty="0"/>
                    </a:p>
                  </a:txBody>
                  <a:tcPr/>
                </a:tc>
                <a:tc>
                  <a:txBody>
                    <a:bodyPr/>
                    <a:lstStyle/>
                    <a:p>
                      <a:r>
                        <a:rPr lang="en-US" dirty="0"/>
                        <a:t>C001200909: XYZ Ltd</a:t>
                      </a:r>
                      <a:endParaRPr lang="en-IN" dirty="0"/>
                    </a:p>
                  </a:txBody>
                  <a:tcPr/>
                </a:tc>
                <a:tc>
                  <a:txBody>
                    <a:bodyPr/>
                    <a:lstStyle/>
                    <a:p>
                      <a:r>
                        <a:rPr lang="en-US" dirty="0"/>
                        <a:t>1289:ABC</a:t>
                      </a:r>
                      <a:endParaRPr lang="en-IN" dirty="0"/>
                    </a:p>
                  </a:txBody>
                  <a:tcPr/>
                </a:tc>
                <a:tc>
                  <a:txBody>
                    <a:bodyPr/>
                    <a:lstStyle/>
                    <a:p>
                      <a:r>
                        <a:rPr lang="en-US" dirty="0"/>
                        <a:t>2089: Prakash Jha</a:t>
                      </a:r>
                      <a:endParaRPr lang="en-IN" dirty="0"/>
                    </a:p>
                  </a:txBody>
                  <a:tcPr/>
                </a:tc>
                <a:tc>
                  <a:txBody>
                    <a:bodyPr/>
                    <a:lstStyle/>
                    <a:p>
                      <a:endParaRPr lang="en-IN" dirty="0"/>
                    </a:p>
                  </a:txBody>
                  <a:tcPr/>
                </a:tc>
                <a:extLst>
                  <a:ext uri="{0D108BD9-81ED-4DB2-BD59-A6C34878D82A}">
                    <a16:rowId xmlns:a16="http://schemas.microsoft.com/office/drawing/2014/main" val="3932993491"/>
                  </a:ext>
                </a:extLst>
              </a:tr>
              <a:tr h="370840">
                <a:tc>
                  <a:txBody>
                    <a:bodyPr/>
                    <a:lstStyle/>
                    <a:p>
                      <a:r>
                        <a:rPr lang="en-US" dirty="0"/>
                        <a:t>Prospect</a:t>
                      </a:r>
                      <a:endParaRPr lang="en-IN" dirty="0"/>
                    </a:p>
                  </a:txBody>
                  <a:tcPr/>
                </a:tc>
                <a:tc>
                  <a:txBody>
                    <a:bodyPr/>
                    <a:lstStyle/>
                    <a:p>
                      <a:r>
                        <a:rPr lang="en-US" dirty="0"/>
                        <a:t>XYZ Pharmaceutical Pvt Ltd</a:t>
                      </a:r>
                      <a:endParaRPr lang="en-IN" dirty="0"/>
                    </a:p>
                  </a:txBody>
                  <a:tcPr/>
                </a:tc>
                <a:tc>
                  <a:txBody>
                    <a:bodyPr/>
                    <a:lstStyle/>
                    <a:p>
                      <a:r>
                        <a:rPr lang="en-US" dirty="0"/>
                        <a:t>3490: </a:t>
                      </a:r>
                      <a:r>
                        <a:rPr lang="en-US" dirty="0" err="1"/>
                        <a:t>Rajshekhar</a:t>
                      </a:r>
                      <a:r>
                        <a:rPr lang="en-US" dirty="0"/>
                        <a:t> Reddy</a:t>
                      </a:r>
                      <a:endParaRPr lang="en-IN" dirty="0"/>
                    </a:p>
                  </a:txBody>
                  <a:tcPr/>
                </a:tc>
                <a:tc>
                  <a:txBody>
                    <a:bodyPr/>
                    <a:lstStyle/>
                    <a:p>
                      <a:r>
                        <a:rPr lang="en-US" dirty="0"/>
                        <a:t>4056: Rohit Kadu</a:t>
                      </a:r>
                      <a:endParaRPr lang="en-IN" dirty="0"/>
                    </a:p>
                  </a:txBody>
                  <a:tcPr/>
                </a:tc>
                <a:tc>
                  <a:txBody>
                    <a:bodyPr/>
                    <a:lstStyle/>
                    <a:p>
                      <a:endParaRPr lang="en-IN" dirty="0"/>
                    </a:p>
                  </a:txBody>
                  <a:tcPr/>
                </a:tc>
                <a:extLst>
                  <a:ext uri="{0D108BD9-81ED-4DB2-BD59-A6C34878D82A}">
                    <a16:rowId xmlns:a16="http://schemas.microsoft.com/office/drawing/2014/main" val="286313994"/>
                  </a:ext>
                </a:extLst>
              </a:tr>
            </a:tbl>
          </a:graphicData>
        </a:graphic>
      </p:graphicFrame>
      <p:pic>
        <p:nvPicPr>
          <p:cNvPr id="7" name="Picture 6">
            <a:extLst>
              <a:ext uri="{FF2B5EF4-FFF2-40B4-BE49-F238E27FC236}">
                <a16:creationId xmlns:a16="http://schemas.microsoft.com/office/drawing/2014/main" id="{340FEBFE-BDF3-A65C-F6EF-83A4F1C794EC}"/>
              </a:ext>
            </a:extLst>
          </p:cNvPr>
          <p:cNvPicPr>
            <a:picLocks noChangeAspect="1"/>
          </p:cNvPicPr>
          <p:nvPr/>
        </p:nvPicPr>
        <p:blipFill>
          <a:blip r:embed="rId2"/>
          <a:stretch>
            <a:fillRect/>
          </a:stretch>
        </p:blipFill>
        <p:spPr>
          <a:xfrm>
            <a:off x="8680655" y="3190842"/>
            <a:ext cx="562053" cy="238158"/>
          </a:xfrm>
          <a:prstGeom prst="rect">
            <a:avLst/>
          </a:prstGeom>
        </p:spPr>
      </p:pic>
      <p:pic>
        <p:nvPicPr>
          <p:cNvPr id="9" name="Picture 8">
            <a:extLst>
              <a:ext uri="{FF2B5EF4-FFF2-40B4-BE49-F238E27FC236}">
                <a16:creationId xmlns:a16="http://schemas.microsoft.com/office/drawing/2014/main" id="{6042555E-BEE8-7DF7-5619-099CADEAB6D7}"/>
              </a:ext>
            </a:extLst>
          </p:cNvPr>
          <p:cNvPicPr>
            <a:picLocks noChangeAspect="1"/>
          </p:cNvPicPr>
          <p:nvPr/>
        </p:nvPicPr>
        <p:blipFill>
          <a:blip r:embed="rId2"/>
          <a:stretch>
            <a:fillRect/>
          </a:stretch>
        </p:blipFill>
        <p:spPr>
          <a:xfrm>
            <a:off x="8680655" y="3899196"/>
            <a:ext cx="562053" cy="238158"/>
          </a:xfrm>
          <a:prstGeom prst="rect">
            <a:avLst/>
          </a:prstGeom>
        </p:spPr>
      </p:pic>
      <p:pic>
        <p:nvPicPr>
          <p:cNvPr id="11" name="Picture 10">
            <a:extLst>
              <a:ext uri="{FF2B5EF4-FFF2-40B4-BE49-F238E27FC236}">
                <a16:creationId xmlns:a16="http://schemas.microsoft.com/office/drawing/2014/main" id="{7C5EF428-4B8B-196B-3C7B-99F278F440AB}"/>
              </a:ext>
            </a:extLst>
          </p:cNvPr>
          <p:cNvPicPr>
            <a:picLocks noChangeAspect="1"/>
          </p:cNvPicPr>
          <p:nvPr/>
        </p:nvPicPr>
        <p:blipFill>
          <a:blip r:embed="rId2"/>
          <a:stretch>
            <a:fillRect/>
          </a:stretch>
        </p:blipFill>
        <p:spPr>
          <a:xfrm>
            <a:off x="8680654" y="4488471"/>
            <a:ext cx="562053" cy="238158"/>
          </a:xfrm>
          <a:prstGeom prst="rect">
            <a:avLst/>
          </a:prstGeom>
        </p:spPr>
      </p:pic>
      <p:sp>
        <p:nvSpPr>
          <p:cNvPr id="12" name="Speech Bubble: Oval 11">
            <a:extLst>
              <a:ext uri="{FF2B5EF4-FFF2-40B4-BE49-F238E27FC236}">
                <a16:creationId xmlns:a16="http://schemas.microsoft.com/office/drawing/2014/main" id="{B1FE567A-272D-FBB9-E98F-BEFDA667406B}"/>
              </a:ext>
            </a:extLst>
          </p:cNvPr>
          <p:cNvSpPr/>
          <p:nvPr/>
        </p:nvSpPr>
        <p:spPr>
          <a:xfrm>
            <a:off x="5291528" y="781506"/>
            <a:ext cx="1939574" cy="612648"/>
          </a:xfrm>
          <a:prstGeom prst="wedgeEllipseCallout">
            <a:avLst>
              <a:gd name="adj1" fmla="val 69331"/>
              <a:gd name="adj2" fmla="val 52713"/>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Add</a:t>
            </a:r>
            <a:endParaRPr lang="en-IN" dirty="0">
              <a:solidFill>
                <a:schemeClr val="tx1"/>
              </a:solidFill>
            </a:endParaRPr>
          </a:p>
        </p:txBody>
      </p:sp>
      <p:sp>
        <p:nvSpPr>
          <p:cNvPr id="14" name="Rectangle 13">
            <a:extLst>
              <a:ext uri="{FF2B5EF4-FFF2-40B4-BE49-F238E27FC236}">
                <a16:creationId xmlns:a16="http://schemas.microsoft.com/office/drawing/2014/main" id="{84F44629-6D98-27B1-0A1B-E642B419592B}"/>
              </a:ext>
            </a:extLst>
          </p:cNvPr>
          <p:cNvSpPr/>
          <p:nvPr/>
        </p:nvSpPr>
        <p:spPr>
          <a:xfrm>
            <a:off x="717269" y="269760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5A45EF34-9BAD-0707-156D-BB1D6A95FC8B}"/>
              </a:ext>
            </a:extLst>
          </p:cNvPr>
          <p:cNvPicPr>
            <a:picLocks noChangeAspect="1"/>
          </p:cNvPicPr>
          <p:nvPr/>
        </p:nvPicPr>
        <p:blipFill>
          <a:blip r:embed="rId3"/>
          <a:stretch>
            <a:fillRect/>
          </a:stretch>
        </p:blipFill>
        <p:spPr>
          <a:xfrm>
            <a:off x="1788826" y="2724662"/>
            <a:ext cx="290805" cy="274468"/>
          </a:xfrm>
          <a:prstGeom prst="rect">
            <a:avLst/>
          </a:prstGeom>
        </p:spPr>
      </p:pic>
      <p:sp>
        <p:nvSpPr>
          <p:cNvPr id="16" name="Rectangle 15">
            <a:extLst>
              <a:ext uri="{FF2B5EF4-FFF2-40B4-BE49-F238E27FC236}">
                <a16:creationId xmlns:a16="http://schemas.microsoft.com/office/drawing/2014/main" id="{439C9935-5E67-D29E-D7DE-84E5D3CD96E9}"/>
              </a:ext>
            </a:extLst>
          </p:cNvPr>
          <p:cNvSpPr/>
          <p:nvPr/>
        </p:nvSpPr>
        <p:spPr>
          <a:xfrm>
            <a:off x="2500707" y="272466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37B2800F-90CC-8248-29C4-44A6CD8D4C9D}"/>
              </a:ext>
            </a:extLst>
          </p:cNvPr>
          <p:cNvPicPr>
            <a:picLocks noChangeAspect="1"/>
          </p:cNvPicPr>
          <p:nvPr/>
        </p:nvPicPr>
        <p:blipFill>
          <a:blip r:embed="rId3"/>
          <a:stretch>
            <a:fillRect/>
          </a:stretch>
        </p:blipFill>
        <p:spPr>
          <a:xfrm>
            <a:off x="3592731" y="2709055"/>
            <a:ext cx="290805" cy="274468"/>
          </a:xfrm>
          <a:prstGeom prst="rect">
            <a:avLst/>
          </a:prstGeom>
        </p:spPr>
      </p:pic>
      <p:sp>
        <p:nvSpPr>
          <p:cNvPr id="18" name="Rectangle 17">
            <a:extLst>
              <a:ext uri="{FF2B5EF4-FFF2-40B4-BE49-F238E27FC236}">
                <a16:creationId xmlns:a16="http://schemas.microsoft.com/office/drawing/2014/main" id="{26D7837A-DB72-3886-2F56-7658C8E413B4}"/>
              </a:ext>
            </a:extLst>
          </p:cNvPr>
          <p:cNvSpPr/>
          <p:nvPr/>
        </p:nvSpPr>
        <p:spPr>
          <a:xfrm>
            <a:off x="4716816" y="268836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6B7D3655-24F3-FF46-40C1-28BB9C0CDE98}"/>
              </a:ext>
            </a:extLst>
          </p:cNvPr>
          <p:cNvPicPr>
            <a:picLocks noChangeAspect="1"/>
          </p:cNvPicPr>
          <p:nvPr/>
        </p:nvPicPr>
        <p:blipFill>
          <a:blip r:embed="rId3"/>
          <a:stretch>
            <a:fillRect/>
          </a:stretch>
        </p:blipFill>
        <p:spPr>
          <a:xfrm>
            <a:off x="5808840" y="2672758"/>
            <a:ext cx="290805" cy="274468"/>
          </a:xfrm>
          <a:prstGeom prst="rect">
            <a:avLst/>
          </a:prstGeom>
        </p:spPr>
      </p:pic>
      <p:sp>
        <p:nvSpPr>
          <p:cNvPr id="20" name="Rectangle 19">
            <a:extLst>
              <a:ext uri="{FF2B5EF4-FFF2-40B4-BE49-F238E27FC236}">
                <a16:creationId xmlns:a16="http://schemas.microsoft.com/office/drawing/2014/main" id="{7DF5AA1C-6CC1-B353-FAEE-006815854480}"/>
              </a:ext>
            </a:extLst>
          </p:cNvPr>
          <p:cNvSpPr/>
          <p:nvPr/>
        </p:nvSpPr>
        <p:spPr>
          <a:xfrm>
            <a:off x="6612043" y="2711393"/>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A7E6F3DD-40F0-042A-819F-39F384507009}"/>
              </a:ext>
            </a:extLst>
          </p:cNvPr>
          <p:cNvPicPr>
            <a:picLocks noChangeAspect="1"/>
          </p:cNvPicPr>
          <p:nvPr/>
        </p:nvPicPr>
        <p:blipFill>
          <a:blip r:embed="rId3"/>
          <a:stretch>
            <a:fillRect/>
          </a:stretch>
        </p:blipFill>
        <p:spPr>
          <a:xfrm>
            <a:off x="7704067" y="2695786"/>
            <a:ext cx="290805" cy="274468"/>
          </a:xfrm>
          <a:prstGeom prst="rect">
            <a:avLst/>
          </a:prstGeom>
        </p:spPr>
      </p:pic>
      <p:pic>
        <p:nvPicPr>
          <p:cNvPr id="6" name="Picture 5">
            <a:extLst>
              <a:ext uri="{FF2B5EF4-FFF2-40B4-BE49-F238E27FC236}">
                <a16:creationId xmlns:a16="http://schemas.microsoft.com/office/drawing/2014/main" id="{6BC96327-A328-EF88-36CF-AE555637803A}"/>
              </a:ext>
            </a:extLst>
          </p:cNvPr>
          <p:cNvPicPr>
            <a:picLocks noChangeAspect="1"/>
          </p:cNvPicPr>
          <p:nvPr/>
        </p:nvPicPr>
        <p:blipFill>
          <a:blip r:embed="rId4"/>
          <a:stretch>
            <a:fillRect/>
          </a:stretch>
        </p:blipFill>
        <p:spPr>
          <a:xfrm>
            <a:off x="8349523" y="5404409"/>
            <a:ext cx="3503877" cy="436549"/>
          </a:xfrm>
          <a:prstGeom prst="rect">
            <a:avLst/>
          </a:prstGeom>
          <a:ln w="28575">
            <a:solidFill>
              <a:schemeClr val="tx1"/>
            </a:solidFill>
          </a:ln>
        </p:spPr>
      </p:pic>
    </p:spTree>
    <p:extLst>
      <p:ext uri="{BB962C8B-B14F-4D97-AF65-F5344CB8AC3E}">
        <p14:creationId xmlns:p14="http://schemas.microsoft.com/office/powerpoint/2010/main" val="1198468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ACB19-0D29-255A-1FE3-8CA967B91924}"/>
              </a:ext>
            </a:extLst>
          </p:cNvPr>
          <p:cNvSpPr txBox="1"/>
          <p:nvPr/>
        </p:nvSpPr>
        <p:spPr>
          <a:xfrm>
            <a:off x="-1" y="2434211"/>
            <a:ext cx="1004341" cy="369332"/>
          </a:xfrm>
          <a:prstGeom prst="rect">
            <a:avLst/>
          </a:prstGeom>
          <a:noFill/>
        </p:spPr>
        <p:txBody>
          <a:bodyPr wrap="square" rtlCol="0">
            <a:spAutoFit/>
          </a:bodyPr>
          <a:lstStyle/>
          <a:p>
            <a:r>
              <a:rPr lang="en-US" dirty="0"/>
              <a:t>Region:</a:t>
            </a:r>
            <a:endParaRPr lang="en-IN" dirty="0"/>
          </a:p>
        </p:txBody>
      </p:sp>
      <p:sp>
        <p:nvSpPr>
          <p:cNvPr id="4" name="TextBox 3">
            <a:extLst>
              <a:ext uri="{FF2B5EF4-FFF2-40B4-BE49-F238E27FC236}">
                <a16:creationId xmlns:a16="http://schemas.microsoft.com/office/drawing/2014/main" id="{32F4A9CB-171E-632E-392C-EEFC6C74B3AC}"/>
              </a:ext>
            </a:extLst>
          </p:cNvPr>
          <p:cNvSpPr txBox="1"/>
          <p:nvPr/>
        </p:nvSpPr>
        <p:spPr>
          <a:xfrm>
            <a:off x="0" y="3090908"/>
            <a:ext cx="1004341" cy="369332"/>
          </a:xfrm>
          <a:prstGeom prst="rect">
            <a:avLst/>
          </a:prstGeom>
          <a:noFill/>
        </p:spPr>
        <p:txBody>
          <a:bodyPr wrap="square" rtlCol="0">
            <a:spAutoFit/>
          </a:bodyPr>
          <a:lstStyle/>
          <a:p>
            <a:r>
              <a:rPr lang="en-US" dirty="0"/>
              <a:t>Branch:</a:t>
            </a:r>
            <a:endParaRPr lang="en-IN" dirty="0"/>
          </a:p>
        </p:txBody>
      </p:sp>
      <p:sp>
        <p:nvSpPr>
          <p:cNvPr id="5" name="TextBox 4">
            <a:extLst>
              <a:ext uri="{FF2B5EF4-FFF2-40B4-BE49-F238E27FC236}">
                <a16:creationId xmlns:a16="http://schemas.microsoft.com/office/drawing/2014/main" id="{41C2D442-F239-69D3-5648-945E6B1EFBF5}"/>
              </a:ext>
            </a:extLst>
          </p:cNvPr>
          <p:cNvSpPr txBox="1"/>
          <p:nvPr/>
        </p:nvSpPr>
        <p:spPr>
          <a:xfrm>
            <a:off x="0" y="3610347"/>
            <a:ext cx="1004341" cy="369332"/>
          </a:xfrm>
          <a:prstGeom prst="rect">
            <a:avLst/>
          </a:prstGeom>
          <a:noFill/>
        </p:spPr>
        <p:txBody>
          <a:bodyPr wrap="square" rtlCol="0">
            <a:spAutoFit/>
          </a:bodyPr>
          <a:lstStyle/>
          <a:p>
            <a:r>
              <a:rPr lang="en-US" dirty="0"/>
              <a:t> User:</a:t>
            </a:r>
            <a:endParaRPr lang="en-IN" dirty="0"/>
          </a:p>
        </p:txBody>
      </p:sp>
      <p:sp>
        <p:nvSpPr>
          <p:cNvPr id="6" name="TextBox 5">
            <a:extLst>
              <a:ext uri="{FF2B5EF4-FFF2-40B4-BE49-F238E27FC236}">
                <a16:creationId xmlns:a16="http://schemas.microsoft.com/office/drawing/2014/main" id="{A8F0EA7C-B6D8-D35D-7A70-553A1DA64ACE}"/>
              </a:ext>
            </a:extLst>
          </p:cNvPr>
          <p:cNvSpPr txBox="1"/>
          <p:nvPr/>
        </p:nvSpPr>
        <p:spPr>
          <a:xfrm>
            <a:off x="97436" y="4203256"/>
            <a:ext cx="1004341" cy="584775"/>
          </a:xfrm>
          <a:prstGeom prst="rect">
            <a:avLst/>
          </a:prstGeom>
          <a:noFill/>
        </p:spPr>
        <p:txBody>
          <a:bodyPr wrap="square" rtlCol="0">
            <a:spAutoFit/>
          </a:bodyPr>
          <a:lstStyle/>
          <a:p>
            <a:r>
              <a:rPr lang="en-US" sz="1600" dirty="0"/>
              <a:t>Assign To:</a:t>
            </a:r>
            <a:endParaRPr lang="en-IN" sz="1600" dirty="0"/>
          </a:p>
        </p:txBody>
      </p:sp>
      <p:sp>
        <p:nvSpPr>
          <p:cNvPr id="7" name="Rectangle 6">
            <a:extLst>
              <a:ext uri="{FF2B5EF4-FFF2-40B4-BE49-F238E27FC236}">
                <a16:creationId xmlns:a16="http://schemas.microsoft.com/office/drawing/2014/main" id="{AA873968-53E3-763C-9A21-D4F659C143E8}"/>
              </a:ext>
            </a:extLst>
          </p:cNvPr>
          <p:cNvSpPr/>
          <p:nvPr/>
        </p:nvSpPr>
        <p:spPr>
          <a:xfrm>
            <a:off x="2358452" y="2319219"/>
            <a:ext cx="4919271"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to be captured from Zone Master&gt;</a:t>
            </a:r>
            <a:endParaRPr lang="en-IN" sz="1600" dirty="0">
              <a:solidFill>
                <a:schemeClr val="tx1"/>
              </a:solidFill>
            </a:endParaRPr>
          </a:p>
        </p:txBody>
      </p:sp>
      <p:sp>
        <p:nvSpPr>
          <p:cNvPr id="8" name="Rectangle 7">
            <a:extLst>
              <a:ext uri="{FF2B5EF4-FFF2-40B4-BE49-F238E27FC236}">
                <a16:creationId xmlns:a16="http://schemas.microsoft.com/office/drawing/2014/main" id="{030C19C2-81DC-6F3D-0AB9-7478B33B49AF}"/>
              </a:ext>
            </a:extLst>
          </p:cNvPr>
          <p:cNvSpPr/>
          <p:nvPr/>
        </p:nvSpPr>
        <p:spPr>
          <a:xfrm>
            <a:off x="2358452" y="3013447"/>
            <a:ext cx="491927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to be captured from Branch  Master as per Region selection&gt;</a:t>
            </a:r>
            <a:endParaRPr lang="en-IN" sz="1600" dirty="0">
              <a:solidFill>
                <a:schemeClr val="tx1"/>
              </a:solidFill>
            </a:endParaRPr>
          </a:p>
        </p:txBody>
      </p:sp>
      <p:sp>
        <p:nvSpPr>
          <p:cNvPr id="9" name="Rectangle 8">
            <a:extLst>
              <a:ext uri="{FF2B5EF4-FFF2-40B4-BE49-F238E27FC236}">
                <a16:creationId xmlns:a16="http://schemas.microsoft.com/office/drawing/2014/main" id="{B1887EB5-DFD0-49DB-6BCF-330CB47D6542}"/>
              </a:ext>
            </a:extLst>
          </p:cNvPr>
          <p:cNvSpPr/>
          <p:nvPr/>
        </p:nvSpPr>
        <p:spPr>
          <a:xfrm>
            <a:off x="2358452" y="3571280"/>
            <a:ext cx="4926767" cy="6145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&lt;Drop Down to be captured from User Master whose Dept is </a:t>
            </a:r>
            <a:br>
              <a:rPr lang="en-US" sz="1400" dirty="0">
                <a:solidFill>
                  <a:schemeClr val="tx1"/>
                </a:solidFill>
              </a:rPr>
            </a:br>
            <a:r>
              <a:rPr lang="en-US" sz="1400" dirty="0">
                <a:solidFill>
                  <a:schemeClr val="tx1"/>
                </a:solidFill>
              </a:rPr>
              <a:t>“Sale”&gt;</a:t>
            </a:r>
            <a:endParaRPr lang="en-IN" sz="1400" dirty="0">
              <a:solidFill>
                <a:schemeClr val="tx1"/>
              </a:solidFill>
            </a:endParaRPr>
          </a:p>
        </p:txBody>
      </p:sp>
      <p:sp>
        <p:nvSpPr>
          <p:cNvPr id="10" name="Rectangle 9">
            <a:extLst>
              <a:ext uri="{FF2B5EF4-FFF2-40B4-BE49-F238E27FC236}">
                <a16:creationId xmlns:a16="http://schemas.microsoft.com/office/drawing/2014/main" id="{73B10424-5AB9-524F-6A95-ABBD4BC5F095}"/>
              </a:ext>
            </a:extLst>
          </p:cNvPr>
          <p:cNvSpPr/>
          <p:nvPr/>
        </p:nvSpPr>
        <p:spPr>
          <a:xfrm>
            <a:off x="2354703" y="4341720"/>
            <a:ext cx="4926767" cy="6145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&lt;Drop Down to be captured from User Master who are mapped/Reporting to above Selected User&gt;</a:t>
            </a:r>
            <a:endParaRPr lang="en-IN" sz="1400" dirty="0">
              <a:solidFill>
                <a:schemeClr val="tx1"/>
              </a:solidFill>
            </a:endParaRPr>
          </a:p>
        </p:txBody>
      </p:sp>
      <p:pic>
        <p:nvPicPr>
          <p:cNvPr id="12" name="Picture 11">
            <a:extLst>
              <a:ext uri="{FF2B5EF4-FFF2-40B4-BE49-F238E27FC236}">
                <a16:creationId xmlns:a16="http://schemas.microsoft.com/office/drawing/2014/main" id="{DFEA99BC-1EDB-5EF0-A11F-02454589C354}"/>
              </a:ext>
            </a:extLst>
          </p:cNvPr>
          <p:cNvPicPr>
            <a:picLocks noChangeAspect="1"/>
          </p:cNvPicPr>
          <p:nvPr/>
        </p:nvPicPr>
        <p:blipFill>
          <a:blip r:embed="rId2"/>
          <a:stretch>
            <a:fillRect/>
          </a:stretch>
        </p:blipFill>
        <p:spPr>
          <a:xfrm>
            <a:off x="97436" y="5736437"/>
            <a:ext cx="1456205" cy="435361"/>
          </a:xfrm>
          <a:prstGeom prst="rect">
            <a:avLst/>
          </a:prstGeom>
        </p:spPr>
      </p:pic>
      <p:sp>
        <p:nvSpPr>
          <p:cNvPr id="13" name="TextBox 12">
            <a:extLst>
              <a:ext uri="{FF2B5EF4-FFF2-40B4-BE49-F238E27FC236}">
                <a16:creationId xmlns:a16="http://schemas.microsoft.com/office/drawing/2014/main" id="{6413A9B7-F87A-48C1-3859-CF03A9304973}"/>
              </a:ext>
            </a:extLst>
          </p:cNvPr>
          <p:cNvSpPr txBox="1"/>
          <p:nvPr/>
        </p:nvSpPr>
        <p:spPr>
          <a:xfrm>
            <a:off x="44969" y="903882"/>
            <a:ext cx="1963712" cy="369332"/>
          </a:xfrm>
          <a:prstGeom prst="rect">
            <a:avLst/>
          </a:prstGeom>
          <a:noFill/>
        </p:spPr>
        <p:txBody>
          <a:bodyPr wrap="square" rtlCol="0">
            <a:spAutoFit/>
          </a:bodyPr>
          <a:lstStyle/>
          <a:p>
            <a:r>
              <a:rPr lang="en-US" dirty="0"/>
              <a:t>Lead Category:</a:t>
            </a:r>
            <a:endParaRPr lang="en-IN" dirty="0"/>
          </a:p>
        </p:txBody>
      </p:sp>
      <p:sp>
        <p:nvSpPr>
          <p:cNvPr id="14" name="TextBox 13">
            <a:extLst>
              <a:ext uri="{FF2B5EF4-FFF2-40B4-BE49-F238E27FC236}">
                <a16:creationId xmlns:a16="http://schemas.microsoft.com/office/drawing/2014/main" id="{EEDF0CA1-4B5D-3EDF-FABD-8521A48C7F03}"/>
              </a:ext>
            </a:extLst>
          </p:cNvPr>
          <p:cNvSpPr txBox="1"/>
          <p:nvPr/>
        </p:nvSpPr>
        <p:spPr>
          <a:xfrm>
            <a:off x="82446" y="1460056"/>
            <a:ext cx="2138257" cy="369332"/>
          </a:xfrm>
          <a:prstGeom prst="rect">
            <a:avLst/>
          </a:prstGeom>
          <a:noFill/>
        </p:spPr>
        <p:txBody>
          <a:bodyPr wrap="square" rtlCol="0">
            <a:spAutoFit/>
          </a:bodyPr>
          <a:lstStyle/>
          <a:p>
            <a:r>
              <a:rPr lang="en-US" dirty="0"/>
              <a:t>Customer Name:</a:t>
            </a:r>
            <a:endParaRPr lang="en-IN" dirty="0"/>
          </a:p>
        </p:txBody>
      </p:sp>
      <p:sp>
        <p:nvSpPr>
          <p:cNvPr id="15" name="Rectangle 14">
            <a:extLst>
              <a:ext uri="{FF2B5EF4-FFF2-40B4-BE49-F238E27FC236}">
                <a16:creationId xmlns:a16="http://schemas.microsoft.com/office/drawing/2014/main" id="{22F6FFFB-DD68-20B3-6C9F-CFA539A62609}"/>
              </a:ext>
            </a:extLst>
          </p:cNvPr>
          <p:cNvSpPr/>
          <p:nvPr/>
        </p:nvSpPr>
        <p:spPr>
          <a:xfrm>
            <a:off x="2358452" y="887553"/>
            <a:ext cx="4919271"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to be captured from General Master&gt;</a:t>
            </a:r>
            <a:endParaRPr lang="en-IN" sz="1600" dirty="0">
              <a:solidFill>
                <a:schemeClr val="tx1"/>
              </a:solidFill>
            </a:endParaRPr>
          </a:p>
        </p:txBody>
      </p:sp>
      <p:sp>
        <p:nvSpPr>
          <p:cNvPr id="16" name="Rectangle 15">
            <a:extLst>
              <a:ext uri="{FF2B5EF4-FFF2-40B4-BE49-F238E27FC236}">
                <a16:creationId xmlns:a16="http://schemas.microsoft.com/office/drawing/2014/main" id="{04F51A12-2790-22CD-49AC-25A62B5AA147}"/>
              </a:ext>
            </a:extLst>
          </p:cNvPr>
          <p:cNvSpPr/>
          <p:nvPr/>
        </p:nvSpPr>
        <p:spPr>
          <a:xfrm>
            <a:off x="2358452" y="1487136"/>
            <a:ext cx="4919271"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&lt;Drop Down to be captured from Customer Name whose status is under above Selected Lead Category&gt;</a:t>
            </a:r>
            <a:endParaRPr lang="en-IN" sz="1400" dirty="0">
              <a:solidFill>
                <a:schemeClr val="tx1"/>
              </a:solidFill>
            </a:endParaRPr>
          </a:p>
        </p:txBody>
      </p:sp>
      <p:sp>
        <p:nvSpPr>
          <p:cNvPr id="17" name="Oval 16">
            <a:extLst>
              <a:ext uri="{FF2B5EF4-FFF2-40B4-BE49-F238E27FC236}">
                <a16:creationId xmlns:a16="http://schemas.microsoft.com/office/drawing/2014/main" id="{585D66CE-1588-C237-4DDF-B5FC24A7EE0D}"/>
              </a:ext>
            </a:extLst>
          </p:cNvPr>
          <p:cNvSpPr/>
          <p:nvPr/>
        </p:nvSpPr>
        <p:spPr>
          <a:xfrm>
            <a:off x="9923489" y="239843"/>
            <a:ext cx="1903750" cy="5096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Assign To</a:t>
            </a:r>
            <a:endParaRPr lang="en-IN" dirty="0"/>
          </a:p>
        </p:txBody>
      </p:sp>
    </p:spTree>
    <p:extLst>
      <p:ext uri="{BB962C8B-B14F-4D97-AF65-F5344CB8AC3E}">
        <p14:creationId xmlns:p14="http://schemas.microsoft.com/office/powerpoint/2010/main" val="681241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7904378-D78E-924B-00A4-07B1873A1EA5}"/>
              </a:ext>
            </a:extLst>
          </p:cNvPr>
          <p:cNvGraphicFramePr>
            <a:graphicFrameLocks noGrp="1"/>
          </p:cNvGraphicFramePr>
          <p:nvPr/>
        </p:nvGraphicFramePr>
        <p:xfrm>
          <a:off x="607934" y="2293633"/>
          <a:ext cx="9795240" cy="2661920"/>
        </p:xfrm>
        <a:graphic>
          <a:graphicData uri="http://schemas.openxmlformats.org/drawingml/2006/table">
            <a:tbl>
              <a:tblPr firstRow="1" bandRow="1">
                <a:tableStyleId>{5C22544A-7EE6-4342-B048-85BDC9FD1C3A}</a:tableStyleId>
              </a:tblPr>
              <a:tblGrid>
                <a:gridCol w="1685561">
                  <a:extLst>
                    <a:ext uri="{9D8B030D-6E8A-4147-A177-3AD203B41FA5}">
                      <a16:colId xmlns:a16="http://schemas.microsoft.com/office/drawing/2014/main" val="4241475169"/>
                    </a:ext>
                  </a:extLst>
                </a:gridCol>
                <a:gridCol w="2278505">
                  <a:extLst>
                    <a:ext uri="{9D8B030D-6E8A-4147-A177-3AD203B41FA5}">
                      <a16:colId xmlns:a16="http://schemas.microsoft.com/office/drawing/2014/main" val="1987561204"/>
                    </a:ext>
                  </a:extLst>
                </a:gridCol>
                <a:gridCol w="1913078">
                  <a:extLst>
                    <a:ext uri="{9D8B030D-6E8A-4147-A177-3AD203B41FA5}">
                      <a16:colId xmlns:a16="http://schemas.microsoft.com/office/drawing/2014/main" val="1632350245"/>
                    </a:ext>
                  </a:extLst>
                </a:gridCol>
                <a:gridCol w="1959048">
                  <a:extLst>
                    <a:ext uri="{9D8B030D-6E8A-4147-A177-3AD203B41FA5}">
                      <a16:colId xmlns:a16="http://schemas.microsoft.com/office/drawing/2014/main" val="2327510321"/>
                    </a:ext>
                  </a:extLst>
                </a:gridCol>
                <a:gridCol w="1959048">
                  <a:extLst>
                    <a:ext uri="{9D8B030D-6E8A-4147-A177-3AD203B41FA5}">
                      <a16:colId xmlns:a16="http://schemas.microsoft.com/office/drawing/2014/main" val="3121287962"/>
                    </a:ext>
                  </a:extLst>
                </a:gridCol>
              </a:tblGrid>
              <a:tr h="370840">
                <a:tc>
                  <a:txBody>
                    <a:bodyPr/>
                    <a:lstStyle/>
                    <a:p>
                      <a:r>
                        <a:rPr lang="en-US" dirty="0"/>
                        <a:t>Lead Category</a:t>
                      </a:r>
                      <a:endParaRPr lang="en-IN" dirty="0"/>
                    </a:p>
                  </a:txBody>
                  <a:tcPr/>
                </a:tc>
                <a:tc>
                  <a:txBody>
                    <a:bodyPr/>
                    <a:lstStyle/>
                    <a:p>
                      <a:r>
                        <a:rPr lang="en-US" dirty="0"/>
                        <a:t>Cust. Name</a:t>
                      </a:r>
                      <a:endParaRPr lang="en-IN" dirty="0"/>
                    </a:p>
                  </a:txBody>
                  <a:tcPr/>
                </a:tc>
                <a:tc>
                  <a:txBody>
                    <a:bodyPr/>
                    <a:lstStyle/>
                    <a:p>
                      <a:r>
                        <a:rPr lang="en-US" dirty="0"/>
                        <a:t>User</a:t>
                      </a:r>
                      <a:endParaRPr lang="en-IN" dirty="0"/>
                    </a:p>
                  </a:txBody>
                  <a:tcPr/>
                </a:tc>
                <a:tc>
                  <a:txBody>
                    <a:bodyPr/>
                    <a:lstStyle/>
                    <a:p>
                      <a:r>
                        <a:rPr lang="en-US" dirty="0"/>
                        <a:t>Assigned To</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62545452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134414211"/>
                  </a:ext>
                </a:extLst>
              </a:tr>
              <a:tr h="370840">
                <a:tc>
                  <a:txBody>
                    <a:bodyPr/>
                    <a:lstStyle/>
                    <a:p>
                      <a:r>
                        <a:rPr lang="en-US" dirty="0"/>
                        <a:t>Lead</a:t>
                      </a:r>
                      <a:endParaRPr lang="en-IN" dirty="0"/>
                    </a:p>
                  </a:txBody>
                  <a:tcPr/>
                </a:tc>
                <a:tc>
                  <a:txBody>
                    <a:bodyPr/>
                    <a:lstStyle/>
                    <a:p>
                      <a:r>
                        <a:rPr lang="en-US" dirty="0"/>
                        <a:t>ABC Enterprises</a:t>
                      </a:r>
                      <a:endParaRPr lang="en-IN" dirty="0"/>
                    </a:p>
                  </a:txBody>
                  <a:tcPr/>
                </a:tc>
                <a:tc>
                  <a:txBody>
                    <a:bodyPr/>
                    <a:lstStyle/>
                    <a:p>
                      <a:r>
                        <a:rPr lang="en-US" dirty="0"/>
                        <a:t>2807: Priyanka Handore</a:t>
                      </a:r>
                      <a:endParaRPr lang="en-IN" dirty="0"/>
                    </a:p>
                  </a:txBody>
                  <a:tcPr/>
                </a:tc>
                <a:tc>
                  <a:txBody>
                    <a:bodyPr/>
                    <a:lstStyle/>
                    <a:p>
                      <a:r>
                        <a:rPr lang="en-US" dirty="0"/>
                        <a:t>1894: Rajesh Sharma</a:t>
                      </a:r>
                      <a:endParaRPr lang="en-IN" dirty="0"/>
                    </a:p>
                  </a:txBody>
                  <a:tcPr/>
                </a:tc>
                <a:tc>
                  <a:txBody>
                    <a:bodyPr/>
                    <a:lstStyle/>
                    <a:p>
                      <a:endParaRPr lang="en-IN" dirty="0"/>
                    </a:p>
                  </a:txBody>
                  <a:tcPr/>
                </a:tc>
                <a:extLst>
                  <a:ext uri="{0D108BD9-81ED-4DB2-BD59-A6C34878D82A}">
                    <a16:rowId xmlns:a16="http://schemas.microsoft.com/office/drawing/2014/main" val="2722527178"/>
                  </a:ext>
                </a:extLst>
              </a:tr>
              <a:tr h="370840">
                <a:tc>
                  <a:txBody>
                    <a:bodyPr/>
                    <a:lstStyle/>
                    <a:p>
                      <a:r>
                        <a:rPr lang="en-US" dirty="0"/>
                        <a:t>Customer </a:t>
                      </a:r>
                      <a:endParaRPr lang="en-IN" dirty="0"/>
                    </a:p>
                  </a:txBody>
                  <a:tcPr/>
                </a:tc>
                <a:tc>
                  <a:txBody>
                    <a:bodyPr/>
                    <a:lstStyle/>
                    <a:p>
                      <a:r>
                        <a:rPr lang="en-US" dirty="0"/>
                        <a:t>C001200909: XYZ Ltd</a:t>
                      </a:r>
                      <a:endParaRPr lang="en-IN" dirty="0"/>
                    </a:p>
                  </a:txBody>
                  <a:tcPr/>
                </a:tc>
                <a:tc>
                  <a:txBody>
                    <a:bodyPr/>
                    <a:lstStyle/>
                    <a:p>
                      <a:r>
                        <a:rPr lang="en-US" dirty="0"/>
                        <a:t>1289:ABC</a:t>
                      </a:r>
                      <a:endParaRPr lang="en-IN" dirty="0"/>
                    </a:p>
                  </a:txBody>
                  <a:tcPr/>
                </a:tc>
                <a:tc>
                  <a:txBody>
                    <a:bodyPr/>
                    <a:lstStyle/>
                    <a:p>
                      <a:r>
                        <a:rPr lang="en-US" dirty="0"/>
                        <a:t>2089: Prakash Jha</a:t>
                      </a:r>
                      <a:endParaRPr lang="en-IN" dirty="0"/>
                    </a:p>
                  </a:txBody>
                  <a:tcPr/>
                </a:tc>
                <a:tc>
                  <a:txBody>
                    <a:bodyPr/>
                    <a:lstStyle/>
                    <a:p>
                      <a:endParaRPr lang="en-IN" dirty="0"/>
                    </a:p>
                  </a:txBody>
                  <a:tcPr/>
                </a:tc>
                <a:extLst>
                  <a:ext uri="{0D108BD9-81ED-4DB2-BD59-A6C34878D82A}">
                    <a16:rowId xmlns:a16="http://schemas.microsoft.com/office/drawing/2014/main" val="3932993491"/>
                  </a:ext>
                </a:extLst>
              </a:tr>
              <a:tr h="370840">
                <a:tc>
                  <a:txBody>
                    <a:bodyPr/>
                    <a:lstStyle/>
                    <a:p>
                      <a:r>
                        <a:rPr lang="en-US" dirty="0"/>
                        <a:t>Prospect</a:t>
                      </a:r>
                      <a:endParaRPr lang="en-IN" dirty="0"/>
                    </a:p>
                  </a:txBody>
                  <a:tcPr/>
                </a:tc>
                <a:tc>
                  <a:txBody>
                    <a:bodyPr/>
                    <a:lstStyle/>
                    <a:p>
                      <a:r>
                        <a:rPr lang="en-US" dirty="0"/>
                        <a:t>XYZ Pharmaceutical Pvt Ltd</a:t>
                      </a:r>
                      <a:endParaRPr lang="en-IN" dirty="0"/>
                    </a:p>
                  </a:txBody>
                  <a:tcPr/>
                </a:tc>
                <a:tc>
                  <a:txBody>
                    <a:bodyPr/>
                    <a:lstStyle/>
                    <a:p>
                      <a:r>
                        <a:rPr lang="en-US" dirty="0"/>
                        <a:t>3490: </a:t>
                      </a:r>
                      <a:r>
                        <a:rPr lang="en-US" dirty="0" err="1"/>
                        <a:t>Rajshekhar</a:t>
                      </a:r>
                      <a:r>
                        <a:rPr lang="en-US" dirty="0"/>
                        <a:t> Reddy</a:t>
                      </a:r>
                      <a:endParaRPr lang="en-IN" dirty="0"/>
                    </a:p>
                  </a:txBody>
                  <a:tcPr/>
                </a:tc>
                <a:tc>
                  <a:txBody>
                    <a:bodyPr/>
                    <a:lstStyle/>
                    <a:p>
                      <a:r>
                        <a:rPr lang="en-US" dirty="0"/>
                        <a:t>4056: Rohit Kadu</a:t>
                      </a:r>
                      <a:endParaRPr lang="en-IN" dirty="0"/>
                    </a:p>
                  </a:txBody>
                  <a:tcPr/>
                </a:tc>
                <a:tc>
                  <a:txBody>
                    <a:bodyPr/>
                    <a:lstStyle/>
                    <a:p>
                      <a:endParaRPr lang="en-IN" dirty="0"/>
                    </a:p>
                  </a:txBody>
                  <a:tcPr/>
                </a:tc>
                <a:extLst>
                  <a:ext uri="{0D108BD9-81ED-4DB2-BD59-A6C34878D82A}">
                    <a16:rowId xmlns:a16="http://schemas.microsoft.com/office/drawing/2014/main" val="286313994"/>
                  </a:ext>
                </a:extLst>
              </a:tr>
            </a:tbl>
          </a:graphicData>
        </a:graphic>
      </p:graphicFrame>
      <p:pic>
        <p:nvPicPr>
          <p:cNvPr id="7" name="Picture 6">
            <a:extLst>
              <a:ext uri="{FF2B5EF4-FFF2-40B4-BE49-F238E27FC236}">
                <a16:creationId xmlns:a16="http://schemas.microsoft.com/office/drawing/2014/main" id="{340FEBFE-BDF3-A65C-F6EF-83A4F1C794EC}"/>
              </a:ext>
            </a:extLst>
          </p:cNvPr>
          <p:cNvPicPr>
            <a:picLocks noChangeAspect="1"/>
          </p:cNvPicPr>
          <p:nvPr/>
        </p:nvPicPr>
        <p:blipFill>
          <a:blip r:embed="rId2"/>
          <a:stretch>
            <a:fillRect/>
          </a:stretch>
        </p:blipFill>
        <p:spPr>
          <a:xfrm>
            <a:off x="8680655" y="3190842"/>
            <a:ext cx="562053" cy="238158"/>
          </a:xfrm>
          <a:prstGeom prst="rect">
            <a:avLst/>
          </a:prstGeom>
        </p:spPr>
      </p:pic>
      <p:pic>
        <p:nvPicPr>
          <p:cNvPr id="9" name="Picture 8">
            <a:extLst>
              <a:ext uri="{FF2B5EF4-FFF2-40B4-BE49-F238E27FC236}">
                <a16:creationId xmlns:a16="http://schemas.microsoft.com/office/drawing/2014/main" id="{6042555E-BEE8-7DF7-5619-099CADEAB6D7}"/>
              </a:ext>
            </a:extLst>
          </p:cNvPr>
          <p:cNvPicPr>
            <a:picLocks noChangeAspect="1"/>
          </p:cNvPicPr>
          <p:nvPr/>
        </p:nvPicPr>
        <p:blipFill>
          <a:blip r:embed="rId2"/>
          <a:stretch>
            <a:fillRect/>
          </a:stretch>
        </p:blipFill>
        <p:spPr>
          <a:xfrm>
            <a:off x="8680655" y="3899196"/>
            <a:ext cx="562053" cy="238158"/>
          </a:xfrm>
          <a:prstGeom prst="rect">
            <a:avLst/>
          </a:prstGeom>
        </p:spPr>
      </p:pic>
      <p:pic>
        <p:nvPicPr>
          <p:cNvPr id="11" name="Picture 10">
            <a:extLst>
              <a:ext uri="{FF2B5EF4-FFF2-40B4-BE49-F238E27FC236}">
                <a16:creationId xmlns:a16="http://schemas.microsoft.com/office/drawing/2014/main" id="{7C5EF428-4B8B-196B-3C7B-99F278F440AB}"/>
              </a:ext>
            </a:extLst>
          </p:cNvPr>
          <p:cNvPicPr>
            <a:picLocks noChangeAspect="1"/>
          </p:cNvPicPr>
          <p:nvPr/>
        </p:nvPicPr>
        <p:blipFill>
          <a:blip r:embed="rId2"/>
          <a:stretch>
            <a:fillRect/>
          </a:stretch>
        </p:blipFill>
        <p:spPr>
          <a:xfrm>
            <a:off x="8680654" y="4488471"/>
            <a:ext cx="562053" cy="238158"/>
          </a:xfrm>
          <a:prstGeom prst="rect">
            <a:avLst/>
          </a:prstGeom>
        </p:spPr>
      </p:pic>
      <p:sp>
        <p:nvSpPr>
          <p:cNvPr id="12" name="Speech Bubble: Oval 11">
            <a:extLst>
              <a:ext uri="{FF2B5EF4-FFF2-40B4-BE49-F238E27FC236}">
                <a16:creationId xmlns:a16="http://schemas.microsoft.com/office/drawing/2014/main" id="{B1FE567A-272D-FBB9-E98F-BEFDA667406B}"/>
              </a:ext>
            </a:extLst>
          </p:cNvPr>
          <p:cNvSpPr/>
          <p:nvPr/>
        </p:nvSpPr>
        <p:spPr>
          <a:xfrm>
            <a:off x="6514758" y="3524706"/>
            <a:ext cx="1939574" cy="612648"/>
          </a:xfrm>
          <a:prstGeom prst="wedgeEllipseCallout">
            <a:avLst>
              <a:gd name="adj1" fmla="val 61602"/>
              <a:gd name="adj2" fmla="val -6962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Edit</a:t>
            </a:r>
            <a:endParaRPr lang="en-IN" dirty="0">
              <a:solidFill>
                <a:schemeClr val="tx1"/>
              </a:solidFill>
            </a:endParaRPr>
          </a:p>
        </p:txBody>
      </p:sp>
      <p:sp>
        <p:nvSpPr>
          <p:cNvPr id="14" name="Rectangle 13">
            <a:extLst>
              <a:ext uri="{FF2B5EF4-FFF2-40B4-BE49-F238E27FC236}">
                <a16:creationId xmlns:a16="http://schemas.microsoft.com/office/drawing/2014/main" id="{84F44629-6D98-27B1-0A1B-E642B419592B}"/>
              </a:ext>
            </a:extLst>
          </p:cNvPr>
          <p:cNvSpPr/>
          <p:nvPr/>
        </p:nvSpPr>
        <p:spPr>
          <a:xfrm>
            <a:off x="717269" y="269760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5A45EF34-9BAD-0707-156D-BB1D6A95FC8B}"/>
              </a:ext>
            </a:extLst>
          </p:cNvPr>
          <p:cNvPicPr>
            <a:picLocks noChangeAspect="1"/>
          </p:cNvPicPr>
          <p:nvPr/>
        </p:nvPicPr>
        <p:blipFill>
          <a:blip r:embed="rId3"/>
          <a:stretch>
            <a:fillRect/>
          </a:stretch>
        </p:blipFill>
        <p:spPr>
          <a:xfrm>
            <a:off x="1788826" y="2724662"/>
            <a:ext cx="290805" cy="274468"/>
          </a:xfrm>
          <a:prstGeom prst="rect">
            <a:avLst/>
          </a:prstGeom>
        </p:spPr>
      </p:pic>
      <p:sp>
        <p:nvSpPr>
          <p:cNvPr id="16" name="Rectangle 15">
            <a:extLst>
              <a:ext uri="{FF2B5EF4-FFF2-40B4-BE49-F238E27FC236}">
                <a16:creationId xmlns:a16="http://schemas.microsoft.com/office/drawing/2014/main" id="{439C9935-5E67-D29E-D7DE-84E5D3CD96E9}"/>
              </a:ext>
            </a:extLst>
          </p:cNvPr>
          <p:cNvSpPr/>
          <p:nvPr/>
        </p:nvSpPr>
        <p:spPr>
          <a:xfrm>
            <a:off x="2500707" y="272466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37B2800F-90CC-8248-29C4-44A6CD8D4C9D}"/>
              </a:ext>
            </a:extLst>
          </p:cNvPr>
          <p:cNvPicPr>
            <a:picLocks noChangeAspect="1"/>
          </p:cNvPicPr>
          <p:nvPr/>
        </p:nvPicPr>
        <p:blipFill>
          <a:blip r:embed="rId3"/>
          <a:stretch>
            <a:fillRect/>
          </a:stretch>
        </p:blipFill>
        <p:spPr>
          <a:xfrm>
            <a:off x="3592731" y="2709055"/>
            <a:ext cx="290805" cy="274468"/>
          </a:xfrm>
          <a:prstGeom prst="rect">
            <a:avLst/>
          </a:prstGeom>
        </p:spPr>
      </p:pic>
      <p:sp>
        <p:nvSpPr>
          <p:cNvPr id="18" name="Rectangle 17">
            <a:extLst>
              <a:ext uri="{FF2B5EF4-FFF2-40B4-BE49-F238E27FC236}">
                <a16:creationId xmlns:a16="http://schemas.microsoft.com/office/drawing/2014/main" id="{26D7837A-DB72-3886-2F56-7658C8E413B4}"/>
              </a:ext>
            </a:extLst>
          </p:cNvPr>
          <p:cNvSpPr/>
          <p:nvPr/>
        </p:nvSpPr>
        <p:spPr>
          <a:xfrm>
            <a:off x="4716816" y="268836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6B7D3655-24F3-FF46-40C1-28BB9C0CDE98}"/>
              </a:ext>
            </a:extLst>
          </p:cNvPr>
          <p:cNvPicPr>
            <a:picLocks noChangeAspect="1"/>
          </p:cNvPicPr>
          <p:nvPr/>
        </p:nvPicPr>
        <p:blipFill>
          <a:blip r:embed="rId3"/>
          <a:stretch>
            <a:fillRect/>
          </a:stretch>
        </p:blipFill>
        <p:spPr>
          <a:xfrm>
            <a:off x="5808840" y="2672758"/>
            <a:ext cx="290805" cy="274468"/>
          </a:xfrm>
          <a:prstGeom prst="rect">
            <a:avLst/>
          </a:prstGeom>
        </p:spPr>
      </p:pic>
      <p:sp>
        <p:nvSpPr>
          <p:cNvPr id="20" name="Rectangle 19">
            <a:extLst>
              <a:ext uri="{FF2B5EF4-FFF2-40B4-BE49-F238E27FC236}">
                <a16:creationId xmlns:a16="http://schemas.microsoft.com/office/drawing/2014/main" id="{7DF5AA1C-6CC1-B353-FAEE-006815854480}"/>
              </a:ext>
            </a:extLst>
          </p:cNvPr>
          <p:cNvSpPr/>
          <p:nvPr/>
        </p:nvSpPr>
        <p:spPr>
          <a:xfrm>
            <a:off x="6612043" y="2711393"/>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A7E6F3DD-40F0-042A-819F-39F384507009}"/>
              </a:ext>
            </a:extLst>
          </p:cNvPr>
          <p:cNvPicPr>
            <a:picLocks noChangeAspect="1"/>
          </p:cNvPicPr>
          <p:nvPr/>
        </p:nvPicPr>
        <p:blipFill>
          <a:blip r:embed="rId3"/>
          <a:stretch>
            <a:fillRect/>
          </a:stretch>
        </p:blipFill>
        <p:spPr>
          <a:xfrm>
            <a:off x="7704067" y="2695786"/>
            <a:ext cx="290805" cy="274468"/>
          </a:xfrm>
          <a:prstGeom prst="rect">
            <a:avLst/>
          </a:prstGeom>
        </p:spPr>
      </p:pic>
      <p:pic>
        <p:nvPicPr>
          <p:cNvPr id="2" name="Picture 1">
            <a:extLst>
              <a:ext uri="{FF2B5EF4-FFF2-40B4-BE49-F238E27FC236}">
                <a16:creationId xmlns:a16="http://schemas.microsoft.com/office/drawing/2014/main" id="{08E26437-6D78-5100-EA6F-85569D9877D4}"/>
              </a:ext>
            </a:extLst>
          </p:cNvPr>
          <p:cNvPicPr>
            <a:picLocks noChangeAspect="1"/>
          </p:cNvPicPr>
          <p:nvPr/>
        </p:nvPicPr>
        <p:blipFill>
          <a:blip r:embed="rId4"/>
          <a:stretch>
            <a:fillRect/>
          </a:stretch>
        </p:blipFill>
        <p:spPr>
          <a:xfrm>
            <a:off x="8263797" y="5473708"/>
            <a:ext cx="3503877" cy="436549"/>
          </a:xfrm>
          <a:prstGeom prst="rect">
            <a:avLst/>
          </a:prstGeom>
          <a:ln w="28575">
            <a:solidFill>
              <a:schemeClr val="tx1"/>
            </a:solidFill>
          </a:ln>
        </p:spPr>
      </p:pic>
      <p:sp>
        <p:nvSpPr>
          <p:cNvPr id="3" name="Rectangle 2">
            <a:extLst>
              <a:ext uri="{FF2B5EF4-FFF2-40B4-BE49-F238E27FC236}">
                <a16:creationId xmlns:a16="http://schemas.microsoft.com/office/drawing/2014/main" id="{DA55ADC2-2FDB-0B45-1AED-022961C8F478}"/>
              </a:ext>
            </a:extLst>
          </p:cNvPr>
          <p:cNvSpPr/>
          <p:nvPr/>
        </p:nvSpPr>
        <p:spPr>
          <a:xfrm>
            <a:off x="7480093" y="11618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4" name="Rectangle 3">
            <a:extLst>
              <a:ext uri="{FF2B5EF4-FFF2-40B4-BE49-F238E27FC236}">
                <a16:creationId xmlns:a16="http://schemas.microsoft.com/office/drawing/2014/main" id="{3F694F66-5698-F849-2A14-D0C90C7A4F17}"/>
              </a:ext>
            </a:extLst>
          </p:cNvPr>
          <p:cNvSpPr/>
          <p:nvPr/>
        </p:nvSpPr>
        <p:spPr>
          <a:xfrm>
            <a:off x="8598514" y="11618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6" name="Rectangle 5">
            <a:extLst>
              <a:ext uri="{FF2B5EF4-FFF2-40B4-BE49-F238E27FC236}">
                <a16:creationId xmlns:a16="http://schemas.microsoft.com/office/drawing/2014/main" id="{1F183D3C-1C2F-26B8-D109-40188EB37208}"/>
              </a:ext>
            </a:extLst>
          </p:cNvPr>
          <p:cNvSpPr/>
          <p:nvPr/>
        </p:nvSpPr>
        <p:spPr>
          <a:xfrm>
            <a:off x="284814" y="148400"/>
            <a:ext cx="1993692" cy="34627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Assign To</a:t>
            </a:r>
            <a:endParaRPr lang="en-IN" dirty="0">
              <a:solidFill>
                <a:sysClr val="windowText" lastClr="000000"/>
              </a:solidFill>
            </a:endParaRPr>
          </a:p>
        </p:txBody>
      </p:sp>
    </p:spTree>
    <p:extLst>
      <p:ext uri="{BB962C8B-B14F-4D97-AF65-F5344CB8AC3E}">
        <p14:creationId xmlns:p14="http://schemas.microsoft.com/office/powerpoint/2010/main" val="232147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ECCC4-17D4-9AD9-4480-62352B8EFA80}"/>
              </a:ext>
            </a:extLst>
          </p:cNvPr>
          <p:cNvSpPr/>
          <p:nvPr/>
        </p:nvSpPr>
        <p:spPr>
          <a:xfrm>
            <a:off x="8870267" y="48551"/>
            <a:ext cx="3028013" cy="65956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Menu/Module: My Lead/Opportunities</a:t>
            </a:r>
            <a:endParaRPr lang="en-IN" dirty="0">
              <a:solidFill>
                <a:schemeClr val="tx1"/>
              </a:solidFill>
            </a:endParaRPr>
          </a:p>
        </p:txBody>
      </p:sp>
      <p:graphicFrame>
        <p:nvGraphicFramePr>
          <p:cNvPr id="4" name="Table 3">
            <a:extLst>
              <a:ext uri="{FF2B5EF4-FFF2-40B4-BE49-F238E27FC236}">
                <a16:creationId xmlns:a16="http://schemas.microsoft.com/office/drawing/2014/main" id="{176A9D9F-E7C3-1DDB-1CB4-F62F69826657}"/>
              </a:ext>
            </a:extLst>
          </p:cNvPr>
          <p:cNvGraphicFramePr>
            <a:graphicFrameLocks noGrp="1"/>
          </p:cNvGraphicFramePr>
          <p:nvPr/>
        </p:nvGraphicFramePr>
        <p:xfrm>
          <a:off x="616260" y="2277254"/>
          <a:ext cx="10866204" cy="2415915"/>
        </p:xfrm>
        <a:graphic>
          <a:graphicData uri="http://schemas.openxmlformats.org/drawingml/2006/table">
            <a:tbl>
              <a:tblPr firstRow="1" bandRow="1">
                <a:tableStyleId>{5C22544A-7EE6-4342-B048-85BDC9FD1C3A}</a:tableStyleId>
              </a:tblPr>
              <a:tblGrid>
                <a:gridCol w="2051989">
                  <a:extLst>
                    <a:ext uri="{9D8B030D-6E8A-4147-A177-3AD203B41FA5}">
                      <a16:colId xmlns:a16="http://schemas.microsoft.com/office/drawing/2014/main" val="1874829367"/>
                    </a:ext>
                  </a:extLst>
                </a:gridCol>
                <a:gridCol w="2068643">
                  <a:extLst>
                    <a:ext uri="{9D8B030D-6E8A-4147-A177-3AD203B41FA5}">
                      <a16:colId xmlns:a16="http://schemas.microsoft.com/office/drawing/2014/main" val="1860368665"/>
                    </a:ext>
                  </a:extLst>
                </a:gridCol>
                <a:gridCol w="1312470">
                  <a:extLst>
                    <a:ext uri="{9D8B030D-6E8A-4147-A177-3AD203B41FA5}">
                      <a16:colId xmlns:a16="http://schemas.microsoft.com/office/drawing/2014/main" val="1431559282"/>
                    </a:ext>
                  </a:extLst>
                </a:gridCol>
                <a:gridCol w="1811034">
                  <a:extLst>
                    <a:ext uri="{9D8B030D-6E8A-4147-A177-3AD203B41FA5}">
                      <a16:colId xmlns:a16="http://schemas.microsoft.com/office/drawing/2014/main" val="4013345958"/>
                    </a:ext>
                  </a:extLst>
                </a:gridCol>
                <a:gridCol w="1811034">
                  <a:extLst>
                    <a:ext uri="{9D8B030D-6E8A-4147-A177-3AD203B41FA5}">
                      <a16:colId xmlns:a16="http://schemas.microsoft.com/office/drawing/2014/main" val="2655935941"/>
                    </a:ext>
                  </a:extLst>
                </a:gridCol>
                <a:gridCol w="1811034">
                  <a:extLst>
                    <a:ext uri="{9D8B030D-6E8A-4147-A177-3AD203B41FA5}">
                      <a16:colId xmlns:a16="http://schemas.microsoft.com/office/drawing/2014/main" val="2188154522"/>
                    </a:ext>
                  </a:extLst>
                </a:gridCol>
              </a:tblGrid>
              <a:tr h="370840">
                <a:tc>
                  <a:txBody>
                    <a:bodyPr/>
                    <a:lstStyle/>
                    <a:p>
                      <a:r>
                        <a:rPr lang="en-US" dirty="0"/>
                        <a:t>Lead Category</a:t>
                      </a:r>
                      <a:endParaRPr lang="en-IN" dirty="0"/>
                    </a:p>
                  </a:txBody>
                  <a:tcPr/>
                </a:tc>
                <a:tc>
                  <a:txBody>
                    <a:bodyPr/>
                    <a:lstStyle/>
                    <a:p>
                      <a:r>
                        <a:rPr lang="en-US" dirty="0"/>
                        <a:t>Customer Name</a:t>
                      </a:r>
                      <a:endParaRPr lang="en-IN" dirty="0"/>
                    </a:p>
                  </a:txBody>
                  <a:tcPr/>
                </a:tc>
                <a:tc>
                  <a:txBody>
                    <a:bodyPr/>
                    <a:lstStyle/>
                    <a:p>
                      <a:r>
                        <a:rPr lang="en-US" dirty="0"/>
                        <a:t>Lead Date</a:t>
                      </a:r>
                      <a:endParaRPr lang="en-IN" dirty="0"/>
                    </a:p>
                  </a:txBody>
                  <a:tcPr/>
                </a:tc>
                <a:tc>
                  <a:txBody>
                    <a:bodyPr/>
                    <a:lstStyle/>
                    <a:p>
                      <a:r>
                        <a:rPr lang="en-US" dirty="0"/>
                        <a:t>Assigned To</a:t>
                      </a:r>
                      <a:endParaRPr lang="en-IN" dirty="0"/>
                    </a:p>
                  </a:txBody>
                  <a:tcPr/>
                </a:tc>
                <a:tc>
                  <a:txBody>
                    <a:bodyPr/>
                    <a:lstStyle/>
                    <a:p>
                      <a:r>
                        <a:rPr lang="en-US" dirty="0"/>
                        <a:t>Active</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160296693"/>
                  </a:ext>
                </a:extLst>
              </a:tr>
              <a:tr h="49059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68325066"/>
                  </a:ext>
                </a:extLst>
              </a:tr>
              <a:tr h="370840">
                <a:tc>
                  <a:txBody>
                    <a:bodyPr/>
                    <a:lstStyle/>
                    <a:p>
                      <a:r>
                        <a:rPr lang="en-US" dirty="0"/>
                        <a:t>Lead </a:t>
                      </a:r>
                      <a:endParaRPr lang="en-IN" dirty="0"/>
                    </a:p>
                  </a:txBody>
                  <a:tcPr/>
                </a:tc>
                <a:tc>
                  <a:txBody>
                    <a:bodyPr/>
                    <a:lstStyle/>
                    <a:p>
                      <a:r>
                        <a:rPr lang="en-US" dirty="0"/>
                        <a:t>ABC Enterprises</a:t>
                      </a:r>
                      <a:endParaRPr lang="en-IN" dirty="0"/>
                    </a:p>
                  </a:txBody>
                  <a:tcPr/>
                </a:tc>
                <a:tc>
                  <a:txBody>
                    <a:bodyPr/>
                    <a:lstStyle/>
                    <a:p>
                      <a:r>
                        <a:rPr lang="en-US" dirty="0"/>
                        <a:t>24-06-2024</a:t>
                      </a:r>
                      <a:endParaRPr lang="en-IN" dirty="0"/>
                    </a:p>
                  </a:txBody>
                  <a:tcPr/>
                </a:tc>
                <a:tc>
                  <a:txBody>
                    <a:bodyPr/>
                    <a:lstStyle/>
                    <a:p>
                      <a:r>
                        <a:rPr lang="en-US" dirty="0"/>
                        <a:t>Priyanka Handore</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6223587"/>
                  </a:ext>
                </a:extLst>
              </a:tr>
              <a:tr h="370840">
                <a:tc>
                  <a:txBody>
                    <a:bodyPr/>
                    <a:lstStyle/>
                    <a:p>
                      <a:r>
                        <a:rPr lang="en-US" dirty="0"/>
                        <a:t>Suspect</a:t>
                      </a:r>
                      <a:endParaRPr lang="en-IN" dirty="0"/>
                    </a:p>
                  </a:txBody>
                  <a:tcPr/>
                </a:tc>
                <a:tc>
                  <a:txBody>
                    <a:bodyPr/>
                    <a:lstStyle/>
                    <a:p>
                      <a:r>
                        <a:rPr lang="en-US" dirty="0"/>
                        <a:t>XYX Pharmaceutical PVT LTD</a:t>
                      </a:r>
                      <a:endParaRPr lang="en-IN" dirty="0"/>
                    </a:p>
                  </a:txBody>
                  <a:tcPr/>
                </a:tc>
                <a:tc>
                  <a:txBody>
                    <a:bodyPr/>
                    <a:lstStyle/>
                    <a:p>
                      <a:r>
                        <a:rPr lang="en-US" dirty="0"/>
                        <a:t>18-06-2024</a:t>
                      </a:r>
                      <a:endParaRPr lang="en-IN" dirty="0"/>
                    </a:p>
                  </a:txBody>
                  <a:tcPr/>
                </a:tc>
                <a:tc>
                  <a:txBody>
                    <a:bodyPr/>
                    <a:lstStyle/>
                    <a:p>
                      <a:r>
                        <a:rPr lang="en-US" dirty="0"/>
                        <a:t>Anil Pathak</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2881657"/>
                  </a:ext>
                </a:extLst>
              </a:tr>
            </a:tbl>
          </a:graphicData>
        </a:graphic>
      </p:graphicFrame>
      <p:pic>
        <p:nvPicPr>
          <p:cNvPr id="8" name="Picture 7">
            <a:extLst>
              <a:ext uri="{FF2B5EF4-FFF2-40B4-BE49-F238E27FC236}">
                <a16:creationId xmlns:a16="http://schemas.microsoft.com/office/drawing/2014/main" id="{939C949C-546C-A056-2C9B-4D0BE824899C}"/>
              </a:ext>
            </a:extLst>
          </p:cNvPr>
          <p:cNvPicPr>
            <a:picLocks noChangeAspect="1"/>
          </p:cNvPicPr>
          <p:nvPr/>
        </p:nvPicPr>
        <p:blipFill>
          <a:blip r:embed="rId2"/>
          <a:stretch>
            <a:fillRect/>
          </a:stretch>
        </p:blipFill>
        <p:spPr>
          <a:xfrm>
            <a:off x="9797034" y="3294645"/>
            <a:ext cx="752580" cy="323895"/>
          </a:xfrm>
          <a:prstGeom prst="rect">
            <a:avLst/>
          </a:prstGeom>
        </p:spPr>
      </p:pic>
      <p:sp>
        <p:nvSpPr>
          <p:cNvPr id="9" name="Rectangle 8">
            <a:extLst>
              <a:ext uri="{FF2B5EF4-FFF2-40B4-BE49-F238E27FC236}">
                <a16:creationId xmlns:a16="http://schemas.microsoft.com/office/drawing/2014/main" id="{6441CE01-45A2-5986-0EA6-FE1C9A5204A9}"/>
              </a:ext>
            </a:extLst>
          </p:cNvPr>
          <p:cNvSpPr/>
          <p:nvPr/>
        </p:nvSpPr>
        <p:spPr>
          <a:xfrm>
            <a:off x="7045378" y="16639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10" name="Rectangle 9">
            <a:extLst>
              <a:ext uri="{FF2B5EF4-FFF2-40B4-BE49-F238E27FC236}">
                <a16:creationId xmlns:a16="http://schemas.microsoft.com/office/drawing/2014/main" id="{D7760591-C4C9-7690-2FD4-3430178D8243}"/>
              </a:ext>
            </a:extLst>
          </p:cNvPr>
          <p:cNvSpPr/>
          <p:nvPr/>
        </p:nvSpPr>
        <p:spPr>
          <a:xfrm>
            <a:off x="8118135" y="16639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11" name="Rectangle 10">
            <a:extLst>
              <a:ext uri="{FF2B5EF4-FFF2-40B4-BE49-F238E27FC236}">
                <a16:creationId xmlns:a16="http://schemas.microsoft.com/office/drawing/2014/main" id="{F5CC6367-972F-55A2-588C-D2CDFF11B556}"/>
              </a:ext>
            </a:extLst>
          </p:cNvPr>
          <p:cNvSpPr/>
          <p:nvPr/>
        </p:nvSpPr>
        <p:spPr>
          <a:xfrm>
            <a:off x="9392297" y="16639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2" name="Rectangle 11">
            <a:extLst>
              <a:ext uri="{FF2B5EF4-FFF2-40B4-BE49-F238E27FC236}">
                <a16:creationId xmlns:a16="http://schemas.microsoft.com/office/drawing/2014/main" id="{C0EA31AB-D993-7AC0-D0F1-556172186869}"/>
              </a:ext>
            </a:extLst>
          </p:cNvPr>
          <p:cNvSpPr/>
          <p:nvPr/>
        </p:nvSpPr>
        <p:spPr>
          <a:xfrm>
            <a:off x="254488" y="322871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9FB21EA-0348-8CA1-DF8C-6927C3BBF539}"/>
              </a:ext>
            </a:extLst>
          </p:cNvPr>
          <p:cNvSpPr/>
          <p:nvPr/>
        </p:nvSpPr>
        <p:spPr>
          <a:xfrm>
            <a:off x="254488" y="4059474"/>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1177A8E7-5AD5-BC94-E707-58CEEE5F4E59}"/>
              </a:ext>
            </a:extLst>
          </p:cNvPr>
          <p:cNvPicPr>
            <a:picLocks noChangeAspect="1"/>
          </p:cNvPicPr>
          <p:nvPr/>
        </p:nvPicPr>
        <p:blipFill>
          <a:blip r:embed="rId3"/>
          <a:stretch>
            <a:fillRect/>
          </a:stretch>
        </p:blipFill>
        <p:spPr>
          <a:xfrm>
            <a:off x="10654452" y="3294645"/>
            <a:ext cx="412230" cy="323895"/>
          </a:xfrm>
          <a:prstGeom prst="rect">
            <a:avLst/>
          </a:prstGeom>
        </p:spPr>
      </p:pic>
      <p:sp>
        <p:nvSpPr>
          <p:cNvPr id="19" name="Rectangle 18">
            <a:extLst>
              <a:ext uri="{FF2B5EF4-FFF2-40B4-BE49-F238E27FC236}">
                <a16:creationId xmlns:a16="http://schemas.microsoft.com/office/drawing/2014/main" id="{4EA86D0C-F2FD-E789-5404-327A4F1B5A09}"/>
              </a:ext>
            </a:extLst>
          </p:cNvPr>
          <p:cNvSpPr/>
          <p:nvPr/>
        </p:nvSpPr>
        <p:spPr>
          <a:xfrm>
            <a:off x="616260" y="2732935"/>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649E0FF-8292-5C21-DA56-355FADCD6248}"/>
              </a:ext>
            </a:extLst>
          </p:cNvPr>
          <p:cNvPicPr>
            <a:picLocks noChangeAspect="1"/>
          </p:cNvPicPr>
          <p:nvPr/>
        </p:nvPicPr>
        <p:blipFill>
          <a:blip r:embed="rId4"/>
          <a:stretch>
            <a:fillRect/>
          </a:stretch>
        </p:blipFill>
        <p:spPr>
          <a:xfrm>
            <a:off x="2192293" y="2761672"/>
            <a:ext cx="312727" cy="295158"/>
          </a:xfrm>
          <a:prstGeom prst="rect">
            <a:avLst/>
          </a:prstGeom>
        </p:spPr>
      </p:pic>
      <p:sp>
        <p:nvSpPr>
          <p:cNvPr id="22" name="Rectangle 21">
            <a:extLst>
              <a:ext uri="{FF2B5EF4-FFF2-40B4-BE49-F238E27FC236}">
                <a16:creationId xmlns:a16="http://schemas.microsoft.com/office/drawing/2014/main" id="{264EB5BA-FB21-7DB0-6379-7244F833B480}"/>
              </a:ext>
            </a:extLst>
          </p:cNvPr>
          <p:cNvSpPr/>
          <p:nvPr/>
        </p:nvSpPr>
        <p:spPr>
          <a:xfrm>
            <a:off x="2763715" y="2723841"/>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3974669-5E06-C881-81D7-A0F9F35B15A8}"/>
              </a:ext>
            </a:extLst>
          </p:cNvPr>
          <p:cNvPicPr>
            <a:picLocks noChangeAspect="1"/>
          </p:cNvPicPr>
          <p:nvPr/>
        </p:nvPicPr>
        <p:blipFill>
          <a:blip r:embed="rId4"/>
          <a:stretch>
            <a:fillRect/>
          </a:stretch>
        </p:blipFill>
        <p:spPr>
          <a:xfrm>
            <a:off x="4332951" y="2761672"/>
            <a:ext cx="312727" cy="295158"/>
          </a:xfrm>
          <a:prstGeom prst="rect">
            <a:avLst/>
          </a:prstGeom>
        </p:spPr>
      </p:pic>
      <p:sp>
        <p:nvSpPr>
          <p:cNvPr id="24" name="Rectangle 23">
            <a:extLst>
              <a:ext uri="{FF2B5EF4-FFF2-40B4-BE49-F238E27FC236}">
                <a16:creationId xmlns:a16="http://schemas.microsoft.com/office/drawing/2014/main" id="{56B5F813-8F73-6B01-2937-287EF9EBBD28}"/>
              </a:ext>
            </a:extLst>
          </p:cNvPr>
          <p:cNvSpPr/>
          <p:nvPr/>
        </p:nvSpPr>
        <p:spPr>
          <a:xfrm>
            <a:off x="4761370" y="2723504"/>
            <a:ext cx="1184223" cy="295159"/>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BB47C268-E078-AAD2-E89F-7B8CD5DB2957}"/>
              </a:ext>
            </a:extLst>
          </p:cNvPr>
          <p:cNvPicPr>
            <a:picLocks noChangeAspect="1"/>
          </p:cNvPicPr>
          <p:nvPr/>
        </p:nvPicPr>
        <p:blipFill>
          <a:blip r:embed="rId4"/>
          <a:stretch>
            <a:fillRect/>
          </a:stretch>
        </p:blipFill>
        <p:spPr>
          <a:xfrm>
            <a:off x="5682854" y="2732935"/>
            <a:ext cx="312727" cy="295158"/>
          </a:xfrm>
          <a:prstGeom prst="rect">
            <a:avLst/>
          </a:prstGeom>
        </p:spPr>
      </p:pic>
      <p:sp>
        <p:nvSpPr>
          <p:cNvPr id="26" name="Rectangle 25">
            <a:extLst>
              <a:ext uri="{FF2B5EF4-FFF2-40B4-BE49-F238E27FC236}">
                <a16:creationId xmlns:a16="http://schemas.microsoft.com/office/drawing/2014/main" id="{7FB72DA0-9471-3F53-D394-8235DB366948}"/>
              </a:ext>
            </a:extLst>
          </p:cNvPr>
          <p:cNvSpPr/>
          <p:nvPr/>
        </p:nvSpPr>
        <p:spPr>
          <a:xfrm>
            <a:off x="6151201" y="2718566"/>
            <a:ext cx="1280697"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8D1C9FA8-AD4E-5E53-3F68-F108856414BE}"/>
              </a:ext>
            </a:extLst>
          </p:cNvPr>
          <p:cNvPicPr>
            <a:picLocks noChangeAspect="1"/>
          </p:cNvPicPr>
          <p:nvPr/>
        </p:nvPicPr>
        <p:blipFill>
          <a:blip r:embed="rId4"/>
          <a:stretch>
            <a:fillRect/>
          </a:stretch>
        </p:blipFill>
        <p:spPr>
          <a:xfrm>
            <a:off x="7118595" y="2732934"/>
            <a:ext cx="312727" cy="295158"/>
          </a:xfrm>
          <a:prstGeom prst="rect">
            <a:avLst/>
          </a:prstGeom>
        </p:spPr>
      </p:pic>
      <p:pic>
        <p:nvPicPr>
          <p:cNvPr id="28" name="Picture 27">
            <a:extLst>
              <a:ext uri="{FF2B5EF4-FFF2-40B4-BE49-F238E27FC236}">
                <a16:creationId xmlns:a16="http://schemas.microsoft.com/office/drawing/2014/main" id="{5044863D-7635-5D90-D88B-FAB7C3839591}"/>
              </a:ext>
            </a:extLst>
          </p:cNvPr>
          <p:cNvPicPr>
            <a:picLocks noChangeAspect="1"/>
          </p:cNvPicPr>
          <p:nvPr/>
        </p:nvPicPr>
        <p:blipFill>
          <a:blip r:embed="rId2"/>
          <a:stretch>
            <a:fillRect/>
          </a:stretch>
        </p:blipFill>
        <p:spPr>
          <a:xfrm>
            <a:off x="9817418" y="3868472"/>
            <a:ext cx="752580" cy="323895"/>
          </a:xfrm>
          <a:prstGeom prst="rect">
            <a:avLst/>
          </a:prstGeom>
        </p:spPr>
      </p:pic>
      <p:pic>
        <p:nvPicPr>
          <p:cNvPr id="29" name="Picture 28">
            <a:extLst>
              <a:ext uri="{FF2B5EF4-FFF2-40B4-BE49-F238E27FC236}">
                <a16:creationId xmlns:a16="http://schemas.microsoft.com/office/drawing/2014/main" id="{088FD313-748A-EDB3-1C8B-4F40E3BF7108}"/>
              </a:ext>
            </a:extLst>
          </p:cNvPr>
          <p:cNvPicPr>
            <a:picLocks noChangeAspect="1"/>
          </p:cNvPicPr>
          <p:nvPr/>
        </p:nvPicPr>
        <p:blipFill>
          <a:blip r:embed="rId3"/>
          <a:stretch>
            <a:fillRect/>
          </a:stretch>
        </p:blipFill>
        <p:spPr>
          <a:xfrm>
            <a:off x="10654452" y="3868472"/>
            <a:ext cx="412230" cy="323895"/>
          </a:xfrm>
          <a:prstGeom prst="rect">
            <a:avLst/>
          </a:prstGeom>
        </p:spPr>
      </p:pic>
      <p:pic>
        <p:nvPicPr>
          <p:cNvPr id="6" name="Picture 5">
            <a:extLst>
              <a:ext uri="{FF2B5EF4-FFF2-40B4-BE49-F238E27FC236}">
                <a16:creationId xmlns:a16="http://schemas.microsoft.com/office/drawing/2014/main" id="{F690B8A0-3868-D5F1-544C-65F9F9E16F37}"/>
              </a:ext>
            </a:extLst>
          </p:cNvPr>
          <p:cNvPicPr>
            <a:picLocks noChangeAspect="1"/>
          </p:cNvPicPr>
          <p:nvPr/>
        </p:nvPicPr>
        <p:blipFill>
          <a:blip r:embed="rId5"/>
          <a:stretch>
            <a:fillRect/>
          </a:stretch>
        </p:blipFill>
        <p:spPr>
          <a:xfrm>
            <a:off x="8513155" y="4061409"/>
            <a:ext cx="733155" cy="472478"/>
          </a:xfrm>
          <a:prstGeom prst="rect">
            <a:avLst/>
          </a:prstGeom>
        </p:spPr>
      </p:pic>
      <p:pic>
        <p:nvPicPr>
          <p:cNvPr id="15" name="Picture 14">
            <a:extLst>
              <a:ext uri="{FF2B5EF4-FFF2-40B4-BE49-F238E27FC236}">
                <a16:creationId xmlns:a16="http://schemas.microsoft.com/office/drawing/2014/main" id="{BD51175F-D640-6677-6858-93485F965BF5}"/>
              </a:ext>
            </a:extLst>
          </p:cNvPr>
          <p:cNvPicPr>
            <a:picLocks noChangeAspect="1"/>
          </p:cNvPicPr>
          <p:nvPr/>
        </p:nvPicPr>
        <p:blipFill>
          <a:blip r:embed="rId6"/>
          <a:stretch>
            <a:fillRect/>
          </a:stretch>
        </p:blipFill>
        <p:spPr>
          <a:xfrm>
            <a:off x="8536783" y="3339491"/>
            <a:ext cx="517275" cy="359218"/>
          </a:xfrm>
          <a:prstGeom prst="rect">
            <a:avLst/>
          </a:prstGeom>
        </p:spPr>
      </p:pic>
      <p:sp>
        <p:nvSpPr>
          <p:cNvPr id="5" name="TextBox 4">
            <a:extLst>
              <a:ext uri="{FF2B5EF4-FFF2-40B4-BE49-F238E27FC236}">
                <a16:creationId xmlns:a16="http://schemas.microsoft.com/office/drawing/2014/main" id="{92A532E7-4C27-3AE0-BC9E-F12161FC6E58}"/>
              </a:ext>
            </a:extLst>
          </p:cNvPr>
          <p:cNvSpPr txBox="1"/>
          <p:nvPr/>
        </p:nvSpPr>
        <p:spPr>
          <a:xfrm>
            <a:off x="236511" y="737584"/>
            <a:ext cx="1955782" cy="369332"/>
          </a:xfrm>
          <a:prstGeom prst="rect">
            <a:avLst/>
          </a:prstGeom>
          <a:noFill/>
        </p:spPr>
        <p:txBody>
          <a:bodyPr wrap="square" rtlCol="0">
            <a:spAutoFit/>
          </a:bodyPr>
          <a:lstStyle/>
          <a:p>
            <a:r>
              <a:rPr lang="en-US" dirty="0"/>
              <a:t>Lead Status:</a:t>
            </a:r>
            <a:endParaRPr lang="en-IN" dirty="0"/>
          </a:p>
        </p:txBody>
      </p:sp>
      <p:pic>
        <p:nvPicPr>
          <p:cNvPr id="14" name="Picture 13">
            <a:extLst>
              <a:ext uri="{FF2B5EF4-FFF2-40B4-BE49-F238E27FC236}">
                <a16:creationId xmlns:a16="http://schemas.microsoft.com/office/drawing/2014/main" id="{4EDA131E-970A-58F4-0B88-50BEE694A17C}"/>
              </a:ext>
            </a:extLst>
          </p:cNvPr>
          <p:cNvPicPr>
            <a:picLocks noChangeAspect="1"/>
          </p:cNvPicPr>
          <p:nvPr/>
        </p:nvPicPr>
        <p:blipFill>
          <a:blip r:embed="rId7"/>
          <a:stretch>
            <a:fillRect/>
          </a:stretch>
        </p:blipFill>
        <p:spPr>
          <a:xfrm>
            <a:off x="1727840" y="681219"/>
            <a:ext cx="359522" cy="444114"/>
          </a:xfrm>
          <a:prstGeom prst="rect">
            <a:avLst/>
          </a:prstGeom>
        </p:spPr>
      </p:pic>
      <p:pic>
        <p:nvPicPr>
          <p:cNvPr id="18" name="Picture 17">
            <a:extLst>
              <a:ext uri="{FF2B5EF4-FFF2-40B4-BE49-F238E27FC236}">
                <a16:creationId xmlns:a16="http://schemas.microsoft.com/office/drawing/2014/main" id="{0E526320-7429-A1AD-A876-E9D0FCB18B97}"/>
              </a:ext>
            </a:extLst>
          </p:cNvPr>
          <p:cNvPicPr>
            <a:picLocks noChangeAspect="1"/>
          </p:cNvPicPr>
          <p:nvPr/>
        </p:nvPicPr>
        <p:blipFill>
          <a:blip r:embed="rId8"/>
          <a:stretch>
            <a:fillRect/>
          </a:stretch>
        </p:blipFill>
        <p:spPr>
          <a:xfrm>
            <a:off x="2725911" y="813783"/>
            <a:ext cx="317092" cy="218002"/>
          </a:xfrm>
          <a:prstGeom prst="rect">
            <a:avLst/>
          </a:prstGeom>
        </p:spPr>
      </p:pic>
      <p:sp>
        <p:nvSpPr>
          <p:cNvPr id="20" name="TextBox 19">
            <a:extLst>
              <a:ext uri="{FF2B5EF4-FFF2-40B4-BE49-F238E27FC236}">
                <a16:creationId xmlns:a16="http://schemas.microsoft.com/office/drawing/2014/main" id="{7E3C1E4B-A021-0EBF-6BE8-EC4B89ABFF0D}"/>
              </a:ext>
            </a:extLst>
          </p:cNvPr>
          <p:cNvSpPr txBox="1"/>
          <p:nvPr/>
        </p:nvSpPr>
        <p:spPr>
          <a:xfrm>
            <a:off x="2012209" y="737584"/>
            <a:ext cx="955641" cy="369332"/>
          </a:xfrm>
          <a:prstGeom prst="rect">
            <a:avLst/>
          </a:prstGeom>
          <a:noFill/>
        </p:spPr>
        <p:txBody>
          <a:bodyPr wrap="square" rtlCol="0">
            <a:spAutoFit/>
          </a:bodyPr>
          <a:lstStyle/>
          <a:p>
            <a:r>
              <a:rPr lang="en-US" dirty="0"/>
              <a:t>All</a:t>
            </a:r>
            <a:endParaRPr lang="en-IN" dirty="0"/>
          </a:p>
        </p:txBody>
      </p:sp>
      <p:sp>
        <p:nvSpPr>
          <p:cNvPr id="31" name="TextBox 30">
            <a:extLst>
              <a:ext uri="{FF2B5EF4-FFF2-40B4-BE49-F238E27FC236}">
                <a16:creationId xmlns:a16="http://schemas.microsoft.com/office/drawing/2014/main" id="{C07A7579-6F70-FECE-63A1-08429839ED3D}"/>
              </a:ext>
            </a:extLst>
          </p:cNvPr>
          <p:cNvSpPr txBox="1"/>
          <p:nvPr/>
        </p:nvSpPr>
        <p:spPr>
          <a:xfrm>
            <a:off x="3023647" y="749941"/>
            <a:ext cx="955641" cy="369332"/>
          </a:xfrm>
          <a:prstGeom prst="rect">
            <a:avLst/>
          </a:prstGeom>
          <a:noFill/>
        </p:spPr>
        <p:txBody>
          <a:bodyPr wrap="square" rtlCol="0">
            <a:spAutoFit/>
          </a:bodyPr>
          <a:lstStyle/>
          <a:p>
            <a:r>
              <a:rPr lang="en-US" dirty="0"/>
              <a:t>Active</a:t>
            </a:r>
            <a:endParaRPr lang="en-IN" dirty="0"/>
          </a:p>
        </p:txBody>
      </p:sp>
      <p:pic>
        <p:nvPicPr>
          <p:cNvPr id="33" name="Picture 32">
            <a:extLst>
              <a:ext uri="{FF2B5EF4-FFF2-40B4-BE49-F238E27FC236}">
                <a16:creationId xmlns:a16="http://schemas.microsoft.com/office/drawing/2014/main" id="{7503A23A-4008-7F7C-08D4-4A80D96F8D1D}"/>
              </a:ext>
            </a:extLst>
          </p:cNvPr>
          <p:cNvPicPr>
            <a:picLocks noChangeAspect="1"/>
          </p:cNvPicPr>
          <p:nvPr/>
        </p:nvPicPr>
        <p:blipFill>
          <a:blip r:embed="rId8"/>
          <a:stretch>
            <a:fillRect/>
          </a:stretch>
        </p:blipFill>
        <p:spPr>
          <a:xfrm>
            <a:off x="3840141" y="828077"/>
            <a:ext cx="317092" cy="218002"/>
          </a:xfrm>
          <a:prstGeom prst="rect">
            <a:avLst/>
          </a:prstGeom>
        </p:spPr>
      </p:pic>
      <p:sp>
        <p:nvSpPr>
          <p:cNvPr id="34" name="TextBox 33">
            <a:extLst>
              <a:ext uri="{FF2B5EF4-FFF2-40B4-BE49-F238E27FC236}">
                <a16:creationId xmlns:a16="http://schemas.microsoft.com/office/drawing/2014/main" id="{3926D539-94FA-5AB2-1B66-DF76C615EA76}"/>
              </a:ext>
            </a:extLst>
          </p:cNvPr>
          <p:cNvSpPr txBox="1"/>
          <p:nvPr/>
        </p:nvSpPr>
        <p:spPr>
          <a:xfrm>
            <a:off x="4152867" y="764235"/>
            <a:ext cx="1514997" cy="369332"/>
          </a:xfrm>
          <a:prstGeom prst="rect">
            <a:avLst/>
          </a:prstGeom>
          <a:noFill/>
        </p:spPr>
        <p:txBody>
          <a:bodyPr wrap="square" rtlCol="0">
            <a:spAutoFit/>
          </a:bodyPr>
          <a:lstStyle/>
          <a:p>
            <a:r>
              <a:rPr lang="en-US" dirty="0"/>
              <a:t>In Active</a:t>
            </a:r>
            <a:endParaRPr lang="en-IN" dirty="0"/>
          </a:p>
        </p:txBody>
      </p:sp>
      <p:pic>
        <p:nvPicPr>
          <p:cNvPr id="36" name="Picture 35">
            <a:extLst>
              <a:ext uri="{FF2B5EF4-FFF2-40B4-BE49-F238E27FC236}">
                <a16:creationId xmlns:a16="http://schemas.microsoft.com/office/drawing/2014/main" id="{19BB768C-FC8C-6208-7C01-0B18F422C9F5}"/>
              </a:ext>
            </a:extLst>
          </p:cNvPr>
          <p:cNvPicPr>
            <a:picLocks noChangeAspect="1"/>
          </p:cNvPicPr>
          <p:nvPr/>
        </p:nvPicPr>
        <p:blipFill>
          <a:blip r:embed="rId9"/>
          <a:stretch>
            <a:fillRect/>
          </a:stretch>
        </p:blipFill>
        <p:spPr>
          <a:xfrm>
            <a:off x="1768371" y="1231512"/>
            <a:ext cx="847843" cy="295316"/>
          </a:xfrm>
          <a:prstGeom prst="rect">
            <a:avLst/>
          </a:prstGeom>
        </p:spPr>
      </p:pic>
      <p:pic>
        <p:nvPicPr>
          <p:cNvPr id="38" name="Picture 37">
            <a:extLst>
              <a:ext uri="{FF2B5EF4-FFF2-40B4-BE49-F238E27FC236}">
                <a16:creationId xmlns:a16="http://schemas.microsoft.com/office/drawing/2014/main" id="{7B631CCA-F295-5439-DD8C-A09CE76A2619}"/>
              </a:ext>
            </a:extLst>
          </p:cNvPr>
          <p:cNvPicPr>
            <a:picLocks noChangeAspect="1"/>
          </p:cNvPicPr>
          <p:nvPr/>
        </p:nvPicPr>
        <p:blipFill>
          <a:blip r:embed="rId10"/>
          <a:stretch>
            <a:fillRect/>
          </a:stretch>
        </p:blipFill>
        <p:spPr>
          <a:xfrm>
            <a:off x="7978984" y="4874671"/>
            <a:ext cx="3503877" cy="436549"/>
          </a:xfrm>
          <a:prstGeom prst="rect">
            <a:avLst/>
          </a:prstGeom>
          <a:ln w="28575">
            <a:solidFill>
              <a:schemeClr val="tx1"/>
            </a:solidFill>
          </a:ln>
        </p:spPr>
      </p:pic>
      <p:sp>
        <p:nvSpPr>
          <p:cNvPr id="16" name="Speech Bubble: Oval 15">
            <a:extLst>
              <a:ext uri="{FF2B5EF4-FFF2-40B4-BE49-F238E27FC236}">
                <a16:creationId xmlns:a16="http://schemas.microsoft.com/office/drawing/2014/main" id="{328F2CE3-5C26-AD73-E8ED-239D178A72D6}"/>
              </a:ext>
            </a:extLst>
          </p:cNvPr>
          <p:cNvSpPr/>
          <p:nvPr/>
        </p:nvSpPr>
        <p:spPr>
          <a:xfrm>
            <a:off x="6791549" y="842411"/>
            <a:ext cx="2218544" cy="539646"/>
          </a:xfrm>
          <a:prstGeom prst="wedgeEllipseCallout">
            <a:avLst>
              <a:gd name="adj1" fmla="val 37275"/>
              <a:gd name="adj2" fmla="val 95833"/>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Import</a:t>
            </a:r>
            <a:endParaRPr lang="en-IN" dirty="0">
              <a:solidFill>
                <a:schemeClr val="tx1"/>
              </a:solidFill>
            </a:endParaRPr>
          </a:p>
        </p:txBody>
      </p:sp>
    </p:spTree>
    <p:extLst>
      <p:ext uri="{BB962C8B-B14F-4D97-AF65-F5344CB8AC3E}">
        <p14:creationId xmlns:p14="http://schemas.microsoft.com/office/powerpoint/2010/main" val="52701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EACB19-0D29-255A-1FE3-8CA967B91924}"/>
              </a:ext>
            </a:extLst>
          </p:cNvPr>
          <p:cNvSpPr txBox="1"/>
          <p:nvPr/>
        </p:nvSpPr>
        <p:spPr>
          <a:xfrm>
            <a:off x="-1" y="2434211"/>
            <a:ext cx="1004341" cy="369332"/>
          </a:xfrm>
          <a:prstGeom prst="rect">
            <a:avLst/>
          </a:prstGeom>
          <a:noFill/>
        </p:spPr>
        <p:txBody>
          <a:bodyPr wrap="square" rtlCol="0">
            <a:spAutoFit/>
          </a:bodyPr>
          <a:lstStyle/>
          <a:p>
            <a:r>
              <a:rPr lang="en-US" dirty="0"/>
              <a:t>Region:</a:t>
            </a:r>
            <a:endParaRPr lang="en-IN" dirty="0"/>
          </a:p>
        </p:txBody>
      </p:sp>
      <p:sp>
        <p:nvSpPr>
          <p:cNvPr id="4" name="TextBox 3">
            <a:extLst>
              <a:ext uri="{FF2B5EF4-FFF2-40B4-BE49-F238E27FC236}">
                <a16:creationId xmlns:a16="http://schemas.microsoft.com/office/drawing/2014/main" id="{32F4A9CB-171E-632E-392C-EEFC6C74B3AC}"/>
              </a:ext>
            </a:extLst>
          </p:cNvPr>
          <p:cNvSpPr txBox="1"/>
          <p:nvPr/>
        </p:nvSpPr>
        <p:spPr>
          <a:xfrm>
            <a:off x="0" y="3090908"/>
            <a:ext cx="1004341" cy="369332"/>
          </a:xfrm>
          <a:prstGeom prst="rect">
            <a:avLst/>
          </a:prstGeom>
          <a:noFill/>
        </p:spPr>
        <p:txBody>
          <a:bodyPr wrap="square" rtlCol="0">
            <a:spAutoFit/>
          </a:bodyPr>
          <a:lstStyle/>
          <a:p>
            <a:r>
              <a:rPr lang="en-US" dirty="0"/>
              <a:t>Branch:</a:t>
            </a:r>
            <a:endParaRPr lang="en-IN" dirty="0"/>
          </a:p>
        </p:txBody>
      </p:sp>
      <p:sp>
        <p:nvSpPr>
          <p:cNvPr id="5" name="TextBox 4">
            <a:extLst>
              <a:ext uri="{FF2B5EF4-FFF2-40B4-BE49-F238E27FC236}">
                <a16:creationId xmlns:a16="http://schemas.microsoft.com/office/drawing/2014/main" id="{41C2D442-F239-69D3-5648-945E6B1EFBF5}"/>
              </a:ext>
            </a:extLst>
          </p:cNvPr>
          <p:cNvSpPr txBox="1"/>
          <p:nvPr/>
        </p:nvSpPr>
        <p:spPr>
          <a:xfrm>
            <a:off x="0" y="3610347"/>
            <a:ext cx="1004341" cy="369332"/>
          </a:xfrm>
          <a:prstGeom prst="rect">
            <a:avLst/>
          </a:prstGeom>
          <a:noFill/>
        </p:spPr>
        <p:txBody>
          <a:bodyPr wrap="square" rtlCol="0">
            <a:spAutoFit/>
          </a:bodyPr>
          <a:lstStyle/>
          <a:p>
            <a:r>
              <a:rPr lang="en-US" dirty="0"/>
              <a:t> User:</a:t>
            </a:r>
            <a:endParaRPr lang="en-IN" dirty="0"/>
          </a:p>
        </p:txBody>
      </p:sp>
      <p:sp>
        <p:nvSpPr>
          <p:cNvPr id="6" name="TextBox 5">
            <a:extLst>
              <a:ext uri="{FF2B5EF4-FFF2-40B4-BE49-F238E27FC236}">
                <a16:creationId xmlns:a16="http://schemas.microsoft.com/office/drawing/2014/main" id="{A8F0EA7C-B6D8-D35D-7A70-553A1DA64ACE}"/>
              </a:ext>
            </a:extLst>
          </p:cNvPr>
          <p:cNvSpPr txBox="1"/>
          <p:nvPr/>
        </p:nvSpPr>
        <p:spPr>
          <a:xfrm>
            <a:off x="97436" y="4203256"/>
            <a:ext cx="1004341" cy="584775"/>
          </a:xfrm>
          <a:prstGeom prst="rect">
            <a:avLst/>
          </a:prstGeom>
          <a:noFill/>
        </p:spPr>
        <p:txBody>
          <a:bodyPr wrap="square" rtlCol="0">
            <a:spAutoFit/>
          </a:bodyPr>
          <a:lstStyle/>
          <a:p>
            <a:r>
              <a:rPr lang="en-US" sz="1600" dirty="0"/>
              <a:t>Assign To:</a:t>
            </a:r>
            <a:endParaRPr lang="en-IN" sz="1600" dirty="0"/>
          </a:p>
        </p:txBody>
      </p:sp>
      <p:sp>
        <p:nvSpPr>
          <p:cNvPr id="7" name="Rectangle 6">
            <a:extLst>
              <a:ext uri="{FF2B5EF4-FFF2-40B4-BE49-F238E27FC236}">
                <a16:creationId xmlns:a16="http://schemas.microsoft.com/office/drawing/2014/main" id="{AA873968-53E3-763C-9A21-D4F659C143E8}"/>
              </a:ext>
            </a:extLst>
          </p:cNvPr>
          <p:cNvSpPr/>
          <p:nvPr/>
        </p:nvSpPr>
        <p:spPr>
          <a:xfrm>
            <a:off x="2358452" y="2319219"/>
            <a:ext cx="4919271"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Auto Captured from selected entry and to be editable&gt;</a:t>
            </a:r>
            <a:endParaRPr lang="en-IN" sz="1600" dirty="0">
              <a:solidFill>
                <a:schemeClr val="tx1"/>
              </a:solidFill>
            </a:endParaRPr>
          </a:p>
        </p:txBody>
      </p:sp>
      <p:sp>
        <p:nvSpPr>
          <p:cNvPr id="8" name="Rectangle 7">
            <a:extLst>
              <a:ext uri="{FF2B5EF4-FFF2-40B4-BE49-F238E27FC236}">
                <a16:creationId xmlns:a16="http://schemas.microsoft.com/office/drawing/2014/main" id="{030C19C2-81DC-6F3D-0AB9-7478B33B49AF}"/>
              </a:ext>
            </a:extLst>
          </p:cNvPr>
          <p:cNvSpPr/>
          <p:nvPr/>
        </p:nvSpPr>
        <p:spPr>
          <a:xfrm>
            <a:off x="2358452" y="3013447"/>
            <a:ext cx="4919272"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Auto Captured from selected entry and to be editable&gt;</a:t>
            </a:r>
            <a:endParaRPr lang="en-IN" sz="1600" dirty="0">
              <a:solidFill>
                <a:schemeClr val="tx1"/>
              </a:solidFill>
            </a:endParaRPr>
          </a:p>
        </p:txBody>
      </p:sp>
      <p:sp>
        <p:nvSpPr>
          <p:cNvPr id="9" name="Rectangle 8">
            <a:extLst>
              <a:ext uri="{FF2B5EF4-FFF2-40B4-BE49-F238E27FC236}">
                <a16:creationId xmlns:a16="http://schemas.microsoft.com/office/drawing/2014/main" id="{B1887EB5-DFD0-49DB-6BCF-330CB47D6542}"/>
              </a:ext>
            </a:extLst>
          </p:cNvPr>
          <p:cNvSpPr/>
          <p:nvPr/>
        </p:nvSpPr>
        <p:spPr>
          <a:xfrm>
            <a:off x="2358452" y="3571280"/>
            <a:ext cx="4926767" cy="6145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Auto Captured from selected entry and to be editable&gt;</a:t>
            </a:r>
            <a:endParaRPr lang="en-IN" sz="1400" dirty="0">
              <a:solidFill>
                <a:schemeClr val="tx1"/>
              </a:solidFill>
            </a:endParaRPr>
          </a:p>
        </p:txBody>
      </p:sp>
      <p:sp>
        <p:nvSpPr>
          <p:cNvPr id="10" name="Rectangle 9">
            <a:extLst>
              <a:ext uri="{FF2B5EF4-FFF2-40B4-BE49-F238E27FC236}">
                <a16:creationId xmlns:a16="http://schemas.microsoft.com/office/drawing/2014/main" id="{73B10424-5AB9-524F-6A95-ABBD4BC5F095}"/>
              </a:ext>
            </a:extLst>
          </p:cNvPr>
          <p:cNvSpPr/>
          <p:nvPr/>
        </p:nvSpPr>
        <p:spPr>
          <a:xfrm>
            <a:off x="2354703" y="4341720"/>
            <a:ext cx="4926767" cy="6145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Auto Captured from selected entry and to be editable&gt;</a:t>
            </a:r>
            <a:endParaRPr lang="en-IN" sz="1400" dirty="0">
              <a:solidFill>
                <a:schemeClr val="tx1"/>
              </a:solidFill>
            </a:endParaRPr>
          </a:p>
        </p:txBody>
      </p:sp>
      <p:pic>
        <p:nvPicPr>
          <p:cNvPr id="12" name="Picture 11">
            <a:extLst>
              <a:ext uri="{FF2B5EF4-FFF2-40B4-BE49-F238E27FC236}">
                <a16:creationId xmlns:a16="http://schemas.microsoft.com/office/drawing/2014/main" id="{DFEA99BC-1EDB-5EF0-A11F-02454589C354}"/>
              </a:ext>
            </a:extLst>
          </p:cNvPr>
          <p:cNvPicPr>
            <a:picLocks noChangeAspect="1"/>
          </p:cNvPicPr>
          <p:nvPr/>
        </p:nvPicPr>
        <p:blipFill>
          <a:blip r:embed="rId2"/>
          <a:stretch>
            <a:fillRect/>
          </a:stretch>
        </p:blipFill>
        <p:spPr>
          <a:xfrm>
            <a:off x="97436" y="5736437"/>
            <a:ext cx="1456205" cy="435361"/>
          </a:xfrm>
          <a:prstGeom prst="rect">
            <a:avLst/>
          </a:prstGeom>
        </p:spPr>
      </p:pic>
      <p:sp>
        <p:nvSpPr>
          <p:cNvPr id="13" name="TextBox 12">
            <a:extLst>
              <a:ext uri="{FF2B5EF4-FFF2-40B4-BE49-F238E27FC236}">
                <a16:creationId xmlns:a16="http://schemas.microsoft.com/office/drawing/2014/main" id="{6413A9B7-F87A-48C1-3859-CF03A9304973}"/>
              </a:ext>
            </a:extLst>
          </p:cNvPr>
          <p:cNvSpPr txBox="1"/>
          <p:nvPr/>
        </p:nvSpPr>
        <p:spPr>
          <a:xfrm>
            <a:off x="44969" y="903882"/>
            <a:ext cx="1963712" cy="369332"/>
          </a:xfrm>
          <a:prstGeom prst="rect">
            <a:avLst/>
          </a:prstGeom>
          <a:noFill/>
        </p:spPr>
        <p:txBody>
          <a:bodyPr wrap="square" rtlCol="0">
            <a:spAutoFit/>
          </a:bodyPr>
          <a:lstStyle/>
          <a:p>
            <a:r>
              <a:rPr lang="en-US" dirty="0"/>
              <a:t>Lead Category:</a:t>
            </a:r>
            <a:endParaRPr lang="en-IN" dirty="0"/>
          </a:p>
        </p:txBody>
      </p:sp>
      <p:sp>
        <p:nvSpPr>
          <p:cNvPr id="14" name="TextBox 13">
            <a:extLst>
              <a:ext uri="{FF2B5EF4-FFF2-40B4-BE49-F238E27FC236}">
                <a16:creationId xmlns:a16="http://schemas.microsoft.com/office/drawing/2014/main" id="{EEDF0CA1-4B5D-3EDF-FABD-8521A48C7F03}"/>
              </a:ext>
            </a:extLst>
          </p:cNvPr>
          <p:cNvSpPr txBox="1"/>
          <p:nvPr/>
        </p:nvSpPr>
        <p:spPr>
          <a:xfrm>
            <a:off x="82446" y="1460056"/>
            <a:ext cx="2138257" cy="369332"/>
          </a:xfrm>
          <a:prstGeom prst="rect">
            <a:avLst/>
          </a:prstGeom>
          <a:noFill/>
        </p:spPr>
        <p:txBody>
          <a:bodyPr wrap="square" rtlCol="0">
            <a:spAutoFit/>
          </a:bodyPr>
          <a:lstStyle/>
          <a:p>
            <a:r>
              <a:rPr lang="en-US" dirty="0"/>
              <a:t>Customer Name:</a:t>
            </a:r>
            <a:endParaRPr lang="en-IN" dirty="0"/>
          </a:p>
        </p:txBody>
      </p:sp>
      <p:sp>
        <p:nvSpPr>
          <p:cNvPr id="15" name="Rectangle 14">
            <a:extLst>
              <a:ext uri="{FF2B5EF4-FFF2-40B4-BE49-F238E27FC236}">
                <a16:creationId xmlns:a16="http://schemas.microsoft.com/office/drawing/2014/main" id="{22F6FFFB-DD68-20B3-6C9F-CFA539A62609}"/>
              </a:ext>
            </a:extLst>
          </p:cNvPr>
          <p:cNvSpPr/>
          <p:nvPr/>
        </p:nvSpPr>
        <p:spPr>
          <a:xfrm>
            <a:off x="2358452" y="887553"/>
            <a:ext cx="4919271"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Entry&gt;</a:t>
            </a:r>
            <a:endParaRPr lang="en-IN" sz="1600" dirty="0">
              <a:solidFill>
                <a:schemeClr val="tx1"/>
              </a:solidFill>
            </a:endParaRPr>
          </a:p>
        </p:txBody>
      </p:sp>
      <p:sp>
        <p:nvSpPr>
          <p:cNvPr id="16" name="Rectangle 15">
            <a:extLst>
              <a:ext uri="{FF2B5EF4-FFF2-40B4-BE49-F238E27FC236}">
                <a16:creationId xmlns:a16="http://schemas.microsoft.com/office/drawing/2014/main" id="{04F51A12-2790-22CD-49AC-25A62B5AA147}"/>
              </a:ext>
            </a:extLst>
          </p:cNvPr>
          <p:cNvSpPr/>
          <p:nvPr/>
        </p:nvSpPr>
        <p:spPr>
          <a:xfrm>
            <a:off x="2358452" y="1487136"/>
            <a:ext cx="4919271"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entry and to be editable&gt;</a:t>
            </a:r>
            <a:endParaRPr lang="en-IN" sz="1400" dirty="0">
              <a:solidFill>
                <a:schemeClr val="tx1"/>
              </a:solidFill>
            </a:endParaRPr>
          </a:p>
        </p:txBody>
      </p:sp>
      <p:sp>
        <p:nvSpPr>
          <p:cNvPr id="17" name="Oval 16">
            <a:extLst>
              <a:ext uri="{FF2B5EF4-FFF2-40B4-BE49-F238E27FC236}">
                <a16:creationId xmlns:a16="http://schemas.microsoft.com/office/drawing/2014/main" id="{585D66CE-1588-C237-4DDF-B5FC24A7EE0D}"/>
              </a:ext>
            </a:extLst>
          </p:cNvPr>
          <p:cNvSpPr/>
          <p:nvPr/>
        </p:nvSpPr>
        <p:spPr>
          <a:xfrm>
            <a:off x="9398833" y="407867"/>
            <a:ext cx="2293495" cy="44970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Edit Assign To</a:t>
            </a:r>
            <a:endParaRPr lang="en-IN" dirty="0">
              <a:solidFill>
                <a:schemeClr val="tx1"/>
              </a:solidFill>
            </a:endParaRPr>
          </a:p>
        </p:txBody>
      </p:sp>
    </p:spTree>
    <p:extLst>
      <p:ext uri="{BB962C8B-B14F-4D97-AF65-F5344CB8AC3E}">
        <p14:creationId xmlns:p14="http://schemas.microsoft.com/office/powerpoint/2010/main" val="1220728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7904378-D78E-924B-00A4-07B1873A1EA5}"/>
              </a:ext>
            </a:extLst>
          </p:cNvPr>
          <p:cNvGraphicFramePr>
            <a:graphicFrameLocks noGrp="1"/>
          </p:cNvGraphicFramePr>
          <p:nvPr>
            <p:extLst>
              <p:ext uri="{D42A27DB-BD31-4B8C-83A1-F6EECF244321}">
                <p14:modId xmlns:p14="http://schemas.microsoft.com/office/powerpoint/2010/main" val="3017828125"/>
              </p:ext>
            </p:extLst>
          </p:nvPr>
        </p:nvGraphicFramePr>
        <p:xfrm>
          <a:off x="607934" y="2293633"/>
          <a:ext cx="9795240" cy="2661920"/>
        </p:xfrm>
        <a:graphic>
          <a:graphicData uri="http://schemas.openxmlformats.org/drawingml/2006/table">
            <a:tbl>
              <a:tblPr firstRow="1" bandRow="1">
                <a:tableStyleId>{5C22544A-7EE6-4342-B048-85BDC9FD1C3A}</a:tableStyleId>
              </a:tblPr>
              <a:tblGrid>
                <a:gridCol w="1685561">
                  <a:extLst>
                    <a:ext uri="{9D8B030D-6E8A-4147-A177-3AD203B41FA5}">
                      <a16:colId xmlns:a16="http://schemas.microsoft.com/office/drawing/2014/main" val="4241475169"/>
                    </a:ext>
                  </a:extLst>
                </a:gridCol>
                <a:gridCol w="2278505">
                  <a:extLst>
                    <a:ext uri="{9D8B030D-6E8A-4147-A177-3AD203B41FA5}">
                      <a16:colId xmlns:a16="http://schemas.microsoft.com/office/drawing/2014/main" val="1987561204"/>
                    </a:ext>
                  </a:extLst>
                </a:gridCol>
                <a:gridCol w="1913078">
                  <a:extLst>
                    <a:ext uri="{9D8B030D-6E8A-4147-A177-3AD203B41FA5}">
                      <a16:colId xmlns:a16="http://schemas.microsoft.com/office/drawing/2014/main" val="1632350245"/>
                    </a:ext>
                  </a:extLst>
                </a:gridCol>
                <a:gridCol w="1959048">
                  <a:extLst>
                    <a:ext uri="{9D8B030D-6E8A-4147-A177-3AD203B41FA5}">
                      <a16:colId xmlns:a16="http://schemas.microsoft.com/office/drawing/2014/main" val="2327510321"/>
                    </a:ext>
                  </a:extLst>
                </a:gridCol>
                <a:gridCol w="1959048">
                  <a:extLst>
                    <a:ext uri="{9D8B030D-6E8A-4147-A177-3AD203B41FA5}">
                      <a16:colId xmlns:a16="http://schemas.microsoft.com/office/drawing/2014/main" val="3121287962"/>
                    </a:ext>
                  </a:extLst>
                </a:gridCol>
              </a:tblGrid>
              <a:tr h="370840">
                <a:tc>
                  <a:txBody>
                    <a:bodyPr/>
                    <a:lstStyle/>
                    <a:p>
                      <a:r>
                        <a:rPr lang="en-US" dirty="0"/>
                        <a:t>Lead Category</a:t>
                      </a:r>
                      <a:endParaRPr lang="en-IN" dirty="0"/>
                    </a:p>
                  </a:txBody>
                  <a:tcPr/>
                </a:tc>
                <a:tc>
                  <a:txBody>
                    <a:bodyPr/>
                    <a:lstStyle/>
                    <a:p>
                      <a:r>
                        <a:rPr lang="en-US" dirty="0"/>
                        <a:t>Cust. Name</a:t>
                      </a:r>
                      <a:endParaRPr lang="en-IN" dirty="0"/>
                    </a:p>
                  </a:txBody>
                  <a:tcPr/>
                </a:tc>
                <a:tc>
                  <a:txBody>
                    <a:bodyPr/>
                    <a:lstStyle/>
                    <a:p>
                      <a:r>
                        <a:rPr lang="en-US" dirty="0"/>
                        <a:t>User</a:t>
                      </a:r>
                      <a:endParaRPr lang="en-IN" dirty="0"/>
                    </a:p>
                  </a:txBody>
                  <a:tcPr/>
                </a:tc>
                <a:tc>
                  <a:txBody>
                    <a:bodyPr/>
                    <a:lstStyle/>
                    <a:p>
                      <a:r>
                        <a:rPr lang="en-US" dirty="0"/>
                        <a:t>Assigned To</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62545452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134414211"/>
                  </a:ext>
                </a:extLst>
              </a:tr>
              <a:tr h="370840">
                <a:tc>
                  <a:txBody>
                    <a:bodyPr/>
                    <a:lstStyle/>
                    <a:p>
                      <a:r>
                        <a:rPr lang="en-US" dirty="0"/>
                        <a:t>Lead</a:t>
                      </a:r>
                      <a:endParaRPr lang="en-IN" dirty="0"/>
                    </a:p>
                  </a:txBody>
                  <a:tcPr/>
                </a:tc>
                <a:tc>
                  <a:txBody>
                    <a:bodyPr/>
                    <a:lstStyle/>
                    <a:p>
                      <a:r>
                        <a:rPr lang="en-US" dirty="0"/>
                        <a:t>ABC Enterprises</a:t>
                      </a:r>
                      <a:endParaRPr lang="en-IN" dirty="0"/>
                    </a:p>
                  </a:txBody>
                  <a:tcPr/>
                </a:tc>
                <a:tc>
                  <a:txBody>
                    <a:bodyPr/>
                    <a:lstStyle/>
                    <a:p>
                      <a:r>
                        <a:rPr lang="en-US" dirty="0"/>
                        <a:t>2807: Priyanka Handore</a:t>
                      </a:r>
                      <a:endParaRPr lang="en-IN" dirty="0"/>
                    </a:p>
                  </a:txBody>
                  <a:tcPr/>
                </a:tc>
                <a:tc>
                  <a:txBody>
                    <a:bodyPr/>
                    <a:lstStyle/>
                    <a:p>
                      <a:r>
                        <a:rPr lang="en-US" dirty="0"/>
                        <a:t>1894: Rajesh Sharma</a:t>
                      </a:r>
                      <a:endParaRPr lang="en-IN" dirty="0"/>
                    </a:p>
                  </a:txBody>
                  <a:tcPr/>
                </a:tc>
                <a:tc>
                  <a:txBody>
                    <a:bodyPr/>
                    <a:lstStyle/>
                    <a:p>
                      <a:endParaRPr lang="en-IN" dirty="0"/>
                    </a:p>
                  </a:txBody>
                  <a:tcPr/>
                </a:tc>
                <a:extLst>
                  <a:ext uri="{0D108BD9-81ED-4DB2-BD59-A6C34878D82A}">
                    <a16:rowId xmlns:a16="http://schemas.microsoft.com/office/drawing/2014/main" val="2722527178"/>
                  </a:ext>
                </a:extLst>
              </a:tr>
              <a:tr h="370840">
                <a:tc>
                  <a:txBody>
                    <a:bodyPr/>
                    <a:lstStyle/>
                    <a:p>
                      <a:r>
                        <a:rPr lang="en-US" dirty="0"/>
                        <a:t>Customer </a:t>
                      </a:r>
                      <a:endParaRPr lang="en-IN" dirty="0"/>
                    </a:p>
                  </a:txBody>
                  <a:tcPr/>
                </a:tc>
                <a:tc>
                  <a:txBody>
                    <a:bodyPr/>
                    <a:lstStyle/>
                    <a:p>
                      <a:r>
                        <a:rPr lang="en-US" dirty="0"/>
                        <a:t>C001200909: XYZ Ltd</a:t>
                      </a:r>
                      <a:endParaRPr lang="en-IN" dirty="0"/>
                    </a:p>
                  </a:txBody>
                  <a:tcPr/>
                </a:tc>
                <a:tc>
                  <a:txBody>
                    <a:bodyPr/>
                    <a:lstStyle/>
                    <a:p>
                      <a:r>
                        <a:rPr lang="en-US" dirty="0"/>
                        <a:t>1289:ABC</a:t>
                      </a:r>
                      <a:endParaRPr lang="en-IN" dirty="0"/>
                    </a:p>
                  </a:txBody>
                  <a:tcPr/>
                </a:tc>
                <a:tc>
                  <a:txBody>
                    <a:bodyPr/>
                    <a:lstStyle/>
                    <a:p>
                      <a:r>
                        <a:rPr lang="en-US" dirty="0"/>
                        <a:t>2089: Prakash Jha</a:t>
                      </a:r>
                      <a:endParaRPr lang="en-IN" dirty="0"/>
                    </a:p>
                  </a:txBody>
                  <a:tcPr/>
                </a:tc>
                <a:tc>
                  <a:txBody>
                    <a:bodyPr/>
                    <a:lstStyle/>
                    <a:p>
                      <a:endParaRPr lang="en-IN" dirty="0"/>
                    </a:p>
                  </a:txBody>
                  <a:tcPr/>
                </a:tc>
                <a:extLst>
                  <a:ext uri="{0D108BD9-81ED-4DB2-BD59-A6C34878D82A}">
                    <a16:rowId xmlns:a16="http://schemas.microsoft.com/office/drawing/2014/main" val="3932993491"/>
                  </a:ext>
                </a:extLst>
              </a:tr>
              <a:tr h="370840">
                <a:tc>
                  <a:txBody>
                    <a:bodyPr/>
                    <a:lstStyle/>
                    <a:p>
                      <a:r>
                        <a:rPr lang="en-US" dirty="0"/>
                        <a:t>Prospect</a:t>
                      </a:r>
                      <a:endParaRPr lang="en-IN" dirty="0"/>
                    </a:p>
                  </a:txBody>
                  <a:tcPr/>
                </a:tc>
                <a:tc>
                  <a:txBody>
                    <a:bodyPr/>
                    <a:lstStyle/>
                    <a:p>
                      <a:r>
                        <a:rPr lang="en-US" dirty="0"/>
                        <a:t>XYZ Pharmaceutical Pvt Ltd</a:t>
                      </a:r>
                      <a:endParaRPr lang="en-IN" dirty="0"/>
                    </a:p>
                  </a:txBody>
                  <a:tcPr/>
                </a:tc>
                <a:tc>
                  <a:txBody>
                    <a:bodyPr/>
                    <a:lstStyle/>
                    <a:p>
                      <a:r>
                        <a:rPr lang="en-US" dirty="0"/>
                        <a:t>3490: Rajasekhar Reddy</a:t>
                      </a:r>
                      <a:endParaRPr lang="en-IN" dirty="0"/>
                    </a:p>
                  </a:txBody>
                  <a:tcPr/>
                </a:tc>
                <a:tc>
                  <a:txBody>
                    <a:bodyPr/>
                    <a:lstStyle/>
                    <a:p>
                      <a:r>
                        <a:rPr lang="en-US" dirty="0"/>
                        <a:t>4056: Rohit Kadu</a:t>
                      </a:r>
                      <a:endParaRPr lang="en-IN" dirty="0"/>
                    </a:p>
                  </a:txBody>
                  <a:tcPr/>
                </a:tc>
                <a:tc>
                  <a:txBody>
                    <a:bodyPr/>
                    <a:lstStyle/>
                    <a:p>
                      <a:endParaRPr lang="en-IN" dirty="0"/>
                    </a:p>
                  </a:txBody>
                  <a:tcPr/>
                </a:tc>
                <a:extLst>
                  <a:ext uri="{0D108BD9-81ED-4DB2-BD59-A6C34878D82A}">
                    <a16:rowId xmlns:a16="http://schemas.microsoft.com/office/drawing/2014/main" val="286313994"/>
                  </a:ext>
                </a:extLst>
              </a:tr>
            </a:tbl>
          </a:graphicData>
        </a:graphic>
      </p:graphicFrame>
      <p:pic>
        <p:nvPicPr>
          <p:cNvPr id="7" name="Picture 6">
            <a:extLst>
              <a:ext uri="{FF2B5EF4-FFF2-40B4-BE49-F238E27FC236}">
                <a16:creationId xmlns:a16="http://schemas.microsoft.com/office/drawing/2014/main" id="{340FEBFE-BDF3-A65C-F6EF-83A4F1C794EC}"/>
              </a:ext>
            </a:extLst>
          </p:cNvPr>
          <p:cNvPicPr>
            <a:picLocks noChangeAspect="1"/>
          </p:cNvPicPr>
          <p:nvPr/>
        </p:nvPicPr>
        <p:blipFill>
          <a:blip r:embed="rId2"/>
          <a:stretch>
            <a:fillRect/>
          </a:stretch>
        </p:blipFill>
        <p:spPr>
          <a:xfrm>
            <a:off x="8680655" y="3190842"/>
            <a:ext cx="562053" cy="238158"/>
          </a:xfrm>
          <a:prstGeom prst="rect">
            <a:avLst/>
          </a:prstGeom>
        </p:spPr>
      </p:pic>
      <p:pic>
        <p:nvPicPr>
          <p:cNvPr id="9" name="Picture 8">
            <a:extLst>
              <a:ext uri="{FF2B5EF4-FFF2-40B4-BE49-F238E27FC236}">
                <a16:creationId xmlns:a16="http://schemas.microsoft.com/office/drawing/2014/main" id="{6042555E-BEE8-7DF7-5619-099CADEAB6D7}"/>
              </a:ext>
            </a:extLst>
          </p:cNvPr>
          <p:cNvPicPr>
            <a:picLocks noChangeAspect="1"/>
          </p:cNvPicPr>
          <p:nvPr/>
        </p:nvPicPr>
        <p:blipFill>
          <a:blip r:embed="rId2"/>
          <a:stretch>
            <a:fillRect/>
          </a:stretch>
        </p:blipFill>
        <p:spPr>
          <a:xfrm>
            <a:off x="8680655" y="3899196"/>
            <a:ext cx="562053" cy="238158"/>
          </a:xfrm>
          <a:prstGeom prst="rect">
            <a:avLst/>
          </a:prstGeom>
        </p:spPr>
      </p:pic>
      <p:pic>
        <p:nvPicPr>
          <p:cNvPr id="11" name="Picture 10">
            <a:extLst>
              <a:ext uri="{FF2B5EF4-FFF2-40B4-BE49-F238E27FC236}">
                <a16:creationId xmlns:a16="http://schemas.microsoft.com/office/drawing/2014/main" id="{7C5EF428-4B8B-196B-3C7B-99F278F440AB}"/>
              </a:ext>
            </a:extLst>
          </p:cNvPr>
          <p:cNvPicPr>
            <a:picLocks noChangeAspect="1"/>
          </p:cNvPicPr>
          <p:nvPr/>
        </p:nvPicPr>
        <p:blipFill>
          <a:blip r:embed="rId2"/>
          <a:stretch>
            <a:fillRect/>
          </a:stretch>
        </p:blipFill>
        <p:spPr>
          <a:xfrm>
            <a:off x="8680654" y="4488471"/>
            <a:ext cx="562053" cy="238158"/>
          </a:xfrm>
          <a:prstGeom prst="rect">
            <a:avLst/>
          </a:prstGeom>
        </p:spPr>
      </p:pic>
      <p:sp>
        <p:nvSpPr>
          <p:cNvPr id="12" name="Speech Bubble: Oval 11">
            <a:extLst>
              <a:ext uri="{FF2B5EF4-FFF2-40B4-BE49-F238E27FC236}">
                <a16:creationId xmlns:a16="http://schemas.microsoft.com/office/drawing/2014/main" id="{B1FE567A-272D-FBB9-E98F-BEFDA667406B}"/>
              </a:ext>
            </a:extLst>
          </p:cNvPr>
          <p:cNvSpPr/>
          <p:nvPr/>
        </p:nvSpPr>
        <p:spPr>
          <a:xfrm>
            <a:off x="7440752" y="3545126"/>
            <a:ext cx="1382829" cy="612648"/>
          </a:xfrm>
          <a:prstGeom prst="wedgeEllipseCallout">
            <a:avLst>
              <a:gd name="adj1" fmla="val 61602"/>
              <a:gd name="adj2" fmla="val -6962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View</a:t>
            </a:r>
            <a:endParaRPr lang="en-IN" dirty="0">
              <a:solidFill>
                <a:schemeClr val="tx1"/>
              </a:solidFill>
            </a:endParaRPr>
          </a:p>
        </p:txBody>
      </p:sp>
      <p:sp>
        <p:nvSpPr>
          <p:cNvPr id="14" name="Rectangle 13">
            <a:extLst>
              <a:ext uri="{FF2B5EF4-FFF2-40B4-BE49-F238E27FC236}">
                <a16:creationId xmlns:a16="http://schemas.microsoft.com/office/drawing/2014/main" id="{84F44629-6D98-27B1-0A1B-E642B419592B}"/>
              </a:ext>
            </a:extLst>
          </p:cNvPr>
          <p:cNvSpPr/>
          <p:nvPr/>
        </p:nvSpPr>
        <p:spPr>
          <a:xfrm>
            <a:off x="717269" y="269760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5A45EF34-9BAD-0707-156D-BB1D6A95FC8B}"/>
              </a:ext>
            </a:extLst>
          </p:cNvPr>
          <p:cNvPicPr>
            <a:picLocks noChangeAspect="1"/>
          </p:cNvPicPr>
          <p:nvPr/>
        </p:nvPicPr>
        <p:blipFill>
          <a:blip r:embed="rId3"/>
          <a:stretch>
            <a:fillRect/>
          </a:stretch>
        </p:blipFill>
        <p:spPr>
          <a:xfrm>
            <a:off x="1788826" y="2724662"/>
            <a:ext cx="290805" cy="274468"/>
          </a:xfrm>
          <a:prstGeom prst="rect">
            <a:avLst/>
          </a:prstGeom>
        </p:spPr>
      </p:pic>
      <p:sp>
        <p:nvSpPr>
          <p:cNvPr id="16" name="Rectangle 15">
            <a:extLst>
              <a:ext uri="{FF2B5EF4-FFF2-40B4-BE49-F238E27FC236}">
                <a16:creationId xmlns:a16="http://schemas.microsoft.com/office/drawing/2014/main" id="{439C9935-5E67-D29E-D7DE-84E5D3CD96E9}"/>
              </a:ext>
            </a:extLst>
          </p:cNvPr>
          <p:cNvSpPr/>
          <p:nvPr/>
        </p:nvSpPr>
        <p:spPr>
          <a:xfrm>
            <a:off x="2500707" y="272466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37B2800F-90CC-8248-29C4-44A6CD8D4C9D}"/>
              </a:ext>
            </a:extLst>
          </p:cNvPr>
          <p:cNvPicPr>
            <a:picLocks noChangeAspect="1"/>
          </p:cNvPicPr>
          <p:nvPr/>
        </p:nvPicPr>
        <p:blipFill>
          <a:blip r:embed="rId3"/>
          <a:stretch>
            <a:fillRect/>
          </a:stretch>
        </p:blipFill>
        <p:spPr>
          <a:xfrm>
            <a:off x="3592731" y="2709055"/>
            <a:ext cx="290805" cy="274468"/>
          </a:xfrm>
          <a:prstGeom prst="rect">
            <a:avLst/>
          </a:prstGeom>
        </p:spPr>
      </p:pic>
      <p:sp>
        <p:nvSpPr>
          <p:cNvPr id="18" name="Rectangle 17">
            <a:extLst>
              <a:ext uri="{FF2B5EF4-FFF2-40B4-BE49-F238E27FC236}">
                <a16:creationId xmlns:a16="http://schemas.microsoft.com/office/drawing/2014/main" id="{26D7837A-DB72-3886-2F56-7658C8E413B4}"/>
              </a:ext>
            </a:extLst>
          </p:cNvPr>
          <p:cNvSpPr/>
          <p:nvPr/>
        </p:nvSpPr>
        <p:spPr>
          <a:xfrm>
            <a:off x="4716816" y="268836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6B7D3655-24F3-FF46-40C1-28BB9C0CDE98}"/>
              </a:ext>
            </a:extLst>
          </p:cNvPr>
          <p:cNvPicPr>
            <a:picLocks noChangeAspect="1"/>
          </p:cNvPicPr>
          <p:nvPr/>
        </p:nvPicPr>
        <p:blipFill>
          <a:blip r:embed="rId3"/>
          <a:stretch>
            <a:fillRect/>
          </a:stretch>
        </p:blipFill>
        <p:spPr>
          <a:xfrm>
            <a:off x="5808840" y="2672758"/>
            <a:ext cx="290805" cy="274468"/>
          </a:xfrm>
          <a:prstGeom prst="rect">
            <a:avLst/>
          </a:prstGeom>
        </p:spPr>
      </p:pic>
      <p:sp>
        <p:nvSpPr>
          <p:cNvPr id="20" name="Rectangle 19">
            <a:extLst>
              <a:ext uri="{FF2B5EF4-FFF2-40B4-BE49-F238E27FC236}">
                <a16:creationId xmlns:a16="http://schemas.microsoft.com/office/drawing/2014/main" id="{7DF5AA1C-6CC1-B353-FAEE-006815854480}"/>
              </a:ext>
            </a:extLst>
          </p:cNvPr>
          <p:cNvSpPr/>
          <p:nvPr/>
        </p:nvSpPr>
        <p:spPr>
          <a:xfrm>
            <a:off x="6612043" y="2711393"/>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A7E6F3DD-40F0-042A-819F-39F384507009}"/>
              </a:ext>
            </a:extLst>
          </p:cNvPr>
          <p:cNvPicPr>
            <a:picLocks noChangeAspect="1"/>
          </p:cNvPicPr>
          <p:nvPr/>
        </p:nvPicPr>
        <p:blipFill>
          <a:blip r:embed="rId3"/>
          <a:stretch>
            <a:fillRect/>
          </a:stretch>
        </p:blipFill>
        <p:spPr>
          <a:xfrm>
            <a:off x="7704067" y="2695786"/>
            <a:ext cx="290805" cy="274468"/>
          </a:xfrm>
          <a:prstGeom prst="rect">
            <a:avLst/>
          </a:prstGeom>
        </p:spPr>
      </p:pic>
      <p:pic>
        <p:nvPicPr>
          <p:cNvPr id="2" name="Picture 1">
            <a:extLst>
              <a:ext uri="{FF2B5EF4-FFF2-40B4-BE49-F238E27FC236}">
                <a16:creationId xmlns:a16="http://schemas.microsoft.com/office/drawing/2014/main" id="{F34A97C7-5D46-A2B7-C626-A146C9F7E1BE}"/>
              </a:ext>
            </a:extLst>
          </p:cNvPr>
          <p:cNvPicPr>
            <a:picLocks noChangeAspect="1"/>
          </p:cNvPicPr>
          <p:nvPr/>
        </p:nvPicPr>
        <p:blipFill>
          <a:blip r:embed="rId4"/>
          <a:stretch>
            <a:fillRect/>
          </a:stretch>
        </p:blipFill>
        <p:spPr>
          <a:xfrm>
            <a:off x="8248807" y="5484973"/>
            <a:ext cx="3503877" cy="436549"/>
          </a:xfrm>
          <a:prstGeom prst="rect">
            <a:avLst/>
          </a:prstGeom>
          <a:ln w="28575">
            <a:solidFill>
              <a:schemeClr val="tx1"/>
            </a:solidFill>
          </a:ln>
        </p:spPr>
      </p:pic>
      <p:sp>
        <p:nvSpPr>
          <p:cNvPr id="3" name="Rectangle 2">
            <a:extLst>
              <a:ext uri="{FF2B5EF4-FFF2-40B4-BE49-F238E27FC236}">
                <a16:creationId xmlns:a16="http://schemas.microsoft.com/office/drawing/2014/main" id="{44A2B0EC-51C4-44C5-A8C1-BC51EA5634DA}"/>
              </a:ext>
            </a:extLst>
          </p:cNvPr>
          <p:cNvSpPr/>
          <p:nvPr/>
        </p:nvSpPr>
        <p:spPr>
          <a:xfrm>
            <a:off x="284813" y="148399"/>
            <a:ext cx="1504013" cy="37625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Assign To</a:t>
            </a:r>
            <a:endParaRPr lang="en-IN" dirty="0">
              <a:solidFill>
                <a:sysClr val="windowText" lastClr="000000"/>
              </a:solidFill>
            </a:endParaRPr>
          </a:p>
        </p:txBody>
      </p:sp>
      <p:sp>
        <p:nvSpPr>
          <p:cNvPr id="4" name="Rectangle 3">
            <a:extLst>
              <a:ext uri="{FF2B5EF4-FFF2-40B4-BE49-F238E27FC236}">
                <a16:creationId xmlns:a16="http://schemas.microsoft.com/office/drawing/2014/main" id="{7C45D467-E3B0-EE0D-DB2F-52125B19EEE3}"/>
              </a:ext>
            </a:extLst>
          </p:cNvPr>
          <p:cNvSpPr/>
          <p:nvPr/>
        </p:nvSpPr>
        <p:spPr>
          <a:xfrm>
            <a:off x="7480093" y="11618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6" name="Rectangle 5">
            <a:extLst>
              <a:ext uri="{FF2B5EF4-FFF2-40B4-BE49-F238E27FC236}">
                <a16:creationId xmlns:a16="http://schemas.microsoft.com/office/drawing/2014/main" id="{0FF50082-0B77-4B6A-EDF3-37FCC284D270}"/>
              </a:ext>
            </a:extLst>
          </p:cNvPr>
          <p:cNvSpPr/>
          <p:nvPr/>
        </p:nvSpPr>
        <p:spPr>
          <a:xfrm>
            <a:off x="8598514" y="11618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Tree>
    <p:extLst>
      <p:ext uri="{BB962C8B-B14F-4D97-AF65-F5344CB8AC3E}">
        <p14:creationId xmlns:p14="http://schemas.microsoft.com/office/powerpoint/2010/main" val="197629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115BEA-EB3B-04D1-0886-91B8A72F2695}"/>
              </a:ext>
            </a:extLst>
          </p:cNvPr>
          <p:cNvGraphicFramePr>
            <a:graphicFrameLocks noGrp="1"/>
          </p:cNvGraphicFramePr>
          <p:nvPr>
            <p:extLst>
              <p:ext uri="{D42A27DB-BD31-4B8C-83A1-F6EECF244321}">
                <p14:modId xmlns:p14="http://schemas.microsoft.com/office/powerpoint/2010/main" val="1893366486"/>
              </p:ext>
            </p:extLst>
          </p:nvPr>
        </p:nvGraphicFramePr>
        <p:xfrm>
          <a:off x="757836" y="120396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63059501"/>
                    </a:ext>
                  </a:extLst>
                </a:gridCol>
                <a:gridCol w="4064000">
                  <a:extLst>
                    <a:ext uri="{9D8B030D-6E8A-4147-A177-3AD203B41FA5}">
                      <a16:colId xmlns:a16="http://schemas.microsoft.com/office/drawing/2014/main" val="888220846"/>
                    </a:ext>
                  </a:extLst>
                </a:gridCol>
              </a:tblGrid>
              <a:tr h="370840">
                <a:tc>
                  <a:txBody>
                    <a:bodyPr/>
                    <a:lstStyle/>
                    <a:p>
                      <a:r>
                        <a:rPr lang="en-US" dirty="0"/>
                        <a:t>Lead Category:</a:t>
                      </a:r>
                      <a:endParaRPr lang="en-IN" dirty="0"/>
                    </a:p>
                  </a:txBody>
                  <a:tcPr/>
                </a:tc>
                <a:tc>
                  <a:txBody>
                    <a:bodyPr/>
                    <a:lstStyle/>
                    <a:p>
                      <a:r>
                        <a:rPr lang="en-US" dirty="0"/>
                        <a:t>Customer Name:</a:t>
                      </a:r>
                      <a:endParaRPr lang="en-IN" dirty="0"/>
                    </a:p>
                  </a:txBody>
                  <a:tcPr/>
                </a:tc>
                <a:extLst>
                  <a:ext uri="{0D108BD9-81ED-4DB2-BD59-A6C34878D82A}">
                    <a16:rowId xmlns:a16="http://schemas.microsoft.com/office/drawing/2014/main" val="3220785028"/>
                  </a:ext>
                </a:extLst>
              </a:tr>
              <a:tr h="370840">
                <a:tc>
                  <a:txBody>
                    <a:bodyPr/>
                    <a:lstStyle/>
                    <a:p>
                      <a:r>
                        <a:rPr lang="en-US" dirty="0"/>
                        <a:t>Region:</a:t>
                      </a:r>
                      <a:endParaRPr lang="en-IN" dirty="0"/>
                    </a:p>
                  </a:txBody>
                  <a:tcPr/>
                </a:tc>
                <a:tc>
                  <a:txBody>
                    <a:bodyPr/>
                    <a:lstStyle/>
                    <a:p>
                      <a:r>
                        <a:rPr lang="en-US" dirty="0"/>
                        <a:t>Branch:</a:t>
                      </a:r>
                      <a:endParaRPr lang="en-IN" dirty="0"/>
                    </a:p>
                  </a:txBody>
                  <a:tcPr/>
                </a:tc>
                <a:extLst>
                  <a:ext uri="{0D108BD9-81ED-4DB2-BD59-A6C34878D82A}">
                    <a16:rowId xmlns:a16="http://schemas.microsoft.com/office/drawing/2014/main" val="1446484592"/>
                  </a:ext>
                </a:extLst>
              </a:tr>
              <a:tr h="370840">
                <a:tc>
                  <a:txBody>
                    <a:bodyPr/>
                    <a:lstStyle/>
                    <a:p>
                      <a:r>
                        <a:rPr lang="en-US" dirty="0"/>
                        <a:t>User:</a:t>
                      </a:r>
                      <a:endParaRPr lang="en-IN" dirty="0"/>
                    </a:p>
                  </a:txBody>
                  <a:tcPr/>
                </a:tc>
                <a:tc>
                  <a:txBody>
                    <a:bodyPr/>
                    <a:lstStyle/>
                    <a:p>
                      <a:r>
                        <a:rPr lang="en-US" dirty="0"/>
                        <a:t>Assigned To:</a:t>
                      </a:r>
                      <a:endParaRPr lang="en-IN" dirty="0"/>
                    </a:p>
                  </a:txBody>
                  <a:tcPr/>
                </a:tc>
                <a:extLst>
                  <a:ext uri="{0D108BD9-81ED-4DB2-BD59-A6C34878D82A}">
                    <a16:rowId xmlns:a16="http://schemas.microsoft.com/office/drawing/2014/main" val="3560137599"/>
                  </a:ext>
                </a:extLst>
              </a:tr>
              <a:tr h="370840">
                <a:tc>
                  <a:txBody>
                    <a:bodyPr/>
                    <a:lstStyle/>
                    <a:p>
                      <a:r>
                        <a:rPr lang="en-US" dirty="0"/>
                        <a:t>Added By:</a:t>
                      </a:r>
                      <a:endParaRPr lang="en-IN" dirty="0"/>
                    </a:p>
                  </a:txBody>
                  <a:tcPr/>
                </a:tc>
                <a:tc>
                  <a:txBody>
                    <a:bodyPr/>
                    <a:lstStyle/>
                    <a:p>
                      <a:r>
                        <a:rPr lang="en-US" dirty="0"/>
                        <a:t>Added By Date &amp; Time:</a:t>
                      </a:r>
                      <a:endParaRPr lang="en-IN" dirty="0"/>
                    </a:p>
                  </a:txBody>
                  <a:tcPr/>
                </a:tc>
                <a:extLst>
                  <a:ext uri="{0D108BD9-81ED-4DB2-BD59-A6C34878D82A}">
                    <a16:rowId xmlns:a16="http://schemas.microsoft.com/office/drawing/2014/main" val="493210577"/>
                  </a:ext>
                </a:extLst>
              </a:tr>
              <a:tr h="370840">
                <a:tc>
                  <a:txBody>
                    <a:bodyPr/>
                    <a:lstStyle/>
                    <a:p>
                      <a:r>
                        <a:rPr lang="en-US" dirty="0"/>
                        <a:t>Edited By:</a:t>
                      </a:r>
                      <a:endParaRPr lang="en-IN" dirty="0"/>
                    </a:p>
                  </a:txBody>
                  <a:tcPr/>
                </a:tc>
                <a:tc>
                  <a:txBody>
                    <a:bodyPr/>
                    <a:lstStyle/>
                    <a:p>
                      <a:r>
                        <a:rPr lang="en-US" dirty="0"/>
                        <a:t>Edited By Date &amp;Time:</a:t>
                      </a:r>
                      <a:endParaRPr lang="en-IN" dirty="0"/>
                    </a:p>
                  </a:txBody>
                  <a:tcPr/>
                </a:tc>
                <a:extLst>
                  <a:ext uri="{0D108BD9-81ED-4DB2-BD59-A6C34878D82A}">
                    <a16:rowId xmlns:a16="http://schemas.microsoft.com/office/drawing/2014/main" val="1365573415"/>
                  </a:ext>
                </a:extLst>
              </a:tr>
            </a:tbl>
          </a:graphicData>
        </a:graphic>
      </p:graphicFrame>
    </p:spTree>
    <p:extLst>
      <p:ext uri="{BB962C8B-B14F-4D97-AF65-F5344CB8AC3E}">
        <p14:creationId xmlns:p14="http://schemas.microsoft.com/office/powerpoint/2010/main" val="38277189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7904378-D78E-924B-00A4-07B1873A1EA5}"/>
              </a:ext>
            </a:extLst>
          </p:cNvPr>
          <p:cNvGraphicFramePr>
            <a:graphicFrameLocks noGrp="1"/>
          </p:cNvGraphicFramePr>
          <p:nvPr/>
        </p:nvGraphicFramePr>
        <p:xfrm>
          <a:off x="607934" y="2293633"/>
          <a:ext cx="9795240" cy="2661920"/>
        </p:xfrm>
        <a:graphic>
          <a:graphicData uri="http://schemas.openxmlformats.org/drawingml/2006/table">
            <a:tbl>
              <a:tblPr firstRow="1" bandRow="1">
                <a:tableStyleId>{5C22544A-7EE6-4342-B048-85BDC9FD1C3A}</a:tableStyleId>
              </a:tblPr>
              <a:tblGrid>
                <a:gridCol w="1685561">
                  <a:extLst>
                    <a:ext uri="{9D8B030D-6E8A-4147-A177-3AD203B41FA5}">
                      <a16:colId xmlns:a16="http://schemas.microsoft.com/office/drawing/2014/main" val="4241475169"/>
                    </a:ext>
                  </a:extLst>
                </a:gridCol>
                <a:gridCol w="2278505">
                  <a:extLst>
                    <a:ext uri="{9D8B030D-6E8A-4147-A177-3AD203B41FA5}">
                      <a16:colId xmlns:a16="http://schemas.microsoft.com/office/drawing/2014/main" val="1987561204"/>
                    </a:ext>
                  </a:extLst>
                </a:gridCol>
                <a:gridCol w="1913078">
                  <a:extLst>
                    <a:ext uri="{9D8B030D-6E8A-4147-A177-3AD203B41FA5}">
                      <a16:colId xmlns:a16="http://schemas.microsoft.com/office/drawing/2014/main" val="1632350245"/>
                    </a:ext>
                  </a:extLst>
                </a:gridCol>
                <a:gridCol w="1959048">
                  <a:extLst>
                    <a:ext uri="{9D8B030D-6E8A-4147-A177-3AD203B41FA5}">
                      <a16:colId xmlns:a16="http://schemas.microsoft.com/office/drawing/2014/main" val="2327510321"/>
                    </a:ext>
                  </a:extLst>
                </a:gridCol>
                <a:gridCol w="1959048">
                  <a:extLst>
                    <a:ext uri="{9D8B030D-6E8A-4147-A177-3AD203B41FA5}">
                      <a16:colId xmlns:a16="http://schemas.microsoft.com/office/drawing/2014/main" val="3121287962"/>
                    </a:ext>
                  </a:extLst>
                </a:gridCol>
              </a:tblGrid>
              <a:tr h="370840">
                <a:tc>
                  <a:txBody>
                    <a:bodyPr/>
                    <a:lstStyle/>
                    <a:p>
                      <a:r>
                        <a:rPr lang="en-US" dirty="0"/>
                        <a:t>Lead Category</a:t>
                      </a:r>
                      <a:endParaRPr lang="en-IN" dirty="0"/>
                    </a:p>
                  </a:txBody>
                  <a:tcPr/>
                </a:tc>
                <a:tc>
                  <a:txBody>
                    <a:bodyPr/>
                    <a:lstStyle/>
                    <a:p>
                      <a:r>
                        <a:rPr lang="en-US" dirty="0"/>
                        <a:t>Cust. Name</a:t>
                      </a:r>
                      <a:endParaRPr lang="en-IN" dirty="0"/>
                    </a:p>
                  </a:txBody>
                  <a:tcPr/>
                </a:tc>
                <a:tc>
                  <a:txBody>
                    <a:bodyPr/>
                    <a:lstStyle/>
                    <a:p>
                      <a:r>
                        <a:rPr lang="en-US" dirty="0"/>
                        <a:t>User</a:t>
                      </a:r>
                      <a:endParaRPr lang="en-IN" dirty="0"/>
                    </a:p>
                  </a:txBody>
                  <a:tcPr/>
                </a:tc>
                <a:tc>
                  <a:txBody>
                    <a:bodyPr/>
                    <a:lstStyle/>
                    <a:p>
                      <a:r>
                        <a:rPr lang="en-US" dirty="0"/>
                        <a:t>Assigned To</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62545452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134414211"/>
                  </a:ext>
                </a:extLst>
              </a:tr>
              <a:tr h="370840">
                <a:tc>
                  <a:txBody>
                    <a:bodyPr/>
                    <a:lstStyle/>
                    <a:p>
                      <a:r>
                        <a:rPr lang="en-US" dirty="0"/>
                        <a:t>Lead</a:t>
                      </a:r>
                      <a:endParaRPr lang="en-IN" dirty="0"/>
                    </a:p>
                  </a:txBody>
                  <a:tcPr/>
                </a:tc>
                <a:tc>
                  <a:txBody>
                    <a:bodyPr/>
                    <a:lstStyle/>
                    <a:p>
                      <a:r>
                        <a:rPr lang="en-US" dirty="0"/>
                        <a:t>ABC Enterprises</a:t>
                      </a:r>
                      <a:endParaRPr lang="en-IN" dirty="0"/>
                    </a:p>
                  </a:txBody>
                  <a:tcPr/>
                </a:tc>
                <a:tc>
                  <a:txBody>
                    <a:bodyPr/>
                    <a:lstStyle/>
                    <a:p>
                      <a:r>
                        <a:rPr lang="en-US" dirty="0"/>
                        <a:t>2807: Priyanka Handore</a:t>
                      </a:r>
                      <a:endParaRPr lang="en-IN" dirty="0"/>
                    </a:p>
                  </a:txBody>
                  <a:tcPr/>
                </a:tc>
                <a:tc>
                  <a:txBody>
                    <a:bodyPr/>
                    <a:lstStyle/>
                    <a:p>
                      <a:r>
                        <a:rPr lang="en-US" dirty="0"/>
                        <a:t>1894: Rajesh Sharma</a:t>
                      </a:r>
                      <a:endParaRPr lang="en-IN" dirty="0"/>
                    </a:p>
                  </a:txBody>
                  <a:tcPr/>
                </a:tc>
                <a:tc>
                  <a:txBody>
                    <a:bodyPr/>
                    <a:lstStyle/>
                    <a:p>
                      <a:endParaRPr lang="en-IN" dirty="0"/>
                    </a:p>
                  </a:txBody>
                  <a:tcPr/>
                </a:tc>
                <a:extLst>
                  <a:ext uri="{0D108BD9-81ED-4DB2-BD59-A6C34878D82A}">
                    <a16:rowId xmlns:a16="http://schemas.microsoft.com/office/drawing/2014/main" val="2722527178"/>
                  </a:ext>
                </a:extLst>
              </a:tr>
              <a:tr h="370840">
                <a:tc>
                  <a:txBody>
                    <a:bodyPr/>
                    <a:lstStyle/>
                    <a:p>
                      <a:r>
                        <a:rPr lang="en-US" dirty="0"/>
                        <a:t>Customer </a:t>
                      </a:r>
                      <a:endParaRPr lang="en-IN" dirty="0"/>
                    </a:p>
                  </a:txBody>
                  <a:tcPr/>
                </a:tc>
                <a:tc>
                  <a:txBody>
                    <a:bodyPr/>
                    <a:lstStyle/>
                    <a:p>
                      <a:r>
                        <a:rPr lang="en-US" dirty="0"/>
                        <a:t>C001200909: XYZ Ltd</a:t>
                      </a:r>
                      <a:endParaRPr lang="en-IN" dirty="0"/>
                    </a:p>
                  </a:txBody>
                  <a:tcPr/>
                </a:tc>
                <a:tc>
                  <a:txBody>
                    <a:bodyPr/>
                    <a:lstStyle/>
                    <a:p>
                      <a:r>
                        <a:rPr lang="en-US" dirty="0"/>
                        <a:t>1289:ABC</a:t>
                      </a:r>
                      <a:endParaRPr lang="en-IN" dirty="0"/>
                    </a:p>
                  </a:txBody>
                  <a:tcPr/>
                </a:tc>
                <a:tc>
                  <a:txBody>
                    <a:bodyPr/>
                    <a:lstStyle/>
                    <a:p>
                      <a:r>
                        <a:rPr lang="en-US" dirty="0"/>
                        <a:t>2089: Prakash Jha</a:t>
                      </a:r>
                      <a:endParaRPr lang="en-IN" dirty="0"/>
                    </a:p>
                  </a:txBody>
                  <a:tcPr/>
                </a:tc>
                <a:tc>
                  <a:txBody>
                    <a:bodyPr/>
                    <a:lstStyle/>
                    <a:p>
                      <a:endParaRPr lang="en-IN" dirty="0"/>
                    </a:p>
                  </a:txBody>
                  <a:tcPr/>
                </a:tc>
                <a:extLst>
                  <a:ext uri="{0D108BD9-81ED-4DB2-BD59-A6C34878D82A}">
                    <a16:rowId xmlns:a16="http://schemas.microsoft.com/office/drawing/2014/main" val="3932993491"/>
                  </a:ext>
                </a:extLst>
              </a:tr>
              <a:tr h="370840">
                <a:tc>
                  <a:txBody>
                    <a:bodyPr/>
                    <a:lstStyle/>
                    <a:p>
                      <a:r>
                        <a:rPr lang="en-US" dirty="0"/>
                        <a:t>Prospect</a:t>
                      </a:r>
                      <a:endParaRPr lang="en-IN" dirty="0"/>
                    </a:p>
                  </a:txBody>
                  <a:tcPr/>
                </a:tc>
                <a:tc>
                  <a:txBody>
                    <a:bodyPr/>
                    <a:lstStyle/>
                    <a:p>
                      <a:r>
                        <a:rPr lang="en-US" dirty="0"/>
                        <a:t>XYZ Pharmaceutical Pvt Ltd</a:t>
                      </a:r>
                      <a:endParaRPr lang="en-IN" dirty="0"/>
                    </a:p>
                  </a:txBody>
                  <a:tcPr/>
                </a:tc>
                <a:tc>
                  <a:txBody>
                    <a:bodyPr/>
                    <a:lstStyle/>
                    <a:p>
                      <a:r>
                        <a:rPr lang="en-US" dirty="0"/>
                        <a:t>3490: </a:t>
                      </a:r>
                      <a:r>
                        <a:rPr lang="en-US" dirty="0" err="1"/>
                        <a:t>Rajshekhar</a:t>
                      </a:r>
                      <a:r>
                        <a:rPr lang="en-US" dirty="0"/>
                        <a:t> Reddy</a:t>
                      </a:r>
                      <a:endParaRPr lang="en-IN" dirty="0"/>
                    </a:p>
                  </a:txBody>
                  <a:tcPr/>
                </a:tc>
                <a:tc>
                  <a:txBody>
                    <a:bodyPr/>
                    <a:lstStyle/>
                    <a:p>
                      <a:r>
                        <a:rPr lang="en-US" dirty="0"/>
                        <a:t>4056: Rohit Kadu</a:t>
                      </a:r>
                      <a:endParaRPr lang="en-IN" dirty="0"/>
                    </a:p>
                  </a:txBody>
                  <a:tcPr/>
                </a:tc>
                <a:tc>
                  <a:txBody>
                    <a:bodyPr/>
                    <a:lstStyle/>
                    <a:p>
                      <a:endParaRPr lang="en-IN" dirty="0"/>
                    </a:p>
                  </a:txBody>
                  <a:tcPr/>
                </a:tc>
                <a:extLst>
                  <a:ext uri="{0D108BD9-81ED-4DB2-BD59-A6C34878D82A}">
                    <a16:rowId xmlns:a16="http://schemas.microsoft.com/office/drawing/2014/main" val="286313994"/>
                  </a:ext>
                </a:extLst>
              </a:tr>
            </a:tbl>
          </a:graphicData>
        </a:graphic>
      </p:graphicFrame>
      <p:pic>
        <p:nvPicPr>
          <p:cNvPr id="7" name="Picture 6">
            <a:extLst>
              <a:ext uri="{FF2B5EF4-FFF2-40B4-BE49-F238E27FC236}">
                <a16:creationId xmlns:a16="http://schemas.microsoft.com/office/drawing/2014/main" id="{340FEBFE-BDF3-A65C-F6EF-83A4F1C794EC}"/>
              </a:ext>
            </a:extLst>
          </p:cNvPr>
          <p:cNvPicPr>
            <a:picLocks noChangeAspect="1"/>
          </p:cNvPicPr>
          <p:nvPr/>
        </p:nvPicPr>
        <p:blipFill>
          <a:blip r:embed="rId2"/>
          <a:stretch>
            <a:fillRect/>
          </a:stretch>
        </p:blipFill>
        <p:spPr>
          <a:xfrm>
            <a:off x="8680655" y="3190842"/>
            <a:ext cx="562053" cy="238158"/>
          </a:xfrm>
          <a:prstGeom prst="rect">
            <a:avLst/>
          </a:prstGeom>
        </p:spPr>
      </p:pic>
      <p:pic>
        <p:nvPicPr>
          <p:cNvPr id="9" name="Picture 8">
            <a:extLst>
              <a:ext uri="{FF2B5EF4-FFF2-40B4-BE49-F238E27FC236}">
                <a16:creationId xmlns:a16="http://schemas.microsoft.com/office/drawing/2014/main" id="{6042555E-BEE8-7DF7-5619-099CADEAB6D7}"/>
              </a:ext>
            </a:extLst>
          </p:cNvPr>
          <p:cNvPicPr>
            <a:picLocks noChangeAspect="1"/>
          </p:cNvPicPr>
          <p:nvPr/>
        </p:nvPicPr>
        <p:blipFill>
          <a:blip r:embed="rId2"/>
          <a:stretch>
            <a:fillRect/>
          </a:stretch>
        </p:blipFill>
        <p:spPr>
          <a:xfrm>
            <a:off x="8680655" y="3899196"/>
            <a:ext cx="562053" cy="238158"/>
          </a:xfrm>
          <a:prstGeom prst="rect">
            <a:avLst/>
          </a:prstGeom>
        </p:spPr>
      </p:pic>
      <p:pic>
        <p:nvPicPr>
          <p:cNvPr id="11" name="Picture 10">
            <a:extLst>
              <a:ext uri="{FF2B5EF4-FFF2-40B4-BE49-F238E27FC236}">
                <a16:creationId xmlns:a16="http://schemas.microsoft.com/office/drawing/2014/main" id="{7C5EF428-4B8B-196B-3C7B-99F278F440AB}"/>
              </a:ext>
            </a:extLst>
          </p:cNvPr>
          <p:cNvPicPr>
            <a:picLocks noChangeAspect="1"/>
          </p:cNvPicPr>
          <p:nvPr/>
        </p:nvPicPr>
        <p:blipFill>
          <a:blip r:embed="rId2"/>
          <a:stretch>
            <a:fillRect/>
          </a:stretch>
        </p:blipFill>
        <p:spPr>
          <a:xfrm>
            <a:off x="8680654" y="4488471"/>
            <a:ext cx="562053" cy="238158"/>
          </a:xfrm>
          <a:prstGeom prst="rect">
            <a:avLst/>
          </a:prstGeom>
        </p:spPr>
      </p:pic>
      <p:sp>
        <p:nvSpPr>
          <p:cNvPr id="12" name="Speech Bubble: Oval 11">
            <a:extLst>
              <a:ext uri="{FF2B5EF4-FFF2-40B4-BE49-F238E27FC236}">
                <a16:creationId xmlns:a16="http://schemas.microsoft.com/office/drawing/2014/main" id="{B1FE567A-272D-FBB9-E98F-BEFDA667406B}"/>
              </a:ext>
            </a:extLst>
          </p:cNvPr>
          <p:cNvSpPr/>
          <p:nvPr/>
        </p:nvSpPr>
        <p:spPr>
          <a:xfrm>
            <a:off x="9242707" y="863830"/>
            <a:ext cx="1939574" cy="612648"/>
          </a:xfrm>
          <a:prstGeom prst="wedgeEllipseCallout">
            <a:avLst>
              <a:gd name="adj1" fmla="val -42733"/>
              <a:gd name="adj2" fmla="val 69840"/>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Export</a:t>
            </a:r>
            <a:endParaRPr lang="en-IN" dirty="0">
              <a:solidFill>
                <a:schemeClr val="tx1"/>
              </a:solidFill>
            </a:endParaRPr>
          </a:p>
        </p:txBody>
      </p:sp>
      <p:sp>
        <p:nvSpPr>
          <p:cNvPr id="14" name="Rectangle 13">
            <a:extLst>
              <a:ext uri="{FF2B5EF4-FFF2-40B4-BE49-F238E27FC236}">
                <a16:creationId xmlns:a16="http://schemas.microsoft.com/office/drawing/2014/main" id="{84F44629-6D98-27B1-0A1B-E642B419592B}"/>
              </a:ext>
            </a:extLst>
          </p:cNvPr>
          <p:cNvSpPr/>
          <p:nvPr/>
        </p:nvSpPr>
        <p:spPr>
          <a:xfrm>
            <a:off x="717269" y="269760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5A45EF34-9BAD-0707-156D-BB1D6A95FC8B}"/>
              </a:ext>
            </a:extLst>
          </p:cNvPr>
          <p:cNvPicPr>
            <a:picLocks noChangeAspect="1"/>
          </p:cNvPicPr>
          <p:nvPr/>
        </p:nvPicPr>
        <p:blipFill>
          <a:blip r:embed="rId3"/>
          <a:stretch>
            <a:fillRect/>
          </a:stretch>
        </p:blipFill>
        <p:spPr>
          <a:xfrm>
            <a:off x="1788826" y="2724662"/>
            <a:ext cx="290805" cy="274468"/>
          </a:xfrm>
          <a:prstGeom prst="rect">
            <a:avLst/>
          </a:prstGeom>
        </p:spPr>
      </p:pic>
      <p:sp>
        <p:nvSpPr>
          <p:cNvPr id="16" name="Rectangle 15">
            <a:extLst>
              <a:ext uri="{FF2B5EF4-FFF2-40B4-BE49-F238E27FC236}">
                <a16:creationId xmlns:a16="http://schemas.microsoft.com/office/drawing/2014/main" id="{439C9935-5E67-D29E-D7DE-84E5D3CD96E9}"/>
              </a:ext>
            </a:extLst>
          </p:cNvPr>
          <p:cNvSpPr/>
          <p:nvPr/>
        </p:nvSpPr>
        <p:spPr>
          <a:xfrm>
            <a:off x="2500707" y="272466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37B2800F-90CC-8248-29C4-44A6CD8D4C9D}"/>
              </a:ext>
            </a:extLst>
          </p:cNvPr>
          <p:cNvPicPr>
            <a:picLocks noChangeAspect="1"/>
          </p:cNvPicPr>
          <p:nvPr/>
        </p:nvPicPr>
        <p:blipFill>
          <a:blip r:embed="rId3"/>
          <a:stretch>
            <a:fillRect/>
          </a:stretch>
        </p:blipFill>
        <p:spPr>
          <a:xfrm>
            <a:off x="3592731" y="2709055"/>
            <a:ext cx="290805" cy="274468"/>
          </a:xfrm>
          <a:prstGeom prst="rect">
            <a:avLst/>
          </a:prstGeom>
        </p:spPr>
      </p:pic>
      <p:sp>
        <p:nvSpPr>
          <p:cNvPr id="18" name="Rectangle 17">
            <a:extLst>
              <a:ext uri="{FF2B5EF4-FFF2-40B4-BE49-F238E27FC236}">
                <a16:creationId xmlns:a16="http://schemas.microsoft.com/office/drawing/2014/main" id="{26D7837A-DB72-3886-2F56-7658C8E413B4}"/>
              </a:ext>
            </a:extLst>
          </p:cNvPr>
          <p:cNvSpPr/>
          <p:nvPr/>
        </p:nvSpPr>
        <p:spPr>
          <a:xfrm>
            <a:off x="4716816" y="268836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6B7D3655-24F3-FF46-40C1-28BB9C0CDE98}"/>
              </a:ext>
            </a:extLst>
          </p:cNvPr>
          <p:cNvPicPr>
            <a:picLocks noChangeAspect="1"/>
          </p:cNvPicPr>
          <p:nvPr/>
        </p:nvPicPr>
        <p:blipFill>
          <a:blip r:embed="rId3"/>
          <a:stretch>
            <a:fillRect/>
          </a:stretch>
        </p:blipFill>
        <p:spPr>
          <a:xfrm>
            <a:off x="5808840" y="2672758"/>
            <a:ext cx="290805" cy="274468"/>
          </a:xfrm>
          <a:prstGeom prst="rect">
            <a:avLst/>
          </a:prstGeom>
        </p:spPr>
      </p:pic>
      <p:sp>
        <p:nvSpPr>
          <p:cNvPr id="20" name="Rectangle 19">
            <a:extLst>
              <a:ext uri="{FF2B5EF4-FFF2-40B4-BE49-F238E27FC236}">
                <a16:creationId xmlns:a16="http://schemas.microsoft.com/office/drawing/2014/main" id="{7DF5AA1C-6CC1-B353-FAEE-006815854480}"/>
              </a:ext>
            </a:extLst>
          </p:cNvPr>
          <p:cNvSpPr/>
          <p:nvPr/>
        </p:nvSpPr>
        <p:spPr>
          <a:xfrm>
            <a:off x="6612043" y="2711393"/>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A7E6F3DD-40F0-042A-819F-39F384507009}"/>
              </a:ext>
            </a:extLst>
          </p:cNvPr>
          <p:cNvPicPr>
            <a:picLocks noChangeAspect="1"/>
          </p:cNvPicPr>
          <p:nvPr/>
        </p:nvPicPr>
        <p:blipFill>
          <a:blip r:embed="rId3"/>
          <a:stretch>
            <a:fillRect/>
          </a:stretch>
        </p:blipFill>
        <p:spPr>
          <a:xfrm>
            <a:off x="7704067" y="2695786"/>
            <a:ext cx="290805" cy="274468"/>
          </a:xfrm>
          <a:prstGeom prst="rect">
            <a:avLst/>
          </a:prstGeom>
        </p:spPr>
      </p:pic>
      <p:pic>
        <p:nvPicPr>
          <p:cNvPr id="2" name="Picture 1">
            <a:extLst>
              <a:ext uri="{FF2B5EF4-FFF2-40B4-BE49-F238E27FC236}">
                <a16:creationId xmlns:a16="http://schemas.microsoft.com/office/drawing/2014/main" id="{55521261-C6AB-3E6C-6C6B-F00D738E7F58}"/>
              </a:ext>
            </a:extLst>
          </p:cNvPr>
          <p:cNvPicPr>
            <a:picLocks noChangeAspect="1"/>
          </p:cNvPicPr>
          <p:nvPr/>
        </p:nvPicPr>
        <p:blipFill>
          <a:blip r:embed="rId4"/>
          <a:stretch>
            <a:fillRect/>
          </a:stretch>
        </p:blipFill>
        <p:spPr>
          <a:xfrm>
            <a:off x="8134963" y="5390420"/>
            <a:ext cx="3503877" cy="436549"/>
          </a:xfrm>
          <a:prstGeom prst="rect">
            <a:avLst/>
          </a:prstGeom>
          <a:ln w="28575">
            <a:solidFill>
              <a:schemeClr val="tx1"/>
            </a:solidFill>
          </a:ln>
        </p:spPr>
      </p:pic>
      <p:sp>
        <p:nvSpPr>
          <p:cNvPr id="4" name="Rectangle 3">
            <a:extLst>
              <a:ext uri="{FF2B5EF4-FFF2-40B4-BE49-F238E27FC236}">
                <a16:creationId xmlns:a16="http://schemas.microsoft.com/office/drawing/2014/main" id="{9CCE142F-E281-8881-DEAF-D0266FE76FC0}"/>
              </a:ext>
            </a:extLst>
          </p:cNvPr>
          <p:cNvSpPr/>
          <p:nvPr/>
        </p:nvSpPr>
        <p:spPr>
          <a:xfrm>
            <a:off x="7125442" y="1565746"/>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6" name="Rectangle 5">
            <a:extLst>
              <a:ext uri="{FF2B5EF4-FFF2-40B4-BE49-F238E27FC236}">
                <a16:creationId xmlns:a16="http://schemas.microsoft.com/office/drawing/2014/main" id="{CE0C79E5-D018-5CF6-DCDF-1911C07B5D53}"/>
              </a:ext>
            </a:extLst>
          </p:cNvPr>
          <p:cNvSpPr/>
          <p:nvPr/>
        </p:nvSpPr>
        <p:spPr>
          <a:xfrm>
            <a:off x="8243863" y="1565746"/>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8" name="Rectangle 7">
            <a:extLst>
              <a:ext uri="{FF2B5EF4-FFF2-40B4-BE49-F238E27FC236}">
                <a16:creationId xmlns:a16="http://schemas.microsoft.com/office/drawing/2014/main" id="{630B2839-4C38-C663-7ED4-312129FC198C}"/>
              </a:ext>
            </a:extLst>
          </p:cNvPr>
          <p:cNvSpPr/>
          <p:nvPr/>
        </p:nvSpPr>
        <p:spPr>
          <a:xfrm>
            <a:off x="519748" y="527779"/>
            <a:ext cx="1980959" cy="3360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Assign To</a:t>
            </a:r>
            <a:endParaRPr lang="en-IN" dirty="0">
              <a:solidFill>
                <a:sysClr val="windowText" lastClr="000000"/>
              </a:solidFill>
            </a:endParaRPr>
          </a:p>
        </p:txBody>
      </p:sp>
    </p:spTree>
    <p:extLst>
      <p:ext uri="{BB962C8B-B14F-4D97-AF65-F5344CB8AC3E}">
        <p14:creationId xmlns:p14="http://schemas.microsoft.com/office/powerpoint/2010/main" val="139132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809469" y="284813"/>
            <a:ext cx="2428406"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 Assign To</a:t>
            </a:r>
            <a:endParaRPr lang="en-IN" dirty="0"/>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graphicFrame>
        <p:nvGraphicFramePr>
          <p:cNvPr id="5" name="Object 4">
            <a:extLst>
              <a:ext uri="{FF2B5EF4-FFF2-40B4-BE49-F238E27FC236}">
                <a16:creationId xmlns:a16="http://schemas.microsoft.com/office/drawing/2014/main" id="{352312E2-A850-2297-133B-82A71588FA2E}"/>
              </a:ext>
            </a:extLst>
          </p:cNvPr>
          <p:cNvGraphicFramePr>
            <a:graphicFrameLocks noChangeAspect="1"/>
          </p:cNvGraphicFramePr>
          <p:nvPr>
            <p:extLst>
              <p:ext uri="{D42A27DB-BD31-4B8C-83A1-F6EECF244321}">
                <p14:modId xmlns:p14="http://schemas.microsoft.com/office/powerpoint/2010/main" val="3104686062"/>
              </p:ext>
            </p:extLst>
          </p:nvPr>
        </p:nvGraphicFramePr>
        <p:xfrm>
          <a:off x="587115" y="1317781"/>
          <a:ext cx="1856282" cy="1566238"/>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0" name=""/>
                      <p:cNvPicPr/>
                      <p:nvPr/>
                    </p:nvPicPr>
                    <p:blipFill>
                      <a:blip r:embed="rId3"/>
                      <a:stretch>
                        <a:fillRect/>
                      </a:stretch>
                    </p:blipFill>
                    <p:spPr>
                      <a:xfrm>
                        <a:off x="587115" y="1317781"/>
                        <a:ext cx="1856282" cy="156623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54889D0A-04B8-6CCD-328D-F23B26A0F9EF}"/>
              </a:ext>
            </a:extLst>
          </p:cNvPr>
          <p:cNvSpPr/>
          <p:nvPr/>
        </p:nvSpPr>
        <p:spPr>
          <a:xfrm>
            <a:off x="9948561" y="233575"/>
            <a:ext cx="1980959" cy="336051"/>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Assign To</a:t>
            </a:r>
            <a:endParaRPr lang="en-IN" dirty="0">
              <a:solidFill>
                <a:sysClr val="windowText" lastClr="000000"/>
              </a:solidFill>
            </a:endParaRPr>
          </a:p>
        </p:txBody>
      </p:sp>
    </p:spTree>
    <p:extLst>
      <p:ext uri="{BB962C8B-B14F-4D97-AF65-F5344CB8AC3E}">
        <p14:creationId xmlns:p14="http://schemas.microsoft.com/office/powerpoint/2010/main" val="39279471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76741E-592E-D2EC-F960-EEF63C3B0A1A}"/>
              </a:ext>
            </a:extLst>
          </p:cNvPr>
          <p:cNvSpPr/>
          <p:nvPr/>
        </p:nvSpPr>
        <p:spPr>
          <a:xfrm>
            <a:off x="6096000" y="149902"/>
            <a:ext cx="5966086" cy="5246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9. Expense Approval-Admin </a:t>
            </a:r>
            <a:endParaRPr lang="en-IN" sz="3600" dirty="0">
              <a:solidFill>
                <a:sysClr val="windowText" lastClr="000000"/>
              </a:solidFill>
            </a:endParaRPr>
          </a:p>
        </p:txBody>
      </p:sp>
      <p:graphicFrame>
        <p:nvGraphicFramePr>
          <p:cNvPr id="3" name="Table 2">
            <a:extLst>
              <a:ext uri="{FF2B5EF4-FFF2-40B4-BE49-F238E27FC236}">
                <a16:creationId xmlns:a16="http://schemas.microsoft.com/office/drawing/2014/main" id="{A0DAAAF2-E869-4FF7-E435-67A55CB49ED2}"/>
              </a:ext>
            </a:extLst>
          </p:cNvPr>
          <p:cNvGraphicFramePr>
            <a:graphicFrameLocks noGrp="1"/>
          </p:cNvGraphicFramePr>
          <p:nvPr>
            <p:extLst>
              <p:ext uri="{D42A27DB-BD31-4B8C-83A1-F6EECF244321}">
                <p14:modId xmlns:p14="http://schemas.microsoft.com/office/powerpoint/2010/main" val="345239560"/>
              </p:ext>
            </p:extLst>
          </p:nvPr>
        </p:nvGraphicFramePr>
        <p:xfrm>
          <a:off x="343722" y="2104149"/>
          <a:ext cx="10686763" cy="3468122"/>
        </p:xfrm>
        <a:graphic>
          <a:graphicData uri="http://schemas.openxmlformats.org/drawingml/2006/table">
            <a:tbl>
              <a:tblPr firstRow="1" bandRow="1">
                <a:tableStyleId>{5C22544A-7EE6-4342-B048-85BDC9FD1C3A}</a:tableStyleId>
              </a:tblPr>
              <a:tblGrid>
                <a:gridCol w="1771867">
                  <a:extLst>
                    <a:ext uri="{9D8B030D-6E8A-4147-A177-3AD203B41FA5}">
                      <a16:colId xmlns:a16="http://schemas.microsoft.com/office/drawing/2014/main" val="1846455974"/>
                    </a:ext>
                  </a:extLst>
                </a:gridCol>
                <a:gridCol w="1543987">
                  <a:extLst>
                    <a:ext uri="{9D8B030D-6E8A-4147-A177-3AD203B41FA5}">
                      <a16:colId xmlns:a16="http://schemas.microsoft.com/office/drawing/2014/main" val="3303135386"/>
                    </a:ext>
                  </a:extLst>
                </a:gridCol>
                <a:gridCol w="1439056">
                  <a:extLst>
                    <a:ext uri="{9D8B030D-6E8A-4147-A177-3AD203B41FA5}">
                      <a16:colId xmlns:a16="http://schemas.microsoft.com/office/drawing/2014/main" val="2744655982"/>
                    </a:ext>
                  </a:extLst>
                </a:gridCol>
                <a:gridCol w="2233534">
                  <a:extLst>
                    <a:ext uri="{9D8B030D-6E8A-4147-A177-3AD203B41FA5}">
                      <a16:colId xmlns:a16="http://schemas.microsoft.com/office/drawing/2014/main" val="3114947669"/>
                    </a:ext>
                  </a:extLst>
                </a:gridCol>
                <a:gridCol w="2008682">
                  <a:extLst>
                    <a:ext uri="{9D8B030D-6E8A-4147-A177-3AD203B41FA5}">
                      <a16:colId xmlns:a16="http://schemas.microsoft.com/office/drawing/2014/main" val="3524878450"/>
                    </a:ext>
                  </a:extLst>
                </a:gridCol>
                <a:gridCol w="1689637">
                  <a:extLst>
                    <a:ext uri="{9D8B030D-6E8A-4147-A177-3AD203B41FA5}">
                      <a16:colId xmlns:a16="http://schemas.microsoft.com/office/drawing/2014/main" val="2347261631"/>
                    </a:ext>
                  </a:extLst>
                </a:gridCol>
              </a:tblGrid>
              <a:tr h="347079">
                <a:tc>
                  <a:txBody>
                    <a:bodyPr/>
                    <a:lstStyle/>
                    <a:p>
                      <a:r>
                        <a:rPr lang="en-US" dirty="0"/>
                        <a:t>Expense ID.</a:t>
                      </a:r>
                      <a:endParaRPr lang="en-IN" dirty="0"/>
                    </a:p>
                  </a:txBody>
                  <a:tcPr/>
                </a:tc>
                <a:tc>
                  <a:txBody>
                    <a:bodyPr/>
                    <a:lstStyle/>
                    <a:p>
                      <a:r>
                        <a:rPr lang="en-US" dirty="0"/>
                        <a:t>Exp. Date</a:t>
                      </a:r>
                      <a:endParaRPr lang="en-IN" dirty="0"/>
                    </a:p>
                  </a:txBody>
                  <a:tcPr/>
                </a:tc>
                <a:tc>
                  <a:txBody>
                    <a:bodyPr/>
                    <a:lstStyle/>
                    <a:p>
                      <a:r>
                        <a:rPr lang="en-US" dirty="0"/>
                        <a:t>Amount</a:t>
                      </a:r>
                      <a:endParaRPr lang="en-IN" dirty="0"/>
                    </a:p>
                  </a:txBody>
                  <a:tcPr/>
                </a:tc>
                <a:tc>
                  <a:txBody>
                    <a:bodyPr/>
                    <a:lstStyle/>
                    <a:p>
                      <a:r>
                        <a:rPr lang="en-US" dirty="0"/>
                        <a:t>Generated By</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4103548111"/>
                  </a:ext>
                </a:extLst>
              </a:tr>
              <a:tr h="347079">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14714263"/>
                  </a:ext>
                </a:extLst>
              </a:tr>
              <a:tr h="6203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EXP06242500001</a:t>
                      </a:r>
                      <a:endParaRPr lang="en-IN" sz="1600" b="1" u="sng" dirty="0"/>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26-06-2024</a:t>
                      </a:r>
                      <a:endParaRPr lang="en-IN" sz="1600" dirty="0"/>
                    </a:p>
                    <a:p>
                      <a:endParaRPr lang="en-IN" sz="1600" dirty="0"/>
                    </a:p>
                  </a:txBody>
                  <a:tcPr/>
                </a:tc>
                <a:tc>
                  <a:txBody>
                    <a:bodyPr/>
                    <a:lstStyle/>
                    <a:p>
                      <a:r>
                        <a:rPr lang="en-US" sz="1600" dirty="0"/>
                        <a:t>450.00</a:t>
                      </a:r>
                      <a:endParaRPr lang="en-IN" sz="1600" dirty="0"/>
                    </a:p>
                  </a:txBody>
                  <a:tcPr/>
                </a:tc>
                <a:tc>
                  <a:txBody>
                    <a:bodyPr/>
                    <a:lstStyle/>
                    <a:p>
                      <a:r>
                        <a:rPr lang="en-US" sz="1600" dirty="0"/>
                        <a:t>2807:priyanka Handore</a:t>
                      </a:r>
                      <a:endParaRPr lang="en-IN" sz="1600" dirty="0"/>
                    </a:p>
                  </a:txBody>
                  <a:tcPr/>
                </a:tc>
                <a:tc>
                  <a:txBody>
                    <a:bodyPr/>
                    <a:lstStyle/>
                    <a:p>
                      <a:r>
                        <a:rPr lang="en-US" sz="1600" dirty="0"/>
                        <a:t>Pending for Approval</a:t>
                      </a:r>
                      <a:endParaRPr lang="en-IN" sz="1600" dirty="0"/>
                    </a:p>
                  </a:txBody>
                  <a:tcPr/>
                </a:tc>
                <a:tc>
                  <a:txBody>
                    <a:bodyPr/>
                    <a:lstStyle/>
                    <a:p>
                      <a:endParaRPr lang="en-IN" sz="1600" dirty="0"/>
                    </a:p>
                  </a:txBody>
                  <a:tcPr/>
                </a:tc>
                <a:extLst>
                  <a:ext uri="{0D108BD9-81ED-4DB2-BD59-A6C34878D82A}">
                    <a16:rowId xmlns:a16="http://schemas.microsoft.com/office/drawing/2014/main" val="2210785014"/>
                  </a:ext>
                </a:extLst>
              </a:tr>
              <a:tr h="549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EXP06242500002</a:t>
                      </a:r>
                      <a:endParaRPr lang="en-IN" sz="1600" b="1" u="sng" dirty="0"/>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29-05-2024</a:t>
                      </a:r>
                      <a:endParaRPr lang="en-IN" sz="1600" dirty="0"/>
                    </a:p>
                    <a:p>
                      <a:endParaRPr lang="en-IN" sz="1600" dirty="0"/>
                    </a:p>
                  </a:txBody>
                  <a:tcPr/>
                </a:tc>
                <a:tc>
                  <a:txBody>
                    <a:bodyPr/>
                    <a:lstStyle/>
                    <a:p>
                      <a:r>
                        <a:rPr lang="en-US" sz="1600" dirty="0"/>
                        <a:t>1289.98</a:t>
                      </a:r>
                      <a:endParaRPr lang="en-IN" sz="1600" dirty="0"/>
                    </a:p>
                  </a:txBody>
                  <a:tcPr/>
                </a:tc>
                <a:tc>
                  <a:txBody>
                    <a:bodyPr/>
                    <a:lstStyle/>
                    <a:p>
                      <a:r>
                        <a:rPr lang="en-US" sz="1600" dirty="0"/>
                        <a:t>2456: Jatin Khanna</a:t>
                      </a:r>
                      <a:endParaRPr lang="en-IN" sz="1600" dirty="0"/>
                    </a:p>
                  </a:txBody>
                  <a:tcPr/>
                </a:tc>
                <a:tc>
                  <a:txBody>
                    <a:bodyPr/>
                    <a:lstStyle/>
                    <a:p>
                      <a:r>
                        <a:rPr lang="en-US" sz="1600" dirty="0"/>
                        <a:t>Approved</a:t>
                      </a:r>
                      <a:endParaRPr lang="en-IN" sz="1600" dirty="0"/>
                    </a:p>
                  </a:txBody>
                  <a:tcPr/>
                </a:tc>
                <a:tc>
                  <a:txBody>
                    <a:bodyPr/>
                    <a:lstStyle/>
                    <a:p>
                      <a:endParaRPr lang="en-IN" sz="1600" dirty="0"/>
                    </a:p>
                  </a:txBody>
                  <a:tcPr/>
                </a:tc>
                <a:extLst>
                  <a:ext uri="{0D108BD9-81ED-4DB2-BD59-A6C34878D82A}">
                    <a16:rowId xmlns:a16="http://schemas.microsoft.com/office/drawing/2014/main" val="1952509179"/>
                  </a:ext>
                </a:extLst>
              </a:tr>
              <a:tr h="784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EXP0624250003</a:t>
                      </a:r>
                      <a:endParaRPr lang="en-IN" sz="1600" b="1" u="sng" dirty="0"/>
                    </a:p>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29-05-2024</a:t>
                      </a:r>
                      <a:endParaRPr lang="en-IN" sz="1600" dirty="0"/>
                    </a:p>
                    <a:p>
                      <a:endParaRPr lang="en-IN" sz="1600" dirty="0"/>
                    </a:p>
                  </a:txBody>
                  <a:tcPr/>
                </a:tc>
                <a:tc>
                  <a:txBody>
                    <a:bodyPr/>
                    <a:lstStyle/>
                    <a:p>
                      <a:r>
                        <a:rPr lang="en-US" sz="1600" dirty="0"/>
                        <a:t>4599.00</a:t>
                      </a:r>
                      <a:endParaRPr lang="en-IN" sz="1600" dirty="0"/>
                    </a:p>
                  </a:txBody>
                  <a:tcPr/>
                </a:tc>
                <a:tc>
                  <a:txBody>
                    <a:bodyPr/>
                    <a:lstStyle/>
                    <a:p>
                      <a:r>
                        <a:rPr lang="en-US" sz="1600" dirty="0"/>
                        <a:t>3789:Raj P.</a:t>
                      </a:r>
                      <a:endParaRPr lang="en-IN" sz="1600" dirty="0"/>
                    </a:p>
                  </a:txBody>
                  <a:tcPr/>
                </a:tc>
                <a:tc>
                  <a:txBody>
                    <a:bodyPr/>
                    <a:lstStyle/>
                    <a:p>
                      <a:r>
                        <a:rPr lang="en-US" sz="1600" dirty="0"/>
                        <a:t>Return</a:t>
                      </a:r>
                      <a:endParaRPr lang="en-IN" sz="1600" dirty="0"/>
                    </a:p>
                  </a:txBody>
                  <a:tcPr/>
                </a:tc>
                <a:tc>
                  <a:txBody>
                    <a:bodyPr/>
                    <a:lstStyle/>
                    <a:p>
                      <a:endParaRPr lang="en-IN" sz="1600" dirty="0"/>
                    </a:p>
                  </a:txBody>
                  <a:tcPr/>
                </a:tc>
                <a:extLst>
                  <a:ext uri="{0D108BD9-81ED-4DB2-BD59-A6C34878D82A}">
                    <a16:rowId xmlns:a16="http://schemas.microsoft.com/office/drawing/2014/main" val="2539388771"/>
                  </a:ext>
                </a:extLst>
              </a:tr>
              <a:tr h="752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sng" dirty="0"/>
                        <a:t>EXP0624250004</a:t>
                      </a:r>
                      <a:endParaRPr lang="en-IN" sz="1600" b="1" u="sn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25-05-2024</a:t>
                      </a:r>
                      <a:endParaRPr lang="en-IN" sz="1600" dirty="0"/>
                    </a:p>
                  </a:txBody>
                  <a:tcPr/>
                </a:tc>
                <a:tc>
                  <a:txBody>
                    <a:bodyPr/>
                    <a:lstStyle/>
                    <a:p>
                      <a:r>
                        <a:rPr lang="en-US" sz="1600" dirty="0"/>
                        <a:t>459.00</a:t>
                      </a:r>
                      <a:endParaRPr lang="en-IN" sz="1600" dirty="0"/>
                    </a:p>
                  </a:txBody>
                  <a:tcPr/>
                </a:tc>
                <a:tc>
                  <a:txBody>
                    <a:bodyPr/>
                    <a:lstStyle/>
                    <a:p>
                      <a:r>
                        <a:rPr lang="en-US" sz="1600" dirty="0"/>
                        <a:t>3789:Raj P.</a:t>
                      </a:r>
                      <a:endParaRPr lang="en-IN" sz="1600" dirty="0"/>
                    </a:p>
                  </a:txBody>
                  <a:tcPr/>
                </a:tc>
                <a:tc>
                  <a:txBody>
                    <a:bodyPr/>
                    <a:lstStyle/>
                    <a:p>
                      <a:r>
                        <a:rPr lang="en-US" sz="1600" dirty="0"/>
                        <a:t>Rejected</a:t>
                      </a:r>
                      <a:endParaRPr lang="en-IN" sz="1600" dirty="0"/>
                    </a:p>
                  </a:txBody>
                  <a:tcPr/>
                </a:tc>
                <a:tc>
                  <a:txBody>
                    <a:bodyPr/>
                    <a:lstStyle/>
                    <a:p>
                      <a:endParaRPr lang="en-IN" sz="1600" dirty="0"/>
                    </a:p>
                  </a:txBody>
                  <a:tcPr/>
                </a:tc>
                <a:extLst>
                  <a:ext uri="{0D108BD9-81ED-4DB2-BD59-A6C34878D82A}">
                    <a16:rowId xmlns:a16="http://schemas.microsoft.com/office/drawing/2014/main" val="3072176173"/>
                  </a:ext>
                </a:extLst>
              </a:tr>
            </a:tbl>
          </a:graphicData>
        </a:graphic>
      </p:graphicFrame>
      <p:pic>
        <p:nvPicPr>
          <p:cNvPr id="4" name="Picture 3">
            <a:extLst>
              <a:ext uri="{FF2B5EF4-FFF2-40B4-BE49-F238E27FC236}">
                <a16:creationId xmlns:a16="http://schemas.microsoft.com/office/drawing/2014/main" id="{E7575177-C2F2-851B-6287-1FA0583DCC54}"/>
              </a:ext>
            </a:extLst>
          </p:cNvPr>
          <p:cNvPicPr>
            <a:picLocks noChangeAspect="1"/>
          </p:cNvPicPr>
          <p:nvPr/>
        </p:nvPicPr>
        <p:blipFill>
          <a:blip r:embed="rId3"/>
          <a:stretch>
            <a:fillRect/>
          </a:stretch>
        </p:blipFill>
        <p:spPr>
          <a:xfrm>
            <a:off x="8820228" y="5934965"/>
            <a:ext cx="3134768" cy="390562"/>
          </a:xfrm>
          <a:prstGeom prst="rect">
            <a:avLst/>
          </a:prstGeom>
          <a:ln w="28575">
            <a:solidFill>
              <a:schemeClr val="tx1"/>
            </a:solidFill>
          </a:ln>
        </p:spPr>
      </p:pic>
      <p:pic>
        <p:nvPicPr>
          <p:cNvPr id="6" name="Picture 5">
            <a:extLst>
              <a:ext uri="{FF2B5EF4-FFF2-40B4-BE49-F238E27FC236}">
                <a16:creationId xmlns:a16="http://schemas.microsoft.com/office/drawing/2014/main" id="{33BFE4F6-A25C-B767-1B70-92C26CBB117E}"/>
              </a:ext>
            </a:extLst>
          </p:cNvPr>
          <p:cNvPicPr>
            <a:picLocks noChangeAspect="1"/>
          </p:cNvPicPr>
          <p:nvPr/>
        </p:nvPicPr>
        <p:blipFill>
          <a:blip r:embed="rId4"/>
          <a:stretch>
            <a:fillRect/>
          </a:stretch>
        </p:blipFill>
        <p:spPr>
          <a:xfrm>
            <a:off x="9383170" y="2857405"/>
            <a:ext cx="181001" cy="200054"/>
          </a:xfrm>
          <a:prstGeom prst="rect">
            <a:avLst/>
          </a:prstGeom>
        </p:spPr>
      </p:pic>
      <p:pic>
        <p:nvPicPr>
          <p:cNvPr id="9" name="Picture 8">
            <a:extLst>
              <a:ext uri="{FF2B5EF4-FFF2-40B4-BE49-F238E27FC236}">
                <a16:creationId xmlns:a16="http://schemas.microsoft.com/office/drawing/2014/main" id="{CAF9E501-F7D4-2010-3897-4D8AF130A57A}"/>
              </a:ext>
            </a:extLst>
          </p:cNvPr>
          <p:cNvPicPr>
            <a:picLocks noChangeAspect="1"/>
          </p:cNvPicPr>
          <p:nvPr/>
        </p:nvPicPr>
        <p:blipFill>
          <a:blip r:embed="rId4"/>
          <a:stretch>
            <a:fillRect/>
          </a:stretch>
        </p:blipFill>
        <p:spPr>
          <a:xfrm>
            <a:off x="9383626" y="3205170"/>
            <a:ext cx="181000" cy="200053"/>
          </a:xfrm>
          <a:prstGeom prst="rect">
            <a:avLst/>
          </a:prstGeom>
        </p:spPr>
      </p:pic>
      <p:sp>
        <p:nvSpPr>
          <p:cNvPr id="11" name="TextBox 10">
            <a:extLst>
              <a:ext uri="{FF2B5EF4-FFF2-40B4-BE49-F238E27FC236}">
                <a16:creationId xmlns:a16="http://schemas.microsoft.com/office/drawing/2014/main" id="{025A73D0-C02B-C5B6-BF94-F592748AC02B}"/>
              </a:ext>
            </a:extLst>
          </p:cNvPr>
          <p:cNvSpPr txBox="1"/>
          <p:nvPr/>
        </p:nvSpPr>
        <p:spPr>
          <a:xfrm>
            <a:off x="9621856" y="2750860"/>
            <a:ext cx="1408629" cy="369332"/>
          </a:xfrm>
          <a:prstGeom prst="rect">
            <a:avLst/>
          </a:prstGeom>
          <a:noFill/>
        </p:spPr>
        <p:txBody>
          <a:bodyPr wrap="square" rtlCol="0">
            <a:spAutoFit/>
          </a:bodyPr>
          <a:lstStyle/>
          <a:p>
            <a:r>
              <a:rPr lang="en-US" dirty="0"/>
              <a:t>Approved</a:t>
            </a:r>
            <a:endParaRPr lang="en-IN" dirty="0"/>
          </a:p>
        </p:txBody>
      </p:sp>
      <p:sp>
        <p:nvSpPr>
          <p:cNvPr id="13" name="TextBox 12">
            <a:extLst>
              <a:ext uri="{FF2B5EF4-FFF2-40B4-BE49-F238E27FC236}">
                <a16:creationId xmlns:a16="http://schemas.microsoft.com/office/drawing/2014/main" id="{0B7B2CA3-E07B-7D36-959F-C68B024E490D}"/>
              </a:ext>
            </a:extLst>
          </p:cNvPr>
          <p:cNvSpPr txBox="1"/>
          <p:nvPr/>
        </p:nvSpPr>
        <p:spPr>
          <a:xfrm>
            <a:off x="9621866" y="3120531"/>
            <a:ext cx="1408629" cy="369332"/>
          </a:xfrm>
          <a:prstGeom prst="rect">
            <a:avLst/>
          </a:prstGeom>
          <a:noFill/>
        </p:spPr>
        <p:txBody>
          <a:bodyPr wrap="square" rtlCol="0">
            <a:spAutoFit/>
          </a:bodyPr>
          <a:lstStyle/>
          <a:p>
            <a:r>
              <a:rPr lang="en-US" dirty="0"/>
              <a:t>Rejected</a:t>
            </a:r>
            <a:endParaRPr lang="en-IN" dirty="0"/>
          </a:p>
        </p:txBody>
      </p:sp>
      <p:pic>
        <p:nvPicPr>
          <p:cNvPr id="20" name="Picture 19">
            <a:extLst>
              <a:ext uri="{FF2B5EF4-FFF2-40B4-BE49-F238E27FC236}">
                <a16:creationId xmlns:a16="http://schemas.microsoft.com/office/drawing/2014/main" id="{CE3ED589-F2E0-83D4-77E7-6D06382364A7}"/>
              </a:ext>
            </a:extLst>
          </p:cNvPr>
          <p:cNvPicPr>
            <a:picLocks noChangeAspect="1"/>
          </p:cNvPicPr>
          <p:nvPr/>
        </p:nvPicPr>
        <p:blipFill>
          <a:blip r:embed="rId4"/>
          <a:stretch>
            <a:fillRect/>
          </a:stretch>
        </p:blipFill>
        <p:spPr>
          <a:xfrm>
            <a:off x="9453936" y="4498323"/>
            <a:ext cx="181000" cy="200053"/>
          </a:xfrm>
          <a:prstGeom prst="rect">
            <a:avLst/>
          </a:prstGeom>
        </p:spPr>
      </p:pic>
      <p:sp>
        <p:nvSpPr>
          <p:cNvPr id="21" name="TextBox 20">
            <a:extLst>
              <a:ext uri="{FF2B5EF4-FFF2-40B4-BE49-F238E27FC236}">
                <a16:creationId xmlns:a16="http://schemas.microsoft.com/office/drawing/2014/main" id="{1B9C77E2-574F-237A-72C4-3041E9B6077A}"/>
              </a:ext>
            </a:extLst>
          </p:cNvPr>
          <p:cNvSpPr txBox="1"/>
          <p:nvPr/>
        </p:nvSpPr>
        <p:spPr>
          <a:xfrm>
            <a:off x="9544436" y="4072752"/>
            <a:ext cx="1408629" cy="369332"/>
          </a:xfrm>
          <a:prstGeom prst="rect">
            <a:avLst/>
          </a:prstGeom>
          <a:noFill/>
        </p:spPr>
        <p:txBody>
          <a:bodyPr wrap="square" rtlCol="0">
            <a:spAutoFit/>
          </a:bodyPr>
          <a:lstStyle/>
          <a:p>
            <a:r>
              <a:rPr lang="en-US" dirty="0"/>
              <a:t>  Approved</a:t>
            </a:r>
            <a:endParaRPr lang="en-IN" dirty="0"/>
          </a:p>
        </p:txBody>
      </p:sp>
      <p:sp>
        <p:nvSpPr>
          <p:cNvPr id="23" name="TextBox 22">
            <a:extLst>
              <a:ext uri="{FF2B5EF4-FFF2-40B4-BE49-F238E27FC236}">
                <a16:creationId xmlns:a16="http://schemas.microsoft.com/office/drawing/2014/main" id="{82E93436-C9CE-06CE-C167-83237FC9AD6B}"/>
              </a:ext>
            </a:extLst>
          </p:cNvPr>
          <p:cNvSpPr txBox="1"/>
          <p:nvPr/>
        </p:nvSpPr>
        <p:spPr>
          <a:xfrm>
            <a:off x="9660386" y="4428397"/>
            <a:ext cx="1408629" cy="369332"/>
          </a:xfrm>
          <a:prstGeom prst="rect">
            <a:avLst/>
          </a:prstGeom>
          <a:noFill/>
        </p:spPr>
        <p:txBody>
          <a:bodyPr wrap="square" rtlCol="0">
            <a:spAutoFit/>
          </a:bodyPr>
          <a:lstStyle/>
          <a:p>
            <a:r>
              <a:rPr lang="en-US" dirty="0"/>
              <a:t>Rejected</a:t>
            </a:r>
            <a:endParaRPr lang="en-IN" dirty="0"/>
          </a:p>
        </p:txBody>
      </p:sp>
      <p:pic>
        <p:nvPicPr>
          <p:cNvPr id="24" name="Picture 23">
            <a:extLst>
              <a:ext uri="{FF2B5EF4-FFF2-40B4-BE49-F238E27FC236}">
                <a16:creationId xmlns:a16="http://schemas.microsoft.com/office/drawing/2014/main" id="{0B9113F0-6C90-3CAB-691D-F8A5D4715F5E}"/>
              </a:ext>
            </a:extLst>
          </p:cNvPr>
          <p:cNvPicPr>
            <a:picLocks noChangeAspect="1"/>
          </p:cNvPicPr>
          <p:nvPr/>
        </p:nvPicPr>
        <p:blipFill>
          <a:blip r:embed="rId4"/>
          <a:stretch>
            <a:fillRect/>
          </a:stretch>
        </p:blipFill>
        <p:spPr>
          <a:xfrm>
            <a:off x="9427785" y="4176069"/>
            <a:ext cx="181000" cy="200053"/>
          </a:xfrm>
          <a:prstGeom prst="rect">
            <a:avLst/>
          </a:prstGeom>
        </p:spPr>
      </p:pic>
      <p:pic>
        <p:nvPicPr>
          <p:cNvPr id="27" name="Picture 26">
            <a:extLst>
              <a:ext uri="{FF2B5EF4-FFF2-40B4-BE49-F238E27FC236}">
                <a16:creationId xmlns:a16="http://schemas.microsoft.com/office/drawing/2014/main" id="{1F00A6D2-00D1-61FB-62E8-CB7D176CBD84}"/>
              </a:ext>
            </a:extLst>
          </p:cNvPr>
          <p:cNvPicPr>
            <a:picLocks noChangeAspect="1"/>
          </p:cNvPicPr>
          <p:nvPr/>
        </p:nvPicPr>
        <p:blipFill>
          <a:blip r:embed="rId4"/>
          <a:stretch>
            <a:fillRect/>
          </a:stretch>
        </p:blipFill>
        <p:spPr>
          <a:xfrm>
            <a:off x="9453936" y="5252093"/>
            <a:ext cx="181000" cy="200053"/>
          </a:xfrm>
          <a:prstGeom prst="rect">
            <a:avLst/>
          </a:prstGeom>
        </p:spPr>
      </p:pic>
      <p:sp>
        <p:nvSpPr>
          <p:cNvPr id="28" name="TextBox 27">
            <a:extLst>
              <a:ext uri="{FF2B5EF4-FFF2-40B4-BE49-F238E27FC236}">
                <a16:creationId xmlns:a16="http://schemas.microsoft.com/office/drawing/2014/main" id="{434A244D-51BA-AD9F-7B33-2BBC44C95092}"/>
              </a:ext>
            </a:extLst>
          </p:cNvPr>
          <p:cNvSpPr txBox="1"/>
          <p:nvPr/>
        </p:nvSpPr>
        <p:spPr>
          <a:xfrm>
            <a:off x="9559984" y="4840245"/>
            <a:ext cx="1408629" cy="369332"/>
          </a:xfrm>
          <a:prstGeom prst="rect">
            <a:avLst/>
          </a:prstGeom>
          <a:noFill/>
        </p:spPr>
        <p:txBody>
          <a:bodyPr wrap="square" rtlCol="0">
            <a:spAutoFit/>
          </a:bodyPr>
          <a:lstStyle/>
          <a:p>
            <a:r>
              <a:rPr lang="en-US" dirty="0"/>
              <a:t>  Approved</a:t>
            </a:r>
            <a:endParaRPr lang="en-IN" dirty="0"/>
          </a:p>
        </p:txBody>
      </p:sp>
      <p:sp>
        <p:nvSpPr>
          <p:cNvPr id="30" name="TextBox 29">
            <a:extLst>
              <a:ext uri="{FF2B5EF4-FFF2-40B4-BE49-F238E27FC236}">
                <a16:creationId xmlns:a16="http://schemas.microsoft.com/office/drawing/2014/main" id="{53418D9B-4749-33FA-6173-135DA58CB927}"/>
              </a:ext>
            </a:extLst>
          </p:cNvPr>
          <p:cNvSpPr txBox="1"/>
          <p:nvPr/>
        </p:nvSpPr>
        <p:spPr>
          <a:xfrm>
            <a:off x="9683298" y="5149559"/>
            <a:ext cx="1408629" cy="369332"/>
          </a:xfrm>
          <a:prstGeom prst="rect">
            <a:avLst/>
          </a:prstGeom>
          <a:noFill/>
        </p:spPr>
        <p:txBody>
          <a:bodyPr wrap="square" rtlCol="0">
            <a:spAutoFit/>
          </a:bodyPr>
          <a:lstStyle/>
          <a:p>
            <a:r>
              <a:rPr lang="en-US" dirty="0"/>
              <a:t>Rejected</a:t>
            </a:r>
            <a:endParaRPr lang="en-IN" dirty="0"/>
          </a:p>
        </p:txBody>
      </p:sp>
      <p:pic>
        <p:nvPicPr>
          <p:cNvPr id="31" name="Picture 30">
            <a:extLst>
              <a:ext uri="{FF2B5EF4-FFF2-40B4-BE49-F238E27FC236}">
                <a16:creationId xmlns:a16="http://schemas.microsoft.com/office/drawing/2014/main" id="{19571420-CDB3-84C0-B1CD-7194691143E8}"/>
              </a:ext>
            </a:extLst>
          </p:cNvPr>
          <p:cNvPicPr>
            <a:picLocks noChangeAspect="1"/>
          </p:cNvPicPr>
          <p:nvPr/>
        </p:nvPicPr>
        <p:blipFill>
          <a:blip r:embed="rId4"/>
          <a:stretch>
            <a:fillRect/>
          </a:stretch>
        </p:blipFill>
        <p:spPr>
          <a:xfrm>
            <a:off x="9466274" y="4902147"/>
            <a:ext cx="187706" cy="207465"/>
          </a:xfrm>
          <a:prstGeom prst="rect">
            <a:avLst/>
          </a:prstGeom>
        </p:spPr>
      </p:pic>
      <p:pic>
        <p:nvPicPr>
          <p:cNvPr id="32" name="Picture 31">
            <a:extLst>
              <a:ext uri="{FF2B5EF4-FFF2-40B4-BE49-F238E27FC236}">
                <a16:creationId xmlns:a16="http://schemas.microsoft.com/office/drawing/2014/main" id="{00E94A7F-7622-DFDC-8033-6FA4C08DA0B6}"/>
              </a:ext>
            </a:extLst>
          </p:cNvPr>
          <p:cNvPicPr>
            <a:picLocks noChangeAspect="1"/>
          </p:cNvPicPr>
          <p:nvPr/>
        </p:nvPicPr>
        <p:blipFill>
          <a:blip r:embed="rId5"/>
          <a:stretch>
            <a:fillRect/>
          </a:stretch>
        </p:blipFill>
        <p:spPr>
          <a:xfrm>
            <a:off x="129914" y="344083"/>
            <a:ext cx="4463854" cy="447903"/>
          </a:xfrm>
          <a:prstGeom prst="rect">
            <a:avLst/>
          </a:prstGeom>
        </p:spPr>
      </p:pic>
      <p:pic>
        <p:nvPicPr>
          <p:cNvPr id="33" name="Picture 32">
            <a:extLst>
              <a:ext uri="{FF2B5EF4-FFF2-40B4-BE49-F238E27FC236}">
                <a16:creationId xmlns:a16="http://schemas.microsoft.com/office/drawing/2014/main" id="{0D46F28F-5B71-924C-4151-7F81CC226977}"/>
              </a:ext>
            </a:extLst>
          </p:cNvPr>
          <p:cNvPicPr>
            <a:picLocks noChangeAspect="1"/>
          </p:cNvPicPr>
          <p:nvPr/>
        </p:nvPicPr>
        <p:blipFill>
          <a:blip r:embed="rId6"/>
          <a:stretch>
            <a:fillRect/>
          </a:stretch>
        </p:blipFill>
        <p:spPr>
          <a:xfrm>
            <a:off x="2090594" y="1005333"/>
            <a:ext cx="914528" cy="304843"/>
          </a:xfrm>
          <a:prstGeom prst="rect">
            <a:avLst/>
          </a:prstGeom>
        </p:spPr>
      </p:pic>
      <p:sp>
        <p:nvSpPr>
          <p:cNvPr id="35" name="Rectangle 34">
            <a:extLst>
              <a:ext uri="{FF2B5EF4-FFF2-40B4-BE49-F238E27FC236}">
                <a16:creationId xmlns:a16="http://schemas.microsoft.com/office/drawing/2014/main" id="{A18AF6BD-B019-C8A1-2DCC-92B78FF3FFB9}"/>
              </a:ext>
            </a:extLst>
          </p:cNvPr>
          <p:cNvSpPr/>
          <p:nvPr/>
        </p:nvSpPr>
        <p:spPr>
          <a:xfrm>
            <a:off x="470100" y="251090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6" name="Picture 35">
            <a:extLst>
              <a:ext uri="{FF2B5EF4-FFF2-40B4-BE49-F238E27FC236}">
                <a16:creationId xmlns:a16="http://schemas.microsoft.com/office/drawing/2014/main" id="{8895C1BE-D3D0-CE55-8186-8605BB6DDA52}"/>
              </a:ext>
            </a:extLst>
          </p:cNvPr>
          <p:cNvPicPr>
            <a:picLocks noChangeAspect="1"/>
          </p:cNvPicPr>
          <p:nvPr/>
        </p:nvPicPr>
        <p:blipFill>
          <a:blip r:embed="rId7"/>
          <a:stretch>
            <a:fillRect/>
          </a:stretch>
        </p:blipFill>
        <p:spPr>
          <a:xfrm>
            <a:off x="1541657" y="2537967"/>
            <a:ext cx="290805" cy="274468"/>
          </a:xfrm>
          <a:prstGeom prst="rect">
            <a:avLst/>
          </a:prstGeom>
        </p:spPr>
      </p:pic>
      <p:sp>
        <p:nvSpPr>
          <p:cNvPr id="37" name="Rectangle 36">
            <a:extLst>
              <a:ext uri="{FF2B5EF4-FFF2-40B4-BE49-F238E27FC236}">
                <a16:creationId xmlns:a16="http://schemas.microsoft.com/office/drawing/2014/main" id="{1DB084A2-DA6A-6E66-2BA9-0492F56B6240}"/>
              </a:ext>
            </a:extLst>
          </p:cNvPr>
          <p:cNvSpPr/>
          <p:nvPr/>
        </p:nvSpPr>
        <p:spPr>
          <a:xfrm>
            <a:off x="2171993" y="2489054"/>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8" name="Picture 37">
            <a:extLst>
              <a:ext uri="{FF2B5EF4-FFF2-40B4-BE49-F238E27FC236}">
                <a16:creationId xmlns:a16="http://schemas.microsoft.com/office/drawing/2014/main" id="{3CFADF53-F6E1-FF33-6A04-B6CE63A4DD32}"/>
              </a:ext>
            </a:extLst>
          </p:cNvPr>
          <p:cNvPicPr>
            <a:picLocks noChangeAspect="1"/>
          </p:cNvPicPr>
          <p:nvPr/>
        </p:nvPicPr>
        <p:blipFill>
          <a:blip r:embed="rId7"/>
          <a:stretch>
            <a:fillRect/>
          </a:stretch>
        </p:blipFill>
        <p:spPr>
          <a:xfrm>
            <a:off x="3243550" y="2516116"/>
            <a:ext cx="290805" cy="274468"/>
          </a:xfrm>
          <a:prstGeom prst="rect">
            <a:avLst/>
          </a:prstGeom>
        </p:spPr>
      </p:pic>
      <p:sp>
        <p:nvSpPr>
          <p:cNvPr id="39" name="Rectangle 38">
            <a:extLst>
              <a:ext uri="{FF2B5EF4-FFF2-40B4-BE49-F238E27FC236}">
                <a16:creationId xmlns:a16="http://schemas.microsoft.com/office/drawing/2014/main" id="{6411348C-2C6E-D050-023E-5DF3EE5705E2}"/>
              </a:ext>
            </a:extLst>
          </p:cNvPr>
          <p:cNvSpPr/>
          <p:nvPr/>
        </p:nvSpPr>
        <p:spPr>
          <a:xfrm>
            <a:off x="3636511" y="2504044"/>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 name="Picture 39">
            <a:extLst>
              <a:ext uri="{FF2B5EF4-FFF2-40B4-BE49-F238E27FC236}">
                <a16:creationId xmlns:a16="http://schemas.microsoft.com/office/drawing/2014/main" id="{8B5495AC-09CE-AADC-6882-6F185B6B538E}"/>
              </a:ext>
            </a:extLst>
          </p:cNvPr>
          <p:cNvPicPr>
            <a:picLocks noChangeAspect="1"/>
          </p:cNvPicPr>
          <p:nvPr/>
        </p:nvPicPr>
        <p:blipFill>
          <a:blip r:embed="rId7"/>
          <a:stretch>
            <a:fillRect/>
          </a:stretch>
        </p:blipFill>
        <p:spPr>
          <a:xfrm>
            <a:off x="4697379" y="2500799"/>
            <a:ext cx="290805" cy="274468"/>
          </a:xfrm>
          <a:prstGeom prst="rect">
            <a:avLst/>
          </a:prstGeom>
        </p:spPr>
      </p:pic>
      <p:sp>
        <p:nvSpPr>
          <p:cNvPr id="41" name="Rectangle 40">
            <a:extLst>
              <a:ext uri="{FF2B5EF4-FFF2-40B4-BE49-F238E27FC236}">
                <a16:creationId xmlns:a16="http://schemas.microsoft.com/office/drawing/2014/main" id="{2AF7766E-660F-0AF6-665E-50A045A226AB}"/>
              </a:ext>
            </a:extLst>
          </p:cNvPr>
          <p:cNvSpPr/>
          <p:nvPr/>
        </p:nvSpPr>
        <p:spPr>
          <a:xfrm>
            <a:off x="5358548" y="248743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2" name="Picture 41">
            <a:extLst>
              <a:ext uri="{FF2B5EF4-FFF2-40B4-BE49-F238E27FC236}">
                <a16:creationId xmlns:a16="http://schemas.microsoft.com/office/drawing/2014/main" id="{4E096B42-62A5-DA9B-61F5-73B494471FA5}"/>
              </a:ext>
            </a:extLst>
          </p:cNvPr>
          <p:cNvPicPr>
            <a:picLocks noChangeAspect="1"/>
          </p:cNvPicPr>
          <p:nvPr/>
        </p:nvPicPr>
        <p:blipFill>
          <a:blip r:embed="rId7"/>
          <a:stretch>
            <a:fillRect/>
          </a:stretch>
        </p:blipFill>
        <p:spPr>
          <a:xfrm>
            <a:off x="6430105" y="2514501"/>
            <a:ext cx="290805" cy="274468"/>
          </a:xfrm>
          <a:prstGeom prst="rect">
            <a:avLst/>
          </a:prstGeom>
        </p:spPr>
      </p:pic>
      <p:sp>
        <p:nvSpPr>
          <p:cNvPr id="43" name="Rectangle 42">
            <a:extLst>
              <a:ext uri="{FF2B5EF4-FFF2-40B4-BE49-F238E27FC236}">
                <a16:creationId xmlns:a16="http://schemas.microsoft.com/office/drawing/2014/main" id="{9E1C27C5-CAF5-5822-E7A8-4D38904B18B5}"/>
              </a:ext>
            </a:extLst>
          </p:cNvPr>
          <p:cNvSpPr/>
          <p:nvPr/>
        </p:nvSpPr>
        <p:spPr>
          <a:xfrm>
            <a:off x="7501790" y="2510905"/>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4" name="Picture 43">
            <a:extLst>
              <a:ext uri="{FF2B5EF4-FFF2-40B4-BE49-F238E27FC236}">
                <a16:creationId xmlns:a16="http://schemas.microsoft.com/office/drawing/2014/main" id="{30A6ED37-8895-F8C9-F628-ED4FCE742E8B}"/>
              </a:ext>
            </a:extLst>
          </p:cNvPr>
          <p:cNvPicPr>
            <a:picLocks noChangeAspect="1"/>
          </p:cNvPicPr>
          <p:nvPr/>
        </p:nvPicPr>
        <p:blipFill>
          <a:blip r:embed="rId7"/>
          <a:stretch>
            <a:fillRect/>
          </a:stretch>
        </p:blipFill>
        <p:spPr>
          <a:xfrm>
            <a:off x="8573347" y="2537967"/>
            <a:ext cx="290805" cy="274468"/>
          </a:xfrm>
          <a:prstGeom prst="rect">
            <a:avLst/>
          </a:prstGeom>
        </p:spPr>
      </p:pic>
      <p:sp>
        <p:nvSpPr>
          <p:cNvPr id="45" name="Rectangle 44">
            <a:extLst>
              <a:ext uri="{FF2B5EF4-FFF2-40B4-BE49-F238E27FC236}">
                <a16:creationId xmlns:a16="http://schemas.microsoft.com/office/drawing/2014/main" id="{D716A382-9E4A-1609-6FB3-BC28F4E5F320}"/>
              </a:ext>
            </a:extLst>
          </p:cNvPr>
          <p:cNvSpPr/>
          <p:nvPr/>
        </p:nvSpPr>
        <p:spPr>
          <a:xfrm>
            <a:off x="9453936" y="249228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5241BFAE-1EBB-7A36-1188-32668E286D56}"/>
              </a:ext>
            </a:extLst>
          </p:cNvPr>
          <p:cNvPicPr>
            <a:picLocks noChangeAspect="1"/>
          </p:cNvPicPr>
          <p:nvPr/>
        </p:nvPicPr>
        <p:blipFill>
          <a:blip r:embed="rId7"/>
          <a:stretch>
            <a:fillRect/>
          </a:stretch>
        </p:blipFill>
        <p:spPr>
          <a:xfrm>
            <a:off x="10497418" y="2521250"/>
            <a:ext cx="290805" cy="274468"/>
          </a:xfrm>
          <a:prstGeom prst="rect">
            <a:avLst/>
          </a:prstGeom>
        </p:spPr>
      </p:pic>
      <p:sp>
        <p:nvSpPr>
          <p:cNvPr id="47" name="Oval 46">
            <a:extLst>
              <a:ext uri="{FF2B5EF4-FFF2-40B4-BE49-F238E27FC236}">
                <a16:creationId xmlns:a16="http://schemas.microsoft.com/office/drawing/2014/main" id="{F76A6B86-75AA-6590-C19B-03DF83294A17}"/>
              </a:ext>
            </a:extLst>
          </p:cNvPr>
          <p:cNvSpPr/>
          <p:nvPr/>
        </p:nvSpPr>
        <p:spPr>
          <a:xfrm>
            <a:off x="0" y="2806063"/>
            <a:ext cx="2090594" cy="44790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9749740C-60A0-EEBB-DCB0-59F811D7BC0B}"/>
              </a:ext>
            </a:extLst>
          </p:cNvPr>
          <p:cNvSpPr/>
          <p:nvPr/>
        </p:nvSpPr>
        <p:spPr>
          <a:xfrm>
            <a:off x="9518285" y="1348379"/>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sp>
        <p:nvSpPr>
          <p:cNvPr id="51" name="Rectangle 50">
            <a:extLst>
              <a:ext uri="{FF2B5EF4-FFF2-40B4-BE49-F238E27FC236}">
                <a16:creationId xmlns:a16="http://schemas.microsoft.com/office/drawing/2014/main" id="{857FC9FF-23C1-DCC2-62E6-F1C2B77B789D}"/>
              </a:ext>
            </a:extLst>
          </p:cNvPr>
          <p:cNvSpPr/>
          <p:nvPr/>
        </p:nvSpPr>
        <p:spPr>
          <a:xfrm>
            <a:off x="470100" y="5921821"/>
            <a:ext cx="6590267" cy="44442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Will display All Expenses for Approval/Rejection in Admin Login</a:t>
            </a:r>
            <a:endParaRPr lang="en-IN" dirty="0">
              <a:solidFill>
                <a:sysClr val="windowText" lastClr="000000"/>
              </a:solidFill>
            </a:endParaRPr>
          </a:p>
        </p:txBody>
      </p:sp>
    </p:spTree>
    <p:extLst>
      <p:ext uri="{BB962C8B-B14F-4D97-AF65-F5344CB8AC3E}">
        <p14:creationId xmlns:p14="http://schemas.microsoft.com/office/powerpoint/2010/main" val="1102245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7B0FFCF-BE8D-9B12-D5EA-82BA90C22D26}"/>
              </a:ext>
            </a:extLst>
          </p:cNvPr>
          <p:cNvGraphicFramePr>
            <a:graphicFrameLocks noGrp="1"/>
          </p:cNvGraphicFramePr>
          <p:nvPr>
            <p:extLst>
              <p:ext uri="{D42A27DB-BD31-4B8C-83A1-F6EECF244321}">
                <p14:modId xmlns:p14="http://schemas.microsoft.com/office/powerpoint/2010/main" val="1872324539"/>
              </p:ext>
            </p:extLst>
          </p:nvPr>
        </p:nvGraphicFramePr>
        <p:xfrm>
          <a:off x="772826" y="599745"/>
          <a:ext cx="8128000" cy="39776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9597534"/>
                    </a:ext>
                  </a:extLst>
                </a:gridCol>
                <a:gridCol w="4064000">
                  <a:extLst>
                    <a:ext uri="{9D8B030D-6E8A-4147-A177-3AD203B41FA5}">
                      <a16:colId xmlns:a16="http://schemas.microsoft.com/office/drawing/2014/main" val="1853260253"/>
                    </a:ext>
                  </a:extLst>
                </a:gridCol>
              </a:tblGrid>
              <a:tr h="370840">
                <a:tc>
                  <a:txBody>
                    <a:bodyPr/>
                    <a:lstStyle/>
                    <a:p>
                      <a:r>
                        <a:rPr lang="en-US" dirty="0"/>
                        <a:t>Expense Code:</a:t>
                      </a:r>
                      <a:endParaRPr lang="en-IN" dirty="0"/>
                    </a:p>
                  </a:txBody>
                  <a:tcPr/>
                </a:tc>
                <a:tc>
                  <a:txBody>
                    <a:bodyPr/>
                    <a:lstStyle/>
                    <a:p>
                      <a:r>
                        <a:rPr lang="en-US" dirty="0"/>
                        <a:t>Customer Name:</a:t>
                      </a:r>
                      <a:endParaRPr lang="en-IN" dirty="0"/>
                    </a:p>
                  </a:txBody>
                  <a:tcPr/>
                </a:tc>
                <a:extLst>
                  <a:ext uri="{0D108BD9-81ED-4DB2-BD59-A6C34878D82A}">
                    <a16:rowId xmlns:a16="http://schemas.microsoft.com/office/drawing/2014/main" val="2421962630"/>
                  </a:ext>
                </a:extLst>
              </a:tr>
              <a:tr h="370840">
                <a:tc>
                  <a:txBody>
                    <a:bodyPr/>
                    <a:lstStyle/>
                    <a:p>
                      <a:r>
                        <a:rPr lang="en-US" dirty="0"/>
                        <a:t>Expense Date:</a:t>
                      </a:r>
                      <a:endParaRPr lang="en-IN" dirty="0"/>
                    </a:p>
                  </a:txBody>
                  <a:tcPr/>
                </a:tc>
                <a:tc>
                  <a:txBody>
                    <a:bodyPr/>
                    <a:lstStyle/>
                    <a:p>
                      <a:r>
                        <a:rPr lang="en-US" dirty="0"/>
                        <a:t>Transport Mode:</a:t>
                      </a:r>
                      <a:endParaRPr lang="en-IN" dirty="0"/>
                    </a:p>
                  </a:txBody>
                  <a:tcPr/>
                </a:tc>
                <a:extLst>
                  <a:ext uri="{0D108BD9-81ED-4DB2-BD59-A6C34878D82A}">
                    <a16:rowId xmlns:a16="http://schemas.microsoft.com/office/drawing/2014/main" val="1420246549"/>
                  </a:ext>
                </a:extLst>
              </a:tr>
              <a:tr h="370840">
                <a:tc>
                  <a:txBody>
                    <a:bodyPr/>
                    <a:lstStyle/>
                    <a:p>
                      <a:r>
                        <a:rPr lang="en-US" dirty="0"/>
                        <a:t>Punched In Location:</a:t>
                      </a:r>
                      <a:endParaRPr lang="en-IN" dirty="0"/>
                    </a:p>
                  </a:txBody>
                  <a:tcPr/>
                </a:tc>
                <a:tc>
                  <a:txBody>
                    <a:bodyPr/>
                    <a:lstStyle/>
                    <a:p>
                      <a:r>
                        <a:rPr lang="en-US" dirty="0"/>
                        <a:t>Checked In Location:</a:t>
                      </a:r>
                      <a:endParaRPr lang="en-IN" dirty="0"/>
                    </a:p>
                  </a:txBody>
                  <a:tcPr/>
                </a:tc>
                <a:extLst>
                  <a:ext uri="{0D108BD9-81ED-4DB2-BD59-A6C34878D82A}">
                    <a16:rowId xmlns:a16="http://schemas.microsoft.com/office/drawing/2014/main" val="309704498"/>
                  </a:ext>
                </a:extLst>
              </a:tr>
              <a:tr h="370840">
                <a:tc>
                  <a:txBody>
                    <a:bodyPr/>
                    <a:lstStyle/>
                    <a:p>
                      <a:r>
                        <a:rPr lang="en-US" dirty="0"/>
                        <a:t>Punch In Date &amp; time:</a:t>
                      </a:r>
                      <a:endParaRPr lang="en-IN" dirty="0"/>
                    </a:p>
                  </a:txBody>
                  <a:tcPr/>
                </a:tc>
                <a:tc>
                  <a:txBody>
                    <a:bodyPr/>
                    <a:lstStyle/>
                    <a:p>
                      <a:r>
                        <a:rPr lang="en-US" dirty="0"/>
                        <a:t>Checked In Date &amp; time:</a:t>
                      </a:r>
                      <a:endParaRPr lang="en-IN" dirty="0"/>
                    </a:p>
                  </a:txBody>
                  <a:tcPr/>
                </a:tc>
                <a:extLst>
                  <a:ext uri="{0D108BD9-81ED-4DB2-BD59-A6C34878D82A}">
                    <a16:rowId xmlns:a16="http://schemas.microsoft.com/office/drawing/2014/main" val="1096882868"/>
                  </a:ext>
                </a:extLst>
              </a:tr>
              <a:tr h="370840">
                <a:tc>
                  <a:txBody>
                    <a:bodyPr/>
                    <a:lstStyle/>
                    <a:p>
                      <a:r>
                        <a:rPr lang="en-US" dirty="0"/>
                        <a:t>Distance in Km:</a:t>
                      </a:r>
                      <a:endParaRPr lang="en-IN" dirty="0"/>
                    </a:p>
                  </a:txBody>
                  <a:tcPr/>
                </a:tc>
                <a:tc>
                  <a:txBody>
                    <a:bodyPr/>
                    <a:lstStyle/>
                    <a:p>
                      <a:r>
                        <a:rPr lang="en-US" dirty="0"/>
                        <a:t>Amount:</a:t>
                      </a:r>
                      <a:endParaRPr lang="en-IN" dirty="0"/>
                    </a:p>
                  </a:txBody>
                  <a:tcPr/>
                </a:tc>
                <a:extLst>
                  <a:ext uri="{0D108BD9-81ED-4DB2-BD59-A6C34878D82A}">
                    <a16:rowId xmlns:a16="http://schemas.microsoft.com/office/drawing/2014/main" val="1318341074"/>
                  </a:ext>
                </a:extLst>
              </a:tr>
              <a:tr h="370840">
                <a:tc>
                  <a:txBody>
                    <a:bodyPr/>
                    <a:lstStyle/>
                    <a:p>
                      <a:r>
                        <a:rPr lang="en-US" u="none" dirty="0"/>
                        <a:t>Rate Per KM:</a:t>
                      </a:r>
                      <a:endParaRPr lang="en-IN" u="none" dirty="0"/>
                    </a:p>
                  </a:txBody>
                  <a:tcPr/>
                </a:tc>
                <a:tc>
                  <a:txBody>
                    <a:bodyPr/>
                    <a:lstStyle/>
                    <a:p>
                      <a:r>
                        <a:rPr lang="en-US" dirty="0"/>
                        <a:t>Remarks:</a:t>
                      </a:r>
                      <a:endParaRPr lang="en-IN" dirty="0"/>
                    </a:p>
                  </a:txBody>
                  <a:tcPr/>
                </a:tc>
                <a:extLst>
                  <a:ext uri="{0D108BD9-81ED-4DB2-BD59-A6C34878D82A}">
                    <a16:rowId xmlns:a16="http://schemas.microsoft.com/office/drawing/2014/main" val="377465995"/>
                  </a:ext>
                </a:extLst>
              </a:tr>
              <a:tr h="370840">
                <a:tc>
                  <a:txBody>
                    <a:bodyPr/>
                    <a:lstStyle/>
                    <a:p>
                      <a:r>
                        <a:rPr lang="en-US" dirty="0"/>
                        <a:t>Expense Added By:</a:t>
                      </a:r>
                      <a:endParaRPr lang="en-IN" dirty="0"/>
                    </a:p>
                  </a:txBody>
                  <a:tcPr/>
                </a:tc>
                <a:tc>
                  <a:txBody>
                    <a:bodyPr/>
                    <a:lstStyle/>
                    <a:p>
                      <a:r>
                        <a:rPr lang="en-US" dirty="0"/>
                        <a:t>Expense Added By Date &amp; Time:</a:t>
                      </a:r>
                      <a:endParaRPr lang="en-IN" dirty="0"/>
                    </a:p>
                  </a:txBody>
                  <a:tcPr/>
                </a:tc>
                <a:extLst>
                  <a:ext uri="{0D108BD9-81ED-4DB2-BD59-A6C34878D82A}">
                    <a16:rowId xmlns:a16="http://schemas.microsoft.com/office/drawing/2014/main" val="621313264"/>
                  </a:ext>
                </a:extLst>
              </a:tr>
              <a:tr h="370840">
                <a:tc>
                  <a:txBody>
                    <a:bodyPr/>
                    <a:lstStyle/>
                    <a:p>
                      <a:r>
                        <a:rPr lang="en-US" dirty="0"/>
                        <a:t>Expense Edited By:</a:t>
                      </a:r>
                      <a:endParaRPr lang="en-IN" dirty="0"/>
                    </a:p>
                  </a:txBody>
                  <a:tcPr/>
                </a:tc>
                <a:tc>
                  <a:txBody>
                    <a:bodyPr/>
                    <a:lstStyle/>
                    <a:p>
                      <a:r>
                        <a:rPr lang="en-US" dirty="0"/>
                        <a:t>Expense Edited By Date &amp; Time:</a:t>
                      </a:r>
                      <a:endParaRPr lang="en-IN" dirty="0"/>
                    </a:p>
                  </a:txBody>
                  <a:tcPr/>
                </a:tc>
                <a:extLst>
                  <a:ext uri="{0D108BD9-81ED-4DB2-BD59-A6C34878D82A}">
                    <a16:rowId xmlns:a16="http://schemas.microsoft.com/office/drawing/2014/main" val="303696062"/>
                  </a:ext>
                </a:extLst>
              </a:tr>
              <a:tr h="370840">
                <a:tc>
                  <a:txBody>
                    <a:bodyPr/>
                    <a:lstStyle/>
                    <a:p>
                      <a:r>
                        <a:rPr lang="en-US" dirty="0"/>
                        <a:t>Approved/Rejected  By:</a:t>
                      </a:r>
                      <a:endParaRPr lang="en-IN" dirty="0"/>
                    </a:p>
                  </a:txBody>
                  <a:tcPr/>
                </a:tc>
                <a:tc>
                  <a:txBody>
                    <a:bodyPr/>
                    <a:lstStyle/>
                    <a:p>
                      <a:r>
                        <a:rPr lang="en-US" dirty="0"/>
                        <a:t>Approved/</a:t>
                      </a:r>
                      <a:r>
                        <a:rPr lang="en-US" dirty="0" err="1"/>
                        <a:t>Rej</a:t>
                      </a:r>
                      <a:r>
                        <a:rPr lang="en-US" dirty="0"/>
                        <a:t>. Date &amp; Time:</a:t>
                      </a:r>
                      <a:endParaRPr lang="en-IN" dirty="0"/>
                    </a:p>
                  </a:txBody>
                  <a:tcPr/>
                </a:tc>
                <a:extLst>
                  <a:ext uri="{0D108BD9-81ED-4DB2-BD59-A6C34878D82A}">
                    <a16:rowId xmlns:a16="http://schemas.microsoft.com/office/drawing/2014/main" val="3429717598"/>
                  </a:ext>
                </a:extLst>
              </a:tr>
              <a:tr h="370840">
                <a:tc>
                  <a:txBody>
                    <a:bodyPr/>
                    <a:lstStyle/>
                    <a:p>
                      <a:r>
                        <a:rPr lang="en-US" dirty="0"/>
                        <a:t>Status: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Supporting Document: </a:t>
                      </a:r>
                      <a:r>
                        <a:rPr lang="en-US" u="sng" dirty="0"/>
                        <a:t>View</a:t>
                      </a:r>
                      <a:endParaRPr lang="en-IN" u="sng" dirty="0"/>
                    </a:p>
                    <a:p>
                      <a:endParaRPr lang="en-IN" dirty="0"/>
                    </a:p>
                  </a:txBody>
                  <a:tcPr/>
                </a:tc>
                <a:extLst>
                  <a:ext uri="{0D108BD9-81ED-4DB2-BD59-A6C34878D82A}">
                    <a16:rowId xmlns:a16="http://schemas.microsoft.com/office/drawing/2014/main" val="2151601783"/>
                  </a:ext>
                </a:extLst>
              </a:tr>
            </a:tbl>
          </a:graphicData>
        </a:graphic>
      </p:graphicFrame>
    </p:spTree>
    <p:extLst>
      <p:ext uri="{BB962C8B-B14F-4D97-AF65-F5344CB8AC3E}">
        <p14:creationId xmlns:p14="http://schemas.microsoft.com/office/powerpoint/2010/main" val="33709687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809469" y="284813"/>
            <a:ext cx="2428406"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 Expense</a:t>
            </a:r>
            <a:endParaRPr lang="en-IN" dirty="0"/>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graphicFrame>
        <p:nvGraphicFramePr>
          <p:cNvPr id="3" name="Object 2">
            <a:extLst>
              <a:ext uri="{FF2B5EF4-FFF2-40B4-BE49-F238E27FC236}">
                <a16:creationId xmlns:a16="http://schemas.microsoft.com/office/drawing/2014/main" id="{2E63F3FF-EBAB-C7E5-277F-A2437D2CE0B8}"/>
              </a:ext>
            </a:extLst>
          </p:cNvPr>
          <p:cNvGraphicFramePr>
            <a:graphicFrameLocks noChangeAspect="1"/>
          </p:cNvGraphicFramePr>
          <p:nvPr>
            <p:extLst>
              <p:ext uri="{D42A27DB-BD31-4B8C-83A1-F6EECF244321}">
                <p14:modId xmlns:p14="http://schemas.microsoft.com/office/powerpoint/2010/main" val="2018348706"/>
              </p:ext>
            </p:extLst>
          </p:nvPr>
        </p:nvGraphicFramePr>
        <p:xfrm>
          <a:off x="602103" y="1424768"/>
          <a:ext cx="2257901" cy="1905104"/>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3" name="Object 2">
                        <a:extLst>
                          <a:ext uri="{FF2B5EF4-FFF2-40B4-BE49-F238E27FC236}">
                            <a16:creationId xmlns:a16="http://schemas.microsoft.com/office/drawing/2014/main" id="{2E63F3FF-EBAB-C7E5-277F-A2437D2CE0B8}"/>
                          </a:ext>
                        </a:extLst>
                      </p:cNvPr>
                      <p:cNvPicPr/>
                      <p:nvPr/>
                    </p:nvPicPr>
                    <p:blipFill>
                      <a:blip r:embed="rId3"/>
                      <a:stretch>
                        <a:fillRect/>
                      </a:stretch>
                    </p:blipFill>
                    <p:spPr>
                      <a:xfrm>
                        <a:off x="602103" y="1424768"/>
                        <a:ext cx="2257901" cy="1905104"/>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0927CC13-528B-597D-4BE6-815EE29D661A}"/>
              </a:ext>
            </a:extLst>
          </p:cNvPr>
          <p:cNvSpPr/>
          <p:nvPr/>
        </p:nvSpPr>
        <p:spPr>
          <a:xfrm>
            <a:off x="9533745" y="284813"/>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Expenses Approval- Admin</a:t>
            </a:r>
            <a:endParaRPr lang="en-IN" dirty="0">
              <a:solidFill>
                <a:sysClr val="windowText" lastClr="000000"/>
              </a:solidFill>
            </a:endParaRPr>
          </a:p>
        </p:txBody>
      </p:sp>
    </p:spTree>
    <p:extLst>
      <p:ext uri="{BB962C8B-B14F-4D97-AF65-F5344CB8AC3E}">
        <p14:creationId xmlns:p14="http://schemas.microsoft.com/office/powerpoint/2010/main" val="189921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338090-93B9-5600-70CC-893B1C77D1A3}"/>
              </a:ext>
            </a:extLst>
          </p:cNvPr>
          <p:cNvSpPr/>
          <p:nvPr/>
        </p:nvSpPr>
        <p:spPr>
          <a:xfrm>
            <a:off x="689548" y="179882"/>
            <a:ext cx="4409902"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10. My Expenses- User Log In</a:t>
            </a:r>
            <a:endParaRPr lang="en-IN" sz="2400" dirty="0">
              <a:solidFill>
                <a:sysClr val="windowText" lastClr="000000"/>
              </a:solidFill>
            </a:endParaRPr>
          </a:p>
        </p:txBody>
      </p:sp>
      <p:graphicFrame>
        <p:nvGraphicFramePr>
          <p:cNvPr id="3" name="Table 2">
            <a:extLst>
              <a:ext uri="{FF2B5EF4-FFF2-40B4-BE49-F238E27FC236}">
                <a16:creationId xmlns:a16="http://schemas.microsoft.com/office/drawing/2014/main" id="{C06BECE7-68B2-B033-85BA-CF052EA8E8CA}"/>
              </a:ext>
            </a:extLst>
          </p:cNvPr>
          <p:cNvGraphicFramePr>
            <a:graphicFrameLocks noGrp="1"/>
          </p:cNvGraphicFramePr>
          <p:nvPr>
            <p:extLst>
              <p:ext uri="{D42A27DB-BD31-4B8C-83A1-F6EECF244321}">
                <p14:modId xmlns:p14="http://schemas.microsoft.com/office/powerpoint/2010/main" val="1678683231"/>
              </p:ext>
            </p:extLst>
          </p:nvPr>
        </p:nvGraphicFramePr>
        <p:xfrm>
          <a:off x="997679" y="1559116"/>
          <a:ext cx="9495435" cy="3571240"/>
        </p:xfrm>
        <a:graphic>
          <a:graphicData uri="http://schemas.openxmlformats.org/drawingml/2006/table">
            <a:tbl>
              <a:tblPr firstRow="1" bandRow="1">
                <a:tableStyleId>{5C22544A-7EE6-4342-B048-85BDC9FD1C3A}</a:tableStyleId>
              </a:tblPr>
              <a:tblGrid>
                <a:gridCol w="2090295">
                  <a:extLst>
                    <a:ext uri="{9D8B030D-6E8A-4147-A177-3AD203B41FA5}">
                      <a16:colId xmlns:a16="http://schemas.microsoft.com/office/drawing/2014/main" val="2951616450"/>
                    </a:ext>
                  </a:extLst>
                </a:gridCol>
                <a:gridCol w="1707879">
                  <a:extLst>
                    <a:ext uri="{9D8B030D-6E8A-4147-A177-3AD203B41FA5}">
                      <a16:colId xmlns:a16="http://schemas.microsoft.com/office/drawing/2014/main" val="791802554"/>
                    </a:ext>
                  </a:extLst>
                </a:gridCol>
                <a:gridCol w="1899087">
                  <a:extLst>
                    <a:ext uri="{9D8B030D-6E8A-4147-A177-3AD203B41FA5}">
                      <a16:colId xmlns:a16="http://schemas.microsoft.com/office/drawing/2014/main" val="900411553"/>
                    </a:ext>
                  </a:extLst>
                </a:gridCol>
                <a:gridCol w="1899087">
                  <a:extLst>
                    <a:ext uri="{9D8B030D-6E8A-4147-A177-3AD203B41FA5}">
                      <a16:colId xmlns:a16="http://schemas.microsoft.com/office/drawing/2014/main" val="241979037"/>
                    </a:ext>
                  </a:extLst>
                </a:gridCol>
                <a:gridCol w="1899087">
                  <a:extLst>
                    <a:ext uri="{9D8B030D-6E8A-4147-A177-3AD203B41FA5}">
                      <a16:colId xmlns:a16="http://schemas.microsoft.com/office/drawing/2014/main" val="1110994777"/>
                    </a:ext>
                  </a:extLst>
                </a:gridCol>
              </a:tblGrid>
              <a:tr h="370840">
                <a:tc>
                  <a:txBody>
                    <a:bodyPr/>
                    <a:lstStyle/>
                    <a:p>
                      <a:r>
                        <a:rPr lang="en-US" dirty="0"/>
                        <a:t>Expense No.</a:t>
                      </a:r>
                      <a:endParaRPr lang="en-IN" dirty="0"/>
                    </a:p>
                  </a:txBody>
                  <a:tcPr/>
                </a:tc>
                <a:tc>
                  <a:txBody>
                    <a:bodyPr/>
                    <a:lstStyle/>
                    <a:p>
                      <a:r>
                        <a:rPr lang="en-US" dirty="0"/>
                        <a:t>Expense Date</a:t>
                      </a:r>
                      <a:endParaRPr lang="en-IN" dirty="0"/>
                    </a:p>
                  </a:txBody>
                  <a:tcPr/>
                </a:tc>
                <a:tc>
                  <a:txBody>
                    <a:bodyPr/>
                    <a:lstStyle/>
                    <a:p>
                      <a:r>
                        <a:rPr lang="en-US" dirty="0"/>
                        <a:t>Expense Amount</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94344505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458342011"/>
                  </a:ext>
                </a:extLst>
              </a:tr>
              <a:tr h="370840">
                <a:tc>
                  <a:txBody>
                    <a:bodyPr/>
                    <a:lstStyle/>
                    <a:p>
                      <a:r>
                        <a:rPr lang="en-US" b="1" u="sng" dirty="0"/>
                        <a:t>EXP06242500001</a:t>
                      </a:r>
                      <a:endParaRPr lang="en-IN" b="1" u="sng" dirty="0"/>
                    </a:p>
                  </a:txBody>
                  <a:tcPr/>
                </a:tc>
                <a:tc>
                  <a:txBody>
                    <a:bodyPr/>
                    <a:lstStyle/>
                    <a:p>
                      <a:r>
                        <a:rPr lang="en-US" dirty="0"/>
                        <a:t>26-06-2024</a:t>
                      </a:r>
                      <a:endParaRPr lang="en-IN" dirty="0"/>
                    </a:p>
                  </a:txBody>
                  <a:tcPr/>
                </a:tc>
                <a:tc>
                  <a:txBody>
                    <a:bodyPr/>
                    <a:lstStyle/>
                    <a:p>
                      <a:r>
                        <a:rPr lang="en-US" dirty="0"/>
                        <a:t>313.00</a:t>
                      </a:r>
                      <a:endParaRPr lang="en-IN" dirty="0"/>
                    </a:p>
                  </a:txBody>
                  <a:tcPr/>
                </a:tc>
                <a:tc>
                  <a:txBody>
                    <a:bodyPr/>
                    <a:lstStyle/>
                    <a:p>
                      <a:r>
                        <a:rPr lang="en-US" dirty="0"/>
                        <a:t>Pending for Approval</a:t>
                      </a:r>
                      <a:endParaRPr lang="en-IN" dirty="0"/>
                    </a:p>
                  </a:txBody>
                  <a:tcPr/>
                </a:tc>
                <a:tc>
                  <a:txBody>
                    <a:bodyPr/>
                    <a:lstStyle/>
                    <a:p>
                      <a:endParaRPr lang="en-IN" dirty="0"/>
                    </a:p>
                  </a:txBody>
                  <a:tcPr/>
                </a:tc>
                <a:extLst>
                  <a:ext uri="{0D108BD9-81ED-4DB2-BD59-A6C34878D82A}">
                    <a16:rowId xmlns:a16="http://schemas.microsoft.com/office/drawing/2014/main" val="1370918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EXP06242500002</a:t>
                      </a:r>
                      <a:endParaRPr lang="en-IN" dirty="0"/>
                    </a:p>
                    <a:p>
                      <a:endParaRPr lang="en-IN" dirty="0"/>
                    </a:p>
                  </a:txBody>
                  <a:tcPr/>
                </a:tc>
                <a:tc>
                  <a:txBody>
                    <a:bodyPr/>
                    <a:lstStyle/>
                    <a:p>
                      <a:r>
                        <a:rPr lang="en-US" dirty="0"/>
                        <a:t>16-06-2024</a:t>
                      </a:r>
                      <a:endParaRPr lang="en-IN" dirty="0"/>
                    </a:p>
                  </a:txBody>
                  <a:tcPr/>
                </a:tc>
                <a:tc>
                  <a:txBody>
                    <a:bodyPr/>
                    <a:lstStyle/>
                    <a:p>
                      <a:r>
                        <a:rPr lang="en-US" dirty="0"/>
                        <a:t>1290.75</a:t>
                      </a:r>
                      <a:endParaRPr lang="en-IN" dirty="0"/>
                    </a:p>
                  </a:txBody>
                  <a:tcPr/>
                </a:tc>
                <a:tc>
                  <a:txBody>
                    <a:bodyPr/>
                    <a:lstStyle/>
                    <a:p>
                      <a:r>
                        <a:rPr lang="en-US" dirty="0"/>
                        <a:t>Approved</a:t>
                      </a:r>
                      <a:endParaRPr lang="en-IN" dirty="0"/>
                    </a:p>
                  </a:txBody>
                  <a:tcPr/>
                </a:tc>
                <a:tc>
                  <a:txBody>
                    <a:bodyPr/>
                    <a:lstStyle/>
                    <a:p>
                      <a:endParaRPr lang="en-IN" dirty="0"/>
                    </a:p>
                  </a:txBody>
                  <a:tcPr/>
                </a:tc>
                <a:extLst>
                  <a:ext uri="{0D108BD9-81ED-4DB2-BD59-A6C34878D82A}">
                    <a16:rowId xmlns:a16="http://schemas.microsoft.com/office/drawing/2014/main" val="16455122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EXP05242500003</a:t>
                      </a:r>
                      <a:endParaRPr lang="en-IN" b="0" u="none" dirty="0"/>
                    </a:p>
                    <a:p>
                      <a:endParaRPr lang="en-IN" dirty="0"/>
                    </a:p>
                  </a:txBody>
                  <a:tcPr/>
                </a:tc>
                <a:tc>
                  <a:txBody>
                    <a:bodyPr/>
                    <a:lstStyle/>
                    <a:p>
                      <a:r>
                        <a:rPr lang="en-US" dirty="0"/>
                        <a:t>29-05-2024</a:t>
                      </a:r>
                      <a:endParaRPr lang="en-IN" dirty="0"/>
                    </a:p>
                  </a:txBody>
                  <a:tcPr/>
                </a:tc>
                <a:tc>
                  <a:txBody>
                    <a:bodyPr/>
                    <a:lstStyle/>
                    <a:p>
                      <a:r>
                        <a:rPr lang="en-US" dirty="0"/>
                        <a:t>2800.50</a:t>
                      </a:r>
                      <a:endParaRPr lang="en-IN" dirty="0"/>
                    </a:p>
                  </a:txBody>
                  <a:tcPr/>
                </a:tc>
                <a:tc>
                  <a:txBody>
                    <a:bodyPr/>
                    <a:lstStyle/>
                    <a:p>
                      <a:r>
                        <a:rPr lang="en-US" dirty="0"/>
                        <a:t>Rejected.</a:t>
                      </a:r>
                      <a:endParaRPr lang="en-IN" dirty="0"/>
                    </a:p>
                  </a:txBody>
                  <a:tcPr/>
                </a:tc>
                <a:tc>
                  <a:txBody>
                    <a:bodyPr/>
                    <a:lstStyle/>
                    <a:p>
                      <a:endParaRPr lang="en-IN" dirty="0"/>
                    </a:p>
                  </a:txBody>
                  <a:tcPr/>
                </a:tc>
                <a:extLst>
                  <a:ext uri="{0D108BD9-81ED-4DB2-BD59-A6C34878D82A}">
                    <a16:rowId xmlns:a16="http://schemas.microsoft.com/office/drawing/2014/main" val="1135851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EXP05242500035</a:t>
                      </a:r>
                      <a:endParaRPr lang="en-IN" b="1" u="sng" dirty="0"/>
                    </a:p>
                    <a:p>
                      <a:endParaRPr lang="en-IN" dirty="0"/>
                    </a:p>
                  </a:txBody>
                  <a:tcPr/>
                </a:tc>
                <a:tc>
                  <a:txBody>
                    <a:bodyPr/>
                    <a:lstStyle/>
                    <a:p>
                      <a:r>
                        <a:rPr lang="en-US" dirty="0"/>
                        <a:t>15-05-2024</a:t>
                      </a:r>
                      <a:endParaRPr lang="en-IN" dirty="0"/>
                    </a:p>
                  </a:txBody>
                  <a:tcPr/>
                </a:tc>
                <a:tc>
                  <a:txBody>
                    <a:bodyPr/>
                    <a:lstStyle/>
                    <a:p>
                      <a:r>
                        <a:rPr lang="en-US" dirty="0"/>
                        <a:t>5800.00</a:t>
                      </a:r>
                      <a:endParaRPr lang="en-IN" dirty="0"/>
                    </a:p>
                  </a:txBody>
                  <a:tcPr/>
                </a:tc>
                <a:tc>
                  <a:txBody>
                    <a:bodyPr/>
                    <a:lstStyle/>
                    <a:p>
                      <a:r>
                        <a:rPr lang="en-US" dirty="0"/>
                        <a:t>Return</a:t>
                      </a:r>
                      <a:endParaRPr lang="en-IN" dirty="0"/>
                    </a:p>
                  </a:txBody>
                  <a:tcPr/>
                </a:tc>
                <a:tc>
                  <a:txBody>
                    <a:bodyPr/>
                    <a:lstStyle/>
                    <a:p>
                      <a:endParaRPr lang="en-IN" dirty="0"/>
                    </a:p>
                  </a:txBody>
                  <a:tcPr/>
                </a:tc>
                <a:extLst>
                  <a:ext uri="{0D108BD9-81ED-4DB2-BD59-A6C34878D82A}">
                    <a16:rowId xmlns:a16="http://schemas.microsoft.com/office/drawing/2014/main" val="1427730599"/>
                  </a:ext>
                </a:extLst>
              </a:tr>
            </a:tbl>
          </a:graphicData>
        </a:graphic>
      </p:graphicFrame>
      <p:sp>
        <p:nvSpPr>
          <p:cNvPr id="5" name="TextBox 4">
            <a:extLst>
              <a:ext uri="{FF2B5EF4-FFF2-40B4-BE49-F238E27FC236}">
                <a16:creationId xmlns:a16="http://schemas.microsoft.com/office/drawing/2014/main" id="{19A5823A-D37D-0999-B97D-D0B486700CD5}"/>
              </a:ext>
            </a:extLst>
          </p:cNvPr>
          <p:cNvSpPr txBox="1"/>
          <p:nvPr/>
        </p:nvSpPr>
        <p:spPr>
          <a:xfrm>
            <a:off x="435549" y="5406938"/>
            <a:ext cx="7029554" cy="369332"/>
          </a:xfrm>
          <a:prstGeom prst="rect">
            <a:avLst/>
          </a:prstGeom>
          <a:noFill/>
        </p:spPr>
        <p:txBody>
          <a:bodyPr wrap="square">
            <a:spAutoFit/>
          </a:bodyPr>
          <a:lstStyle/>
          <a:p>
            <a:r>
              <a:rPr lang="en-US" dirty="0"/>
              <a:t>Expense No. nomenclature: EXP&lt;MONTH&gt;&lt;FY&gt;&lt;NUMBER&gt;</a:t>
            </a:r>
            <a:endParaRPr lang="en-IN" dirty="0"/>
          </a:p>
        </p:txBody>
      </p:sp>
      <p:sp>
        <p:nvSpPr>
          <p:cNvPr id="6" name="Oval 5">
            <a:extLst>
              <a:ext uri="{FF2B5EF4-FFF2-40B4-BE49-F238E27FC236}">
                <a16:creationId xmlns:a16="http://schemas.microsoft.com/office/drawing/2014/main" id="{B609ADD0-2EC0-920E-04EA-E8F50554EF89}"/>
              </a:ext>
            </a:extLst>
          </p:cNvPr>
          <p:cNvSpPr/>
          <p:nvPr/>
        </p:nvSpPr>
        <p:spPr>
          <a:xfrm>
            <a:off x="737850" y="2564589"/>
            <a:ext cx="2578308" cy="50966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peech Bubble: Oval 6">
            <a:extLst>
              <a:ext uri="{FF2B5EF4-FFF2-40B4-BE49-F238E27FC236}">
                <a16:creationId xmlns:a16="http://schemas.microsoft.com/office/drawing/2014/main" id="{DDEA11F3-95BF-B0AF-7D10-7D7F776CCB1E}"/>
              </a:ext>
            </a:extLst>
          </p:cNvPr>
          <p:cNvSpPr/>
          <p:nvPr/>
        </p:nvSpPr>
        <p:spPr>
          <a:xfrm>
            <a:off x="3061742" y="2926201"/>
            <a:ext cx="3582650" cy="557666"/>
          </a:xfrm>
          <a:prstGeom prst="wedgeEllipseCallout">
            <a:avLst>
              <a:gd name="adj1" fmla="val -40990"/>
              <a:gd name="adj2" fmla="val -63837"/>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Expense No.</a:t>
            </a:r>
            <a:endParaRPr lang="en-IN" dirty="0">
              <a:solidFill>
                <a:schemeClr val="tx1"/>
              </a:solidFill>
            </a:endParaRPr>
          </a:p>
        </p:txBody>
      </p:sp>
      <p:sp>
        <p:nvSpPr>
          <p:cNvPr id="9" name="Rectangle 8">
            <a:extLst>
              <a:ext uri="{FF2B5EF4-FFF2-40B4-BE49-F238E27FC236}">
                <a16:creationId xmlns:a16="http://schemas.microsoft.com/office/drawing/2014/main" id="{EF782D2A-C872-D1AF-B7B8-80DA54A74063}"/>
              </a:ext>
            </a:extLst>
          </p:cNvPr>
          <p:cNvSpPr/>
          <p:nvPr/>
        </p:nvSpPr>
        <p:spPr>
          <a:xfrm>
            <a:off x="9233941" y="854439"/>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pic>
        <p:nvPicPr>
          <p:cNvPr id="11" name="Picture 10">
            <a:extLst>
              <a:ext uri="{FF2B5EF4-FFF2-40B4-BE49-F238E27FC236}">
                <a16:creationId xmlns:a16="http://schemas.microsoft.com/office/drawing/2014/main" id="{9D422C89-2CAD-A1D8-0A78-40C2BABA33C8}"/>
              </a:ext>
            </a:extLst>
          </p:cNvPr>
          <p:cNvPicPr>
            <a:picLocks noChangeAspect="1"/>
          </p:cNvPicPr>
          <p:nvPr/>
        </p:nvPicPr>
        <p:blipFill>
          <a:blip r:embed="rId2"/>
          <a:stretch>
            <a:fillRect/>
          </a:stretch>
        </p:blipFill>
        <p:spPr>
          <a:xfrm>
            <a:off x="9007420" y="2638517"/>
            <a:ext cx="453037" cy="509666"/>
          </a:xfrm>
          <a:prstGeom prst="rect">
            <a:avLst/>
          </a:prstGeom>
        </p:spPr>
      </p:pic>
      <p:pic>
        <p:nvPicPr>
          <p:cNvPr id="12" name="Picture 11">
            <a:extLst>
              <a:ext uri="{FF2B5EF4-FFF2-40B4-BE49-F238E27FC236}">
                <a16:creationId xmlns:a16="http://schemas.microsoft.com/office/drawing/2014/main" id="{94B81517-0C81-638D-ACD3-BCE3FF41B058}"/>
              </a:ext>
            </a:extLst>
          </p:cNvPr>
          <p:cNvPicPr>
            <a:picLocks noChangeAspect="1"/>
          </p:cNvPicPr>
          <p:nvPr/>
        </p:nvPicPr>
        <p:blipFill>
          <a:blip r:embed="rId2"/>
          <a:stretch>
            <a:fillRect/>
          </a:stretch>
        </p:blipFill>
        <p:spPr>
          <a:xfrm>
            <a:off x="9007420" y="3280851"/>
            <a:ext cx="453037" cy="509666"/>
          </a:xfrm>
          <a:prstGeom prst="rect">
            <a:avLst/>
          </a:prstGeom>
        </p:spPr>
      </p:pic>
      <p:pic>
        <p:nvPicPr>
          <p:cNvPr id="13" name="Picture 12">
            <a:extLst>
              <a:ext uri="{FF2B5EF4-FFF2-40B4-BE49-F238E27FC236}">
                <a16:creationId xmlns:a16="http://schemas.microsoft.com/office/drawing/2014/main" id="{40EF2BBD-0BD9-E2E2-BDD6-ED978A3E52BB}"/>
              </a:ext>
            </a:extLst>
          </p:cNvPr>
          <p:cNvPicPr>
            <a:picLocks noChangeAspect="1"/>
          </p:cNvPicPr>
          <p:nvPr/>
        </p:nvPicPr>
        <p:blipFill>
          <a:blip r:embed="rId2"/>
          <a:stretch>
            <a:fillRect/>
          </a:stretch>
        </p:blipFill>
        <p:spPr>
          <a:xfrm>
            <a:off x="9007421" y="3911362"/>
            <a:ext cx="453037" cy="509666"/>
          </a:xfrm>
          <a:prstGeom prst="rect">
            <a:avLst/>
          </a:prstGeom>
        </p:spPr>
      </p:pic>
      <p:pic>
        <p:nvPicPr>
          <p:cNvPr id="14" name="Picture 13">
            <a:extLst>
              <a:ext uri="{FF2B5EF4-FFF2-40B4-BE49-F238E27FC236}">
                <a16:creationId xmlns:a16="http://schemas.microsoft.com/office/drawing/2014/main" id="{303B53F6-3A7C-2AAE-D12E-E6559688ED4D}"/>
              </a:ext>
            </a:extLst>
          </p:cNvPr>
          <p:cNvPicPr>
            <a:picLocks noChangeAspect="1"/>
          </p:cNvPicPr>
          <p:nvPr/>
        </p:nvPicPr>
        <p:blipFill>
          <a:blip r:embed="rId2"/>
          <a:stretch>
            <a:fillRect/>
          </a:stretch>
        </p:blipFill>
        <p:spPr>
          <a:xfrm>
            <a:off x="9007422" y="4565519"/>
            <a:ext cx="453037" cy="509666"/>
          </a:xfrm>
          <a:prstGeom prst="rect">
            <a:avLst/>
          </a:prstGeom>
        </p:spPr>
      </p:pic>
      <p:sp>
        <p:nvSpPr>
          <p:cNvPr id="15" name="Oval 14">
            <a:extLst>
              <a:ext uri="{FF2B5EF4-FFF2-40B4-BE49-F238E27FC236}">
                <a16:creationId xmlns:a16="http://schemas.microsoft.com/office/drawing/2014/main" id="{CEF7AEAE-4B71-90EC-BDA9-182F8CDF514D}"/>
              </a:ext>
            </a:extLst>
          </p:cNvPr>
          <p:cNvSpPr/>
          <p:nvPr/>
        </p:nvSpPr>
        <p:spPr>
          <a:xfrm>
            <a:off x="711202" y="4451145"/>
            <a:ext cx="2578308" cy="50966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1475A0D8-0E44-DDAB-FDF0-80F51165C90D}"/>
              </a:ext>
            </a:extLst>
          </p:cNvPr>
          <p:cNvSpPr/>
          <p:nvPr/>
        </p:nvSpPr>
        <p:spPr>
          <a:xfrm>
            <a:off x="1211945" y="223845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0BF88D86-A549-BEDB-CCF7-ACB256929E66}"/>
              </a:ext>
            </a:extLst>
          </p:cNvPr>
          <p:cNvPicPr>
            <a:picLocks noChangeAspect="1"/>
          </p:cNvPicPr>
          <p:nvPr/>
        </p:nvPicPr>
        <p:blipFill>
          <a:blip r:embed="rId3"/>
          <a:stretch>
            <a:fillRect/>
          </a:stretch>
        </p:blipFill>
        <p:spPr>
          <a:xfrm>
            <a:off x="2283502" y="2265512"/>
            <a:ext cx="290805" cy="274468"/>
          </a:xfrm>
          <a:prstGeom prst="rect">
            <a:avLst/>
          </a:prstGeom>
        </p:spPr>
      </p:pic>
      <p:sp>
        <p:nvSpPr>
          <p:cNvPr id="18" name="Rectangle 17">
            <a:extLst>
              <a:ext uri="{FF2B5EF4-FFF2-40B4-BE49-F238E27FC236}">
                <a16:creationId xmlns:a16="http://schemas.microsoft.com/office/drawing/2014/main" id="{B13F321A-A773-93D5-1764-3F5A78D43097}"/>
              </a:ext>
            </a:extLst>
          </p:cNvPr>
          <p:cNvSpPr/>
          <p:nvPr/>
        </p:nvSpPr>
        <p:spPr>
          <a:xfrm>
            <a:off x="3189182" y="220503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E5417143-E929-60DD-9D55-63D265994483}"/>
              </a:ext>
            </a:extLst>
          </p:cNvPr>
          <p:cNvPicPr>
            <a:picLocks noChangeAspect="1"/>
          </p:cNvPicPr>
          <p:nvPr/>
        </p:nvPicPr>
        <p:blipFill>
          <a:blip r:embed="rId3"/>
          <a:stretch>
            <a:fillRect/>
          </a:stretch>
        </p:blipFill>
        <p:spPr>
          <a:xfrm>
            <a:off x="4260739" y="2232092"/>
            <a:ext cx="290805" cy="274468"/>
          </a:xfrm>
          <a:prstGeom prst="rect">
            <a:avLst/>
          </a:prstGeom>
        </p:spPr>
      </p:pic>
      <p:sp>
        <p:nvSpPr>
          <p:cNvPr id="20" name="Rectangle 19">
            <a:extLst>
              <a:ext uri="{FF2B5EF4-FFF2-40B4-BE49-F238E27FC236}">
                <a16:creationId xmlns:a16="http://schemas.microsoft.com/office/drawing/2014/main" id="{E4CDF827-1E85-7EF6-F89D-B4235EABE073}"/>
              </a:ext>
            </a:extLst>
          </p:cNvPr>
          <p:cNvSpPr/>
          <p:nvPr/>
        </p:nvSpPr>
        <p:spPr>
          <a:xfrm>
            <a:off x="5099450" y="221637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81F9DA5C-1BFC-EA36-B6E7-BE72EE351B3B}"/>
              </a:ext>
            </a:extLst>
          </p:cNvPr>
          <p:cNvPicPr>
            <a:picLocks noChangeAspect="1"/>
          </p:cNvPicPr>
          <p:nvPr/>
        </p:nvPicPr>
        <p:blipFill>
          <a:blip r:embed="rId3"/>
          <a:stretch>
            <a:fillRect/>
          </a:stretch>
        </p:blipFill>
        <p:spPr>
          <a:xfrm>
            <a:off x="6171007" y="2243441"/>
            <a:ext cx="290805" cy="274468"/>
          </a:xfrm>
          <a:prstGeom prst="rect">
            <a:avLst/>
          </a:prstGeom>
        </p:spPr>
      </p:pic>
      <p:sp>
        <p:nvSpPr>
          <p:cNvPr id="22" name="Rectangle 21">
            <a:extLst>
              <a:ext uri="{FF2B5EF4-FFF2-40B4-BE49-F238E27FC236}">
                <a16:creationId xmlns:a16="http://schemas.microsoft.com/office/drawing/2014/main" id="{A36C7752-01F5-0698-4A35-D680D7891992}"/>
              </a:ext>
            </a:extLst>
          </p:cNvPr>
          <p:cNvSpPr/>
          <p:nvPr/>
        </p:nvSpPr>
        <p:spPr>
          <a:xfrm>
            <a:off x="6973076" y="2216379"/>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B484FC5E-4D5C-D7BB-533A-74D29E3D8704}"/>
              </a:ext>
            </a:extLst>
          </p:cNvPr>
          <p:cNvPicPr>
            <a:picLocks noChangeAspect="1"/>
          </p:cNvPicPr>
          <p:nvPr/>
        </p:nvPicPr>
        <p:blipFill>
          <a:blip r:embed="rId3"/>
          <a:stretch>
            <a:fillRect/>
          </a:stretch>
        </p:blipFill>
        <p:spPr>
          <a:xfrm>
            <a:off x="8044633" y="2243441"/>
            <a:ext cx="290805" cy="274468"/>
          </a:xfrm>
          <a:prstGeom prst="rect">
            <a:avLst/>
          </a:prstGeom>
        </p:spPr>
      </p:pic>
      <p:sp>
        <p:nvSpPr>
          <p:cNvPr id="24" name="Rectangle 23">
            <a:extLst>
              <a:ext uri="{FF2B5EF4-FFF2-40B4-BE49-F238E27FC236}">
                <a16:creationId xmlns:a16="http://schemas.microsoft.com/office/drawing/2014/main" id="{6DC0BE48-F84B-01F3-208E-0A1BC4EE577D}"/>
              </a:ext>
            </a:extLst>
          </p:cNvPr>
          <p:cNvSpPr/>
          <p:nvPr/>
        </p:nvSpPr>
        <p:spPr>
          <a:xfrm>
            <a:off x="619522" y="6001150"/>
            <a:ext cx="11393774" cy="90776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Expense  Added from My Meeting Module  from Web should be displayed on My Expense  Listing page in Web as well as Mobile also.</a:t>
            </a:r>
          </a:p>
          <a:p>
            <a:r>
              <a:rPr lang="en-US" dirty="0">
                <a:solidFill>
                  <a:schemeClr val="tx1"/>
                </a:solidFill>
              </a:rPr>
              <a:t>Logged In User can see only those expenses  with status which are raised by his ID only.</a:t>
            </a:r>
          </a:p>
        </p:txBody>
      </p:sp>
      <p:pic>
        <p:nvPicPr>
          <p:cNvPr id="4" name="Picture 3">
            <a:extLst>
              <a:ext uri="{FF2B5EF4-FFF2-40B4-BE49-F238E27FC236}">
                <a16:creationId xmlns:a16="http://schemas.microsoft.com/office/drawing/2014/main" id="{4CA6E01F-4128-5874-751C-1EDA80D80492}"/>
              </a:ext>
            </a:extLst>
          </p:cNvPr>
          <p:cNvPicPr>
            <a:picLocks noChangeAspect="1"/>
          </p:cNvPicPr>
          <p:nvPr/>
        </p:nvPicPr>
        <p:blipFill>
          <a:blip r:embed="rId4"/>
          <a:stretch>
            <a:fillRect/>
          </a:stretch>
        </p:blipFill>
        <p:spPr>
          <a:xfrm>
            <a:off x="8509419" y="5369411"/>
            <a:ext cx="3503877" cy="436549"/>
          </a:xfrm>
          <a:prstGeom prst="rect">
            <a:avLst/>
          </a:prstGeom>
          <a:ln w="28575">
            <a:solidFill>
              <a:schemeClr val="tx1"/>
            </a:solidFill>
          </a:ln>
        </p:spPr>
      </p:pic>
    </p:spTree>
    <p:extLst>
      <p:ext uri="{BB962C8B-B14F-4D97-AF65-F5344CB8AC3E}">
        <p14:creationId xmlns:p14="http://schemas.microsoft.com/office/powerpoint/2010/main" val="38096008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0106FFE-B71F-B4D8-D6A3-A57E39267BF3}"/>
              </a:ext>
            </a:extLst>
          </p:cNvPr>
          <p:cNvSpPr/>
          <p:nvPr/>
        </p:nvSpPr>
        <p:spPr>
          <a:xfrm>
            <a:off x="9263921" y="254833"/>
            <a:ext cx="2743200" cy="5996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Expense</a:t>
            </a:r>
            <a:endParaRPr lang="en-IN" dirty="0"/>
          </a:p>
        </p:txBody>
      </p:sp>
      <p:sp>
        <p:nvSpPr>
          <p:cNvPr id="3" name="TextBox 2">
            <a:extLst>
              <a:ext uri="{FF2B5EF4-FFF2-40B4-BE49-F238E27FC236}">
                <a16:creationId xmlns:a16="http://schemas.microsoft.com/office/drawing/2014/main" id="{66B011A3-1296-3619-77C0-EDCF52AB5E80}"/>
              </a:ext>
            </a:extLst>
          </p:cNvPr>
          <p:cNvSpPr txBox="1"/>
          <p:nvPr/>
        </p:nvSpPr>
        <p:spPr>
          <a:xfrm>
            <a:off x="232344" y="1456341"/>
            <a:ext cx="2263515" cy="369332"/>
          </a:xfrm>
          <a:prstGeom prst="rect">
            <a:avLst/>
          </a:prstGeom>
          <a:noFill/>
        </p:spPr>
        <p:txBody>
          <a:bodyPr wrap="square" rtlCol="0">
            <a:spAutoFit/>
          </a:bodyPr>
          <a:lstStyle/>
          <a:p>
            <a:r>
              <a:rPr lang="en-US" dirty="0"/>
              <a:t>Transport Mode:</a:t>
            </a:r>
            <a:endParaRPr lang="en-IN" dirty="0"/>
          </a:p>
        </p:txBody>
      </p:sp>
      <p:sp>
        <p:nvSpPr>
          <p:cNvPr id="4" name="TextBox 3">
            <a:extLst>
              <a:ext uri="{FF2B5EF4-FFF2-40B4-BE49-F238E27FC236}">
                <a16:creationId xmlns:a16="http://schemas.microsoft.com/office/drawing/2014/main" id="{55E2D2A1-D211-C395-385C-76C4EDA813DC}"/>
              </a:ext>
            </a:extLst>
          </p:cNvPr>
          <p:cNvSpPr txBox="1"/>
          <p:nvPr/>
        </p:nvSpPr>
        <p:spPr>
          <a:xfrm>
            <a:off x="284813" y="2970550"/>
            <a:ext cx="2263515" cy="369332"/>
          </a:xfrm>
          <a:prstGeom prst="rect">
            <a:avLst/>
          </a:prstGeom>
          <a:noFill/>
        </p:spPr>
        <p:txBody>
          <a:bodyPr wrap="square" rtlCol="0">
            <a:spAutoFit/>
          </a:bodyPr>
          <a:lstStyle/>
          <a:p>
            <a:r>
              <a:rPr lang="en-US" dirty="0"/>
              <a:t>Punch In Location::</a:t>
            </a:r>
            <a:endParaRPr lang="en-IN" dirty="0"/>
          </a:p>
        </p:txBody>
      </p:sp>
      <p:sp>
        <p:nvSpPr>
          <p:cNvPr id="5" name="TextBox 4">
            <a:extLst>
              <a:ext uri="{FF2B5EF4-FFF2-40B4-BE49-F238E27FC236}">
                <a16:creationId xmlns:a16="http://schemas.microsoft.com/office/drawing/2014/main" id="{DC257D6C-579E-A7E3-4644-440027C0ACFC}"/>
              </a:ext>
            </a:extLst>
          </p:cNvPr>
          <p:cNvSpPr txBox="1"/>
          <p:nvPr/>
        </p:nvSpPr>
        <p:spPr>
          <a:xfrm>
            <a:off x="284812" y="3752537"/>
            <a:ext cx="2488368" cy="369332"/>
          </a:xfrm>
          <a:prstGeom prst="rect">
            <a:avLst/>
          </a:prstGeom>
          <a:noFill/>
        </p:spPr>
        <p:txBody>
          <a:bodyPr wrap="square" rtlCol="0">
            <a:spAutoFit/>
          </a:bodyPr>
          <a:lstStyle/>
          <a:p>
            <a:r>
              <a:rPr lang="en-US" dirty="0"/>
              <a:t>Checked In Location::</a:t>
            </a:r>
            <a:endParaRPr lang="en-IN" dirty="0"/>
          </a:p>
        </p:txBody>
      </p:sp>
      <p:sp>
        <p:nvSpPr>
          <p:cNvPr id="7" name="TextBox 6">
            <a:extLst>
              <a:ext uri="{FF2B5EF4-FFF2-40B4-BE49-F238E27FC236}">
                <a16:creationId xmlns:a16="http://schemas.microsoft.com/office/drawing/2014/main" id="{3EEF3BD3-614B-D5A0-DE73-A322C35A8B0B}"/>
              </a:ext>
            </a:extLst>
          </p:cNvPr>
          <p:cNvSpPr txBox="1"/>
          <p:nvPr/>
        </p:nvSpPr>
        <p:spPr>
          <a:xfrm>
            <a:off x="284811" y="4453403"/>
            <a:ext cx="2263515" cy="369332"/>
          </a:xfrm>
          <a:prstGeom prst="rect">
            <a:avLst/>
          </a:prstGeom>
          <a:noFill/>
        </p:spPr>
        <p:txBody>
          <a:bodyPr wrap="square" rtlCol="0">
            <a:spAutoFit/>
          </a:bodyPr>
          <a:lstStyle/>
          <a:p>
            <a:r>
              <a:rPr lang="en-US" dirty="0"/>
              <a:t>Distance in KM:</a:t>
            </a:r>
            <a:endParaRPr lang="en-IN" dirty="0"/>
          </a:p>
        </p:txBody>
      </p:sp>
      <p:sp>
        <p:nvSpPr>
          <p:cNvPr id="8" name="TextBox 7">
            <a:extLst>
              <a:ext uri="{FF2B5EF4-FFF2-40B4-BE49-F238E27FC236}">
                <a16:creationId xmlns:a16="http://schemas.microsoft.com/office/drawing/2014/main" id="{B90A640F-B475-E63E-5BCC-5DC0EC592EE6}"/>
              </a:ext>
            </a:extLst>
          </p:cNvPr>
          <p:cNvSpPr txBox="1"/>
          <p:nvPr/>
        </p:nvSpPr>
        <p:spPr>
          <a:xfrm>
            <a:off x="333529" y="5050724"/>
            <a:ext cx="2263515" cy="369332"/>
          </a:xfrm>
          <a:prstGeom prst="rect">
            <a:avLst/>
          </a:prstGeom>
          <a:noFill/>
        </p:spPr>
        <p:txBody>
          <a:bodyPr wrap="square" rtlCol="0">
            <a:spAutoFit/>
          </a:bodyPr>
          <a:lstStyle/>
          <a:p>
            <a:r>
              <a:rPr lang="en-US" dirty="0"/>
              <a:t>Amount:</a:t>
            </a:r>
            <a:endParaRPr lang="en-IN" dirty="0"/>
          </a:p>
        </p:txBody>
      </p:sp>
      <p:sp>
        <p:nvSpPr>
          <p:cNvPr id="9" name="TextBox 8">
            <a:extLst>
              <a:ext uri="{FF2B5EF4-FFF2-40B4-BE49-F238E27FC236}">
                <a16:creationId xmlns:a16="http://schemas.microsoft.com/office/drawing/2014/main" id="{C794A100-F69C-7C68-8992-DC644F7E3066}"/>
              </a:ext>
            </a:extLst>
          </p:cNvPr>
          <p:cNvSpPr txBox="1"/>
          <p:nvPr/>
        </p:nvSpPr>
        <p:spPr>
          <a:xfrm>
            <a:off x="284811" y="5721202"/>
            <a:ext cx="2615785" cy="369332"/>
          </a:xfrm>
          <a:prstGeom prst="rect">
            <a:avLst/>
          </a:prstGeom>
          <a:noFill/>
        </p:spPr>
        <p:txBody>
          <a:bodyPr wrap="square" rtlCol="0">
            <a:spAutoFit/>
          </a:bodyPr>
          <a:lstStyle/>
          <a:p>
            <a:r>
              <a:rPr lang="en-US" dirty="0"/>
              <a:t>Supporting Document:</a:t>
            </a:r>
            <a:endParaRPr lang="en-IN" dirty="0"/>
          </a:p>
        </p:txBody>
      </p:sp>
      <p:pic>
        <p:nvPicPr>
          <p:cNvPr id="11" name="Picture 10">
            <a:extLst>
              <a:ext uri="{FF2B5EF4-FFF2-40B4-BE49-F238E27FC236}">
                <a16:creationId xmlns:a16="http://schemas.microsoft.com/office/drawing/2014/main" id="{A5971960-666D-52BE-3443-67CCAE2CB0F9}"/>
              </a:ext>
            </a:extLst>
          </p:cNvPr>
          <p:cNvPicPr>
            <a:picLocks noChangeAspect="1"/>
          </p:cNvPicPr>
          <p:nvPr/>
        </p:nvPicPr>
        <p:blipFill>
          <a:blip r:embed="rId2"/>
          <a:stretch>
            <a:fillRect/>
          </a:stretch>
        </p:blipFill>
        <p:spPr>
          <a:xfrm>
            <a:off x="3190469" y="5730299"/>
            <a:ext cx="4104715" cy="504895"/>
          </a:xfrm>
          <a:prstGeom prst="rect">
            <a:avLst/>
          </a:prstGeom>
        </p:spPr>
      </p:pic>
      <p:sp>
        <p:nvSpPr>
          <p:cNvPr id="12" name="Rectangle 11">
            <a:extLst>
              <a:ext uri="{FF2B5EF4-FFF2-40B4-BE49-F238E27FC236}">
                <a16:creationId xmlns:a16="http://schemas.microsoft.com/office/drawing/2014/main" id="{BEBBFE94-60E3-F9A9-6C5D-4CB4A888A2A8}"/>
              </a:ext>
            </a:extLst>
          </p:cNvPr>
          <p:cNvSpPr/>
          <p:nvPr/>
        </p:nvSpPr>
        <p:spPr>
          <a:xfrm>
            <a:off x="3341552" y="4505335"/>
            <a:ext cx="395363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Non editable&gt;</a:t>
            </a:r>
            <a:endParaRPr lang="en-IN" sz="1400" dirty="0">
              <a:solidFill>
                <a:schemeClr val="tx1"/>
              </a:solidFill>
            </a:endParaRPr>
          </a:p>
        </p:txBody>
      </p:sp>
      <p:sp>
        <p:nvSpPr>
          <p:cNvPr id="13" name="Rectangle 12">
            <a:extLst>
              <a:ext uri="{FF2B5EF4-FFF2-40B4-BE49-F238E27FC236}">
                <a16:creationId xmlns:a16="http://schemas.microsoft.com/office/drawing/2014/main" id="{7754B9A9-D6BF-2DF1-74F3-F992727516EA}"/>
              </a:ext>
            </a:extLst>
          </p:cNvPr>
          <p:cNvSpPr/>
          <p:nvPr/>
        </p:nvSpPr>
        <p:spPr>
          <a:xfrm>
            <a:off x="3322191" y="1572971"/>
            <a:ext cx="397801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Expense and Editable &gt;</a:t>
            </a:r>
            <a:endParaRPr lang="en-IN" sz="1400" dirty="0">
              <a:solidFill>
                <a:schemeClr val="tx1"/>
              </a:solidFill>
            </a:endParaRPr>
          </a:p>
        </p:txBody>
      </p:sp>
      <p:sp>
        <p:nvSpPr>
          <p:cNvPr id="14" name="Rectangle 13">
            <a:extLst>
              <a:ext uri="{FF2B5EF4-FFF2-40B4-BE49-F238E27FC236}">
                <a16:creationId xmlns:a16="http://schemas.microsoft.com/office/drawing/2014/main" id="{3DD3047D-3E3E-3352-BA49-D9CED8D705D7}"/>
              </a:ext>
            </a:extLst>
          </p:cNvPr>
          <p:cNvSpPr/>
          <p:nvPr/>
        </p:nvSpPr>
        <p:spPr>
          <a:xfrm>
            <a:off x="3346578" y="3018492"/>
            <a:ext cx="395363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&lt;Geo Location and Non Editable&gt;</a:t>
            </a:r>
            <a:endParaRPr lang="en-IN" sz="1400" dirty="0">
              <a:solidFill>
                <a:schemeClr val="tx1"/>
              </a:solidFill>
            </a:endParaRPr>
          </a:p>
        </p:txBody>
      </p:sp>
      <p:sp>
        <p:nvSpPr>
          <p:cNvPr id="15" name="Rectangle 14">
            <a:extLst>
              <a:ext uri="{FF2B5EF4-FFF2-40B4-BE49-F238E27FC236}">
                <a16:creationId xmlns:a16="http://schemas.microsoft.com/office/drawing/2014/main" id="{8B38EB9A-516C-3B9F-0F6E-FA4CAB78A309}"/>
              </a:ext>
            </a:extLst>
          </p:cNvPr>
          <p:cNvSpPr/>
          <p:nvPr/>
        </p:nvSpPr>
        <p:spPr>
          <a:xfrm>
            <a:off x="3341552" y="3793322"/>
            <a:ext cx="395363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&lt;Geo Location and Non Editable&gt;</a:t>
            </a:r>
            <a:endParaRPr lang="en-IN" sz="1400" dirty="0">
              <a:solidFill>
                <a:schemeClr val="tx1"/>
              </a:solidFill>
            </a:endParaRPr>
          </a:p>
        </p:txBody>
      </p:sp>
      <p:sp>
        <p:nvSpPr>
          <p:cNvPr id="17" name="Rectangle 16">
            <a:extLst>
              <a:ext uri="{FF2B5EF4-FFF2-40B4-BE49-F238E27FC236}">
                <a16:creationId xmlns:a16="http://schemas.microsoft.com/office/drawing/2014/main" id="{298798A9-92B2-B27C-2884-8446F0027BC7}"/>
              </a:ext>
            </a:extLst>
          </p:cNvPr>
          <p:cNvSpPr/>
          <p:nvPr/>
        </p:nvSpPr>
        <p:spPr>
          <a:xfrm>
            <a:off x="3341552" y="5123048"/>
            <a:ext cx="395363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meeting and Non editable&gt;</a:t>
            </a:r>
            <a:endParaRPr lang="en-IN" sz="1400" dirty="0">
              <a:solidFill>
                <a:schemeClr val="tx1"/>
              </a:solidFill>
            </a:endParaRPr>
          </a:p>
        </p:txBody>
      </p:sp>
      <p:pic>
        <p:nvPicPr>
          <p:cNvPr id="19" name="Picture 18">
            <a:extLst>
              <a:ext uri="{FF2B5EF4-FFF2-40B4-BE49-F238E27FC236}">
                <a16:creationId xmlns:a16="http://schemas.microsoft.com/office/drawing/2014/main" id="{9A6CE128-84C7-2E13-8EBB-D6526FB22E97}"/>
              </a:ext>
            </a:extLst>
          </p:cNvPr>
          <p:cNvPicPr>
            <a:picLocks noChangeAspect="1"/>
          </p:cNvPicPr>
          <p:nvPr/>
        </p:nvPicPr>
        <p:blipFill>
          <a:blip r:embed="rId3"/>
          <a:stretch>
            <a:fillRect/>
          </a:stretch>
        </p:blipFill>
        <p:spPr>
          <a:xfrm>
            <a:off x="10930448" y="4597362"/>
            <a:ext cx="1261552" cy="607415"/>
          </a:xfrm>
          <a:prstGeom prst="rect">
            <a:avLst/>
          </a:prstGeom>
        </p:spPr>
      </p:pic>
      <p:sp>
        <p:nvSpPr>
          <p:cNvPr id="20" name="TextBox 19">
            <a:extLst>
              <a:ext uri="{FF2B5EF4-FFF2-40B4-BE49-F238E27FC236}">
                <a16:creationId xmlns:a16="http://schemas.microsoft.com/office/drawing/2014/main" id="{0457F770-08A2-6875-EA9D-CEB007AFF9C7}"/>
              </a:ext>
            </a:extLst>
          </p:cNvPr>
          <p:cNvSpPr txBox="1"/>
          <p:nvPr/>
        </p:nvSpPr>
        <p:spPr>
          <a:xfrm>
            <a:off x="333529" y="6277131"/>
            <a:ext cx="2615785" cy="369332"/>
          </a:xfrm>
          <a:prstGeom prst="rect">
            <a:avLst/>
          </a:prstGeom>
          <a:noFill/>
        </p:spPr>
        <p:txBody>
          <a:bodyPr wrap="square" rtlCol="0">
            <a:spAutoFit/>
          </a:bodyPr>
          <a:lstStyle/>
          <a:p>
            <a:r>
              <a:rPr lang="en-US" dirty="0"/>
              <a:t>Remarks:</a:t>
            </a:r>
            <a:endParaRPr lang="en-IN" dirty="0"/>
          </a:p>
        </p:txBody>
      </p:sp>
      <p:sp>
        <p:nvSpPr>
          <p:cNvPr id="21" name="Rectangle 20">
            <a:extLst>
              <a:ext uri="{FF2B5EF4-FFF2-40B4-BE49-F238E27FC236}">
                <a16:creationId xmlns:a16="http://schemas.microsoft.com/office/drawing/2014/main" id="{D9985941-DD12-B65C-ABB3-FF08BED5CBE6}"/>
              </a:ext>
            </a:extLst>
          </p:cNvPr>
          <p:cNvSpPr/>
          <p:nvPr/>
        </p:nvSpPr>
        <p:spPr>
          <a:xfrm>
            <a:off x="3341551" y="6348012"/>
            <a:ext cx="3953633"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&lt;Text Field&gt;</a:t>
            </a:r>
            <a:endParaRPr lang="en-IN" sz="1400" dirty="0">
              <a:solidFill>
                <a:schemeClr val="tx1"/>
              </a:solidFill>
            </a:endParaRPr>
          </a:p>
        </p:txBody>
      </p:sp>
      <p:sp>
        <p:nvSpPr>
          <p:cNvPr id="23" name="TextBox 22">
            <a:extLst>
              <a:ext uri="{FF2B5EF4-FFF2-40B4-BE49-F238E27FC236}">
                <a16:creationId xmlns:a16="http://schemas.microsoft.com/office/drawing/2014/main" id="{EF329C54-1236-7A2A-CBE9-38988AF97F06}"/>
              </a:ext>
            </a:extLst>
          </p:cNvPr>
          <p:cNvSpPr txBox="1"/>
          <p:nvPr/>
        </p:nvSpPr>
        <p:spPr>
          <a:xfrm>
            <a:off x="263575" y="2208078"/>
            <a:ext cx="2263515" cy="369332"/>
          </a:xfrm>
          <a:prstGeom prst="rect">
            <a:avLst/>
          </a:prstGeom>
          <a:noFill/>
        </p:spPr>
        <p:txBody>
          <a:bodyPr wrap="square" rtlCol="0">
            <a:spAutoFit/>
          </a:bodyPr>
          <a:lstStyle/>
          <a:p>
            <a:r>
              <a:rPr lang="en-US" dirty="0"/>
              <a:t>Expense Date:</a:t>
            </a:r>
            <a:endParaRPr lang="en-IN" dirty="0"/>
          </a:p>
        </p:txBody>
      </p:sp>
      <p:sp>
        <p:nvSpPr>
          <p:cNvPr id="24" name="Rectangle 23">
            <a:extLst>
              <a:ext uri="{FF2B5EF4-FFF2-40B4-BE49-F238E27FC236}">
                <a16:creationId xmlns:a16="http://schemas.microsoft.com/office/drawing/2014/main" id="{386A5634-958E-10A3-3495-F6D8CEC8C815}"/>
              </a:ext>
            </a:extLst>
          </p:cNvPr>
          <p:cNvSpPr/>
          <p:nvPr/>
        </p:nvSpPr>
        <p:spPr>
          <a:xfrm>
            <a:off x="3341551" y="2282455"/>
            <a:ext cx="395865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&lt;Date Picker</a:t>
            </a:r>
            <a:endParaRPr lang="en-IN" sz="1400" dirty="0">
              <a:solidFill>
                <a:schemeClr val="tx1"/>
              </a:solidFill>
            </a:endParaRPr>
          </a:p>
        </p:txBody>
      </p:sp>
      <p:sp>
        <p:nvSpPr>
          <p:cNvPr id="6" name="TextBox 5">
            <a:extLst>
              <a:ext uri="{FF2B5EF4-FFF2-40B4-BE49-F238E27FC236}">
                <a16:creationId xmlns:a16="http://schemas.microsoft.com/office/drawing/2014/main" id="{6AAAFC17-F652-01C1-946C-1AAD5F21506C}"/>
              </a:ext>
            </a:extLst>
          </p:cNvPr>
          <p:cNvSpPr txBox="1"/>
          <p:nvPr/>
        </p:nvSpPr>
        <p:spPr>
          <a:xfrm>
            <a:off x="184879" y="67737"/>
            <a:ext cx="2263515" cy="369332"/>
          </a:xfrm>
          <a:prstGeom prst="rect">
            <a:avLst/>
          </a:prstGeom>
          <a:noFill/>
        </p:spPr>
        <p:txBody>
          <a:bodyPr wrap="square" rtlCol="0">
            <a:spAutoFit/>
          </a:bodyPr>
          <a:lstStyle/>
          <a:p>
            <a:r>
              <a:rPr lang="en-US" dirty="0"/>
              <a:t>Expense Code:</a:t>
            </a:r>
            <a:endParaRPr lang="en-IN" dirty="0"/>
          </a:p>
        </p:txBody>
      </p:sp>
      <p:sp>
        <p:nvSpPr>
          <p:cNvPr id="10" name="Rectangle 9">
            <a:extLst>
              <a:ext uri="{FF2B5EF4-FFF2-40B4-BE49-F238E27FC236}">
                <a16:creationId xmlns:a16="http://schemas.microsoft.com/office/drawing/2014/main" id="{F43554B7-EAE1-5AFA-09B9-066EE57F97CB}"/>
              </a:ext>
            </a:extLst>
          </p:cNvPr>
          <p:cNvSpPr/>
          <p:nvPr/>
        </p:nvSpPr>
        <p:spPr>
          <a:xfrm>
            <a:off x="3341551" y="50364"/>
            <a:ext cx="395865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&lt;From Selected Expense and Non Editable&gt;</a:t>
            </a:r>
            <a:endParaRPr lang="en-IN" sz="1400" dirty="0">
              <a:solidFill>
                <a:schemeClr val="tx1"/>
              </a:solidFill>
            </a:endParaRPr>
          </a:p>
        </p:txBody>
      </p:sp>
      <p:sp>
        <p:nvSpPr>
          <p:cNvPr id="16" name="Rectangle 15">
            <a:extLst>
              <a:ext uri="{FF2B5EF4-FFF2-40B4-BE49-F238E27FC236}">
                <a16:creationId xmlns:a16="http://schemas.microsoft.com/office/drawing/2014/main" id="{10BD2CD7-E759-F5C3-88EE-F39132EBB3F8}"/>
              </a:ext>
            </a:extLst>
          </p:cNvPr>
          <p:cNvSpPr/>
          <p:nvPr/>
        </p:nvSpPr>
        <p:spPr>
          <a:xfrm>
            <a:off x="3341551" y="794610"/>
            <a:ext cx="3958659"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Expense of Meeting&gt;</a:t>
            </a:r>
            <a:endParaRPr lang="en-IN" sz="1400" dirty="0">
              <a:solidFill>
                <a:schemeClr val="tx1"/>
              </a:solidFill>
            </a:endParaRPr>
          </a:p>
        </p:txBody>
      </p:sp>
      <p:sp>
        <p:nvSpPr>
          <p:cNvPr id="25" name="TextBox 24">
            <a:extLst>
              <a:ext uri="{FF2B5EF4-FFF2-40B4-BE49-F238E27FC236}">
                <a16:creationId xmlns:a16="http://schemas.microsoft.com/office/drawing/2014/main" id="{369A48D7-03F9-D909-CF3E-3A3A874E703A}"/>
              </a:ext>
            </a:extLst>
          </p:cNvPr>
          <p:cNvSpPr txBox="1"/>
          <p:nvPr/>
        </p:nvSpPr>
        <p:spPr>
          <a:xfrm>
            <a:off x="184878" y="785863"/>
            <a:ext cx="2263515" cy="369332"/>
          </a:xfrm>
          <a:prstGeom prst="rect">
            <a:avLst/>
          </a:prstGeom>
          <a:noFill/>
        </p:spPr>
        <p:txBody>
          <a:bodyPr wrap="square" rtlCol="0">
            <a:spAutoFit/>
          </a:bodyPr>
          <a:lstStyle/>
          <a:p>
            <a:r>
              <a:rPr lang="en-US" dirty="0"/>
              <a:t>Customer Name:</a:t>
            </a:r>
            <a:endParaRPr lang="en-IN" dirty="0"/>
          </a:p>
        </p:txBody>
      </p:sp>
    </p:spTree>
    <p:extLst>
      <p:ext uri="{BB962C8B-B14F-4D97-AF65-F5344CB8AC3E}">
        <p14:creationId xmlns:p14="http://schemas.microsoft.com/office/powerpoint/2010/main" val="385076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74187C1-AFB2-7D70-AB1B-496C4DE54D75}"/>
              </a:ext>
            </a:extLst>
          </p:cNvPr>
          <p:cNvSpPr/>
          <p:nvPr/>
        </p:nvSpPr>
        <p:spPr>
          <a:xfrm>
            <a:off x="824459" y="104931"/>
            <a:ext cx="2338466" cy="689548"/>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Import Lead </a:t>
            </a:r>
            <a:endParaRPr lang="en-IN" dirty="0">
              <a:solidFill>
                <a:schemeClr val="tx1"/>
              </a:solidFill>
            </a:endParaRPr>
          </a:p>
        </p:txBody>
      </p:sp>
      <p:pic>
        <p:nvPicPr>
          <p:cNvPr id="4" name="Picture 3">
            <a:extLst>
              <a:ext uri="{FF2B5EF4-FFF2-40B4-BE49-F238E27FC236}">
                <a16:creationId xmlns:a16="http://schemas.microsoft.com/office/drawing/2014/main" id="{C1E7FE40-EBCD-E747-C693-D841A0F62E19}"/>
              </a:ext>
            </a:extLst>
          </p:cNvPr>
          <p:cNvPicPr>
            <a:picLocks noChangeAspect="1"/>
          </p:cNvPicPr>
          <p:nvPr/>
        </p:nvPicPr>
        <p:blipFill>
          <a:blip r:embed="rId2"/>
          <a:stretch>
            <a:fillRect/>
          </a:stretch>
        </p:blipFill>
        <p:spPr>
          <a:xfrm>
            <a:off x="8657550" y="263941"/>
            <a:ext cx="1355880" cy="677940"/>
          </a:xfrm>
          <a:prstGeom prst="rect">
            <a:avLst/>
          </a:prstGeom>
        </p:spPr>
      </p:pic>
      <p:pic>
        <p:nvPicPr>
          <p:cNvPr id="6" name="Picture 5">
            <a:extLst>
              <a:ext uri="{FF2B5EF4-FFF2-40B4-BE49-F238E27FC236}">
                <a16:creationId xmlns:a16="http://schemas.microsoft.com/office/drawing/2014/main" id="{CF4DF89B-4C4D-AC31-B65D-9D47DBD83772}"/>
              </a:ext>
            </a:extLst>
          </p:cNvPr>
          <p:cNvPicPr>
            <a:picLocks noChangeAspect="1"/>
          </p:cNvPicPr>
          <p:nvPr/>
        </p:nvPicPr>
        <p:blipFill>
          <a:blip r:embed="rId3"/>
          <a:stretch>
            <a:fillRect/>
          </a:stretch>
        </p:blipFill>
        <p:spPr>
          <a:xfrm>
            <a:off x="299228" y="1143084"/>
            <a:ext cx="11593543" cy="2143424"/>
          </a:xfrm>
          <a:prstGeom prst="rect">
            <a:avLst/>
          </a:prstGeom>
        </p:spPr>
      </p:pic>
      <p:sp>
        <p:nvSpPr>
          <p:cNvPr id="8" name="Speech Bubble: Oval 7">
            <a:extLst>
              <a:ext uri="{FF2B5EF4-FFF2-40B4-BE49-F238E27FC236}">
                <a16:creationId xmlns:a16="http://schemas.microsoft.com/office/drawing/2014/main" id="{C8E3604E-A72F-D44C-B603-D3FC31DE8932}"/>
              </a:ext>
            </a:extLst>
          </p:cNvPr>
          <p:cNvSpPr/>
          <p:nvPr/>
        </p:nvSpPr>
        <p:spPr>
          <a:xfrm>
            <a:off x="3162925" y="3934919"/>
            <a:ext cx="2540354" cy="554636"/>
          </a:xfrm>
          <a:prstGeom prst="wedgeEllipseCallout">
            <a:avLst>
              <a:gd name="adj1" fmla="val -60368"/>
              <a:gd name="adj2" fmla="val 489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Upload Template</a:t>
            </a:r>
            <a:endParaRPr lang="en-IN" dirty="0"/>
          </a:p>
        </p:txBody>
      </p:sp>
      <p:graphicFrame>
        <p:nvGraphicFramePr>
          <p:cNvPr id="9" name="Object 8">
            <a:extLst>
              <a:ext uri="{FF2B5EF4-FFF2-40B4-BE49-F238E27FC236}">
                <a16:creationId xmlns:a16="http://schemas.microsoft.com/office/drawing/2014/main" id="{14CB7DBA-D843-8BB5-C1AC-05066E65F818}"/>
              </a:ext>
            </a:extLst>
          </p:cNvPr>
          <p:cNvGraphicFramePr>
            <a:graphicFrameLocks noChangeAspect="1"/>
          </p:cNvGraphicFramePr>
          <p:nvPr>
            <p:extLst>
              <p:ext uri="{D42A27DB-BD31-4B8C-83A1-F6EECF244321}">
                <p14:modId xmlns:p14="http://schemas.microsoft.com/office/powerpoint/2010/main" val="1879992732"/>
              </p:ext>
            </p:extLst>
          </p:nvPr>
        </p:nvGraphicFramePr>
        <p:xfrm>
          <a:off x="1038225" y="3684588"/>
          <a:ext cx="1909763" cy="1611312"/>
        </p:xfrm>
        <a:graphic>
          <a:graphicData uri="http://schemas.openxmlformats.org/presentationml/2006/ole">
            <mc:AlternateContent xmlns:mc="http://schemas.openxmlformats.org/markup-compatibility/2006">
              <mc:Choice xmlns:v="urn:schemas-microsoft-com:vml" Requires="v">
                <p:oleObj name="Worksheet" showAsIcon="1" r:id="rId4" imgW="914570" imgH="771459" progId="Excel.Sheet.12">
                  <p:embed/>
                </p:oleObj>
              </mc:Choice>
              <mc:Fallback>
                <p:oleObj name="Worksheet" showAsIcon="1" r:id="rId4" imgW="914570" imgH="771459" progId="Excel.Sheet.12">
                  <p:embed/>
                  <p:pic>
                    <p:nvPicPr>
                      <p:cNvPr id="9" name="Object 8">
                        <a:extLst>
                          <a:ext uri="{FF2B5EF4-FFF2-40B4-BE49-F238E27FC236}">
                            <a16:creationId xmlns:a16="http://schemas.microsoft.com/office/drawing/2014/main" id="{14CB7DBA-D843-8BB5-C1AC-05066E65F818}"/>
                          </a:ext>
                        </a:extLst>
                      </p:cNvPr>
                      <p:cNvPicPr/>
                      <p:nvPr/>
                    </p:nvPicPr>
                    <p:blipFill>
                      <a:blip r:embed="rId5"/>
                      <a:stretch>
                        <a:fillRect/>
                      </a:stretch>
                    </p:blipFill>
                    <p:spPr>
                      <a:xfrm>
                        <a:off x="1038225" y="3684588"/>
                        <a:ext cx="1909763" cy="1611312"/>
                      </a:xfrm>
                      <a:prstGeom prst="rect">
                        <a:avLst/>
                      </a:prstGeom>
                    </p:spPr>
                  </p:pic>
                </p:oleObj>
              </mc:Fallback>
            </mc:AlternateContent>
          </a:graphicData>
        </a:graphic>
      </p:graphicFrame>
    </p:spTree>
    <p:extLst>
      <p:ext uri="{BB962C8B-B14F-4D97-AF65-F5344CB8AC3E}">
        <p14:creationId xmlns:p14="http://schemas.microsoft.com/office/powerpoint/2010/main" val="738869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06BECE7-68B2-B033-85BA-CF052EA8E8CA}"/>
              </a:ext>
            </a:extLst>
          </p:cNvPr>
          <p:cNvGraphicFramePr>
            <a:graphicFrameLocks noGrp="1"/>
          </p:cNvGraphicFramePr>
          <p:nvPr>
            <p:extLst>
              <p:ext uri="{D42A27DB-BD31-4B8C-83A1-F6EECF244321}">
                <p14:modId xmlns:p14="http://schemas.microsoft.com/office/powerpoint/2010/main" val="1259605973"/>
              </p:ext>
            </p:extLst>
          </p:nvPr>
        </p:nvGraphicFramePr>
        <p:xfrm>
          <a:off x="997679" y="1559116"/>
          <a:ext cx="9495440" cy="3571240"/>
        </p:xfrm>
        <a:graphic>
          <a:graphicData uri="http://schemas.openxmlformats.org/drawingml/2006/table">
            <a:tbl>
              <a:tblPr firstRow="1" bandRow="1">
                <a:tableStyleId>{5C22544A-7EE6-4342-B048-85BDC9FD1C3A}</a:tableStyleId>
              </a:tblPr>
              <a:tblGrid>
                <a:gridCol w="2090296">
                  <a:extLst>
                    <a:ext uri="{9D8B030D-6E8A-4147-A177-3AD203B41FA5}">
                      <a16:colId xmlns:a16="http://schemas.microsoft.com/office/drawing/2014/main" val="2951616450"/>
                    </a:ext>
                  </a:extLst>
                </a:gridCol>
                <a:gridCol w="1707880">
                  <a:extLst>
                    <a:ext uri="{9D8B030D-6E8A-4147-A177-3AD203B41FA5}">
                      <a16:colId xmlns:a16="http://schemas.microsoft.com/office/drawing/2014/main" val="791802554"/>
                    </a:ext>
                  </a:extLst>
                </a:gridCol>
                <a:gridCol w="1899088">
                  <a:extLst>
                    <a:ext uri="{9D8B030D-6E8A-4147-A177-3AD203B41FA5}">
                      <a16:colId xmlns:a16="http://schemas.microsoft.com/office/drawing/2014/main" val="900411553"/>
                    </a:ext>
                  </a:extLst>
                </a:gridCol>
                <a:gridCol w="1899088">
                  <a:extLst>
                    <a:ext uri="{9D8B030D-6E8A-4147-A177-3AD203B41FA5}">
                      <a16:colId xmlns:a16="http://schemas.microsoft.com/office/drawing/2014/main" val="241979037"/>
                    </a:ext>
                  </a:extLst>
                </a:gridCol>
                <a:gridCol w="1899088">
                  <a:extLst>
                    <a:ext uri="{9D8B030D-6E8A-4147-A177-3AD203B41FA5}">
                      <a16:colId xmlns:a16="http://schemas.microsoft.com/office/drawing/2014/main" val="1110994777"/>
                    </a:ext>
                  </a:extLst>
                </a:gridCol>
              </a:tblGrid>
              <a:tr h="370840">
                <a:tc>
                  <a:txBody>
                    <a:bodyPr/>
                    <a:lstStyle/>
                    <a:p>
                      <a:r>
                        <a:rPr lang="en-US" dirty="0"/>
                        <a:t>Expense No.</a:t>
                      </a:r>
                      <a:endParaRPr lang="en-IN" dirty="0"/>
                    </a:p>
                  </a:txBody>
                  <a:tcPr/>
                </a:tc>
                <a:tc>
                  <a:txBody>
                    <a:bodyPr/>
                    <a:lstStyle/>
                    <a:p>
                      <a:r>
                        <a:rPr lang="en-US" dirty="0"/>
                        <a:t>Expense Date</a:t>
                      </a:r>
                      <a:endParaRPr lang="en-IN" dirty="0"/>
                    </a:p>
                  </a:txBody>
                  <a:tcPr/>
                </a:tc>
                <a:tc>
                  <a:txBody>
                    <a:bodyPr/>
                    <a:lstStyle/>
                    <a:p>
                      <a:r>
                        <a:rPr lang="en-US" dirty="0"/>
                        <a:t>Expense Amount</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94344505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42551872"/>
                  </a:ext>
                </a:extLst>
              </a:tr>
              <a:tr h="370840">
                <a:tc>
                  <a:txBody>
                    <a:bodyPr/>
                    <a:lstStyle/>
                    <a:p>
                      <a:r>
                        <a:rPr lang="en-US" b="1" u="sng" dirty="0"/>
                        <a:t>EXP06242500001</a:t>
                      </a:r>
                      <a:endParaRPr lang="en-IN" b="1" u="sng" dirty="0"/>
                    </a:p>
                  </a:txBody>
                  <a:tcPr/>
                </a:tc>
                <a:tc>
                  <a:txBody>
                    <a:bodyPr/>
                    <a:lstStyle/>
                    <a:p>
                      <a:r>
                        <a:rPr lang="en-US" dirty="0"/>
                        <a:t>26-06-2024</a:t>
                      </a:r>
                      <a:endParaRPr lang="en-IN" dirty="0"/>
                    </a:p>
                  </a:txBody>
                  <a:tcPr/>
                </a:tc>
                <a:tc>
                  <a:txBody>
                    <a:bodyPr/>
                    <a:lstStyle/>
                    <a:p>
                      <a:r>
                        <a:rPr lang="en-US" dirty="0"/>
                        <a:t>313.00</a:t>
                      </a:r>
                      <a:endParaRPr lang="en-IN" dirty="0"/>
                    </a:p>
                  </a:txBody>
                  <a:tcPr/>
                </a:tc>
                <a:tc>
                  <a:txBody>
                    <a:bodyPr/>
                    <a:lstStyle/>
                    <a:p>
                      <a:r>
                        <a:rPr lang="en-US" dirty="0"/>
                        <a:t>Pending for Approval</a:t>
                      </a:r>
                      <a:endParaRPr lang="en-IN" dirty="0"/>
                    </a:p>
                  </a:txBody>
                  <a:tcPr/>
                </a:tc>
                <a:tc>
                  <a:txBody>
                    <a:bodyPr/>
                    <a:lstStyle/>
                    <a:p>
                      <a:endParaRPr lang="en-IN" dirty="0"/>
                    </a:p>
                  </a:txBody>
                  <a:tcPr/>
                </a:tc>
                <a:extLst>
                  <a:ext uri="{0D108BD9-81ED-4DB2-BD59-A6C34878D82A}">
                    <a16:rowId xmlns:a16="http://schemas.microsoft.com/office/drawing/2014/main" val="1370918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EXP06242500002</a:t>
                      </a:r>
                      <a:endParaRPr lang="en-IN" dirty="0"/>
                    </a:p>
                    <a:p>
                      <a:endParaRPr lang="en-IN" dirty="0"/>
                    </a:p>
                  </a:txBody>
                  <a:tcPr/>
                </a:tc>
                <a:tc>
                  <a:txBody>
                    <a:bodyPr/>
                    <a:lstStyle/>
                    <a:p>
                      <a:r>
                        <a:rPr lang="en-US" dirty="0"/>
                        <a:t>16-06-2024</a:t>
                      </a:r>
                      <a:endParaRPr lang="en-IN" dirty="0"/>
                    </a:p>
                  </a:txBody>
                  <a:tcPr/>
                </a:tc>
                <a:tc>
                  <a:txBody>
                    <a:bodyPr/>
                    <a:lstStyle/>
                    <a:p>
                      <a:r>
                        <a:rPr lang="en-US" dirty="0"/>
                        <a:t>1290.75</a:t>
                      </a:r>
                      <a:endParaRPr lang="en-IN" dirty="0"/>
                    </a:p>
                  </a:txBody>
                  <a:tcPr/>
                </a:tc>
                <a:tc>
                  <a:txBody>
                    <a:bodyPr/>
                    <a:lstStyle/>
                    <a:p>
                      <a:r>
                        <a:rPr lang="en-US" dirty="0"/>
                        <a:t>Approved</a:t>
                      </a:r>
                      <a:endParaRPr lang="en-IN" dirty="0"/>
                    </a:p>
                  </a:txBody>
                  <a:tcPr/>
                </a:tc>
                <a:tc>
                  <a:txBody>
                    <a:bodyPr/>
                    <a:lstStyle/>
                    <a:p>
                      <a:endParaRPr lang="en-IN" dirty="0"/>
                    </a:p>
                  </a:txBody>
                  <a:tcPr/>
                </a:tc>
                <a:extLst>
                  <a:ext uri="{0D108BD9-81ED-4DB2-BD59-A6C34878D82A}">
                    <a16:rowId xmlns:a16="http://schemas.microsoft.com/office/drawing/2014/main" val="16455122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EXP05242500003</a:t>
                      </a:r>
                      <a:endParaRPr lang="en-IN" b="0" u="none" dirty="0"/>
                    </a:p>
                    <a:p>
                      <a:endParaRPr lang="en-IN" dirty="0"/>
                    </a:p>
                  </a:txBody>
                  <a:tcPr/>
                </a:tc>
                <a:tc>
                  <a:txBody>
                    <a:bodyPr/>
                    <a:lstStyle/>
                    <a:p>
                      <a:r>
                        <a:rPr lang="en-US" dirty="0"/>
                        <a:t>29-05-2024</a:t>
                      </a:r>
                      <a:endParaRPr lang="en-IN" dirty="0"/>
                    </a:p>
                  </a:txBody>
                  <a:tcPr/>
                </a:tc>
                <a:tc>
                  <a:txBody>
                    <a:bodyPr/>
                    <a:lstStyle/>
                    <a:p>
                      <a:r>
                        <a:rPr lang="en-US" dirty="0"/>
                        <a:t>2800.50</a:t>
                      </a:r>
                      <a:endParaRPr lang="en-IN" dirty="0"/>
                    </a:p>
                  </a:txBody>
                  <a:tcPr/>
                </a:tc>
                <a:tc>
                  <a:txBody>
                    <a:bodyPr/>
                    <a:lstStyle/>
                    <a:p>
                      <a:r>
                        <a:rPr lang="en-US" dirty="0"/>
                        <a:t>Rejected.</a:t>
                      </a:r>
                      <a:endParaRPr lang="en-IN" dirty="0"/>
                    </a:p>
                  </a:txBody>
                  <a:tcPr/>
                </a:tc>
                <a:tc>
                  <a:txBody>
                    <a:bodyPr/>
                    <a:lstStyle/>
                    <a:p>
                      <a:endParaRPr lang="en-IN" dirty="0"/>
                    </a:p>
                  </a:txBody>
                  <a:tcPr/>
                </a:tc>
                <a:extLst>
                  <a:ext uri="{0D108BD9-81ED-4DB2-BD59-A6C34878D82A}">
                    <a16:rowId xmlns:a16="http://schemas.microsoft.com/office/drawing/2014/main" val="1135851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EXP05242500035</a:t>
                      </a:r>
                      <a:endParaRPr lang="en-IN" b="1" u="sng" dirty="0"/>
                    </a:p>
                    <a:p>
                      <a:endParaRPr lang="en-IN" dirty="0"/>
                    </a:p>
                  </a:txBody>
                  <a:tcPr/>
                </a:tc>
                <a:tc>
                  <a:txBody>
                    <a:bodyPr/>
                    <a:lstStyle/>
                    <a:p>
                      <a:r>
                        <a:rPr lang="en-US" dirty="0"/>
                        <a:t>15-05-2024</a:t>
                      </a:r>
                      <a:endParaRPr lang="en-IN" dirty="0"/>
                    </a:p>
                  </a:txBody>
                  <a:tcPr/>
                </a:tc>
                <a:tc>
                  <a:txBody>
                    <a:bodyPr/>
                    <a:lstStyle/>
                    <a:p>
                      <a:r>
                        <a:rPr lang="en-US" dirty="0"/>
                        <a:t>5800.00</a:t>
                      </a:r>
                      <a:endParaRPr lang="en-IN" dirty="0"/>
                    </a:p>
                  </a:txBody>
                  <a:tcPr/>
                </a:tc>
                <a:tc>
                  <a:txBody>
                    <a:bodyPr/>
                    <a:lstStyle/>
                    <a:p>
                      <a:r>
                        <a:rPr lang="en-US" dirty="0"/>
                        <a:t>Return</a:t>
                      </a:r>
                      <a:endParaRPr lang="en-IN" dirty="0"/>
                    </a:p>
                  </a:txBody>
                  <a:tcPr/>
                </a:tc>
                <a:tc>
                  <a:txBody>
                    <a:bodyPr/>
                    <a:lstStyle/>
                    <a:p>
                      <a:endParaRPr lang="en-IN" dirty="0"/>
                    </a:p>
                  </a:txBody>
                  <a:tcPr/>
                </a:tc>
                <a:extLst>
                  <a:ext uri="{0D108BD9-81ED-4DB2-BD59-A6C34878D82A}">
                    <a16:rowId xmlns:a16="http://schemas.microsoft.com/office/drawing/2014/main" val="1427730599"/>
                  </a:ext>
                </a:extLst>
              </a:tr>
            </a:tbl>
          </a:graphicData>
        </a:graphic>
      </p:graphicFrame>
      <p:sp>
        <p:nvSpPr>
          <p:cNvPr id="6" name="Oval 5">
            <a:extLst>
              <a:ext uri="{FF2B5EF4-FFF2-40B4-BE49-F238E27FC236}">
                <a16:creationId xmlns:a16="http://schemas.microsoft.com/office/drawing/2014/main" id="{B609ADD0-2EC0-920E-04EA-E8F50554EF89}"/>
              </a:ext>
            </a:extLst>
          </p:cNvPr>
          <p:cNvSpPr/>
          <p:nvPr/>
        </p:nvSpPr>
        <p:spPr>
          <a:xfrm>
            <a:off x="8784234" y="2637389"/>
            <a:ext cx="899409" cy="50966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peech Bubble: Oval 6">
            <a:extLst>
              <a:ext uri="{FF2B5EF4-FFF2-40B4-BE49-F238E27FC236}">
                <a16:creationId xmlns:a16="http://schemas.microsoft.com/office/drawing/2014/main" id="{DDEA11F3-95BF-B0AF-7D10-7D7F776CCB1E}"/>
              </a:ext>
            </a:extLst>
          </p:cNvPr>
          <p:cNvSpPr/>
          <p:nvPr/>
        </p:nvSpPr>
        <p:spPr>
          <a:xfrm>
            <a:off x="9989275" y="2637389"/>
            <a:ext cx="1978705" cy="557666"/>
          </a:xfrm>
          <a:prstGeom prst="wedgeEllipseCallout">
            <a:avLst>
              <a:gd name="adj1" fmla="val -64330"/>
              <a:gd name="adj2" fmla="val 16804"/>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View.</a:t>
            </a:r>
            <a:endParaRPr lang="en-IN" dirty="0">
              <a:solidFill>
                <a:schemeClr val="tx1"/>
              </a:solidFill>
            </a:endParaRPr>
          </a:p>
        </p:txBody>
      </p:sp>
      <p:sp>
        <p:nvSpPr>
          <p:cNvPr id="9" name="Rectangle 8">
            <a:extLst>
              <a:ext uri="{FF2B5EF4-FFF2-40B4-BE49-F238E27FC236}">
                <a16:creationId xmlns:a16="http://schemas.microsoft.com/office/drawing/2014/main" id="{EF782D2A-C872-D1AF-B7B8-80DA54A74063}"/>
              </a:ext>
            </a:extLst>
          </p:cNvPr>
          <p:cNvSpPr/>
          <p:nvPr/>
        </p:nvSpPr>
        <p:spPr>
          <a:xfrm>
            <a:off x="9233941" y="854439"/>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pic>
        <p:nvPicPr>
          <p:cNvPr id="11" name="Picture 10">
            <a:extLst>
              <a:ext uri="{FF2B5EF4-FFF2-40B4-BE49-F238E27FC236}">
                <a16:creationId xmlns:a16="http://schemas.microsoft.com/office/drawing/2014/main" id="{9D422C89-2CAD-A1D8-0A78-40C2BABA33C8}"/>
              </a:ext>
            </a:extLst>
          </p:cNvPr>
          <p:cNvPicPr>
            <a:picLocks noChangeAspect="1"/>
          </p:cNvPicPr>
          <p:nvPr/>
        </p:nvPicPr>
        <p:blipFill>
          <a:blip r:embed="rId2"/>
          <a:stretch>
            <a:fillRect/>
          </a:stretch>
        </p:blipFill>
        <p:spPr>
          <a:xfrm>
            <a:off x="9007422" y="2606069"/>
            <a:ext cx="453037" cy="509666"/>
          </a:xfrm>
          <a:prstGeom prst="rect">
            <a:avLst/>
          </a:prstGeom>
        </p:spPr>
      </p:pic>
      <p:pic>
        <p:nvPicPr>
          <p:cNvPr id="12" name="Picture 11">
            <a:extLst>
              <a:ext uri="{FF2B5EF4-FFF2-40B4-BE49-F238E27FC236}">
                <a16:creationId xmlns:a16="http://schemas.microsoft.com/office/drawing/2014/main" id="{94B81517-0C81-638D-ACD3-BCE3FF41B058}"/>
              </a:ext>
            </a:extLst>
          </p:cNvPr>
          <p:cNvPicPr>
            <a:picLocks noChangeAspect="1"/>
          </p:cNvPicPr>
          <p:nvPr/>
        </p:nvPicPr>
        <p:blipFill>
          <a:blip r:embed="rId2"/>
          <a:stretch>
            <a:fillRect/>
          </a:stretch>
        </p:blipFill>
        <p:spPr>
          <a:xfrm>
            <a:off x="9007419" y="3293560"/>
            <a:ext cx="453037" cy="509666"/>
          </a:xfrm>
          <a:prstGeom prst="rect">
            <a:avLst/>
          </a:prstGeom>
        </p:spPr>
      </p:pic>
      <p:pic>
        <p:nvPicPr>
          <p:cNvPr id="13" name="Picture 12">
            <a:extLst>
              <a:ext uri="{FF2B5EF4-FFF2-40B4-BE49-F238E27FC236}">
                <a16:creationId xmlns:a16="http://schemas.microsoft.com/office/drawing/2014/main" id="{40EF2BBD-0BD9-E2E2-BDD6-ED978A3E52BB}"/>
              </a:ext>
            </a:extLst>
          </p:cNvPr>
          <p:cNvPicPr>
            <a:picLocks noChangeAspect="1"/>
          </p:cNvPicPr>
          <p:nvPr/>
        </p:nvPicPr>
        <p:blipFill>
          <a:blip r:embed="rId2"/>
          <a:stretch>
            <a:fillRect/>
          </a:stretch>
        </p:blipFill>
        <p:spPr>
          <a:xfrm>
            <a:off x="9007419" y="3905825"/>
            <a:ext cx="453037" cy="509666"/>
          </a:xfrm>
          <a:prstGeom prst="rect">
            <a:avLst/>
          </a:prstGeom>
        </p:spPr>
      </p:pic>
      <p:pic>
        <p:nvPicPr>
          <p:cNvPr id="14" name="Picture 13">
            <a:extLst>
              <a:ext uri="{FF2B5EF4-FFF2-40B4-BE49-F238E27FC236}">
                <a16:creationId xmlns:a16="http://schemas.microsoft.com/office/drawing/2014/main" id="{303B53F6-3A7C-2AAE-D12E-E6559688ED4D}"/>
              </a:ext>
            </a:extLst>
          </p:cNvPr>
          <p:cNvPicPr>
            <a:picLocks noChangeAspect="1"/>
          </p:cNvPicPr>
          <p:nvPr/>
        </p:nvPicPr>
        <p:blipFill>
          <a:blip r:embed="rId2"/>
          <a:stretch>
            <a:fillRect/>
          </a:stretch>
        </p:blipFill>
        <p:spPr>
          <a:xfrm>
            <a:off x="9007422" y="4620690"/>
            <a:ext cx="453037" cy="509666"/>
          </a:xfrm>
          <a:prstGeom prst="rect">
            <a:avLst/>
          </a:prstGeom>
        </p:spPr>
      </p:pic>
      <p:sp>
        <p:nvSpPr>
          <p:cNvPr id="4" name="Rectangle 3">
            <a:extLst>
              <a:ext uri="{FF2B5EF4-FFF2-40B4-BE49-F238E27FC236}">
                <a16:creationId xmlns:a16="http://schemas.microsoft.com/office/drawing/2014/main" id="{9D7277D4-3A5F-29A3-5215-F4AC782AB5F9}"/>
              </a:ext>
            </a:extLst>
          </p:cNvPr>
          <p:cNvSpPr/>
          <p:nvPr/>
        </p:nvSpPr>
        <p:spPr>
          <a:xfrm>
            <a:off x="1211945" y="223845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738ED9D-4347-E771-6021-336229A3A40B}"/>
              </a:ext>
            </a:extLst>
          </p:cNvPr>
          <p:cNvPicPr>
            <a:picLocks noChangeAspect="1"/>
          </p:cNvPicPr>
          <p:nvPr/>
        </p:nvPicPr>
        <p:blipFill>
          <a:blip r:embed="rId3"/>
          <a:stretch>
            <a:fillRect/>
          </a:stretch>
        </p:blipFill>
        <p:spPr>
          <a:xfrm>
            <a:off x="2283502" y="2265512"/>
            <a:ext cx="290805" cy="274468"/>
          </a:xfrm>
          <a:prstGeom prst="rect">
            <a:avLst/>
          </a:prstGeom>
        </p:spPr>
      </p:pic>
      <p:sp>
        <p:nvSpPr>
          <p:cNvPr id="16" name="Rectangle 15">
            <a:extLst>
              <a:ext uri="{FF2B5EF4-FFF2-40B4-BE49-F238E27FC236}">
                <a16:creationId xmlns:a16="http://schemas.microsoft.com/office/drawing/2014/main" id="{08652994-F795-9692-B01D-FEAB5A9BEC23}"/>
              </a:ext>
            </a:extLst>
          </p:cNvPr>
          <p:cNvSpPr/>
          <p:nvPr/>
        </p:nvSpPr>
        <p:spPr>
          <a:xfrm>
            <a:off x="3343047" y="223845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DC8E7263-79DB-8AB6-F009-BEA6947392D2}"/>
              </a:ext>
            </a:extLst>
          </p:cNvPr>
          <p:cNvPicPr>
            <a:picLocks noChangeAspect="1"/>
          </p:cNvPicPr>
          <p:nvPr/>
        </p:nvPicPr>
        <p:blipFill>
          <a:blip r:embed="rId3"/>
          <a:stretch>
            <a:fillRect/>
          </a:stretch>
        </p:blipFill>
        <p:spPr>
          <a:xfrm>
            <a:off x="4414604" y="2265512"/>
            <a:ext cx="290805" cy="274468"/>
          </a:xfrm>
          <a:prstGeom prst="rect">
            <a:avLst/>
          </a:prstGeom>
        </p:spPr>
      </p:pic>
      <p:sp>
        <p:nvSpPr>
          <p:cNvPr id="18" name="Rectangle 17">
            <a:extLst>
              <a:ext uri="{FF2B5EF4-FFF2-40B4-BE49-F238E27FC236}">
                <a16:creationId xmlns:a16="http://schemas.microsoft.com/office/drawing/2014/main" id="{10B2AE9D-AC21-A097-40AA-8EC5045F4B02}"/>
              </a:ext>
            </a:extLst>
          </p:cNvPr>
          <p:cNvSpPr/>
          <p:nvPr/>
        </p:nvSpPr>
        <p:spPr>
          <a:xfrm>
            <a:off x="4976974" y="2234671"/>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7EC37A7B-FE16-A767-B772-A406DC9CBC72}"/>
              </a:ext>
            </a:extLst>
          </p:cNvPr>
          <p:cNvPicPr>
            <a:picLocks noChangeAspect="1"/>
          </p:cNvPicPr>
          <p:nvPr/>
        </p:nvPicPr>
        <p:blipFill>
          <a:blip r:embed="rId3"/>
          <a:stretch>
            <a:fillRect/>
          </a:stretch>
        </p:blipFill>
        <p:spPr>
          <a:xfrm>
            <a:off x="6048531" y="2261733"/>
            <a:ext cx="290805" cy="274468"/>
          </a:xfrm>
          <a:prstGeom prst="rect">
            <a:avLst/>
          </a:prstGeom>
        </p:spPr>
      </p:pic>
      <p:sp>
        <p:nvSpPr>
          <p:cNvPr id="20" name="Rectangle 19">
            <a:extLst>
              <a:ext uri="{FF2B5EF4-FFF2-40B4-BE49-F238E27FC236}">
                <a16:creationId xmlns:a16="http://schemas.microsoft.com/office/drawing/2014/main" id="{E39BC568-46CC-7AB0-3795-7D8CF60E73A4}"/>
              </a:ext>
            </a:extLst>
          </p:cNvPr>
          <p:cNvSpPr/>
          <p:nvPr/>
        </p:nvSpPr>
        <p:spPr>
          <a:xfrm>
            <a:off x="6825173" y="2234671"/>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824A27C-3894-F885-9D0D-927BDCFB8486}"/>
              </a:ext>
            </a:extLst>
          </p:cNvPr>
          <p:cNvPicPr>
            <a:picLocks noChangeAspect="1"/>
          </p:cNvPicPr>
          <p:nvPr/>
        </p:nvPicPr>
        <p:blipFill>
          <a:blip r:embed="rId3"/>
          <a:stretch>
            <a:fillRect/>
          </a:stretch>
        </p:blipFill>
        <p:spPr>
          <a:xfrm>
            <a:off x="7917197" y="2261733"/>
            <a:ext cx="290805" cy="274468"/>
          </a:xfrm>
          <a:prstGeom prst="rect">
            <a:avLst/>
          </a:prstGeom>
        </p:spPr>
      </p:pic>
      <p:pic>
        <p:nvPicPr>
          <p:cNvPr id="2" name="Picture 1">
            <a:extLst>
              <a:ext uri="{FF2B5EF4-FFF2-40B4-BE49-F238E27FC236}">
                <a16:creationId xmlns:a16="http://schemas.microsoft.com/office/drawing/2014/main" id="{9B16550A-6BCB-1E26-9C47-0E7418B75FDE}"/>
              </a:ext>
            </a:extLst>
          </p:cNvPr>
          <p:cNvPicPr>
            <a:picLocks noChangeAspect="1"/>
          </p:cNvPicPr>
          <p:nvPr/>
        </p:nvPicPr>
        <p:blipFill>
          <a:blip r:embed="rId4"/>
          <a:stretch>
            <a:fillRect/>
          </a:stretch>
        </p:blipFill>
        <p:spPr>
          <a:xfrm>
            <a:off x="7708517" y="5587636"/>
            <a:ext cx="3503877" cy="436549"/>
          </a:xfrm>
          <a:prstGeom prst="rect">
            <a:avLst/>
          </a:prstGeom>
          <a:ln w="28575">
            <a:solidFill>
              <a:schemeClr val="tx1"/>
            </a:solidFill>
          </a:ln>
        </p:spPr>
      </p:pic>
      <p:sp>
        <p:nvSpPr>
          <p:cNvPr id="5" name="Rectangle 4">
            <a:extLst>
              <a:ext uri="{FF2B5EF4-FFF2-40B4-BE49-F238E27FC236}">
                <a16:creationId xmlns:a16="http://schemas.microsoft.com/office/drawing/2014/main" id="{04A70087-E329-7048-D956-CA8D56CEC7A7}"/>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Expenses</a:t>
            </a:r>
            <a:endParaRPr lang="en-IN" dirty="0">
              <a:solidFill>
                <a:sysClr val="windowText" lastClr="000000"/>
              </a:solidFill>
            </a:endParaRPr>
          </a:p>
        </p:txBody>
      </p:sp>
    </p:spTree>
    <p:extLst>
      <p:ext uri="{BB962C8B-B14F-4D97-AF65-F5344CB8AC3E}">
        <p14:creationId xmlns:p14="http://schemas.microsoft.com/office/powerpoint/2010/main" val="34866178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D9044E-7D29-B824-B0F1-DEB22E6416AD}"/>
              </a:ext>
            </a:extLst>
          </p:cNvPr>
          <p:cNvGraphicFramePr>
            <a:graphicFrameLocks noGrp="1"/>
          </p:cNvGraphicFramePr>
          <p:nvPr>
            <p:extLst>
              <p:ext uri="{D42A27DB-BD31-4B8C-83A1-F6EECF244321}">
                <p14:modId xmlns:p14="http://schemas.microsoft.com/office/powerpoint/2010/main" val="3345298786"/>
              </p:ext>
            </p:extLst>
          </p:nvPr>
        </p:nvGraphicFramePr>
        <p:xfrm>
          <a:off x="772826" y="599745"/>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9597534"/>
                    </a:ext>
                  </a:extLst>
                </a:gridCol>
                <a:gridCol w="4064000">
                  <a:extLst>
                    <a:ext uri="{9D8B030D-6E8A-4147-A177-3AD203B41FA5}">
                      <a16:colId xmlns:a16="http://schemas.microsoft.com/office/drawing/2014/main" val="1853260253"/>
                    </a:ext>
                  </a:extLst>
                </a:gridCol>
              </a:tblGrid>
              <a:tr h="370840">
                <a:tc>
                  <a:txBody>
                    <a:bodyPr/>
                    <a:lstStyle/>
                    <a:p>
                      <a:r>
                        <a:rPr lang="en-US" dirty="0"/>
                        <a:t>Expense Code:</a:t>
                      </a:r>
                      <a:endParaRPr lang="en-IN" dirty="0"/>
                    </a:p>
                  </a:txBody>
                  <a:tcPr/>
                </a:tc>
                <a:tc>
                  <a:txBody>
                    <a:bodyPr/>
                    <a:lstStyle/>
                    <a:p>
                      <a:r>
                        <a:rPr lang="en-US" dirty="0"/>
                        <a:t>Customer Name:</a:t>
                      </a:r>
                      <a:endParaRPr lang="en-IN" dirty="0"/>
                    </a:p>
                  </a:txBody>
                  <a:tcPr/>
                </a:tc>
                <a:extLst>
                  <a:ext uri="{0D108BD9-81ED-4DB2-BD59-A6C34878D82A}">
                    <a16:rowId xmlns:a16="http://schemas.microsoft.com/office/drawing/2014/main" val="2421962630"/>
                  </a:ext>
                </a:extLst>
              </a:tr>
              <a:tr h="370840">
                <a:tc>
                  <a:txBody>
                    <a:bodyPr/>
                    <a:lstStyle/>
                    <a:p>
                      <a:r>
                        <a:rPr lang="en-US" dirty="0"/>
                        <a:t>Expense Date:</a:t>
                      </a:r>
                      <a:endParaRPr lang="en-IN" dirty="0"/>
                    </a:p>
                  </a:txBody>
                  <a:tcPr/>
                </a:tc>
                <a:tc>
                  <a:txBody>
                    <a:bodyPr/>
                    <a:lstStyle/>
                    <a:p>
                      <a:r>
                        <a:rPr lang="en-US" dirty="0"/>
                        <a:t>Transport Mode:</a:t>
                      </a:r>
                      <a:endParaRPr lang="en-IN" dirty="0"/>
                    </a:p>
                  </a:txBody>
                  <a:tcPr/>
                </a:tc>
                <a:extLst>
                  <a:ext uri="{0D108BD9-81ED-4DB2-BD59-A6C34878D82A}">
                    <a16:rowId xmlns:a16="http://schemas.microsoft.com/office/drawing/2014/main" val="1420246549"/>
                  </a:ext>
                </a:extLst>
              </a:tr>
              <a:tr h="370840">
                <a:tc>
                  <a:txBody>
                    <a:bodyPr/>
                    <a:lstStyle/>
                    <a:p>
                      <a:r>
                        <a:rPr lang="en-US" dirty="0"/>
                        <a:t>Punched In Location:</a:t>
                      </a:r>
                      <a:endParaRPr lang="en-IN" dirty="0"/>
                    </a:p>
                  </a:txBody>
                  <a:tcPr/>
                </a:tc>
                <a:tc>
                  <a:txBody>
                    <a:bodyPr/>
                    <a:lstStyle/>
                    <a:p>
                      <a:r>
                        <a:rPr lang="en-US" dirty="0"/>
                        <a:t>Checked In Location:</a:t>
                      </a:r>
                      <a:endParaRPr lang="en-IN" dirty="0"/>
                    </a:p>
                  </a:txBody>
                  <a:tcPr/>
                </a:tc>
                <a:extLst>
                  <a:ext uri="{0D108BD9-81ED-4DB2-BD59-A6C34878D82A}">
                    <a16:rowId xmlns:a16="http://schemas.microsoft.com/office/drawing/2014/main" val="309704498"/>
                  </a:ext>
                </a:extLst>
              </a:tr>
              <a:tr h="370840">
                <a:tc>
                  <a:txBody>
                    <a:bodyPr/>
                    <a:lstStyle/>
                    <a:p>
                      <a:r>
                        <a:rPr lang="en-US" dirty="0"/>
                        <a:t>Punch In Date &amp; time:</a:t>
                      </a:r>
                      <a:endParaRPr lang="en-IN" dirty="0"/>
                    </a:p>
                  </a:txBody>
                  <a:tcPr/>
                </a:tc>
                <a:tc>
                  <a:txBody>
                    <a:bodyPr/>
                    <a:lstStyle/>
                    <a:p>
                      <a:r>
                        <a:rPr lang="en-US" dirty="0"/>
                        <a:t>Checked In Date &amp; time:</a:t>
                      </a:r>
                      <a:endParaRPr lang="en-IN" dirty="0"/>
                    </a:p>
                  </a:txBody>
                  <a:tcPr/>
                </a:tc>
                <a:extLst>
                  <a:ext uri="{0D108BD9-81ED-4DB2-BD59-A6C34878D82A}">
                    <a16:rowId xmlns:a16="http://schemas.microsoft.com/office/drawing/2014/main" val="1096882868"/>
                  </a:ext>
                </a:extLst>
              </a:tr>
              <a:tr h="370840">
                <a:tc>
                  <a:txBody>
                    <a:bodyPr/>
                    <a:lstStyle/>
                    <a:p>
                      <a:r>
                        <a:rPr lang="en-US" dirty="0"/>
                        <a:t>Distance in Km:</a:t>
                      </a:r>
                      <a:endParaRPr lang="en-IN" dirty="0"/>
                    </a:p>
                  </a:txBody>
                  <a:tcPr/>
                </a:tc>
                <a:tc>
                  <a:txBody>
                    <a:bodyPr/>
                    <a:lstStyle/>
                    <a:p>
                      <a:r>
                        <a:rPr lang="en-US" dirty="0"/>
                        <a:t>Amount:</a:t>
                      </a:r>
                      <a:endParaRPr lang="en-IN" dirty="0"/>
                    </a:p>
                  </a:txBody>
                  <a:tcPr/>
                </a:tc>
                <a:extLst>
                  <a:ext uri="{0D108BD9-81ED-4DB2-BD59-A6C34878D82A}">
                    <a16:rowId xmlns:a16="http://schemas.microsoft.com/office/drawing/2014/main" val="1318341074"/>
                  </a:ext>
                </a:extLst>
              </a:tr>
              <a:tr h="370840">
                <a:tc>
                  <a:txBody>
                    <a:bodyPr/>
                    <a:lstStyle/>
                    <a:p>
                      <a:r>
                        <a:rPr lang="en-US" dirty="0"/>
                        <a:t>Supporting Document: </a:t>
                      </a:r>
                      <a:r>
                        <a:rPr lang="en-US" u="sng" dirty="0"/>
                        <a:t>View</a:t>
                      </a:r>
                      <a:endParaRPr lang="en-IN" u="sng" dirty="0"/>
                    </a:p>
                  </a:txBody>
                  <a:tcPr/>
                </a:tc>
                <a:tc>
                  <a:txBody>
                    <a:bodyPr/>
                    <a:lstStyle/>
                    <a:p>
                      <a:r>
                        <a:rPr lang="en-US" dirty="0"/>
                        <a:t>Remarks:</a:t>
                      </a:r>
                      <a:endParaRPr lang="en-IN" dirty="0"/>
                    </a:p>
                  </a:txBody>
                  <a:tcPr/>
                </a:tc>
                <a:extLst>
                  <a:ext uri="{0D108BD9-81ED-4DB2-BD59-A6C34878D82A}">
                    <a16:rowId xmlns:a16="http://schemas.microsoft.com/office/drawing/2014/main" val="377465995"/>
                  </a:ext>
                </a:extLst>
              </a:tr>
              <a:tr h="370840">
                <a:tc>
                  <a:txBody>
                    <a:bodyPr/>
                    <a:lstStyle/>
                    <a:p>
                      <a:r>
                        <a:rPr lang="en-US" dirty="0"/>
                        <a:t>Expense Added By:</a:t>
                      </a:r>
                      <a:endParaRPr lang="en-IN" dirty="0"/>
                    </a:p>
                  </a:txBody>
                  <a:tcPr/>
                </a:tc>
                <a:tc>
                  <a:txBody>
                    <a:bodyPr/>
                    <a:lstStyle/>
                    <a:p>
                      <a:r>
                        <a:rPr lang="en-US" dirty="0"/>
                        <a:t>Expense Added By Date &amp; Time:</a:t>
                      </a:r>
                      <a:endParaRPr lang="en-IN" dirty="0"/>
                    </a:p>
                  </a:txBody>
                  <a:tcPr/>
                </a:tc>
                <a:extLst>
                  <a:ext uri="{0D108BD9-81ED-4DB2-BD59-A6C34878D82A}">
                    <a16:rowId xmlns:a16="http://schemas.microsoft.com/office/drawing/2014/main" val="621313264"/>
                  </a:ext>
                </a:extLst>
              </a:tr>
              <a:tr h="370840">
                <a:tc>
                  <a:txBody>
                    <a:bodyPr/>
                    <a:lstStyle/>
                    <a:p>
                      <a:r>
                        <a:rPr lang="en-US" dirty="0"/>
                        <a:t>Expense Edited By:</a:t>
                      </a:r>
                      <a:endParaRPr lang="en-IN" dirty="0"/>
                    </a:p>
                  </a:txBody>
                  <a:tcPr/>
                </a:tc>
                <a:tc>
                  <a:txBody>
                    <a:bodyPr/>
                    <a:lstStyle/>
                    <a:p>
                      <a:r>
                        <a:rPr lang="en-US" dirty="0"/>
                        <a:t>Expense Edited By Date &amp; Time:</a:t>
                      </a:r>
                      <a:endParaRPr lang="en-IN" dirty="0"/>
                    </a:p>
                  </a:txBody>
                  <a:tcPr/>
                </a:tc>
                <a:extLst>
                  <a:ext uri="{0D108BD9-81ED-4DB2-BD59-A6C34878D82A}">
                    <a16:rowId xmlns:a16="http://schemas.microsoft.com/office/drawing/2014/main" val="303696062"/>
                  </a:ext>
                </a:extLst>
              </a:tr>
              <a:tr h="370840">
                <a:tc>
                  <a:txBody>
                    <a:bodyPr/>
                    <a:lstStyle/>
                    <a:p>
                      <a:r>
                        <a:rPr lang="en-US" dirty="0"/>
                        <a:t>Approved By:</a:t>
                      </a:r>
                      <a:endParaRPr lang="en-IN" dirty="0"/>
                    </a:p>
                  </a:txBody>
                  <a:tcPr/>
                </a:tc>
                <a:tc>
                  <a:txBody>
                    <a:bodyPr/>
                    <a:lstStyle/>
                    <a:p>
                      <a:r>
                        <a:rPr lang="en-US" dirty="0"/>
                        <a:t>Approved Date &amp; Time:</a:t>
                      </a:r>
                      <a:endParaRPr lang="en-IN" dirty="0"/>
                    </a:p>
                  </a:txBody>
                  <a:tcPr/>
                </a:tc>
                <a:extLst>
                  <a:ext uri="{0D108BD9-81ED-4DB2-BD59-A6C34878D82A}">
                    <a16:rowId xmlns:a16="http://schemas.microsoft.com/office/drawing/2014/main" val="3429717598"/>
                  </a:ext>
                </a:extLst>
              </a:tr>
              <a:tr h="370840">
                <a:tc>
                  <a:txBody>
                    <a:bodyPr/>
                    <a:lstStyle/>
                    <a:p>
                      <a:r>
                        <a:rPr lang="en-US" dirty="0"/>
                        <a:t>Status:</a:t>
                      </a:r>
                      <a:endParaRPr lang="en-IN" dirty="0"/>
                    </a:p>
                  </a:txBody>
                  <a:tcPr/>
                </a:tc>
                <a:tc>
                  <a:txBody>
                    <a:bodyPr/>
                    <a:lstStyle/>
                    <a:p>
                      <a:endParaRPr lang="en-IN" dirty="0"/>
                    </a:p>
                  </a:txBody>
                  <a:tcPr/>
                </a:tc>
                <a:extLst>
                  <a:ext uri="{0D108BD9-81ED-4DB2-BD59-A6C34878D82A}">
                    <a16:rowId xmlns:a16="http://schemas.microsoft.com/office/drawing/2014/main" val="2151601783"/>
                  </a:ext>
                </a:extLst>
              </a:tr>
            </a:tbl>
          </a:graphicData>
        </a:graphic>
      </p:graphicFrame>
      <p:sp>
        <p:nvSpPr>
          <p:cNvPr id="3" name="Rectangle 2">
            <a:extLst>
              <a:ext uri="{FF2B5EF4-FFF2-40B4-BE49-F238E27FC236}">
                <a16:creationId xmlns:a16="http://schemas.microsoft.com/office/drawing/2014/main" id="{319EBFF6-E551-8EBB-6B9C-EB9A29B2971D}"/>
              </a:ext>
            </a:extLst>
          </p:cNvPr>
          <p:cNvSpPr/>
          <p:nvPr/>
        </p:nvSpPr>
        <p:spPr>
          <a:xfrm>
            <a:off x="9743607" y="90079"/>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Expenses</a:t>
            </a:r>
            <a:endParaRPr lang="en-IN" dirty="0">
              <a:solidFill>
                <a:sysClr val="windowText" lastClr="000000"/>
              </a:solidFill>
            </a:endParaRPr>
          </a:p>
        </p:txBody>
      </p:sp>
    </p:spTree>
    <p:extLst>
      <p:ext uri="{BB962C8B-B14F-4D97-AF65-F5344CB8AC3E}">
        <p14:creationId xmlns:p14="http://schemas.microsoft.com/office/powerpoint/2010/main" val="15637565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338090-93B9-5600-70CC-893B1C77D1A3}"/>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Expenses</a:t>
            </a:r>
            <a:endParaRPr lang="en-IN" dirty="0">
              <a:solidFill>
                <a:sysClr val="windowText" lastClr="000000"/>
              </a:solidFill>
            </a:endParaRPr>
          </a:p>
        </p:txBody>
      </p:sp>
      <p:graphicFrame>
        <p:nvGraphicFramePr>
          <p:cNvPr id="3" name="Table 2">
            <a:extLst>
              <a:ext uri="{FF2B5EF4-FFF2-40B4-BE49-F238E27FC236}">
                <a16:creationId xmlns:a16="http://schemas.microsoft.com/office/drawing/2014/main" id="{C06BECE7-68B2-B033-85BA-CF052EA8E8CA}"/>
              </a:ext>
            </a:extLst>
          </p:cNvPr>
          <p:cNvGraphicFramePr>
            <a:graphicFrameLocks noGrp="1"/>
          </p:cNvGraphicFramePr>
          <p:nvPr>
            <p:extLst>
              <p:ext uri="{D42A27DB-BD31-4B8C-83A1-F6EECF244321}">
                <p14:modId xmlns:p14="http://schemas.microsoft.com/office/powerpoint/2010/main" val="2234110855"/>
              </p:ext>
            </p:extLst>
          </p:nvPr>
        </p:nvGraphicFramePr>
        <p:xfrm>
          <a:off x="997679" y="1559116"/>
          <a:ext cx="9495435" cy="3571240"/>
        </p:xfrm>
        <a:graphic>
          <a:graphicData uri="http://schemas.openxmlformats.org/drawingml/2006/table">
            <a:tbl>
              <a:tblPr firstRow="1" bandRow="1">
                <a:tableStyleId>{5C22544A-7EE6-4342-B048-85BDC9FD1C3A}</a:tableStyleId>
              </a:tblPr>
              <a:tblGrid>
                <a:gridCol w="2090295">
                  <a:extLst>
                    <a:ext uri="{9D8B030D-6E8A-4147-A177-3AD203B41FA5}">
                      <a16:colId xmlns:a16="http://schemas.microsoft.com/office/drawing/2014/main" val="2951616450"/>
                    </a:ext>
                  </a:extLst>
                </a:gridCol>
                <a:gridCol w="1707879">
                  <a:extLst>
                    <a:ext uri="{9D8B030D-6E8A-4147-A177-3AD203B41FA5}">
                      <a16:colId xmlns:a16="http://schemas.microsoft.com/office/drawing/2014/main" val="791802554"/>
                    </a:ext>
                  </a:extLst>
                </a:gridCol>
                <a:gridCol w="1899087">
                  <a:extLst>
                    <a:ext uri="{9D8B030D-6E8A-4147-A177-3AD203B41FA5}">
                      <a16:colId xmlns:a16="http://schemas.microsoft.com/office/drawing/2014/main" val="900411553"/>
                    </a:ext>
                  </a:extLst>
                </a:gridCol>
                <a:gridCol w="1899087">
                  <a:extLst>
                    <a:ext uri="{9D8B030D-6E8A-4147-A177-3AD203B41FA5}">
                      <a16:colId xmlns:a16="http://schemas.microsoft.com/office/drawing/2014/main" val="241979037"/>
                    </a:ext>
                  </a:extLst>
                </a:gridCol>
                <a:gridCol w="1899087">
                  <a:extLst>
                    <a:ext uri="{9D8B030D-6E8A-4147-A177-3AD203B41FA5}">
                      <a16:colId xmlns:a16="http://schemas.microsoft.com/office/drawing/2014/main" val="1110994777"/>
                    </a:ext>
                  </a:extLst>
                </a:gridCol>
              </a:tblGrid>
              <a:tr h="370840">
                <a:tc>
                  <a:txBody>
                    <a:bodyPr/>
                    <a:lstStyle/>
                    <a:p>
                      <a:r>
                        <a:rPr lang="en-US" dirty="0"/>
                        <a:t>Expense No.</a:t>
                      </a:r>
                      <a:endParaRPr lang="en-IN" dirty="0"/>
                    </a:p>
                  </a:txBody>
                  <a:tcPr/>
                </a:tc>
                <a:tc>
                  <a:txBody>
                    <a:bodyPr/>
                    <a:lstStyle/>
                    <a:p>
                      <a:r>
                        <a:rPr lang="en-US" dirty="0"/>
                        <a:t>Expense Date</a:t>
                      </a:r>
                      <a:endParaRPr lang="en-IN" dirty="0"/>
                    </a:p>
                  </a:txBody>
                  <a:tcPr/>
                </a:tc>
                <a:tc>
                  <a:txBody>
                    <a:bodyPr/>
                    <a:lstStyle/>
                    <a:p>
                      <a:r>
                        <a:rPr lang="en-US" dirty="0"/>
                        <a:t>Expense Amount</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94344505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792620082"/>
                  </a:ext>
                </a:extLst>
              </a:tr>
              <a:tr h="370840">
                <a:tc>
                  <a:txBody>
                    <a:bodyPr/>
                    <a:lstStyle/>
                    <a:p>
                      <a:r>
                        <a:rPr lang="en-US" b="1" u="sng" dirty="0"/>
                        <a:t>EXP06242500001</a:t>
                      </a:r>
                      <a:endParaRPr lang="en-IN" b="1" u="sng" dirty="0"/>
                    </a:p>
                  </a:txBody>
                  <a:tcPr/>
                </a:tc>
                <a:tc>
                  <a:txBody>
                    <a:bodyPr/>
                    <a:lstStyle/>
                    <a:p>
                      <a:r>
                        <a:rPr lang="en-US" dirty="0"/>
                        <a:t>26-06-2024</a:t>
                      </a:r>
                      <a:endParaRPr lang="en-IN" dirty="0"/>
                    </a:p>
                  </a:txBody>
                  <a:tcPr/>
                </a:tc>
                <a:tc>
                  <a:txBody>
                    <a:bodyPr/>
                    <a:lstStyle/>
                    <a:p>
                      <a:r>
                        <a:rPr lang="en-US" dirty="0"/>
                        <a:t>313.00</a:t>
                      </a:r>
                      <a:endParaRPr lang="en-IN" dirty="0"/>
                    </a:p>
                  </a:txBody>
                  <a:tcPr/>
                </a:tc>
                <a:tc>
                  <a:txBody>
                    <a:bodyPr/>
                    <a:lstStyle/>
                    <a:p>
                      <a:r>
                        <a:rPr lang="en-US" dirty="0"/>
                        <a:t>Pending for Approval</a:t>
                      </a:r>
                      <a:endParaRPr lang="en-IN" dirty="0"/>
                    </a:p>
                  </a:txBody>
                  <a:tcPr/>
                </a:tc>
                <a:tc>
                  <a:txBody>
                    <a:bodyPr/>
                    <a:lstStyle/>
                    <a:p>
                      <a:endParaRPr lang="en-IN" dirty="0"/>
                    </a:p>
                  </a:txBody>
                  <a:tcPr/>
                </a:tc>
                <a:extLst>
                  <a:ext uri="{0D108BD9-81ED-4DB2-BD59-A6C34878D82A}">
                    <a16:rowId xmlns:a16="http://schemas.microsoft.com/office/drawing/2014/main" val="13709186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EXP06242500002</a:t>
                      </a:r>
                      <a:endParaRPr lang="en-IN" dirty="0"/>
                    </a:p>
                    <a:p>
                      <a:endParaRPr lang="en-IN" dirty="0"/>
                    </a:p>
                  </a:txBody>
                  <a:tcPr/>
                </a:tc>
                <a:tc>
                  <a:txBody>
                    <a:bodyPr/>
                    <a:lstStyle/>
                    <a:p>
                      <a:r>
                        <a:rPr lang="en-US" dirty="0"/>
                        <a:t>16-06-2024</a:t>
                      </a:r>
                      <a:endParaRPr lang="en-IN" dirty="0"/>
                    </a:p>
                  </a:txBody>
                  <a:tcPr/>
                </a:tc>
                <a:tc>
                  <a:txBody>
                    <a:bodyPr/>
                    <a:lstStyle/>
                    <a:p>
                      <a:r>
                        <a:rPr lang="en-US" dirty="0"/>
                        <a:t>1290.75</a:t>
                      </a:r>
                      <a:endParaRPr lang="en-IN" dirty="0"/>
                    </a:p>
                  </a:txBody>
                  <a:tcPr/>
                </a:tc>
                <a:tc>
                  <a:txBody>
                    <a:bodyPr/>
                    <a:lstStyle/>
                    <a:p>
                      <a:r>
                        <a:rPr lang="en-US" dirty="0"/>
                        <a:t>Approved</a:t>
                      </a:r>
                      <a:endParaRPr lang="en-IN" dirty="0"/>
                    </a:p>
                  </a:txBody>
                  <a:tcPr/>
                </a:tc>
                <a:tc>
                  <a:txBody>
                    <a:bodyPr/>
                    <a:lstStyle/>
                    <a:p>
                      <a:endParaRPr lang="en-IN" dirty="0"/>
                    </a:p>
                  </a:txBody>
                  <a:tcPr/>
                </a:tc>
                <a:extLst>
                  <a:ext uri="{0D108BD9-81ED-4DB2-BD59-A6C34878D82A}">
                    <a16:rowId xmlns:a16="http://schemas.microsoft.com/office/drawing/2014/main" val="16455122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EXP05242500003</a:t>
                      </a:r>
                      <a:endParaRPr lang="en-IN" b="0" u="none" dirty="0"/>
                    </a:p>
                    <a:p>
                      <a:endParaRPr lang="en-IN" dirty="0"/>
                    </a:p>
                  </a:txBody>
                  <a:tcPr/>
                </a:tc>
                <a:tc>
                  <a:txBody>
                    <a:bodyPr/>
                    <a:lstStyle/>
                    <a:p>
                      <a:r>
                        <a:rPr lang="en-US" dirty="0"/>
                        <a:t>29-05-2024</a:t>
                      </a:r>
                      <a:endParaRPr lang="en-IN" dirty="0"/>
                    </a:p>
                  </a:txBody>
                  <a:tcPr/>
                </a:tc>
                <a:tc>
                  <a:txBody>
                    <a:bodyPr/>
                    <a:lstStyle/>
                    <a:p>
                      <a:r>
                        <a:rPr lang="en-US" dirty="0"/>
                        <a:t>2800.50</a:t>
                      </a:r>
                      <a:endParaRPr lang="en-IN" dirty="0"/>
                    </a:p>
                  </a:txBody>
                  <a:tcPr/>
                </a:tc>
                <a:tc>
                  <a:txBody>
                    <a:bodyPr/>
                    <a:lstStyle/>
                    <a:p>
                      <a:r>
                        <a:rPr lang="en-US" dirty="0"/>
                        <a:t>Rejected.</a:t>
                      </a:r>
                      <a:endParaRPr lang="en-IN" dirty="0"/>
                    </a:p>
                  </a:txBody>
                  <a:tcPr/>
                </a:tc>
                <a:tc>
                  <a:txBody>
                    <a:bodyPr/>
                    <a:lstStyle/>
                    <a:p>
                      <a:endParaRPr lang="en-IN" dirty="0"/>
                    </a:p>
                  </a:txBody>
                  <a:tcPr/>
                </a:tc>
                <a:extLst>
                  <a:ext uri="{0D108BD9-81ED-4DB2-BD59-A6C34878D82A}">
                    <a16:rowId xmlns:a16="http://schemas.microsoft.com/office/drawing/2014/main" val="11358518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EXP05242500035</a:t>
                      </a:r>
                      <a:endParaRPr lang="en-IN" b="1" u="sng" dirty="0"/>
                    </a:p>
                    <a:p>
                      <a:endParaRPr lang="en-IN" dirty="0"/>
                    </a:p>
                  </a:txBody>
                  <a:tcPr/>
                </a:tc>
                <a:tc>
                  <a:txBody>
                    <a:bodyPr/>
                    <a:lstStyle/>
                    <a:p>
                      <a:r>
                        <a:rPr lang="en-US" dirty="0"/>
                        <a:t>15-05-2024</a:t>
                      </a:r>
                      <a:endParaRPr lang="en-IN" dirty="0"/>
                    </a:p>
                  </a:txBody>
                  <a:tcPr/>
                </a:tc>
                <a:tc>
                  <a:txBody>
                    <a:bodyPr/>
                    <a:lstStyle/>
                    <a:p>
                      <a:r>
                        <a:rPr lang="en-US" dirty="0"/>
                        <a:t>5800.00</a:t>
                      </a:r>
                      <a:endParaRPr lang="en-IN" dirty="0"/>
                    </a:p>
                  </a:txBody>
                  <a:tcPr/>
                </a:tc>
                <a:tc>
                  <a:txBody>
                    <a:bodyPr/>
                    <a:lstStyle/>
                    <a:p>
                      <a:r>
                        <a:rPr lang="en-US" dirty="0"/>
                        <a:t>Return</a:t>
                      </a:r>
                      <a:endParaRPr lang="en-IN" dirty="0"/>
                    </a:p>
                  </a:txBody>
                  <a:tcPr/>
                </a:tc>
                <a:tc>
                  <a:txBody>
                    <a:bodyPr/>
                    <a:lstStyle/>
                    <a:p>
                      <a:endParaRPr lang="en-IN" dirty="0"/>
                    </a:p>
                  </a:txBody>
                  <a:tcPr/>
                </a:tc>
                <a:extLst>
                  <a:ext uri="{0D108BD9-81ED-4DB2-BD59-A6C34878D82A}">
                    <a16:rowId xmlns:a16="http://schemas.microsoft.com/office/drawing/2014/main" val="1427730599"/>
                  </a:ext>
                </a:extLst>
              </a:tr>
            </a:tbl>
          </a:graphicData>
        </a:graphic>
      </p:graphicFrame>
      <p:sp>
        <p:nvSpPr>
          <p:cNvPr id="9" name="Rectangle 8">
            <a:extLst>
              <a:ext uri="{FF2B5EF4-FFF2-40B4-BE49-F238E27FC236}">
                <a16:creationId xmlns:a16="http://schemas.microsoft.com/office/drawing/2014/main" id="{EF782D2A-C872-D1AF-B7B8-80DA54A74063}"/>
              </a:ext>
            </a:extLst>
          </p:cNvPr>
          <p:cNvSpPr/>
          <p:nvPr/>
        </p:nvSpPr>
        <p:spPr>
          <a:xfrm>
            <a:off x="9233941" y="854439"/>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pic>
        <p:nvPicPr>
          <p:cNvPr id="11" name="Picture 10">
            <a:extLst>
              <a:ext uri="{FF2B5EF4-FFF2-40B4-BE49-F238E27FC236}">
                <a16:creationId xmlns:a16="http://schemas.microsoft.com/office/drawing/2014/main" id="{9D422C89-2CAD-A1D8-0A78-40C2BABA33C8}"/>
              </a:ext>
            </a:extLst>
          </p:cNvPr>
          <p:cNvPicPr>
            <a:picLocks noChangeAspect="1"/>
          </p:cNvPicPr>
          <p:nvPr/>
        </p:nvPicPr>
        <p:blipFill>
          <a:blip r:embed="rId2"/>
          <a:stretch>
            <a:fillRect/>
          </a:stretch>
        </p:blipFill>
        <p:spPr>
          <a:xfrm>
            <a:off x="9007422" y="2189629"/>
            <a:ext cx="453037" cy="509666"/>
          </a:xfrm>
          <a:prstGeom prst="rect">
            <a:avLst/>
          </a:prstGeom>
        </p:spPr>
      </p:pic>
      <p:pic>
        <p:nvPicPr>
          <p:cNvPr id="12" name="Picture 11">
            <a:extLst>
              <a:ext uri="{FF2B5EF4-FFF2-40B4-BE49-F238E27FC236}">
                <a16:creationId xmlns:a16="http://schemas.microsoft.com/office/drawing/2014/main" id="{94B81517-0C81-638D-ACD3-BCE3FF41B058}"/>
              </a:ext>
            </a:extLst>
          </p:cNvPr>
          <p:cNvPicPr>
            <a:picLocks noChangeAspect="1"/>
          </p:cNvPicPr>
          <p:nvPr/>
        </p:nvPicPr>
        <p:blipFill>
          <a:blip r:embed="rId2"/>
          <a:stretch>
            <a:fillRect/>
          </a:stretch>
        </p:blipFill>
        <p:spPr>
          <a:xfrm>
            <a:off x="9007422" y="2906616"/>
            <a:ext cx="453037" cy="509666"/>
          </a:xfrm>
          <a:prstGeom prst="rect">
            <a:avLst/>
          </a:prstGeom>
        </p:spPr>
      </p:pic>
      <p:pic>
        <p:nvPicPr>
          <p:cNvPr id="13" name="Picture 12">
            <a:extLst>
              <a:ext uri="{FF2B5EF4-FFF2-40B4-BE49-F238E27FC236}">
                <a16:creationId xmlns:a16="http://schemas.microsoft.com/office/drawing/2014/main" id="{40EF2BBD-0BD9-E2E2-BDD6-ED978A3E52BB}"/>
              </a:ext>
            </a:extLst>
          </p:cNvPr>
          <p:cNvPicPr>
            <a:picLocks noChangeAspect="1"/>
          </p:cNvPicPr>
          <p:nvPr/>
        </p:nvPicPr>
        <p:blipFill>
          <a:blip r:embed="rId2"/>
          <a:stretch>
            <a:fillRect/>
          </a:stretch>
        </p:blipFill>
        <p:spPr>
          <a:xfrm>
            <a:off x="9007422" y="3564183"/>
            <a:ext cx="453037" cy="509666"/>
          </a:xfrm>
          <a:prstGeom prst="rect">
            <a:avLst/>
          </a:prstGeom>
        </p:spPr>
      </p:pic>
      <p:pic>
        <p:nvPicPr>
          <p:cNvPr id="14" name="Picture 13">
            <a:extLst>
              <a:ext uri="{FF2B5EF4-FFF2-40B4-BE49-F238E27FC236}">
                <a16:creationId xmlns:a16="http://schemas.microsoft.com/office/drawing/2014/main" id="{303B53F6-3A7C-2AAE-D12E-E6559688ED4D}"/>
              </a:ext>
            </a:extLst>
          </p:cNvPr>
          <p:cNvPicPr>
            <a:picLocks noChangeAspect="1"/>
          </p:cNvPicPr>
          <p:nvPr/>
        </p:nvPicPr>
        <p:blipFill>
          <a:blip r:embed="rId2"/>
          <a:stretch>
            <a:fillRect/>
          </a:stretch>
        </p:blipFill>
        <p:spPr>
          <a:xfrm>
            <a:off x="9007421" y="4249850"/>
            <a:ext cx="453037" cy="509666"/>
          </a:xfrm>
          <a:prstGeom prst="rect">
            <a:avLst/>
          </a:prstGeom>
        </p:spPr>
      </p:pic>
      <p:sp>
        <p:nvSpPr>
          <p:cNvPr id="4" name="Speech Bubble: Oval 3">
            <a:extLst>
              <a:ext uri="{FF2B5EF4-FFF2-40B4-BE49-F238E27FC236}">
                <a16:creationId xmlns:a16="http://schemas.microsoft.com/office/drawing/2014/main" id="{059AD4CD-736C-084A-DF7B-134ED6783BA0}"/>
              </a:ext>
            </a:extLst>
          </p:cNvPr>
          <p:cNvSpPr/>
          <p:nvPr/>
        </p:nvSpPr>
        <p:spPr>
          <a:xfrm>
            <a:off x="6670623" y="330710"/>
            <a:ext cx="2336798" cy="509666"/>
          </a:xfrm>
          <a:prstGeom prst="wedgeEllipseCallout">
            <a:avLst>
              <a:gd name="adj1" fmla="val 58305"/>
              <a:gd name="adj2" fmla="val 6893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Export</a:t>
            </a:r>
            <a:endParaRPr lang="en-IN" dirty="0">
              <a:solidFill>
                <a:schemeClr val="tx1"/>
              </a:solidFill>
            </a:endParaRPr>
          </a:p>
        </p:txBody>
      </p:sp>
      <p:sp>
        <p:nvSpPr>
          <p:cNvPr id="10" name="Rectangle 9">
            <a:extLst>
              <a:ext uri="{FF2B5EF4-FFF2-40B4-BE49-F238E27FC236}">
                <a16:creationId xmlns:a16="http://schemas.microsoft.com/office/drawing/2014/main" id="{42ECAFCE-5A53-D471-15C5-F18F5A05C14D}"/>
              </a:ext>
            </a:extLst>
          </p:cNvPr>
          <p:cNvSpPr/>
          <p:nvPr/>
        </p:nvSpPr>
        <p:spPr>
          <a:xfrm>
            <a:off x="1211945" y="2238450"/>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5105351-BE70-D92E-45F7-4FE1E74DC454}"/>
              </a:ext>
            </a:extLst>
          </p:cNvPr>
          <p:cNvPicPr>
            <a:picLocks noChangeAspect="1"/>
          </p:cNvPicPr>
          <p:nvPr/>
        </p:nvPicPr>
        <p:blipFill>
          <a:blip r:embed="rId3"/>
          <a:stretch>
            <a:fillRect/>
          </a:stretch>
        </p:blipFill>
        <p:spPr>
          <a:xfrm>
            <a:off x="2283502" y="2265512"/>
            <a:ext cx="290805" cy="274468"/>
          </a:xfrm>
          <a:prstGeom prst="rect">
            <a:avLst/>
          </a:prstGeom>
        </p:spPr>
      </p:pic>
      <p:sp>
        <p:nvSpPr>
          <p:cNvPr id="17" name="Rectangle 16">
            <a:extLst>
              <a:ext uri="{FF2B5EF4-FFF2-40B4-BE49-F238E27FC236}">
                <a16:creationId xmlns:a16="http://schemas.microsoft.com/office/drawing/2014/main" id="{670E3077-E735-97D6-B4CF-923B6A2F5958}"/>
              </a:ext>
            </a:extLst>
          </p:cNvPr>
          <p:cNvSpPr/>
          <p:nvPr/>
        </p:nvSpPr>
        <p:spPr>
          <a:xfrm>
            <a:off x="3189182" y="226551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359FE40B-A688-EF54-5236-08D528E3DF7F}"/>
              </a:ext>
            </a:extLst>
          </p:cNvPr>
          <p:cNvPicPr>
            <a:picLocks noChangeAspect="1"/>
          </p:cNvPicPr>
          <p:nvPr/>
        </p:nvPicPr>
        <p:blipFill>
          <a:blip r:embed="rId3"/>
          <a:stretch>
            <a:fillRect/>
          </a:stretch>
        </p:blipFill>
        <p:spPr>
          <a:xfrm>
            <a:off x="4260739" y="2292574"/>
            <a:ext cx="290805" cy="274468"/>
          </a:xfrm>
          <a:prstGeom prst="rect">
            <a:avLst/>
          </a:prstGeom>
        </p:spPr>
      </p:pic>
      <p:sp>
        <p:nvSpPr>
          <p:cNvPr id="19" name="Rectangle 18">
            <a:extLst>
              <a:ext uri="{FF2B5EF4-FFF2-40B4-BE49-F238E27FC236}">
                <a16:creationId xmlns:a16="http://schemas.microsoft.com/office/drawing/2014/main" id="{1058AC8F-35D3-6A76-BCD6-91BE756BC15B}"/>
              </a:ext>
            </a:extLst>
          </p:cNvPr>
          <p:cNvSpPr/>
          <p:nvPr/>
        </p:nvSpPr>
        <p:spPr>
          <a:xfrm>
            <a:off x="5109683" y="222220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D7887880-B747-F66D-A4CF-83007A4BBCA5}"/>
              </a:ext>
            </a:extLst>
          </p:cNvPr>
          <p:cNvPicPr>
            <a:picLocks noChangeAspect="1"/>
          </p:cNvPicPr>
          <p:nvPr/>
        </p:nvPicPr>
        <p:blipFill>
          <a:blip r:embed="rId3"/>
          <a:stretch>
            <a:fillRect/>
          </a:stretch>
        </p:blipFill>
        <p:spPr>
          <a:xfrm>
            <a:off x="6181240" y="2249264"/>
            <a:ext cx="290805" cy="274468"/>
          </a:xfrm>
          <a:prstGeom prst="rect">
            <a:avLst/>
          </a:prstGeom>
        </p:spPr>
      </p:pic>
      <p:sp>
        <p:nvSpPr>
          <p:cNvPr id="21" name="Rectangle 20">
            <a:extLst>
              <a:ext uri="{FF2B5EF4-FFF2-40B4-BE49-F238E27FC236}">
                <a16:creationId xmlns:a16="http://schemas.microsoft.com/office/drawing/2014/main" id="{2F6FF3C3-805A-1133-C11B-BB09A6BD01D2}"/>
              </a:ext>
            </a:extLst>
          </p:cNvPr>
          <p:cNvSpPr/>
          <p:nvPr/>
        </p:nvSpPr>
        <p:spPr>
          <a:xfrm>
            <a:off x="6872654" y="2226053"/>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FD2898FA-93FB-6F9D-B485-0D91E124D0C4}"/>
              </a:ext>
            </a:extLst>
          </p:cNvPr>
          <p:cNvPicPr>
            <a:picLocks noChangeAspect="1"/>
          </p:cNvPicPr>
          <p:nvPr/>
        </p:nvPicPr>
        <p:blipFill>
          <a:blip r:embed="rId3"/>
          <a:stretch>
            <a:fillRect/>
          </a:stretch>
        </p:blipFill>
        <p:spPr>
          <a:xfrm>
            <a:off x="7944211" y="2253115"/>
            <a:ext cx="290805" cy="274468"/>
          </a:xfrm>
          <a:prstGeom prst="rect">
            <a:avLst/>
          </a:prstGeom>
        </p:spPr>
      </p:pic>
      <p:pic>
        <p:nvPicPr>
          <p:cNvPr id="5" name="Picture 4">
            <a:extLst>
              <a:ext uri="{FF2B5EF4-FFF2-40B4-BE49-F238E27FC236}">
                <a16:creationId xmlns:a16="http://schemas.microsoft.com/office/drawing/2014/main" id="{60D18232-3C7F-4E1E-2E8D-E0A0236C23F8}"/>
              </a:ext>
            </a:extLst>
          </p:cNvPr>
          <p:cNvPicPr>
            <a:picLocks noChangeAspect="1"/>
          </p:cNvPicPr>
          <p:nvPr/>
        </p:nvPicPr>
        <p:blipFill>
          <a:blip r:embed="rId4"/>
          <a:stretch>
            <a:fillRect/>
          </a:stretch>
        </p:blipFill>
        <p:spPr>
          <a:xfrm>
            <a:off x="8089613" y="5495787"/>
            <a:ext cx="3503877" cy="436549"/>
          </a:xfrm>
          <a:prstGeom prst="rect">
            <a:avLst/>
          </a:prstGeom>
          <a:ln w="28575">
            <a:solidFill>
              <a:schemeClr val="tx1"/>
            </a:solidFill>
          </a:ln>
        </p:spPr>
      </p:pic>
    </p:spTree>
    <p:extLst>
      <p:ext uri="{BB962C8B-B14F-4D97-AF65-F5344CB8AC3E}">
        <p14:creationId xmlns:p14="http://schemas.microsoft.com/office/powerpoint/2010/main" val="4287976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809469" y="284813"/>
            <a:ext cx="2428406"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 Expense</a:t>
            </a:r>
            <a:endParaRPr lang="en-IN" dirty="0"/>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graphicFrame>
        <p:nvGraphicFramePr>
          <p:cNvPr id="3" name="Object 2">
            <a:extLst>
              <a:ext uri="{FF2B5EF4-FFF2-40B4-BE49-F238E27FC236}">
                <a16:creationId xmlns:a16="http://schemas.microsoft.com/office/drawing/2014/main" id="{2E63F3FF-EBAB-C7E5-277F-A2437D2CE0B8}"/>
              </a:ext>
            </a:extLst>
          </p:cNvPr>
          <p:cNvGraphicFramePr>
            <a:graphicFrameLocks noChangeAspect="1"/>
          </p:cNvGraphicFramePr>
          <p:nvPr>
            <p:extLst>
              <p:ext uri="{D42A27DB-BD31-4B8C-83A1-F6EECF244321}">
                <p14:modId xmlns:p14="http://schemas.microsoft.com/office/powerpoint/2010/main" val="2851044586"/>
              </p:ext>
            </p:extLst>
          </p:nvPr>
        </p:nvGraphicFramePr>
        <p:xfrm>
          <a:off x="602103" y="1424768"/>
          <a:ext cx="2257901" cy="1905104"/>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0" name=""/>
                      <p:cNvPicPr/>
                      <p:nvPr/>
                    </p:nvPicPr>
                    <p:blipFill>
                      <a:blip r:embed="rId3"/>
                      <a:stretch>
                        <a:fillRect/>
                      </a:stretch>
                    </p:blipFill>
                    <p:spPr>
                      <a:xfrm>
                        <a:off x="602103" y="1424768"/>
                        <a:ext cx="2257901" cy="1905104"/>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0927CC13-528B-597D-4BE6-815EE29D661A}"/>
              </a:ext>
            </a:extLst>
          </p:cNvPr>
          <p:cNvSpPr/>
          <p:nvPr/>
        </p:nvSpPr>
        <p:spPr>
          <a:xfrm>
            <a:off x="9533745" y="284813"/>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Expenses</a:t>
            </a:r>
            <a:endParaRPr lang="en-IN" dirty="0">
              <a:solidFill>
                <a:sysClr val="windowText" lastClr="000000"/>
              </a:solidFill>
            </a:endParaRPr>
          </a:p>
        </p:txBody>
      </p:sp>
    </p:spTree>
    <p:extLst>
      <p:ext uri="{BB962C8B-B14F-4D97-AF65-F5344CB8AC3E}">
        <p14:creationId xmlns:p14="http://schemas.microsoft.com/office/powerpoint/2010/main" val="16059740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EFBA-9A7E-CD27-DC01-CE848BECB07A}"/>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Master</a:t>
            </a:r>
            <a:endParaRPr lang="en-IN" dirty="0">
              <a:solidFill>
                <a:sysClr val="windowText" lastClr="000000"/>
              </a:solidFill>
            </a:endParaRPr>
          </a:p>
        </p:txBody>
      </p:sp>
      <p:graphicFrame>
        <p:nvGraphicFramePr>
          <p:cNvPr id="11" name="Table 10">
            <a:extLst>
              <a:ext uri="{FF2B5EF4-FFF2-40B4-BE49-F238E27FC236}">
                <a16:creationId xmlns:a16="http://schemas.microsoft.com/office/drawing/2014/main" id="{5D9B0700-064A-9A2F-3AF3-3FFD502595B6}"/>
              </a:ext>
            </a:extLst>
          </p:cNvPr>
          <p:cNvGraphicFramePr>
            <a:graphicFrameLocks noGrp="1"/>
          </p:cNvGraphicFramePr>
          <p:nvPr>
            <p:extLst>
              <p:ext uri="{D42A27DB-BD31-4B8C-83A1-F6EECF244321}">
                <p14:modId xmlns:p14="http://schemas.microsoft.com/office/powerpoint/2010/main" val="2661882860"/>
              </p:ext>
            </p:extLst>
          </p:nvPr>
        </p:nvGraphicFramePr>
        <p:xfrm>
          <a:off x="967698" y="1915660"/>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1962521"/>
                    </a:ext>
                  </a:extLst>
                </a:gridCol>
                <a:gridCol w="2032000">
                  <a:extLst>
                    <a:ext uri="{9D8B030D-6E8A-4147-A177-3AD203B41FA5}">
                      <a16:colId xmlns:a16="http://schemas.microsoft.com/office/drawing/2014/main" val="4181908410"/>
                    </a:ext>
                  </a:extLst>
                </a:gridCol>
                <a:gridCol w="2032000">
                  <a:extLst>
                    <a:ext uri="{9D8B030D-6E8A-4147-A177-3AD203B41FA5}">
                      <a16:colId xmlns:a16="http://schemas.microsoft.com/office/drawing/2014/main" val="2010442182"/>
                    </a:ext>
                  </a:extLst>
                </a:gridCol>
                <a:gridCol w="2032000">
                  <a:extLst>
                    <a:ext uri="{9D8B030D-6E8A-4147-A177-3AD203B41FA5}">
                      <a16:colId xmlns:a16="http://schemas.microsoft.com/office/drawing/2014/main" val="2868118611"/>
                    </a:ext>
                  </a:extLst>
                </a:gridCol>
              </a:tblGrid>
              <a:tr h="370840">
                <a:tc>
                  <a:txBody>
                    <a:bodyPr/>
                    <a:lstStyle/>
                    <a:p>
                      <a:r>
                        <a:rPr lang="en-US" dirty="0"/>
                        <a:t>Designation</a:t>
                      </a:r>
                      <a:endParaRPr lang="en-IN" dirty="0"/>
                    </a:p>
                  </a:txBody>
                  <a:tcPr/>
                </a:tc>
                <a:tc>
                  <a:txBody>
                    <a:bodyPr/>
                    <a:lstStyle/>
                    <a:p>
                      <a:r>
                        <a:rPr lang="en-US" dirty="0"/>
                        <a:t>Transport Mode</a:t>
                      </a:r>
                      <a:endParaRPr lang="en-IN" dirty="0"/>
                    </a:p>
                  </a:txBody>
                  <a:tcPr/>
                </a:tc>
                <a:tc>
                  <a:txBody>
                    <a:bodyPr/>
                    <a:lstStyle/>
                    <a:p>
                      <a:r>
                        <a:rPr lang="en-US" dirty="0"/>
                        <a:t>Rate Per KM</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16459161"/>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468357290"/>
                  </a:ext>
                </a:extLst>
              </a:tr>
              <a:tr h="370840">
                <a:tc>
                  <a:txBody>
                    <a:bodyPr/>
                    <a:lstStyle/>
                    <a:p>
                      <a:r>
                        <a:rPr lang="en-US" dirty="0"/>
                        <a:t>IT Manager</a:t>
                      </a:r>
                      <a:endParaRPr lang="en-IN" dirty="0"/>
                    </a:p>
                  </a:txBody>
                  <a:tcPr/>
                </a:tc>
                <a:tc>
                  <a:txBody>
                    <a:bodyPr/>
                    <a:lstStyle/>
                    <a:p>
                      <a:r>
                        <a:rPr lang="en-US" dirty="0"/>
                        <a:t>Taxi</a:t>
                      </a:r>
                      <a:endParaRPr lang="en-IN" dirty="0"/>
                    </a:p>
                  </a:txBody>
                  <a:tcPr/>
                </a:tc>
                <a:tc>
                  <a:txBody>
                    <a:bodyPr/>
                    <a:lstStyle/>
                    <a:p>
                      <a:r>
                        <a:rPr lang="en-US" dirty="0"/>
                        <a:t>8.00</a:t>
                      </a:r>
                      <a:endParaRPr lang="en-IN" dirty="0"/>
                    </a:p>
                  </a:txBody>
                  <a:tcPr/>
                </a:tc>
                <a:tc>
                  <a:txBody>
                    <a:bodyPr/>
                    <a:lstStyle/>
                    <a:p>
                      <a:endParaRPr lang="en-IN" dirty="0"/>
                    </a:p>
                  </a:txBody>
                  <a:tcPr/>
                </a:tc>
                <a:extLst>
                  <a:ext uri="{0D108BD9-81ED-4DB2-BD59-A6C34878D82A}">
                    <a16:rowId xmlns:a16="http://schemas.microsoft.com/office/drawing/2014/main" val="1620244880"/>
                  </a:ext>
                </a:extLst>
              </a:tr>
              <a:tr h="370840">
                <a:tc>
                  <a:txBody>
                    <a:bodyPr/>
                    <a:lstStyle/>
                    <a:p>
                      <a:r>
                        <a:rPr lang="en-US" dirty="0"/>
                        <a:t>Area Sales manager</a:t>
                      </a:r>
                      <a:endParaRPr lang="en-IN" dirty="0"/>
                    </a:p>
                  </a:txBody>
                  <a:tcPr/>
                </a:tc>
                <a:tc>
                  <a:txBody>
                    <a:bodyPr/>
                    <a:lstStyle/>
                    <a:p>
                      <a:r>
                        <a:rPr lang="en-US" dirty="0"/>
                        <a:t>Bus</a:t>
                      </a:r>
                      <a:endParaRPr lang="en-IN" dirty="0"/>
                    </a:p>
                  </a:txBody>
                  <a:tcPr/>
                </a:tc>
                <a:tc>
                  <a:txBody>
                    <a:bodyPr/>
                    <a:lstStyle/>
                    <a:p>
                      <a:r>
                        <a:rPr lang="en-US" dirty="0"/>
                        <a:t>5.00</a:t>
                      </a:r>
                      <a:endParaRPr lang="en-IN" dirty="0"/>
                    </a:p>
                  </a:txBody>
                  <a:tcPr/>
                </a:tc>
                <a:tc>
                  <a:txBody>
                    <a:bodyPr/>
                    <a:lstStyle/>
                    <a:p>
                      <a:endParaRPr lang="en-IN" dirty="0"/>
                    </a:p>
                  </a:txBody>
                  <a:tcPr/>
                </a:tc>
                <a:extLst>
                  <a:ext uri="{0D108BD9-81ED-4DB2-BD59-A6C34878D82A}">
                    <a16:rowId xmlns:a16="http://schemas.microsoft.com/office/drawing/2014/main" val="15965777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Area Sales manager</a:t>
                      </a:r>
                      <a:endParaRPr lang="en-IN" dirty="0"/>
                    </a:p>
                    <a:p>
                      <a:endParaRPr lang="en-IN" dirty="0"/>
                    </a:p>
                  </a:txBody>
                  <a:tcPr/>
                </a:tc>
                <a:tc>
                  <a:txBody>
                    <a:bodyPr/>
                    <a:lstStyle/>
                    <a:p>
                      <a:r>
                        <a:rPr lang="en-US" dirty="0"/>
                        <a:t>Car</a:t>
                      </a:r>
                      <a:endParaRPr lang="en-IN" dirty="0"/>
                    </a:p>
                  </a:txBody>
                  <a:tcPr/>
                </a:tc>
                <a:tc>
                  <a:txBody>
                    <a:bodyPr/>
                    <a:lstStyle/>
                    <a:p>
                      <a:r>
                        <a:rPr lang="en-US" dirty="0"/>
                        <a:t>10.00</a:t>
                      </a:r>
                      <a:endParaRPr lang="en-IN" dirty="0"/>
                    </a:p>
                  </a:txBody>
                  <a:tcPr/>
                </a:tc>
                <a:tc>
                  <a:txBody>
                    <a:bodyPr/>
                    <a:lstStyle/>
                    <a:p>
                      <a:endParaRPr lang="en-IN" dirty="0"/>
                    </a:p>
                  </a:txBody>
                  <a:tcPr/>
                </a:tc>
                <a:extLst>
                  <a:ext uri="{0D108BD9-81ED-4DB2-BD59-A6C34878D82A}">
                    <a16:rowId xmlns:a16="http://schemas.microsoft.com/office/drawing/2014/main" val="64303324"/>
                  </a:ext>
                </a:extLst>
              </a:tr>
            </a:tbl>
          </a:graphicData>
        </a:graphic>
      </p:graphicFrame>
      <p:sp>
        <p:nvSpPr>
          <p:cNvPr id="12" name="Rectangle 11">
            <a:extLst>
              <a:ext uri="{FF2B5EF4-FFF2-40B4-BE49-F238E27FC236}">
                <a16:creationId xmlns:a16="http://schemas.microsoft.com/office/drawing/2014/main" id="{FECA5B54-8995-C836-3E1F-3174A36C9D04}"/>
              </a:ext>
            </a:extLst>
          </p:cNvPr>
          <p:cNvSpPr/>
          <p:nvPr/>
        </p:nvSpPr>
        <p:spPr>
          <a:xfrm>
            <a:off x="6220918" y="1320061"/>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sp>
        <p:nvSpPr>
          <p:cNvPr id="13" name="Rectangle 12">
            <a:extLst>
              <a:ext uri="{FF2B5EF4-FFF2-40B4-BE49-F238E27FC236}">
                <a16:creationId xmlns:a16="http://schemas.microsoft.com/office/drawing/2014/main" id="{969C8E97-80F6-C8EC-145C-01BEB0316090}"/>
              </a:ext>
            </a:extLst>
          </p:cNvPr>
          <p:cNvSpPr/>
          <p:nvPr/>
        </p:nvSpPr>
        <p:spPr>
          <a:xfrm>
            <a:off x="7839856" y="1320061"/>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sp>
        <p:nvSpPr>
          <p:cNvPr id="14" name="Rectangle 13">
            <a:extLst>
              <a:ext uri="{FF2B5EF4-FFF2-40B4-BE49-F238E27FC236}">
                <a16:creationId xmlns:a16="http://schemas.microsoft.com/office/drawing/2014/main" id="{C7BA79C6-1BD1-F3DD-4F60-E2E3E619B405}"/>
              </a:ext>
            </a:extLst>
          </p:cNvPr>
          <p:cNvSpPr/>
          <p:nvPr/>
        </p:nvSpPr>
        <p:spPr>
          <a:xfrm>
            <a:off x="1136994" y="2343381"/>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182F9B39-D3D1-DFA2-8269-09CA3B4FE7D8}"/>
              </a:ext>
            </a:extLst>
          </p:cNvPr>
          <p:cNvPicPr>
            <a:picLocks noChangeAspect="1"/>
          </p:cNvPicPr>
          <p:nvPr/>
        </p:nvPicPr>
        <p:blipFill>
          <a:blip r:embed="rId2"/>
          <a:stretch>
            <a:fillRect/>
          </a:stretch>
        </p:blipFill>
        <p:spPr>
          <a:xfrm>
            <a:off x="2208551" y="2370443"/>
            <a:ext cx="290805" cy="274468"/>
          </a:xfrm>
          <a:prstGeom prst="rect">
            <a:avLst/>
          </a:prstGeom>
        </p:spPr>
      </p:pic>
      <p:sp>
        <p:nvSpPr>
          <p:cNvPr id="16" name="Rectangle 15">
            <a:extLst>
              <a:ext uri="{FF2B5EF4-FFF2-40B4-BE49-F238E27FC236}">
                <a16:creationId xmlns:a16="http://schemas.microsoft.com/office/drawing/2014/main" id="{47FBF98F-DF2E-5C4C-5164-55E18E854F5B}"/>
              </a:ext>
            </a:extLst>
          </p:cNvPr>
          <p:cNvSpPr/>
          <p:nvPr/>
        </p:nvSpPr>
        <p:spPr>
          <a:xfrm>
            <a:off x="3190646" y="233555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BDA0559E-0A9E-C755-C79B-67D8317349A9}"/>
              </a:ext>
            </a:extLst>
          </p:cNvPr>
          <p:cNvPicPr>
            <a:picLocks noChangeAspect="1"/>
          </p:cNvPicPr>
          <p:nvPr/>
        </p:nvPicPr>
        <p:blipFill>
          <a:blip r:embed="rId2"/>
          <a:stretch>
            <a:fillRect/>
          </a:stretch>
        </p:blipFill>
        <p:spPr>
          <a:xfrm>
            <a:off x="4262203" y="2362614"/>
            <a:ext cx="290805" cy="274468"/>
          </a:xfrm>
          <a:prstGeom prst="rect">
            <a:avLst/>
          </a:prstGeom>
        </p:spPr>
      </p:pic>
      <p:sp>
        <p:nvSpPr>
          <p:cNvPr id="18" name="Rectangle 17">
            <a:extLst>
              <a:ext uri="{FF2B5EF4-FFF2-40B4-BE49-F238E27FC236}">
                <a16:creationId xmlns:a16="http://schemas.microsoft.com/office/drawing/2014/main" id="{C1ECFAB3-90E0-A87D-2327-3681B8ACA740}"/>
              </a:ext>
            </a:extLst>
          </p:cNvPr>
          <p:cNvSpPr/>
          <p:nvPr/>
        </p:nvSpPr>
        <p:spPr>
          <a:xfrm>
            <a:off x="5223422" y="231618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EC1FE0B2-55D5-FDC9-3209-3251BFD4E0A3}"/>
              </a:ext>
            </a:extLst>
          </p:cNvPr>
          <p:cNvPicPr>
            <a:picLocks noChangeAspect="1"/>
          </p:cNvPicPr>
          <p:nvPr/>
        </p:nvPicPr>
        <p:blipFill>
          <a:blip r:embed="rId2"/>
          <a:stretch>
            <a:fillRect/>
          </a:stretch>
        </p:blipFill>
        <p:spPr>
          <a:xfrm>
            <a:off x="6294979" y="2343249"/>
            <a:ext cx="290805" cy="274468"/>
          </a:xfrm>
          <a:prstGeom prst="rect">
            <a:avLst/>
          </a:prstGeom>
        </p:spPr>
      </p:pic>
      <p:pic>
        <p:nvPicPr>
          <p:cNvPr id="21" name="Picture 20">
            <a:extLst>
              <a:ext uri="{FF2B5EF4-FFF2-40B4-BE49-F238E27FC236}">
                <a16:creationId xmlns:a16="http://schemas.microsoft.com/office/drawing/2014/main" id="{74157ED2-49BF-16BF-AB1C-279AFB03D7CE}"/>
              </a:ext>
            </a:extLst>
          </p:cNvPr>
          <p:cNvPicPr>
            <a:picLocks noChangeAspect="1"/>
          </p:cNvPicPr>
          <p:nvPr/>
        </p:nvPicPr>
        <p:blipFill>
          <a:blip r:embed="rId3"/>
          <a:stretch>
            <a:fillRect/>
          </a:stretch>
        </p:blipFill>
        <p:spPr>
          <a:xfrm>
            <a:off x="7295871" y="2705580"/>
            <a:ext cx="638264" cy="285790"/>
          </a:xfrm>
          <a:prstGeom prst="rect">
            <a:avLst/>
          </a:prstGeom>
        </p:spPr>
      </p:pic>
      <p:pic>
        <p:nvPicPr>
          <p:cNvPr id="23" name="Picture 22">
            <a:extLst>
              <a:ext uri="{FF2B5EF4-FFF2-40B4-BE49-F238E27FC236}">
                <a16:creationId xmlns:a16="http://schemas.microsoft.com/office/drawing/2014/main" id="{34E38A56-4B19-F14F-3E27-322AADA6A0FC}"/>
              </a:ext>
            </a:extLst>
          </p:cNvPr>
          <p:cNvPicPr>
            <a:picLocks noChangeAspect="1"/>
          </p:cNvPicPr>
          <p:nvPr/>
        </p:nvPicPr>
        <p:blipFill>
          <a:blip r:embed="rId3"/>
          <a:stretch>
            <a:fillRect/>
          </a:stretch>
        </p:blipFill>
        <p:spPr>
          <a:xfrm>
            <a:off x="7324961" y="3245412"/>
            <a:ext cx="638264" cy="285790"/>
          </a:xfrm>
          <a:prstGeom prst="rect">
            <a:avLst/>
          </a:prstGeom>
        </p:spPr>
      </p:pic>
      <p:pic>
        <p:nvPicPr>
          <p:cNvPr id="25" name="Picture 24">
            <a:extLst>
              <a:ext uri="{FF2B5EF4-FFF2-40B4-BE49-F238E27FC236}">
                <a16:creationId xmlns:a16="http://schemas.microsoft.com/office/drawing/2014/main" id="{13BB1B1B-64F1-7C73-D42E-EE2F167484C9}"/>
              </a:ext>
            </a:extLst>
          </p:cNvPr>
          <p:cNvPicPr>
            <a:picLocks noChangeAspect="1"/>
          </p:cNvPicPr>
          <p:nvPr/>
        </p:nvPicPr>
        <p:blipFill>
          <a:blip r:embed="rId3"/>
          <a:stretch>
            <a:fillRect/>
          </a:stretch>
        </p:blipFill>
        <p:spPr>
          <a:xfrm>
            <a:off x="7324961" y="3792533"/>
            <a:ext cx="638264" cy="285790"/>
          </a:xfrm>
          <a:prstGeom prst="rect">
            <a:avLst/>
          </a:prstGeom>
        </p:spPr>
      </p:pic>
      <p:sp>
        <p:nvSpPr>
          <p:cNvPr id="26" name="Speech Bubble: Oval 25">
            <a:extLst>
              <a:ext uri="{FF2B5EF4-FFF2-40B4-BE49-F238E27FC236}">
                <a16:creationId xmlns:a16="http://schemas.microsoft.com/office/drawing/2014/main" id="{E7C95BD5-9427-AAB9-28E9-AD81B92106AF}"/>
              </a:ext>
            </a:extLst>
          </p:cNvPr>
          <p:cNvSpPr/>
          <p:nvPr/>
        </p:nvSpPr>
        <p:spPr>
          <a:xfrm>
            <a:off x="4262204" y="645504"/>
            <a:ext cx="2032776" cy="509666"/>
          </a:xfrm>
          <a:prstGeom prst="wedgeEllipseCallout">
            <a:avLst>
              <a:gd name="adj1" fmla="val 48009"/>
              <a:gd name="adj2" fmla="val 6893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Add</a:t>
            </a:r>
            <a:endParaRPr lang="en-IN" dirty="0">
              <a:solidFill>
                <a:schemeClr val="tx1"/>
              </a:solidFill>
            </a:endParaRPr>
          </a:p>
        </p:txBody>
      </p:sp>
      <p:pic>
        <p:nvPicPr>
          <p:cNvPr id="3" name="Picture 2">
            <a:extLst>
              <a:ext uri="{FF2B5EF4-FFF2-40B4-BE49-F238E27FC236}">
                <a16:creationId xmlns:a16="http://schemas.microsoft.com/office/drawing/2014/main" id="{7BF4D7D7-E87E-EF76-1E77-76FAA0145718}"/>
              </a:ext>
            </a:extLst>
          </p:cNvPr>
          <p:cNvPicPr>
            <a:picLocks noChangeAspect="1"/>
          </p:cNvPicPr>
          <p:nvPr/>
        </p:nvPicPr>
        <p:blipFill>
          <a:blip r:embed="rId4"/>
          <a:stretch>
            <a:fillRect/>
          </a:stretch>
        </p:blipFill>
        <p:spPr>
          <a:xfrm>
            <a:off x="7839856" y="5537939"/>
            <a:ext cx="3503877" cy="436549"/>
          </a:xfrm>
          <a:prstGeom prst="rect">
            <a:avLst/>
          </a:prstGeom>
          <a:ln w="28575">
            <a:solidFill>
              <a:schemeClr val="tx1"/>
            </a:solidFill>
          </a:ln>
        </p:spPr>
      </p:pic>
    </p:spTree>
    <p:extLst>
      <p:ext uri="{BB962C8B-B14F-4D97-AF65-F5344CB8AC3E}">
        <p14:creationId xmlns:p14="http://schemas.microsoft.com/office/powerpoint/2010/main" val="4789336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EFBA-9A7E-CD27-DC01-CE848BECB07A}"/>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Master</a:t>
            </a:r>
            <a:endParaRPr lang="en-IN" dirty="0">
              <a:solidFill>
                <a:sysClr val="windowText" lastClr="000000"/>
              </a:solidFill>
            </a:endParaRPr>
          </a:p>
        </p:txBody>
      </p:sp>
      <p:sp>
        <p:nvSpPr>
          <p:cNvPr id="3" name="TextBox 2">
            <a:extLst>
              <a:ext uri="{FF2B5EF4-FFF2-40B4-BE49-F238E27FC236}">
                <a16:creationId xmlns:a16="http://schemas.microsoft.com/office/drawing/2014/main" id="{3D4C3553-4395-406F-D52B-F857D50C4A8C}"/>
              </a:ext>
            </a:extLst>
          </p:cNvPr>
          <p:cNvSpPr txBox="1"/>
          <p:nvPr/>
        </p:nvSpPr>
        <p:spPr>
          <a:xfrm>
            <a:off x="344774" y="1124262"/>
            <a:ext cx="2038662" cy="369332"/>
          </a:xfrm>
          <a:prstGeom prst="rect">
            <a:avLst/>
          </a:prstGeom>
          <a:noFill/>
        </p:spPr>
        <p:txBody>
          <a:bodyPr wrap="square" rtlCol="0">
            <a:spAutoFit/>
          </a:bodyPr>
          <a:lstStyle/>
          <a:p>
            <a:r>
              <a:rPr lang="en-US" dirty="0"/>
              <a:t>Designation:</a:t>
            </a:r>
            <a:endParaRPr lang="en-IN" dirty="0"/>
          </a:p>
        </p:txBody>
      </p:sp>
      <p:sp>
        <p:nvSpPr>
          <p:cNvPr id="4" name="TextBox 3">
            <a:extLst>
              <a:ext uri="{FF2B5EF4-FFF2-40B4-BE49-F238E27FC236}">
                <a16:creationId xmlns:a16="http://schemas.microsoft.com/office/drawing/2014/main" id="{6BACA106-6AF3-6A53-841D-922041580F81}"/>
              </a:ext>
            </a:extLst>
          </p:cNvPr>
          <p:cNvSpPr txBox="1"/>
          <p:nvPr/>
        </p:nvSpPr>
        <p:spPr>
          <a:xfrm>
            <a:off x="344774" y="1743642"/>
            <a:ext cx="2038662" cy="369332"/>
          </a:xfrm>
          <a:prstGeom prst="rect">
            <a:avLst/>
          </a:prstGeom>
          <a:noFill/>
        </p:spPr>
        <p:txBody>
          <a:bodyPr wrap="square" rtlCol="0">
            <a:spAutoFit/>
          </a:bodyPr>
          <a:lstStyle/>
          <a:p>
            <a:r>
              <a:rPr lang="en-US" dirty="0"/>
              <a:t>Transport Mode:</a:t>
            </a:r>
            <a:endParaRPr lang="en-IN" dirty="0"/>
          </a:p>
        </p:txBody>
      </p:sp>
      <p:sp>
        <p:nvSpPr>
          <p:cNvPr id="5" name="TextBox 4">
            <a:extLst>
              <a:ext uri="{FF2B5EF4-FFF2-40B4-BE49-F238E27FC236}">
                <a16:creationId xmlns:a16="http://schemas.microsoft.com/office/drawing/2014/main" id="{F16777F3-6810-5C02-B402-466D0BAB63E2}"/>
              </a:ext>
            </a:extLst>
          </p:cNvPr>
          <p:cNvSpPr txBox="1"/>
          <p:nvPr/>
        </p:nvSpPr>
        <p:spPr>
          <a:xfrm>
            <a:off x="344774" y="2363022"/>
            <a:ext cx="2143593" cy="369332"/>
          </a:xfrm>
          <a:prstGeom prst="rect">
            <a:avLst/>
          </a:prstGeom>
          <a:noFill/>
        </p:spPr>
        <p:txBody>
          <a:bodyPr wrap="square" rtlCol="0">
            <a:spAutoFit/>
          </a:bodyPr>
          <a:lstStyle/>
          <a:p>
            <a:r>
              <a:rPr lang="en-US" dirty="0"/>
              <a:t>Rate Per KM:</a:t>
            </a:r>
            <a:endParaRPr lang="en-IN" dirty="0"/>
          </a:p>
        </p:txBody>
      </p:sp>
      <p:sp>
        <p:nvSpPr>
          <p:cNvPr id="7" name="Rectangle 6">
            <a:extLst>
              <a:ext uri="{FF2B5EF4-FFF2-40B4-BE49-F238E27FC236}">
                <a16:creationId xmlns:a16="http://schemas.microsoft.com/office/drawing/2014/main" id="{FCE6A96A-692D-F384-1ABD-EDD587FDE573}"/>
              </a:ext>
            </a:extLst>
          </p:cNvPr>
          <p:cNvSpPr/>
          <p:nvPr/>
        </p:nvSpPr>
        <p:spPr>
          <a:xfrm>
            <a:off x="2488367" y="1091604"/>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User Master&gt;</a:t>
            </a:r>
            <a:endParaRPr lang="en-IN" sz="1600" dirty="0">
              <a:solidFill>
                <a:schemeClr val="tx1"/>
              </a:solidFill>
            </a:endParaRPr>
          </a:p>
        </p:txBody>
      </p:sp>
      <p:sp>
        <p:nvSpPr>
          <p:cNvPr id="8" name="Rectangle 7">
            <a:extLst>
              <a:ext uri="{FF2B5EF4-FFF2-40B4-BE49-F238E27FC236}">
                <a16:creationId xmlns:a16="http://schemas.microsoft.com/office/drawing/2014/main" id="{059B6CC6-6569-8DE6-7714-4D4FB34E0928}"/>
              </a:ext>
            </a:extLst>
          </p:cNvPr>
          <p:cNvSpPr/>
          <p:nvPr/>
        </p:nvSpPr>
        <p:spPr>
          <a:xfrm>
            <a:off x="2488367" y="1727313"/>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&lt;Drop Down from General Master&gt;</a:t>
            </a:r>
            <a:endParaRPr lang="en-IN" sz="1600" dirty="0">
              <a:solidFill>
                <a:schemeClr val="tx1"/>
              </a:solidFill>
            </a:endParaRPr>
          </a:p>
        </p:txBody>
      </p:sp>
      <p:sp>
        <p:nvSpPr>
          <p:cNvPr id="9" name="Rectangle 8">
            <a:extLst>
              <a:ext uri="{FF2B5EF4-FFF2-40B4-BE49-F238E27FC236}">
                <a16:creationId xmlns:a16="http://schemas.microsoft.com/office/drawing/2014/main" id="{A17DCFCD-4721-44A8-292E-D1B857B2547D}"/>
              </a:ext>
            </a:extLst>
          </p:cNvPr>
          <p:cNvSpPr/>
          <p:nvPr/>
        </p:nvSpPr>
        <p:spPr>
          <a:xfrm>
            <a:off x="2488367" y="2427766"/>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&lt;text Field&gt;</a:t>
            </a:r>
            <a:endParaRPr lang="en-IN" sz="1600" dirty="0">
              <a:solidFill>
                <a:schemeClr val="tx1"/>
              </a:solidFill>
            </a:endParaRPr>
          </a:p>
        </p:txBody>
      </p:sp>
      <p:pic>
        <p:nvPicPr>
          <p:cNvPr id="10" name="Picture 9">
            <a:extLst>
              <a:ext uri="{FF2B5EF4-FFF2-40B4-BE49-F238E27FC236}">
                <a16:creationId xmlns:a16="http://schemas.microsoft.com/office/drawing/2014/main" id="{4AA18D28-D267-FDCC-FBEB-DE60DD54EFAB}"/>
              </a:ext>
            </a:extLst>
          </p:cNvPr>
          <p:cNvPicPr>
            <a:picLocks noChangeAspect="1"/>
          </p:cNvPicPr>
          <p:nvPr/>
        </p:nvPicPr>
        <p:blipFill>
          <a:blip r:embed="rId2"/>
          <a:stretch>
            <a:fillRect/>
          </a:stretch>
        </p:blipFill>
        <p:spPr>
          <a:xfrm>
            <a:off x="689548" y="3518232"/>
            <a:ext cx="1261552" cy="607415"/>
          </a:xfrm>
          <a:prstGeom prst="rect">
            <a:avLst/>
          </a:prstGeom>
        </p:spPr>
      </p:pic>
    </p:spTree>
    <p:extLst>
      <p:ext uri="{BB962C8B-B14F-4D97-AF65-F5344CB8AC3E}">
        <p14:creationId xmlns:p14="http://schemas.microsoft.com/office/powerpoint/2010/main" val="2489551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EFBA-9A7E-CD27-DC01-CE848BECB07A}"/>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Master</a:t>
            </a:r>
            <a:endParaRPr lang="en-IN" dirty="0">
              <a:solidFill>
                <a:sysClr val="windowText" lastClr="000000"/>
              </a:solidFill>
            </a:endParaRPr>
          </a:p>
        </p:txBody>
      </p:sp>
      <p:graphicFrame>
        <p:nvGraphicFramePr>
          <p:cNvPr id="11" name="Table 10">
            <a:extLst>
              <a:ext uri="{FF2B5EF4-FFF2-40B4-BE49-F238E27FC236}">
                <a16:creationId xmlns:a16="http://schemas.microsoft.com/office/drawing/2014/main" id="{5D9B0700-064A-9A2F-3AF3-3FFD502595B6}"/>
              </a:ext>
            </a:extLst>
          </p:cNvPr>
          <p:cNvGraphicFramePr>
            <a:graphicFrameLocks noGrp="1"/>
          </p:cNvGraphicFramePr>
          <p:nvPr/>
        </p:nvGraphicFramePr>
        <p:xfrm>
          <a:off x="967698" y="1915660"/>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1962521"/>
                    </a:ext>
                  </a:extLst>
                </a:gridCol>
                <a:gridCol w="2032000">
                  <a:extLst>
                    <a:ext uri="{9D8B030D-6E8A-4147-A177-3AD203B41FA5}">
                      <a16:colId xmlns:a16="http://schemas.microsoft.com/office/drawing/2014/main" val="4181908410"/>
                    </a:ext>
                  </a:extLst>
                </a:gridCol>
                <a:gridCol w="2032000">
                  <a:extLst>
                    <a:ext uri="{9D8B030D-6E8A-4147-A177-3AD203B41FA5}">
                      <a16:colId xmlns:a16="http://schemas.microsoft.com/office/drawing/2014/main" val="2010442182"/>
                    </a:ext>
                  </a:extLst>
                </a:gridCol>
                <a:gridCol w="2032000">
                  <a:extLst>
                    <a:ext uri="{9D8B030D-6E8A-4147-A177-3AD203B41FA5}">
                      <a16:colId xmlns:a16="http://schemas.microsoft.com/office/drawing/2014/main" val="2868118611"/>
                    </a:ext>
                  </a:extLst>
                </a:gridCol>
              </a:tblGrid>
              <a:tr h="370840">
                <a:tc>
                  <a:txBody>
                    <a:bodyPr/>
                    <a:lstStyle/>
                    <a:p>
                      <a:r>
                        <a:rPr lang="en-US" dirty="0"/>
                        <a:t>Designation</a:t>
                      </a:r>
                      <a:endParaRPr lang="en-IN" dirty="0"/>
                    </a:p>
                  </a:txBody>
                  <a:tcPr/>
                </a:tc>
                <a:tc>
                  <a:txBody>
                    <a:bodyPr/>
                    <a:lstStyle/>
                    <a:p>
                      <a:r>
                        <a:rPr lang="en-US" dirty="0"/>
                        <a:t>Transport Mode</a:t>
                      </a:r>
                      <a:endParaRPr lang="en-IN" dirty="0"/>
                    </a:p>
                  </a:txBody>
                  <a:tcPr/>
                </a:tc>
                <a:tc>
                  <a:txBody>
                    <a:bodyPr/>
                    <a:lstStyle/>
                    <a:p>
                      <a:r>
                        <a:rPr lang="en-US" dirty="0"/>
                        <a:t>Rate Per KM</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16459161"/>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468357290"/>
                  </a:ext>
                </a:extLst>
              </a:tr>
              <a:tr h="370840">
                <a:tc>
                  <a:txBody>
                    <a:bodyPr/>
                    <a:lstStyle/>
                    <a:p>
                      <a:r>
                        <a:rPr lang="en-US" dirty="0"/>
                        <a:t>IT Manager</a:t>
                      </a:r>
                      <a:endParaRPr lang="en-IN" dirty="0"/>
                    </a:p>
                  </a:txBody>
                  <a:tcPr/>
                </a:tc>
                <a:tc>
                  <a:txBody>
                    <a:bodyPr/>
                    <a:lstStyle/>
                    <a:p>
                      <a:r>
                        <a:rPr lang="en-US" dirty="0"/>
                        <a:t>Taxi</a:t>
                      </a:r>
                      <a:endParaRPr lang="en-IN" dirty="0"/>
                    </a:p>
                  </a:txBody>
                  <a:tcPr/>
                </a:tc>
                <a:tc>
                  <a:txBody>
                    <a:bodyPr/>
                    <a:lstStyle/>
                    <a:p>
                      <a:r>
                        <a:rPr lang="en-US" dirty="0"/>
                        <a:t>8.00</a:t>
                      </a:r>
                      <a:endParaRPr lang="en-IN" dirty="0"/>
                    </a:p>
                  </a:txBody>
                  <a:tcPr/>
                </a:tc>
                <a:tc>
                  <a:txBody>
                    <a:bodyPr/>
                    <a:lstStyle/>
                    <a:p>
                      <a:endParaRPr lang="en-IN" dirty="0"/>
                    </a:p>
                  </a:txBody>
                  <a:tcPr/>
                </a:tc>
                <a:extLst>
                  <a:ext uri="{0D108BD9-81ED-4DB2-BD59-A6C34878D82A}">
                    <a16:rowId xmlns:a16="http://schemas.microsoft.com/office/drawing/2014/main" val="1620244880"/>
                  </a:ext>
                </a:extLst>
              </a:tr>
              <a:tr h="370840">
                <a:tc>
                  <a:txBody>
                    <a:bodyPr/>
                    <a:lstStyle/>
                    <a:p>
                      <a:r>
                        <a:rPr lang="en-US" dirty="0"/>
                        <a:t>Area Sales manager</a:t>
                      </a:r>
                      <a:endParaRPr lang="en-IN" dirty="0"/>
                    </a:p>
                  </a:txBody>
                  <a:tcPr/>
                </a:tc>
                <a:tc>
                  <a:txBody>
                    <a:bodyPr/>
                    <a:lstStyle/>
                    <a:p>
                      <a:r>
                        <a:rPr lang="en-US" dirty="0"/>
                        <a:t>Bus</a:t>
                      </a:r>
                      <a:endParaRPr lang="en-IN" dirty="0"/>
                    </a:p>
                  </a:txBody>
                  <a:tcPr/>
                </a:tc>
                <a:tc>
                  <a:txBody>
                    <a:bodyPr/>
                    <a:lstStyle/>
                    <a:p>
                      <a:r>
                        <a:rPr lang="en-US" dirty="0"/>
                        <a:t>5.00</a:t>
                      </a:r>
                      <a:endParaRPr lang="en-IN" dirty="0"/>
                    </a:p>
                  </a:txBody>
                  <a:tcPr/>
                </a:tc>
                <a:tc>
                  <a:txBody>
                    <a:bodyPr/>
                    <a:lstStyle/>
                    <a:p>
                      <a:endParaRPr lang="en-IN" dirty="0"/>
                    </a:p>
                  </a:txBody>
                  <a:tcPr/>
                </a:tc>
                <a:extLst>
                  <a:ext uri="{0D108BD9-81ED-4DB2-BD59-A6C34878D82A}">
                    <a16:rowId xmlns:a16="http://schemas.microsoft.com/office/drawing/2014/main" val="15965777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Area Sales manager</a:t>
                      </a:r>
                      <a:endParaRPr lang="en-IN" dirty="0"/>
                    </a:p>
                    <a:p>
                      <a:endParaRPr lang="en-IN" dirty="0"/>
                    </a:p>
                  </a:txBody>
                  <a:tcPr/>
                </a:tc>
                <a:tc>
                  <a:txBody>
                    <a:bodyPr/>
                    <a:lstStyle/>
                    <a:p>
                      <a:r>
                        <a:rPr lang="en-US" dirty="0"/>
                        <a:t>Car</a:t>
                      </a:r>
                      <a:endParaRPr lang="en-IN" dirty="0"/>
                    </a:p>
                  </a:txBody>
                  <a:tcPr/>
                </a:tc>
                <a:tc>
                  <a:txBody>
                    <a:bodyPr/>
                    <a:lstStyle/>
                    <a:p>
                      <a:r>
                        <a:rPr lang="en-US" dirty="0"/>
                        <a:t>10.00</a:t>
                      </a:r>
                      <a:endParaRPr lang="en-IN" dirty="0"/>
                    </a:p>
                  </a:txBody>
                  <a:tcPr/>
                </a:tc>
                <a:tc>
                  <a:txBody>
                    <a:bodyPr/>
                    <a:lstStyle/>
                    <a:p>
                      <a:endParaRPr lang="en-IN" dirty="0"/>
                    </a:p>
                  </a:txBody>
                  <a:tcPr/>
                </a:tc>
                <a:extLst>
                  <a:ext uri="{0D108BD9-81ED-4DB2-BD59-A6C34878D82A}">
                    <a16:rowId xmlns:a16="http://schemas.microsoft.com/office/drawing/2014/main" val="64303324"/>
                  </a:ext>
                </a:extLst>
              </a:tr>
            </a:tbl>
          </a:graphicData>
        </a:graphic>
      </p:graphicFrame>
      <p:sp>
        <p:nvSpPr>
          <p:cNvPr id="12" name="Rectangle 11">
            <a:extLst>
              <a:ext uri="{FF2B5EF4-FFF2-40B4-BE49-F238E27FC236}">
                <a16:creationId xmlns:a16="http://schemas.microsoft.com/office/drawing/2014/main" id="{FECA5B54-8995-C836-3E1F-3174A36C9D04}"/>
              </a:ext>
            </a:extLst>
          </p:cNvPr>
          <p:cNvSpPr/>
          <p:nvPr/>
        </p:nvSpPr>
        <p:spPr>
          <a:xfrm>
            <a:off x="6220918" y="1320061"/>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sp>
        <p:nvSpPr>
          <p:cNvPr id="13" name="Rectangle 12">
            <a:extLst>
              <a:ext uri="{FF2B5EF4-FFF2-40B4-BE49-F238E27FC236}">
                <a16:creationId xmlns:a16="http://schemas.microsoft.com/office/drawing/2014/main" id="{969C8E97-80F6-C8EC-145C-01BEB0316090}"/>
              </a:ext>
            </a:extLst>
          </p:cNvPr>
          <p:cNvSpPr/>
          <p:nvPr/>
        </p:nvSpPr>
        <p:spPr>
          <a:xfrm>
            <a:off x="7839856" y="1320061"/>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sp>
        <p:nvSpPr>
          <p:cNvPr id="14" name="Rectangle 13">
            <a:extLst>
              <a:ext uri="{FF2B5EF4-FFF2-40B4-BE49-F238E27FC236}">
                <a16:creationId xmlns:a16="http://schemas.microsoft.com/office/drawing/2014/main" id="{C7BA79C6-1BD1-F3DD-4F60-E2E3E619B405}"/>
              </a:ext>
            </a:extLst>
          </p:cNvPr>
          <p:cNvSpPr/>
          <p:nvPr/>
        </p:nvSpPr>
        <p:spPr>
          <a:xfrm>
            <a:off x="1136994" y="2343381"/>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182F9B39-D3D1-DFA2-8269-09CA3B4FE7D8}"/>
              </a:ext>
            </a:extLst>
          </p:cNvPr>
          <p:cNvPicPr>
            <a:picLocks noChangeAspect="1"/>
          </p:cNvPicPr>
          <p:nvPr/>
        </p:nvPicPr>
        <p:blipFill>
          <a:blip r:embed="rId2"/>
          <a:stretch>
            <a:fillRect/>
          </a:stretch>
        </p:blipFill>
        <p:spPr>
          <a:xfrm>
            <a:off x="2208551" y="2370443"/>
            <a:ext cx="290805" cy="274468"/>
          </a:xfrm>
          <a:prstGeom prst="rect">
            <a:avLst/>
          </a:prstGeom>
        </p:spPr>
      </p:pic>
      <p:sp>
        <p:nvSpPr>
          <p:cNvPr id="16" name="Rectangle 15">
            <a:extLst>
              <a:ext uri="{FF2B5EF4-FFF2-40B4-BE49-F238E27FC236}">
                <a16:creationId xmlns:a16="http://schemas.microsoft.com/office/drawing/2014/main" id="{47FBF98F-DF2E-5C4C-5164-55E18E854F5B}"/>
              </a:ext>
            </a:extLst>
          </p:cNvPr>
          <p:cNvSpPr/>
          <p:nvPr/>
        </p:nvSpPr>
        <p:spPr>
          <a:xfrm>
            <a:off x="3190646" y="233555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BDA0559E-0A9E-C755-C79B-67D8317349A9}"/>
              </a:ext>
            </a:extLst>
          </p:cNvPr>
          <p:cNvPicPr>
            <a:picLocks noChangeAspect="1"/>
          </p:cNvPicPr>
          <p:nvPr/>
        </p:nvPicPr>
        <p:blipFill>
          <a:blip r:embed="rId2"/>
          <a:stretch>
            <a:fillRect/>
          </a:stretch>
        </p:blipFill>
        <p:spPr>
          <a:xfrm>
            <a:off x="4262203" y="2362614"/>
            <a:ext cx="290805" cy="274468"/>
          </a:xfrm>
          <a:prstGeom prst="rect">
            <a:avLst/>
          </a:prstGeom>
        </p:spPr>
      </p:pic>
      <p:sp>
        <p:nvSpPr>
          <p:cNvPr id="18" name="Rectangle 17">
            <a:extLst>
              <a:ext uri="{FF2B5EF4-FFF2-40B4-BE49-F238E27FC236}">
                <a16:creationId xmlns:a16="http://schemas.microsoft.com/office/drawing/2014/main" id="{C1ECFAB3-90E0-A87D-2327-3681B8ACA740}"/>
              </a:ext>
            </a:extLst>
          </p:cNvPr>
          <p:cNvSpPr/>
          <p:nvPr/>
        </p:nvSpPr>
        <p:spPr>
          <a:xfrm>
            <a:off x="5223422" y="231618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EC1FE0B2-55D5-FDC9-3209-3251BFD4E0A3}"/>
              </a:ext>
            </a:extLst>
          </p:cNvPr>
          <p:cNvPicPr>
            <a:picLocks noChangeAspect="1"/>
          </p:cNvPicPr>
          <p:nvPr/>
        </p:nvPicPr>
        <p:blipFill>
          <a:blip r:embed="rId2"/>
          <a:stretch>
            <a:fillRect/>
          </a:stretch>
        </p:blipFill>
        <p:spPr>
          <a:xfrm>
            <a:off x="6294979" y="2343249"/>
            <a:ext cx="290805" cy="274468"/>
          </a:xfrm>
          <a:prstGeom prst="rect">
            <a:avLst/>
          </a:prstGeom>
        </p:spPr>
      </p:pic>
      <p:pic>
        <p:nvPicPr>
          <p:cNvPr id="21" name="Picture 20">
            <a:extLst>
              <a:ext uri="{FF2B5EF4-FFF2-40B4-BE49-F238E27FC236}">
                <a16:creationId xmlns:a16="http://schemas.microsoft.com/office/drawing/2014/main" id="{74157ED2-49BF-16BF-AB1C-279AFB03D7CE}"/>
              </a:ext>
            </a:extLst>
          </p:cNvPr>
          <p:cNvPicPr>
            <a:picLocks noChangeAspect="1"/>
          </p:cNvPicPr>
          <p:nvPr/>
        </p:nvPicPr>
        <p:blipFill>
          <a:blip r:embed="rId3"/>
          <a:stretch>
            <a:fillRect/>
          </a:stretch>
        </p:blipFill>
        <p:spPr>
          <a:xfrm>
            <a:off x="7295871" y="2705580"/>
            <a:ext cx="638264" cy="285790"/>
          </a:xfrm>
          <a:prstGeom prst="rect">
            <a:avLst/>
          </a:prstGeom>
        </p:spPr>
      </p:pic>
      <p:pic>
        <p:nvPicPr>
          <p:cNvPr id="23" name="Picture 22">
            <a:extLst>
              <a:ext uri="{FF2B5EF4-FFF2-40B4-BE49-F238E27FC236}">
                <a16:creationId xmlns:a16="http://schemas.microsoft.com/office/drawing/2014/main" id="{34E38A56-4B19-F14F-3E27-322AADA6A0FC}"/>
              </a:ext>
            </a:extLst>
          </p:cNvPr>
          <p:cNvPicPr>
            <a:picLocks noChangeAspect="1"/>
          </p:cNvPicPr>
          <p:nvPr/>
        </p:nvPicPr>
        <p:blipFill>
          <a:blip r:embed="rId3"/>
          <a:stretch>
            <a:fillRect/>
          </a:stretch>
        </p:blipFill>
        <p:spPr>
          <a:xfrm>
            <a:off x="7324961" y="3245412"/>
            <a:ext cx="638264" cy="285790"/>
          </a:xfrm>
          <a:prstGeom prst="rect">
            <a:avLst/>
          </a:prstGeom>
        </p:spPr>
      </p:pic>
      <p:pic>
        <p:nvPicPr>
          <p:cNvPr id="25" name="Picture 24">
            <a:extLst>
              <a:ext uri="{FF2B5EF4-FFF2-40B4-BE49-F238E27FC236}">
                <a16:creationId xmlns:a16="http://schemas.microsoft.com/office/drawing/2014/main" id="{13BB1B1B-64F1-7C73-D42E-EE2F167484C9}"/>
              </a:ext>
            </a:extLst>
          </p:cNvPr>
          <p:cNvPicPr>
            <a:picLocks noChangeAspect="1"/>
          </p:cNvPicPr>
          <p:nvPr/>
        </p:nvPicPr>
        <p:blipFill>
          <a:blip r:embed="rId3"/>
          <a:stretch>
            <a:fillRect/>
          </a:stretch>
        </p:blipFill>
        <p:spPr>
          <a:xfrm>
            <a:off x="7324961" y="3792533"/>
            <a:ext cx="638264" cy="285790"/>
          </a:xfrm>
          <a:prstGeom prst="rect">
            <a:avLst/>
          </a:prstGeom>
        </p:spPr>
      </p:pic>
      <p:sp>
        <p:nvSpPr>
          <p:cNvPr id="26" name="Speech Bubble: Oval 25">
            <a:extLst>
              <a:ext uri="{FF2B5EF4-FFF2-40B4-BE49-F238E27FC236}">
                <a16:creationId xmlns:a16="http://schemas.microsoft.com/office/drawing/2014/main" id="{E7C95BD5-9427-AAB9-28E9-AD81B92106AF}"/>
              </a:ext>
            </a:extLst>
          </p:cNvPr>
          <p:cNvSpPr/>
          <p:nvPr/>
        </p:nvSpPr>
        <p:spPr>
          <a:xfrm>
            <a:off x="4867040" y="2829317"/>
            <a:ext cx="2032776" cy="509666"/>
          </a:xfrm>
          <a:prstGeom prst="wedgeEllipseCallout">
            <a:avLst>
              <a:gd name="adj1" fmla="val 63495"/>
              <a:gd name="adj2" fmla="val -42826"/>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Edit</a:t>
            </a:r>
            <a:endParaRPr lang="en-IN" dirty="0">
              <a:solidFill>
                <a:schemeClr val="tx1"/>
              </a:solidFill>
            </a:endParaRPr>
          </a:p>
        </p:txBody>
      </p:sp>
      <p:sp>
        <p:nvSpPr>
          <p:cNvPr id="3" name="Oval 2">
            <a:extLst>
              <a:ext uri="{FF2B5EF4-FFF2-40B4-BE49-F238E27FC236}">
                <a16:creationId xmlns:a16="http://schemas.microsoft.com/office/drawing/2014/main" id="{6100C98D-3316-5128-96F4-F1CE0B959E7F}"/>
              </a:ext>
            </a:extLst>
          </p:cNvPr>
          <p:cNvSpPr/>
          <p:nvPr/>
        </p:nvSpPr>
        <p:spPr>
          <a:xfrm>
            <a:off x="7324961" y="2516507"/>
            <a:ext cx="314033" cy="59892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359AA9F5-CD08-A14F-F879-38B778167B25}"/>
              </a:ext>
            </a:extLst>
          </p:cNvPr>
          <p:cNvPicPr>
            <a:picLocks noChangeAspect="1"/>
          </p:cNvPicPr>
          <p:nvPr/>
        </p:nvPicPr>
        <p:blipFill>
          <a:blip r:embed="rId4"/>
          <a:stretch>
            <a:fillRect/>
          </a:stretch>
        </p:blipFill>
        <p:spPr>
          <a:xfrm>
            <a:off x="7978984" y="4874671"/>
            <a:ext cx="3503877" cy="436549"/>
          </a:xfrm>
          <a:prstGeom prst="rect">
            <a:avLst/>
          </a:prstGeom>
          <a:ln w="28575">
            <a:solidFill>
              <a:schemeClr val="tx1"/>
            </a:solidFill>
          </a:ln>
        </p:spPr>
      </p:pic>
    </p:spTree>
    <p:extLst>
      <p:ext uri="{BB962C8B-B14F-4D97-AF65-F5344CB8AC3E}">
        <p14:creationId xmlns:p14="http://schemas.microsoft.com/office/powerpoint/2010/main" val="2057329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EFBA-9A7E-CD27-DC01-CE848BECB07A}"/>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Master</a:t>
            </a:r>
            <a:endParaRPr lang="en-IN" dirty="0">
              <a:solidFill>
                <a:sysClr val="windowText" lastClr="000000"/>
              </a:solidFill>
            </a:endParaRPr>
          </a:p>
        </p:txBody>
      </p:sp>
      <p:sp>
        <p:nvSpPr>
          <p:cNvPr id="3" name="TextBox 2">
            <a:extLst>
              <a:ext uri="{FF2B5EF4-FFF2-40B4-BE49-F238E27FC236}">
                <a16:creationId xmlns:a16="http://schemas.microsoft.com/office/drawing/2014/main" id="{3D4C3553-4395-406F-D52B-F857D50C4A8C}"/>
              </a:ext>
            </a:extLst>
          </p:cNvPr>
          <p:cNvSpPr txBox="1"/>
          <p:nvPr/>
        </p:nvSpPr>
        <p:spPr>
          <a:xfrm>
            <a:off x="344774" y="1124262"/>
            <a:ext cx="2038662" cy="369332"/>
          </a:xfrm>
          <a:prstGeom prst="rect">
            <a:avLst/>
          </a:prstGeom>
          <a:noFill/>
        </p:spPr>
        <p:txBody>
          <a:bodyPr wrap="square" rtlCol="0">
            <a:spAutoFit/>
          </a:bodyPr>
          <a:lstStyle/>
          <a:p>
            <a:r>
              <a:rPr lang="en-US" dirty="0"/>
              <a:t>Designation:</a:t>
            </a:r>
            <a:endParaRPr lang="en-IN" dirty="0"/>
          </a:p>
        </p:txBody>
      </p:sp>
      <p:sp>
        <p:nvSpPr>
          <p:cNvPr id="4" name="TextBox 3">
            <a:extLst>
              <a:ext uri="{FF2B5EF4-FFF2-40B4-BE49-F238E27FC236}">
                <a16:creationId xmlns:a16="http://schemas.microsoft.com/office/drawing/2014/main" id="{6BACA106-6AF3-6A53-841D-922041580F81}"/>
              </a:ext>
            </a:extLst>
          </p:cNvPr>
          <p:cNvSpPr txBox="1"/>
          <p:nvPr/>
        </p:nvSpPr>
        <p:spPr>
          <a:xfrm>
            <a:off x="344774" y="1743642"/>
            <a:ext cx="2038662" cy="369332"/>
          </a:xfrm>
          <a:prstGeom prst="rect">
            <a:avLst/>
          </a:prstGeom>
          <a:noFill/>
        </p:spPr>
        <p:txBody>
          <a:bodyPr wrap="square" rtlCol="0">
            <a:spAutoFit/>
          </a:bodyPr>
          <a:lstStyle/>
          <a:p>
            <a:r>
              <a:rPr lang="en-US" dirty="0"/>
              <a:t>Transport Mode:</a:t>
            </a:r>
            <a:endParaRPr lang="en-IN" dirty="0"/>
          </a:p>
        </p:txBody>
      </p:sp>
      <p:sp>
        <p:nvSpPr>
          <p:cNvPr id="5" name="TextBox 4">
            <a:extLst>
              <a:ext uri="{FF2B5EF4-FFF2-40B4-BE49-F238E27FC236}">
                <a16:creationId xmlns:a16="http://schemas.microsoft.com/office/drawing/2014/main" id="{F16777F3-6810-5C02-B402-466D0BAB63E2}"/>
              </a:ext>
            </a:extLst>
          </p:cNvPr>
          <p:cNvSpPr txBox="1"/>
          <p:nvPr/>
        </p:nvSpPr>
        <p:spPr>
          <a:xfrm>
            <a:off x="344774" y="2363022"/>
            <a:ext cx="2143593" cy="369332"/>
          </a:xfrm>
          <a:prstGeom prst="rect">
            <a:avLst/>
          </a:prstGeom>
          <a:noFill/>
        </p:spPr>
        <p:txBody>
          <a:bodyPr wrap="square" rtlCol="0">
            <a:spAutoFit/>
          </a:bodyPr>
          <a:lstStyle/>
          <a:p>
            <a:r>
              <a:rPr lang="en-US" dirty="0"/>
              <a:t>Rate Per KM:</a:t>
            </a:r>
            <a:endParaRPr lang="en-IN" dirty="0"/>
          </a:p>
        </p:txBody>
      </p:sp>
      <p:sp>
        <p:nvSpPr>
          <p:cNvPr id="7" name="Rectangle 6">
            <a:extLst>
              <a:ext uri="{FF2B5EF4-FFF2-40B4-BE49-F238E27FC236}">
                <a16:creationId xmlns:a16="http://schemas.microsoft.com/office/drawing/2014/main" id="{FCE6A96A-692D-F384-1ABD-EDD587FDE573}"/>
              </a:ext>
            </a:extLst>
          </p:cNvPr>
          <p:cNvSpPr/>
          <p:nvPr/>
        </p:nvSpPr>
        <p:spPr>
          <a:xfrm>
            <a:off x="2488366" y="1091604"/>
            <a:ext cx="4437089"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Designation and Editable&gt;</a:t>
            </a:r>
            <a:endParaRPr lang="en-IN" sz="1600" dirty="0">
              <a:solidFill>
                <a:schemeClr val="tx1"/>
              </a:solidFill>
            </a:endParaRPr>
          </a:p>
        </p:txBody>
      </p:sp>
      <p:sp>
        <p:nvSpPr>
          <p:cNvPr id="8" name="Rectangle 7">
            <a:extLst>
              <a:ext uri="{FF2B5EF4-FFF2-40B4-BE49-F238E27FC236}">
                <a16:creationId xmlns:a16="http://schemas.microsoft.com/office/drawing/2014/main" id="{059B6CC6-6569-8DE6-7714-4D4FB34E0928}"/>
              </a:ext>
            </a:extLst>
          </p:cNvPr>
          <p:cNvSpPr/>
          <p:nvPr/>
        </p:nvSpPr>
        <p:spPr>
          <a:xfrm>
            <a:off x="2488367" y="1727313"/>
            <a:ext cx="4437088"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Designation and Editable&gt;</a:t>
            </a:r>
            <a:endParaRPr lang="en-IN" sz="1600" dirty="0">
              <a:solidFill>
                <a:schemeClr val="tx1"/>
              </a:solidFill>
            </a:endParaRPr>
          </a:p>
        </p:txBody>
      </p:sp>
      <p:sp>
        <p:nvSpPr>
          <p:cNvPr id="9" name="Rectangle 8">
            <a:extLst>
              <a:ext uri="{FF2B5EF4-FFF2-40B4-BE49-F238E27FC236}">
                <a16:creationId xmlns:a16="http://schemas.microsoft.com/office/drawing/2014/main" id="{A17DCFCD-4721-44A8-292E-D1B857B2547D}"/>
              </a:ext>
            </a:extLst>
          </p:cNvPr>
          <p:cNvSpPr/>
          <p:nvPr/>
        </p:nvSpPr>
        <p:spPr>
          <a:xfrm>
            <a:off x="2488366" y="2427766"/>
            <a:ext cx="4437087"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Designation and editable&gt;</a:t>
            </a:r>
            <a:endParaRPr lang="en-IN" sz="1600" dirty="0">
              <a:solidFill>
                <a:schemeClr val="tx1"/>
              </a:solidFill>
            </a:endParaRPr>
          </a:p>
        </p:txBody>
      </p:sp>
      <p:pic>
        <p:nvPicPr>
          <p:cNvPr id="10" name="Picture 9">
            <a:extLst>
              <a:ext uri="{FF2B5EF4-FFF2-40B4-BE49-F238E27FC236}">
                <a16:creationId xmlns:a16="http://schemas.microsoft.com/office/drawing/2014/main" id="{4AA18D28-D267-FDCC-FBEB-DE60DD54EFAB}"/>
              </a:ext>
            </a:extLst>
          </p:cNvPr>
          <p:cNvPicPr>
            <a:picLocks noChangeAspect="1"/>
          </p:cNvPicPr>
          <p:nvPr/>
        </p:nvPicPr>
        <p:blipFill>
          <a:blip r:embed="rId2"/>
          <a:stretch>
            <a:fillRect/>
          </a:stretch>
        </p:blipFill>
        <p:spPr>
          <a:xfrm>
            <a:off x="689548" y="3518232"/>
            <a:ext cx="1261552" cy="607415"/>
          </a:xfrm>
          <a:prstGeom prst="rect">
            <a:avLst/>
          </a:prstGeom>
        </p:spPr>
      </p:pic>
    </p:spTree>
    <p:extLst>
      <p:ext uri="{BB962C8B-B14F-4D97-AF65-F5344CB8AC3E}">
        <p14:creationId xmlns:p14="http://schemas.microsoft.com/office/powerpoint/2010/main" val="30577360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EFBA-9A7E-CD27-DC01-CE848BECB07A}"/>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Master</a:t>
            </a:r>
            <a:endParaRPr lang="en-IN" dirty="0">
              <a:solidFill>
                <a:sysClr val="windowText" lastClr="000000"/>
              </a:solidFill>
            </a:endParaRPr>
          </a:p>
        </p:txBody>
      </p:sp>
      <p:graphicFrame>
        <p:nvGraphicFramePr>
          <p:cNvPr id="11" name="Table 10">
            <a:extLst>
              <a:ext uri="{FF2B5EF4-FFF2-40B4-BE49-F238E27FC236}">
                <a16:creationId xmlns:a16="http://schemas.microsoft.com/office/drawing/2014/main" id="{5D9B0700-064A-9A2F-3AF3-3FFD502595B6}"/>
              </a:ext>
            </a:extLst>
          </p:cNvPr>
          <p:cNvGraphicFramePr>
            <a:graphicFrameLocks noGrp="1"/>
          </p:cNvGraphicFramePr>
          <p:nvPr/>
        </p:nvGraphicFramePr>
        <p:xfrm>
          <a:off x="967698" y="1915660"/>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1962521"/>
                    </a:ext>
                  </a:extLst>
                </a:gridCol>
                <a:gridCol w="2032000">
                  <a:extLst>
                    <a:ext uri="{9D8B030D-6E8A-4147-A177-3AD203B41FA5}">
                      <a16:colId xmlns:a16="http://schemas.microsoft.com/office/drawing/2014/main" val="4181908410"/>
                    </a:ext>
                  </a:extLst>
                </a:gridCol>
                <a:gridCol w="2032000">
                  <a:extLst>
                    <a:ext uri="{9D8B030D-6E8A-4147-A177-3AD203B41FA5}">
                      <a16:colId xmlns:a16="http://schemas.microsoft.com/office/drawing/2014/main" val="2010442182"/>
                    </a:ext>
                  </a:extLst>
                </a:gridCol>
                <a:gridCol w="2032000">
                  <a:extLst>
                    <a:ext uri="{9D8B030D-6E8A-4147-A177-3AD203B41FA5}">
                      <a16:colId xmlns:a16="http://schemas.microsoft.com/office/drawing/2014/main" val="2868118611"/>
                    </a:ext>
                  </a:extLst>
                </a:gridCol>
              </a:tblGrid>
              <a:tr h="370840">
                <a:tc>
                  <a:txBody>
                    <a:bodyPr/>
                    <a:lstStyle/>
                    <a:p>
                      <a:r>
                        <a:rPr lang="en-US" dirty="0"/>
                        <a:t>Designation</a:t>
                      </a:r>
                      <a:endParaRPr lang="en-IN" dirty="0"/>
                    </a:p>
                  </a:txBody>
                  <a:tcPr/>
                </a:tc>
                <a:tc>
                  <a:txBody>
                    <a:bodyPr/>
                    <a:lstStyle/>
                    <a:p>
                      <a:r>
                        <a:rPr lang="en-US" dirty="0"/>
                        <a:t>Transport Mode</a:t>
                      </a:r>
                      <a:endParaRPr lang="en-IN" dirty="0"/>
                    </a:p>
                  </a:txBody>
                  <a:tcPr/>
                </a:tc>
                <a:tc>
                  <a:txBody>
                    <a:bodyPr/>
                    <a:lstStyle/>
                    <a:p>
                      <a:r>
                        <a:rPr lang="en-US" dirty="0"/>
                        <a:t>Rate Per KM</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16459161"/>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468357290"/>
                  </a:ext>
                </a:extLst>
              </a:tr>
              <a:tr h="370840">
                <a:tc>
                  <a:txBody>
                    <a:bodyPr/>
                    <a:lstStyle/>
                    <a:p>
                      <a:r>
                        <a:rPr lang="en-US" dirty="0"/>
                        <a:t>IT Manager</a:t>
                      </a:r>
                      <a:endParaRPr lang="en-IN" dirty="0"/>
                    </a:p>
                  </a:txBody>
                  <a:tcPr/>
                </a:tc>
                <a:tc>
                  <a:txBody>
                    <a:bodyPr/>
                    <a:lstStyle/>
                    <a:p>
                      <a:r>
                        <a:rPr lang="en-US" dirty="0"/>
                        <a:t>Taxi</a:t>
                      </a:r>
                      <a:endParaRPr lang="en-IN" dirty="0"/>
                    </a:p>
                  </a:txBody>
                  <a:tcPr/>
                </a:tc>
                <a:tc>
                  <a:txBody>
                    <a:bodyPr/>
                    <a:lstStyle/>
                    <a:p>
                      <a:r>
                        <a:rPr lang="en-US" dirty="0"/>
                        <a:t>8.00</a:t>
                      </a:r>
                      <a:endParaRPr lang="en-IN" dirty="0"/>
                    </a:p>
                  </a:txBody>
                  <a:tcPr/>
                </a:tc>
                <a:tc>
                  <a:txBody>
                    <a:bodyPr/>
                    <a:lstStyle/>
                    <a:p>
                      <a:endParaRPr lang="en-IN" dirty="0"/>
                    </a:p>
                  </a:txBody>
                  <a:tcPr/>
                </a:tc>
                <a:extLst>
                  <a:ext uri="{0D108BD9-81ED-4DB2-BD59-A6C34878D82A}">
                    <a16:rowId xmlns:a16="http://schemas.microsoft.com/office/drawing/2014/main" val="1620244880"/>
                  </a:ext>
                </a:extLst>
              </a:tr>
              <a:tr h="370840">
                <a:tc>
                  <a:txBody>
                    <a:bodyPr/>
                    <a:lstStyle/>
                    <a:p>
                      <a:r>
                        <a:rPr lang="en-US" dirty="0"/>
                        <a:t>Area Sales manager</a:t>
                      </a:r>
                      <a:endParaRPr lang="en-IN" dirty="0"/>
                    </a:p>
                  </a:txBody>
                  <a:tcPr/>
                </a:tc>
                <a:tc>
                  <a:txBody>
                    <a:bodyPr/>
                    <a:lstStyle/>
                    <a:p>
                      <a:r>
                        <a:rPr lang="en-US" dirty="0"/>
                        <a:t>Bus</a:t>
                      </a:r>
                      <a:endParaRPr lang="en-IN" dirty="0"/>
                    </a:p>
                  </a:txBody>
                  <a:tcPr/>
                </a:tc>
                <a:tc>
                  <a:txBody>
                    <a:bodyPr/>
                    <a:lstStyle/>
                    <a:p>
                      <a:r>
                        <a:rPr lang="en-US" dirty="0"/>
                        <a:t>5.00</a:t>
                      </a:r>
                      <a:endParaRPr lang="en-IN" dirty="0"/>
                    </a:p>
                  </a:txBody>
                  <a:tcPr/>
                </a:tc>
                <a:tc>
                  <a:txBody>
                    <a:bodyPr/>
                    <a:lstStyle/>
                    <a:p>
                      <a:endParaRPr lang="en-IN" dirty="0"/>
                    </a:p>
                  </a:txBody>
                  <a:tcPr/>
                </a:tc>
                <a:extLst>
                  <a:ext uri="{0D108BD9-81ED-4DB2-BD59-A6C34878D82A}">
                    <a16:rowId xmlns:a16="http://schemas.microsoft.com/office/drawing/2014/main" val="15965777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Area Sales manager</a:t>
                      </a:r>
                      <a:endParaRPr lang="en-IN" dirty="0"/>
                    </a:p>
                    <a:p>
                      <a:endParaRPr lang="en-IN" dirty="0"/>
                    </a:p>
                  </a:txBody>
                  <a:tcPr/>
                </a:tc>
                <a:tc>
                  <a:txBody>
                    <a:bodyPr/>
                    <a:lstStyle/>
                    <a:p>
                      <a:r>
                        <a:rPr lang="en-US" dirty="0"/>
                        <a:t>Car</a:t>
                      </a:r>
                      <a:endParaRPr lang="en-IN" dirty="0"/>
                    </a:p>
                  </a:txBody>
                  <a:tcPr/>
                </a:tc>
                <a:tc>
                  <a:txBody>
                    <a:bodyPr/>
                    <a:lstStyle/>
                    <a:p>
                      <a:r>
                        <a:rPr lang="en-US" dirty="0"/>
                        <a:t>10.00</a:t>
                      </a:r>
                      <a:endParaRPr lang="en-IN" dirty="0"/>
                    </a:p>
                  </a:txBody>
                  <a:tcPr/>
                </a:tc>
                <a:tc>
                  <a:txBody>
                    <a:bodyPr/>
                    <a:lstStyle/>
                    <a:p>
                      <a:endParaRPr lang="en-IN" dirty="0"/>
                    </a:p>
                  </a:txBody>
                  <a:tcPr/>
                </a:tc>
                <a:extLst>
                  <a:ext uri="{0D108BD9-81ED-4DB2-BD59-A6C34878D82A}">
                    <a16:rowId xmlns:a16="http://schemas.microsoft.com/office/drawing/2014/main" val="64303324"/>
                  </a:ext>
                </a:extLst>
              </a:tr>
            </a:tbl>
          </a:graphicData>
        </a:graphic>
      </p:graphicFrame>
      <p:sp>
        <p:nvSpPr>
          <p:cNvPr id="12" name="Rectangle 11">
            <a:extLst>
              <a:ext uri="{FF2B5EF4-FFF2-40B4-BE49-F238E27FC236}">
                <a16:creationId xmlns:a16="http://schemas.microsoft.com/office/drawing/2014/main" id="{FECA5B54-8995-C836-3E1F-3174A36C9D04}"/>
              </a:ext>
            </a:extLst>
          </p:cNvPr>
          <p:cNvSpPr/>
          <p:nvPr/>
        </p:nvSpPr>
        <p:spPr>
          <a:xfrm>
            <a:off x="6220918" y="1320061"/>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a:t>
            </a:r>
            <a:endParaRPr lang="en-IN" dirty="0"/>
          </a:p>
        </p:txBody>
      </p:sp>
      <p:sp>
        <p:nvSpPr>
          <p:cNvPr id="13" name="Rectangle 12">
            <a:extLst>
              <a:ext uri="{FF2B5EF4-FFF2-40B4-BE49-F238E27FC236}">
                <a16:creationId xmlns:a16="http://schemas.microsoft.com/office/drawing/2014/main" id="{969C8E97-80F6-C8EC-145C-01BEB0316090}"/>
              </a:ext>
            </a:extLst>
          </p:cNvPr>
          <p:cNvSpPr/>
          <p:nvPr/>
        </p:nvSpPr>
        <p:spPr>
          <a:xfrm>
            <a:off x="7839856" y="1320061"/>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sp>
        <p:nvSpPr>
          <p:cNvPr id="14" name="Rectangle 13">
            <a:extLst>
              <a:ext uri="{FF2B5EF4-FFF2-40B4-BE49-F238E27FC236}">
                <a16:creationId xmlns:a16="http://schemas.microsoft.com/office/drawing/2014/main" id="{C7BA79C6-1BD1-F3DD-4F60-E2E3E619B405}"/>
              </a:ext>
            </a:extLst>
          </p:cNvPr>
          <p:cNvSpPr/>
          <p:nvPr/>
        </p:nvSpPr>
        <p:spPr>
          <a:xfrm>
            <a:off x="1136994" y="2343381"/>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182F9B39-D3D1-DFA2-8269-09CA3B4FE7D8}"/>
              </a:ext>
            </a:extLst>
          </p:cNvPr>
          <p:cNvPicPr>
            <a:picLocks noChangeAspect="1"/>
          </p:cNvPicPr>
          <p:nvPr/>
        </p:nvPicPr>
        <p:blipFill>
          <a:blip r:embed="rId2"/>
          <a:stretch>
            <a:fillRect/>
          </a:stretch>
        </p:blipFill>
        <p:spPr>
          <a:xfrm>
            <a:off x="2208551" y="2370443"/>
            <a:ext cx="290805" cy="274468"/>
          </a:xfrm>
          <a:prstGeom prst="rect">
            <a:avLst/>
          </a:prstGeom>
        </p:spPr>
      </p:pic>
      <p:sp>
        <p:nvSpPr>
          <p:cNvPr id="16" name="Rectangle 15">
            <a:extLst>
              <a:ext uri="{FF2B5EF4-FFF2-40B4-BE49-F238E27FC236}">
                <a16:creationId xmlns:a16="http://schemas.microsoft.com/office/drawing/2014/main" id="{47FBF98F-DF2E-5C4C-5164-55E18E854F5B}"/>
              </a:ext>
            </a:extLst>
          </p:cNvPr>
          <p:cNvSpPr/>
          <p:nvPr/>
        </p:nvSpPr>
        <p:spPr>
          <a:xfrm>
            <a:off x="3190646" y="233555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BDA0559E-0A9E-C755-C79B-67D8317349A9}"/>
              </a:ext>
            </a:extLst>
          </p:cNvPr>
          <p:cNvPicPr>
            <a:picLocks noChangeAspect="1"/>
          </p:cNvPicPr>
          <p:nvPr/>
        </p:nvPicPr>
        <p:blipFill>
          <a:blip r:embed="rId2"/>
          <a:stretch>
            <a:fillRect/>
          </a:stretch>
        </p:blipFill>
        <p:spPr>
          <a:xfrm>
            <a:off x="4262203" y="2362614"/>
            <a:ext cx="290805" cy="274468"/>
          </a:xfrm>
          <a:prstGeom prst="rect">
            <a:avLst/>
          </a:prstGeom>
        </p:spPr>
      </p:pic>
      <p:sp>
        <p:nvSpPr>
          <p:cNvPr id="18" name="Rectangle 17">
            <a:extLst>
              <a:ext uri="{FF2B5EF4-FFF2-40B4-BE49-F238E27FC236}">
                <a16:creationId xmlns:a16="http://schemas.microsoft.com/office/drawing/2014/main" id="{C1ECFAB3-90E0-A87D-2327-3681B8ACA740}"/>
              </a:ext>
            </a:extLst>
          </p:cNvPr>
          <p:cNvSpPr/>
          <p:nvPr/>
        </p:nvSpPr>
        <p:spPr>
          <a:xfrm>
            <a:off x="5223422" y="231618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EC1FE0B2-55D5-FDC9-3209-3251BFD4E0A3}"/>
              </a:ext>
            </a:extLst>
          </p:cNvPr>
          <p:cNvPicPr>
            <a:picLocks noChangeAspect="1"/>
          </p:cNvPicPr>
          <p:nvPr/>
        </p:nvPicPr>
        <p:blipFill>
          <a:blip r:embed="rId2"/>
          <a:stretch>
            <a:fillRect/>
          </a:stretch>
        </p:blipFill>
        <p:spPr>
          <a:xfrm>
            <a:off x="6294979" y="2343249"/>
            <a:ext cx="290805" cy="274468"/>
          </a:xfrm>
          <a:prstGeom prst="rect">
            <a:avLst/>
          </a:prstGeom>
        </p:spPr>
      </p:pic>
      <p:pic>
        <p:nvPicPr>
          <p:cNvPr id="21" name="Picture 20">
            <a:extLst>
              <a:ext uri="{FF2B5EF4-FFF2-40B4-BE49-F238E27FC236}">
                <a16:creationId xmlns:a16="http://schemas.microsoft.com/office/drawing/2014/main" id="{74157ED2-49BF-16BF-AB1C-279AFB03D7CE}"/>
              </a:ext>
            </a:extLst>
          </p:cNvPr>
          <p:cNvPicPr>
            <a:picLocks noChangeAspect="1"/>
          </p:cNvPicPr>
          <p:nvPr/>
        </p:nvPicPr>
        <p:blipFill>
          <a:blip r:embed="rId3"/>
          <a:stretch>
            <a:fillRect/>
          </a:stretch>
        </p:blipFill>
        <p:spPr>
          <a:xfrm>
            <a:off x="7295871" y="2705580"/>
            <a:ext cx="638264" cy="285790"/>
          </a:xfrm>
          <a:prstGeom prst="rect">
            <a:avLst/>
          </a:prstGeom>
        </p:spPr>
      </p:pic>
      <p:pic>
        <p:nvPicPr>
          <p:cNvPr id="23" name="Picture 22">
            <a:extLst>
              <a:ext uri="{FF2B5EF4-FFF2-40B4-BE49-F238E27FC236}">
                <a16:creationId xmlns:a16="http://schemas.microsoft.com/office/drawing/2014/main" id="{34E38A56-4B19-F14F-3E27-322AADA6A0FC}"/>
              </a:ext>
            </a:extLst>
          </p:cNvPr>
          <p:cNvPicPr>
            <a:picLocks noChangeAspect="1"/>
          </p:cNvPicPr>
          <p:nvPr/>
        </p:nvPicPr>
        <p:blipFill>
          <a:blip r:embed="rId3"/>
          <a:stretch>
            <a:fillRect/>
          </a:stretch>
        </p:blipFill>
        <p:spPr>
          <a:xfrm>
            <a:off x="7324961" y="3245412"/>
            <a:ext cx="638264" cy="285790"/>
          </a:xfrm>
          <a:prstGeom prst="rect">
            <a:avLst/>
          </a:prstGeom>
        </p:spPr>
      </p:pic>
      <p:pic>
        <p:nvPicPr>
          <p:cNvPr id="25" name="Picture 24">
            <a:extLst>
              <a:ext uri="{FF2B5EF4-FFF2-40B4-BE49-F238E27FC236}">
                <a16:creationId xmlns:a16="http://schemas.microsoft.com/office/drawing/2014/main" id="{13BB1B1B-64F1-7C73-D42E-EE2F167484C9}"/>
              </a:ext>
            </a:extLst>
          </p:cNvPr>
          <p:cNvPicPr>
            <a:picLocks noChangeAspect="1"/>
          </p:cNvPicPr>
          <p:nvPr/>
        </p:nvPicPr>
        <p:blipFill>
          <a:blip r:embed="rId3"/>
          <a:stretch>
            <a:fillRect/>
          </a:stretch>
        </p:blipFill>
        <p:spPr>
          <a:xfrm>
            <a:off x="7324961" y="3792533"/>
            <a:ext cx="638264" cy="285790"/>
          </a:xfrm>
          <a:prstGeom prst="rect">
            <a:avLst/>
          </a:prstGeom>
        </p:spPr>
      </p:pic>
      <p:sp>
        <p:nvSpPr>
          <p:cNvPr id="26" name="Speech Bubble: Oval 25">
            <a:extLst>
              <a:ext uri="{FF2B5EF4-FFF2-40B4-BE49-F238E27FC236}">
                <a16:creationId xmlns:a16="http://schemas.microsoft.com/office/drawing/2014/main" id="{E7C95BD5-9427-AAB9-28E9-AD81B92106AF}"/>
              </a:ext>
            </a:extLst>
          </p:cNvPr>
          <p:cNvSpPr/>
          <p:nvPr/>
        </p:nvSpPr>
        <p:spPr>
          <a:xfrm>
            <a:off x="5079612" y="2803505"/>
            <a:ext cx="2032776" cy="509666"/>
          </a:xfrm>
          <a:prstGeom prst="wedgeEllipseCallout">
            <a:avLst>
              <a:gd name="adj1" fmla="val 71607"/>
              <a:gd name="adj2" fmla="val -45767"/>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View</a:t>
            </a:r>
            <a:endParaRPr lang="en-IN" dirty="0">
              <a:solidFill>
                <a:schemeClr val="tx1"/>
              </a:solidFill>
            </a:endParaRPr>
          </a:p>
        </p:txBody>
      </p:sp>
      <p:sp>
        <p:nvSpPr>
          <p:cNvPr id="3" name="Oval 2">
            <a:extLst>
              <a:ext uri="{FF2B5EF4-FFF2-40B4-BE49-F238E27FC236}">
                <a16:creationId xmlns:a16="http://schemas.microsoft.com/office/drawing/2014/main" id="{DC2E2AA0-5FD1-4813-78F7-0AF5E6953F7C}"/>
              </a:ext>
            </a:extLst>
          </p:cNvPr>
          <p:cNvSpPr/>
          <p:nvPr/>
        </p:nvSpPr>
        <p:spPr>
          <a:xfrm>
            <a:off x="7551143" y="2516507"/>
            <a:ext cx="314033" cy="59892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B60BDC7-2FF2-A9D2-8D99-03EB0CDF73FE}"/>
              </a:ext>
            </a:extLst>
          </p:cNvPr>
          <p:cNvPicPr>
            <a:picLocks noChangeAspect="1"/>
          </p:cNvPicPr>
          <p:nvPr/>
        </p:nvPicPr>
        <p:blipFill>
          <a:blip r:embed="rId4"/>
          <a:stretch>
            <a:fillRect/>
          </a:stretch>
        </p:blipFill>
        <p:spPr>
          <a:xfrm>
            <a:off x="7978984" y="4874671"/>
            <a:ext cx="3503877" cy="436549"/>
          </a:xfrm>
          <a:prstGeom prst="rect">
            <a:avLst/>
          </a:prstGeom>
          <a:ln w="28575">
            <a:solidFill>
              <a:schemeClr val="tx1"/>
            </a:solidFill>
          </a:ln>
        </p:spPr>
      </p:pic>
    </p:spTree>
    <p:extLst>
      <p:ext uri="{BB962C8B-B14F-4D97-AF65-F5344CB8AC3E}">
        <p14:creationId xmlns:p14="http://schemas.microsoft.com/office/powerpoint/2010/main" val="14076831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7B549D6-78E3-9CD9-7CD7-BD5288359FE6}"/>
              </a:ext>
            </a:extLst>
          </p:cNvPr>
          <p:cNvGraphicFramePr>
            <a:graphicFrameLocks noGrp="1"/>
          </p:cNvGraphicFramePr>
          <p:nvPr>
            <p:extLst>
              <p:ext uri="{D42A27DB-BD31-4B8C-83A1-F6EECF244321}">
                <p14:modId xmlns:p14="http://schemas.microsoft.com/office/powerpoint/2010/main" val="3678233926"/>
              </p:ext>
            </p:extLst>
          </p:nvPr>
        </p:nvGraphicFramePr>
        <p:xfrm>
          <a:off x="1312472" y="1469174"/>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27492761"/>
                    </a:ext>
                  </a:extLst>
                </a:gridCol>
                <a:gridCol w="4064000">
                  <a:extLst>
                    <a:ext uri="{9D8B030D-6E8A-4147-A177-3AD203B41FA5}">
                      <a16:colId xmlns:a16="http://schemas.microsoft.com/office/drawing/2014/main" val="3585393746"/>
                    </a:ext>
                  </a:extLst>
                </a:gridCol>
              </a:tblGrid>
              <a:tr h="370840">
                <a:tc>
                  <a:txBody>
                    <a:bodyPr/>
                    <a:lstStyle/>
                    <a:p>
                      <a:r>
                        <a:rPr lang="en-US" dirty="0"/>
                        <a:t>Designation:</a:t>
                      </a:r>
                      <a:endParaRPr lang="en-IN" dirty="0"/>
                    </a:p>
                  </a:txBody>
                  <a:tcPr/>
                </a:tc>
                <a:tc>
                  <a:txBody>
                    <a:bodyPr/>
                    <a:lstStyle/>
                    <a:p>
                      <a:r>
                        <a:rPr lang="en-US" dirty="0"/>
                        <a:t>Transport Mode</a:t>
                      </a:r>
                      <a:endParaRPr lang="en-IN" dirty="0"/>
                    </a:p>
                  </a:txBody>
                  <a:tcPr/>
                </a:tc>
                <a:extLst>
                  <a:ext uri="{0D108BD9-81ED-4DB2-BD59-A6C34878D82A}">
                    <a16:rowId xmlns:a16="http://schemas.microsoft.com/office/drawing/2014/main" val="3851380232"/>
                  </a:ext>
                </a:extLst>
              </a:tr>
              <a:tr h="370840">
                <a:tc>
                  <a:txBody>
                    <a:bodyPr/>
                    <a:lstStyle/>
                    <a:p>
                      <a:r>
                        <a:rPr lang="en-US" dirty="0"/>
                        <a:t>Rate Per KM:</a:t>
                      </a:r>
                      <a:endParaRPr lang="en-IN" dirty="0"/>
                    </a:p>
                  </a:txBody>
                  <a:tcPr/>
                </a:tc>
                <a:tc>
                  <a:txBody>
                    <a:bodyPr/>
                    <a:lstStyle/>
                    <a:p>
                      <a:r>
                        <a:rPr lang="en-US" dirty="0"/>
                        <a:t>Expense Added By:</a:t>
                      </a:r>
                      <a:endParaRPr lang="en-IN" dirty="0"/>
                    </a:p>
                  </a:txBody>
                  <a:tcPr/>
                </a:tc>
                <a:extLst>
                  <a:ext uri="{0D108BD9-81ED-4DB2-BD59-A6C34878D82A}">
                    <a16:rowId xmlns:a16="http://schemas.microsoft.com/office/drawing/2014/main" val="3683265889"/>
                  </a:ext>
                </a:extLst>
              </a:tr>
              <a:tr h="370840">
                <a:tc>
                  <a:txBody>
                    <a:bodyPr/>
                    <a:lstStyle/>
                    <a:p>
                      <a:r>
                        <a:rPr lang="en-US" dirty="0"/>
                        <a:t>Expense Added By Date &amp; Time:</a:t>
                      </a:r>
                      <a:endParaRPr lang="en-IN" dirty="0"/>
                    </a:p>
                  </a:txBody>
                  <a:tcPr/>
                </a:tc>
                <a:tc>
                  <a:txBody>
                    <a:bodyPr/>
                    <a:lstStyle/>
                    <a:p>
                      <a:r>
                        <a:rPr lang="en-US" dirty="0"/>
                        <a:t>Expense Edited By:</a:t>
                      </a:r>
                      <a:endParaRPr lang="en-IN" dirty="0"/>
                    </a:p>
                  </a:txBody>
                  <a:tcPr/>
                </a:tc>
                <a:extLst>
                  <a:ext uri="{0D108BD9-81ED-4DB2-BD59-A6C34878D82A}">
                    <a16:rowId xmlns:a16="http://schemas.microsoft.com/office/drawing/2014/main" val="2475048924"/>
                  </a:ext>
                </a:extLst>
              </a:tr>
              <a:tr h="370840">
                <a:tc>
                  <a:txBody>
                    <a:bodyPr/>
                    <a:lstStyle/>
                    <a:p>
                      <a:r>
                        <a:rPr lang="en-US" dirty="0"/>
                        <a:t>Expense Edited By Date &amp; Time:</a:t>
                      </a:r>
                      <a:endParaRPr lang="en-IN" dirty="0"/>
                    </a:p>
                  </a:txBody>
                  <a:tcPr/>
                </a:tc>
                <a:tc>
                  <a:txBody>
                    <a:bodyPr/>
                    <a:lstStyle/>
                    <a:p>
                      <a:endParaRPr lang="en-IN" dirty="0"/>
                    </a:p>
                  </a:txBody>
                  <a:tcPr/>
                </a:tc>
                <a:extLst>
                  <a:ext uri="{0D108BD9-81ED-4DB2-BD59-A6C34878D82A}">
                    <a16:rowId xmlns:a16="http://schemas.microsoft.com/office/drawing/2014/main" val="3096997247"/>
                  </a:ext>
                </a:extLst>
              </a:tr>
            </a:tbl>
          </a:graphicData>
        </a:graphic>
      </p:graphicFrame>
      <p:sp>
        <p:nvSpPr>
          <p:cNvPr id="3" name="Rectangle 2">
            <a:extLst>
              <a:ext uri="{FF2B5EF4-FFF2-40B4-BE49-F238E27FC236}">
                <a16:creationId xmlns:a16="http://schemas.microsoft.com/office/drawing/2014/main" id="{76F86E97-1193-FF5B-59BB-6BC830A2FE6E}"/>
              </a:ext>
            </a:extLst>
          </p:cNvPr>
          <p:cNvSpPr/>
          <p:nvPr/>
        </p:nvSpPr>
        <p:spPr>
          <a:xfrm>
            <a:off x="9440472" y="254833"/>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 Expenses Master</a:t>
            </a:r>
            <a:endParaRPr lang="en-IN" dirty="0">
              <a:solidFill>
                <a:sysClr val="windowText" lastClr="000000"/>
              </a:solidFill>
            </a:endParaRPr>
          </a:p>
        </p:txBody>
      </p:sp>
    </p:spTree>
    <p:extLst>
      <p:ext uri="{BB962C8B-B14F-4D97-AF65-F5344CB8AC3E}">
        <p14:creationId xmlns:p14="http://schemas.microsoft.com/office/powerpoint/2010/main" val="362180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ECCC4-17D4-9AD9-4480-62352B8EFA80}"/>
              </a:ext>
            </a:extLst>
          </p:cNvPr>
          <p:cNvSpPr/>
          <p:nvPr/>
        </p:nvSpPr>
        <p:spPr>
          <a:xfrm>
            <a:off x="8870267" y="48551"/>
            <a:ext cx="3028013" cy="65956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Menu/Module: My Lead/Opportunities</a:t>
            </a:r>
            <a:endParaRPr lang="en-IN" dirty="0">
              <a:solidFill>
                <a:schemeClr val="tx1"/>
              </a:solidFill>
            </a:endParaRPr>
          </a:p>
        </p:txBody>
      </p:sp>
      <p:graphicFrame>
        <p:nvGraphicFramePr>
          <p:cNvPr id="4" name="Table 3">
            <a:extLst>
              <a:ext uri="{FF2B5EF4-FFF2-40B4-BE49-F238E27FC236}">
                <a16:creationId xmlns:a16="http://schemas.microsoft.com/office/drawing/2014/main" id="{176A9D9F-E7C3-1DDB-1CB4-F62F69826657}"/>
              </a:ext>
            </a:extLst>
          </p:cNvPr>
          <p:cNvGraphicFramePr>
            <a:graphicFrameLocks noGrp="1"/>
          </p:cNvGraphicFramePr>
          <p:nvPr/>
        </p:nvGraphicFramePr>
        <p:xfrm>
          <a:off x="616260" y="2277254"/>
          <a:ext cx="10866204" cy="2415915"/>
        </p:xfrm>
        <a:graphic>
          <a:graphicData uri="http://schemas.openxmlformats.org/drawingml/2006/table">
            <a:tbl>
              <a:tblPr firstRow="1" bandRow="1">
                <a:tableStyleId>{5C22544A-7EE6-4342-B048-85BDC9FD1C3A}</a:tableStyleId>
              </a:tblPr>
              <a:tblGrid>
                <a:gridCol w="2051989">
                  <a:extLst>
                    <a:ext uri="{9D8B030D-6E8A-4147-A177-3AD203B41FA5}">
                      <a16:colId xmlns:a16="http://schemas.microsoft.com/office/drawing/2014/main" val="1874829367"/>
                    </a:ext>
                  </a:extLst>
                </a:gridCol>
                <a:gridCol w="2068643">
                  <a:extLst>
                    <a:ext uri="{9D8B030D-6E8A-4147-A177-3AD203B41FA5}">
                      <a16:colId xmlns:a16="http://schemas.microsoft.com/office/drawing/2014/main" val="1860368665"/>
                    </a:ext>
                  </a:extLst>
                </a:gridCol>
                <a:gridCol w="1312470">
                  <a:extLst>
                    <a:ext uri="{9D8B030D-6E8A-4147-A177-3AD203B41FA5}">
                      <a16:colId xmlns:a16="http://schemas.microsoft.com/office/drawing/2014/main" val="1431559282"/>
                    </a:ext>
                  </a:extLst>
                </a:gridCol>
                <a:gridCol w="1811034">
                  <a:extLst>
                    <a:ext uri="{9D8B030D-6E8A-4147-A177-3AD203B41FA5}">
                      <a16:colId xmlns:a16="http://schemas.microsoft.com/office/drawing/2014/main" val="4013345958"/>
                    </a:ext>
                  </a:extLst>
                </a:gridCol>
                <a:gridCol w="1811034">
                  <a:extLst>
                    <a:ext uri="{9D8B030D-6E8A-4147-A177-3AD203B41FA5}">
                      <a16:colId xmlns:a16="http://schemas.microsoft.com/office/drawing/2014/main" val="2655935941"/>
                    </a:ext>
                  </a:extLst>
                </a:gridCol>
                <a:gridCol w="1811034">
                  <a:extLst>
                    <a:ext uri="{9D8B030D-6E8A-4147-A177-3AD203B41FA5}">
                      <a16:colId xmlns:a16="http://schemas.microsoft.com/office/drawing/2014/main" val="2188154522"/>
                    </a:ext>
                  </a:extLst>
                </a:gridCol>
              </a:tblGrid>
              <a:tr h="370840">
                <a:tc>
                  <a:txBody>
                    <a:bodyPr/>
                    <a:lstStyle/>
                    <a:p>
                      <a:r>
                        <a:rPr lang="en-US" dirty="0"/>
                        <a:t>Lead Category</a:t>
                      </a:r>
                      <a:endParaRPr lang="en-IN" dirty="0"/>
                    </a:p>
                  </a:txBody>
                  <a:tcPr/>
                </a:tc>
                <a:tc>
                  <a:txBody>
                    <a:bodyPr/>
                    <a:lstStyle/>
                    <a:p>
                      <a:r>
                        <a:rPr lang="en-US" dirty="0"/>
                        <a:t>Customer Name</a:t>
                      </a:r>
                      <a:endParaRPr lang="en-IN" dirty="0"/>
                    </a:p>
                  </a:txBody>
                  <a:tcPr/>
                </a:tc>
                <a:tc>
                  <a:txBody>
                    <a:bodyPr/>
                    <a:lstStyle/>
                    <a:p>
                      <a:r>
                        <a:rPr lang="en-US" dirty="0"/>
                        <a:t>Lead Date</a:t>
                      </a:r>
                      <a:endParaRPr lang="en-IN" dirty="0"/>
                    </a:p>
                  </a:txBody>
                  <a:tcPr/>
                </a:tc>
                <a:tc>
                  <a:txBody>
                    <a:bodyPr/>
                    <a:lstStyle/>
                    <a:p>
                      <a:r>
                        <a:rPr lang="en-US" dirty="0"/>
                        <a:t>Assigned To</a:t>
                      </a:r>
                      <a:endParaRPr lang="en-IN" dirty="0"/>
                    </a:p>
                  </a:txBody>
                  <a:tcPr/>
                </a:tc>
                <a:tc>
                  <a:txBody>
                    <a:bodyPr/>
                    <a:lstStyle/>
                    <a:p>
                      <a:r>
                        <a:rPr lang="en-US" dirty="0"/>
                        <a:t>Active</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1160296693"/>
                  </a:ext>
                </a:extLst>
              </a:tr>
              <a:tr h="490595">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68325066"/>
                  </a:ext>
                </a:extLst>
              </a:tr>
              <a:tr h="370840">
                <a:tc>
                  <a:txBody>
                    <a:bodyPr/>
                    <a:lstStyle/>
                    <a:p>
                      <a:r>
                        <a:rPr lang="en-US" dirty="0"/>
                        <a:t>Lead </a:t>
                      </a:r>
                      <a:endParaRPr lang="en-IN" dirty="0"/>
                    </a:p>
                  </a:txBody>
                  <a:tcPr/>
                </a:tc>
                <a:tc>
                  <a:txBody>
                    <a:bodyPr/>
                    <a:lstStyle/>
                    <a:p>
                      <a:r>
                        <a:rPr lang="en-US" dirty="0"/>
                        <a:t>ABC Enterprises</a:t>
                      </a:r>
                      <a:endParaRPr lang="en-IN" dirty="0"/>
                    </a:p>
                  </a:txBody>
                  <a:tcPr/>
                </a:tc>
                <a:tc>
                  <a:txBody>
                    <a:bodyPr/>
                    <a:lstStyle/>
                    <a:p>
                      <a:r>
                        <a:rPr lang="en-US" dirty="0"/>
                        <a:t>24-06-2024</a:t>
                      </a:r>
                      <a:endParaRPr lang="en-IN" dirty="0"/>
                    </a:p>
                  </a:txBody>
                  <a:tcPr/>
                </a:tc>
                <a:tc>
                  <a:txBody>
                    <a:bodyPr/>
                    <a:lstStyle/>
                    <a:p>
                      <a:r>
                        <a:rPr lang="en-US" dirty="0"/>
                        <a:t>Priyanka Handore</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6223587"/>
                  </a:ext>
                </a:extLst>
              </a:tr>
              <a:tr h="370840">
                <a:tc>
                  <a:txBody>
                    <a:bodyPr/>
                    <a:lstStyle/>
                    <a:p>
                      <a:r>
                        <a:rPr lang="en-US" dirty="0"/>
                        <a:t>Suspect</a:t>
                      </a:r>
                      <a:endParaRPr lang="en-IN" dirty="0"/>
                    </a:p>
                  </a:txBody>
                  <a:tcPr/>
                </a:tc>
                <a:tc>
                  <a:txBody>
                    <a:bodyPr/>
                    <a:lstStyle/>
                    <a:p>
                      <a:r>
                        <a:rPr lang="en-US" dirty="0"/>
                        <a:t>XYX Pharmaceutical PVT LTD</a:t>
                      </a:r>
                      <a:endParaRPr lang="en-IN" dirty="0"/>
                    </a:p>
                  </a:txBody>
                  <a:tcPr/>
                </a:tc>
                <a:tc>
                  <a:txBody>
                    <a:bodyPr/>
                    <a:lstStyle/>
                    <a:p>
                      <a:r>
                        <a:rPr lang="en-US" dirty="0"/>
                        <a:t>18-06-2024</a:t>
                      </a:r>
                      <a:endParaRPr lang="en-IN" dirty="0"/>
                    </a:p>
                  </a:txBody>
                  <a:tcPr/>
                </a:tc>
                <a:tc>
                  <a:txBody>
                    <a:bodyPr/>
                    <a:lstStyle/>
                    <a:p>
                      <a:r>
                        <a:rPr lang="en-US" dirty="0"/>
                        <a:t>Anil Pathak</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2881657"/>
                  </a:ext>
                </a:extLst>
              </a:tr>
            </a:tbl>
          </a:graphicData>
        </a:graphic>
      </p:graphicFrame>
      <p:pic>
        <p:nvPicPr>
          <p:cNvPr id="8" name="Picture 7">
            <a:extLst>
              <a:ext uri="{FF2B5EF4-FFF2-40B4-BE49-F238E27FC236}">
                <a16:creationId xmlns:a16="http://schemas.microsoft.com/office/drawing/2014/main" id="{939C949C-546C-A056-2C9B-4D0BE824899C}"/>
              </a:ext>
            </a:extLst>
          </p:cNvPr>
          <p:cNvPicPr>
            <a:picLocks noChangeAspect="1"/>
          </p:cNvPicPr>
          <p:nvPr/>
        </p:nvPicPr>
        <p:blipFill>
          <a:blip r:embed="rId2"/>
          <a:stretch>
            <a:fillRect/>
          </a:stretch>
        </p:blipFill>
        <p:spPr>
          <a:xfrm>
            <a:off x="9797034" y="3294645"/>
            <a:ext cx="752580" cy="323895"/>
          </a:xfrm>
          <a:prstGeom prst="rect">
            <a:avLst/>
          </a:prstGeom>
        </p:spPr>
      </p:pic>
      <p:sp>
        <p:nvSpPr>
          <p:cNvPr id="9" name="Rectangle 8">
            <a:extLst>
              <a:ext uri="{FF2B5EF4-FFF2-40B4-BE49-F238E27FC236}">
                <a16:creationId xmlns:a16="http://schemas.microsoft.com/office/drawing/2014/main" id="{6441CE01-45A2-5986-0EA6-FE1C9A5204A9}"/>
              </a:ext>
            </a:extLst>
          </p:cNvPr>
          <p:cNvSpPr/>
          <p:nvPr/>
        </p:nvSpPr>
        <p:spPr>
          <a:xfrm>
            <a:off x="7045378" y="1663907"/>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10" name="Rectangle 9">
            <a:extLst>
              <a:ext uri="{FF2B5EF4-FFF2-40B4-BE49-F238E27FC236}">
                <a16:creationId xmlns:a16="http://schemas.microsoft.com/office/drawing/2014/main" id="{D7760591-C4C9-7690-2FD4-3430178D8243}"/>
              </a:ext>
            </a:extLst>
          </p:cNvPr>
          <p:cNvSpPr/>
          <p:nvPr/>
        </p:nvSpPr>
        <p:spPr>
          <a:xfrm>
            <a:off x="8118135" y="1663907"/>
            <a:ext cx="1070835"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Import</a:t>
            </a:r>
            <a:endParaRPr lang="en-IN" dirty="0">
              <a:solidFill>
                <a:sysClr val="windowText" lastClr="000000"/>
              </a:solidFill>
            </a:endParaRPr>
          </a:p>
        </p:txBody>
      </p:sp>
      <p:sp>
        <p:nvSpPr>
          <p:cNvPr id="11" name="Rectangle 10">
            <a:extLst>
              <a:ext uri="{FF2B5EF4-FFF2-40B4-BE49-F238E27FC236}">
                <a16:creationId xmlns:a16="http://schemas.microsoft.com/office/drawing/2014/main" id="{F5CC6367-972F-55A2-588C-D2CDFF11B556}"/>
              </a:ext>
            </a:extLst>
          </p:cNvPr>
          <p:cNvSpPr/>
          <p:nvPr/>
        </p:nvSpPr>
        <p:spPr>
          <a:xfrm>
            <a:off x="9392297" y="1663907"/>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sp>
        <p:nvSpPr>
          <p:cNvPr id="12" name="Rectangle 11">
            <a:extLst>
              <a:ext uri="{FF2B5EF4-FFF2-40B4-BE49-F238E27FC236}">
                <a16:creationId xmlns:a16="http://schemas.microsoft.com/office/drawing/2014/main" id="{C0EA31AB-D993-7AC0-D0F1-556172186869}"/>
              </a:ext>
            </a:extLst>
          </p:cNvPr>
          <p:cNvSpPr/>
          <p:nvPr/>
        </p:nvSpPr>
        <p:spPr>
          <a:xfrm>
            <a:off x="254488" y="3228717"/>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9FB21EA-0348-8CA1-DF8C-6927C3BBF539}"/>
              </a:ext>
            </a:extLst>
          </p:cNvPr>
          <p:cNvSpPr/>
          <p:nvPr/>
        </p:nvSpPr>
        <p:spPr>
          <a:xfrm>
            <a:off x="254488" y="4059474"/>
            <a:ext cx="308130" cy="323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1177A8E7-5AD5-BC94-E707-58CEEE5F4E59}"/>
              </a:ext>
            </a:extLst>
          </p:cNvPr>
          <p:cNvPicPr>
            <a:picLocks noChangeAspect="1"/>
          </p:cNvPicPr>
          <p:nvPr/>
        </p:nvPicPr>
        <p:blipFill>
          <a:blip r:embed="rId3"/>
          <a:stretch>
            <a:fillRect/>
          </a:stretch>
        </p:blipFill>
        <p:spPr>
          <a:xfrm>
            <a:off x="10654452" y="3294645"/>
            <a:ext cx="412230" cy="323895"/>
          </a:xfrm>
          <a:prstGeom prst="rect">
            <a:avLst/>
          </a:prstGeom>
        </p:spPr>
      </p:pic>
      <p:sp>
        <p:nvSpPr>
          <p:cNvPr id="19" name="Rectangle 18">
            <a:extLst>
              <a:ext uri="{FF2B5EF4-FFF2-40B4-BE49-F238E27FC236}">
                <a16:creationId xmlns:a16="http://schemas.microsoft.com/office/drawing/2014/main" id="{4EA86D0C-F2FD-E789-5404-327A4F1B5A09}"/>
              </a:ext>
            </a:extLst>
          </p:cNvPr>
          <p:cNvSpPr/>
          <p:nvPr/>
        </p:nvSpPr>
        <p:spPr>
          <a:xfrm>
            <a:off x="616260" y="2732935"/>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B649E0FF-8292-5C21-DA56-355FADCD6248}"/>
              </a:ext>
            </a:extLst>
          </p:cNvPr>
          <p:cNvPicPr>
            <a:picLocks noChangeAspect="1"/>
          </p:cNvPicPr>
          <p:nvPr/>
        </p:nvPicPr>
        <p:blipFill>
          <a:blip r:embed="rId4"/>
          <a:stretch>
            <a:fillRect/>
          </a:stretch>
        </p:blipFill>
        <p:spPr>
          <a:xfrm>
            <a:off x="2192293" y="2761672"/>
            <a:ext cx="312727" cy="295158"/>
          </a:xfrm>
          <a:prstGeom prst="rect">
            <a:avLst/>
          </a:prstGeom>
        </p:spPr>
      </p:pic>
      <p:sp>
        <p:nvSpPr>
          <p:cNvPr id="22" name="Rectangle 21">
            <a:extLst>
              <a:ext uri="{FF2B5EF4-FFF2-40B4-BE49-F238E27FC236}">
                <a16:creationId xmlns:a16="http://schemas.microsoft.com/office/drawing/2014/main" id="{264EB5BA-FB21-7DB0-6379-7244F833B480}"/>
              </a:ext>
            </a:extLst>
          </p:cNvPr>
          <p:cNvSpPr/>
          <p:nvPr/>
        </p:nvSpPr>
        <p:spPr>
          <a:xfrm>
            <a:off x="2763715" y="2723841"/>
            <a:ext cx="1888760"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3974669-5E06-C881-81D7-A0F9F35B15A8}"/>
              </a:ext>
            </a:extLst>
          </p:cNvPr>
          <p:cNvPicPr>
            <a:picLocks noChangeAspect="1"/>
          </p:cNvPicPr>
          <p:nvPr/>
        </p:nvPicPr>
        <p:blipFill>
          <a:blip r:embed="rId4"/>
          <a:stretch>
            <a:fillRect/>
          </a:stretch>
        </p:blipFill>
        <p:spPr>
          <a:xfrm>
            <a:off x="4332951" y="2761672"/>
            <a:ext cx="312727" cy="295158"/>
          </a:xfrm>
          <a:prstGeom prst="rect">
            <a:avLst/>
          </a:prstGeom>
        </p:spPr>
      </p:pic>
      <p:sp>
        <p:nvSpPr>
          <p:cNvPr id="24" name="Rectangle 23">
            <a:extLst>
              <a:ext uri="{FF2B5EF4-FFF2-40B4-BE49-F238E27FC236}">
                <a16:creationId xmlns:a16="http://schemas.microsoft.com/office/drawing/2014/main" id="{56B5F813-8F73-6B01-2937-287EF9EBBD28}"/>
              </a:ext>
            </a:extLst>
          </p:cNvPr>
          <p:cNvSpPr/>
          <p:nvPr/>
        </p:nvSpPr>
        <p:spPr>
          <a:xfrm>
            <a:off x="4761370" y="2723504"/>
            <a:ext cx="1184223" cy="295159"/>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BB47C268-E078-AAD2-E89F-7B8CD5DB2957}"/>
              </a:ext>
            </a:extLst>
          </p:cNvPr>
          <p:cNvPicPr>
            <a:picLocks noChangeAspect="1"/>
          </p:cNvPicPr>
          <p:nvPr/>
        </p:nvPicPr>
        <p:blipFill>
          <a:blip r:embed="rId4"/>
          <a:stretch>
            <a:fillRect/>
          </a:stretch>
        </p:blipFill>
        <p:spPr>
          <a:xfrm>
            <a:off x="5682854" y="2732935"/>
            <a:ext cx="312727" cy="295158"/>
          </a:xfrm>
          <a:prstGeom prst="rect">
            <a:avLst/>
          </a:prstGeom>
        </p:spPr>
      </p:pic>
      <p:sp>
        <p:nvSpPr>
          <p:cNvPr id="26" name="Rectangle 25">
            <a:extLst>
              <a:ext uri="{FF2B5EF4-FFF2-40B4-BE49-F238E27FC236}">
                <a16:creationId xmlns:a16="http://schemas.microsoft.com/office/drawing/2014/main" id="{7FB72DA0-9471-3F53-D394-8235DB366948}"/>
              </a:ext>
            </a:extLst>
          </p:cNvPr>
          <p:cNvSpPr/>
          <p:nvPr/>
        </p:nvSpPr>
        <p:spPr>
          <a:xfrm>
            <a:off x="6151201" y="2718566"/>
            <a:ext cx="1280697" cy="32389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a:extLst>
              <a:ext uri="{FF2B5EF4-FFF2-40B4-BE49-F238E27FC236}">
                <a16:creationId xmlns:a16="http://schemas.microsoft.com/office/drawing/2014/main" id="{8D1C9FA8-AD4E-5E53-3F68-F108856414BE}"/>
              </a:ext>
            </a:extLst>
          </p:cNvPr>
          <p:cNvPicPr>
            <a:picLocks noChangeAspect="1"/>
          </p:cNvPicPr>
          <p:nvPr/>
        </p:nvPicPr>
        <p:blipFill>
          <a:blip r:embed="rId4"/>
          <a:stretch>
            <a:fillRect/>
          </a:stretch>
        </p:blipFill>
        <p:spPr>
          <a:xfrm>
            <a:off x="7118595" y="2732934"/>
            <a:ext cx="312727" cy="295158"/>
          </a:xfrm>
          <a:prstGeom prst="rect">
            <a:avLst/>
          </a:prstGeom>
        </p:spPr>
      </p:pic>
      <p:pic>
        <p:nvPicPr>
          <p:cNvPr id="28" name="Picture 27">
            <a:extLst>
              <a:ext uri="{FF2B5EF4-FFF2-40B4-BE49-F238E27FC236}">
                <a16:creationId xmlns:a16="http://schemas.microsoft.com/office/drawing/2014/main" id="{5044863D-7635-5D90-D88B-FAB7C3839591}"/>
              </a:ext>
            </a:extLst>
          </p:cNvPr>
          <p:cNvPicPr>
            <a:picLocks noChangeAspect="1"/>
          </p:cNvPicPr>
          <p:nvPr/>
        </p:nvPicPr>
        <p:blipFill>
          <a:blip r:embed="rId2"/>
          <a:stretch>
            <a:fillRect/>
          </a:stretch>
        </p:blipFill>
        <p:spPr>
          <a:xfrm>
            <a:off x="9817418" y="3868472"/>
            <a:ext cx="752580" cy="323895"/>
          </a:xfrm>
          <a:prstGeom prst="rect">
            <a:avLst/>
          </a:prstGeom>
        </p:spPr>
      </p:pic>
      <p:pic>
        <p:nvPicPr>
          <p:cNvPr id="29" name="Picture 28">
            <a:extLst>
              <a:ext uri="{FF2B5EF4-FFF2-40B4-BE49-F238E27FC236}">
                <a16:creationId xmlns:a16="http://schemas.microsoft.com/office/drawing/2014/main" id="{088FD313-748A-EDB3-1C8B-4F40E3BF7108}"/>
              </a:ext>
            </a:extLst>
          </p:cNvPr>
          <p:cNvPicPr>
            <a:picLocks noChangeAspect="1"/>
          </p:cNvPicPr>
          <p:nvPr/>
        </p:nvPicPr>
        <p:blipFill>
          <a:blip r:embed="rId3"/>
          <a:stretch>
            <a:fillRect/>
          </a:stretch>
        </p:blipFill>
        <p:spPr>
          <a:xfrm>
            <a:off x="10654452" y="3868472"/>
            <a:ext cx="412230" cy="323895"/>
          </a:xfrm>
          <a:prstGeom prst="rect">
            <a:avLst/>
          </a:prstGeom>
        </p:spPr>
      </p:pic>
      <p:pic>
        <p:nvPicPr>
          <p:cNvPr id="6" name="Picture 5">
            <a:extLst>
              <a:ext uri="{FF2B5EF4-FFF2-40B4-BE49-F238E27FC236}">
                <a16:creationId xmlns:a16="http://schemas.microsoft.com/office/drawing/2014/main" id="{F690B8A0-3868-D5F1-544C-65F9F9E16F37}"/>
              </a:ext>
            </a:extLst>
          </p:cNvPr>
          <p:cNvPicPr>
            <a:picLocks noChangeAspect="1"/>
          </p:cNvPicPr>
          <p:nvPr/>
        </p:nvPicPr>
        <p:blipFill>
          <a:blip r:embed="rId5"/>
          <a:stretch>
            <a:fillRect/>
          </a:stretch>
        </p:blipFill>
        <p:spPr>
          <a:xfrm>
            <a:off x="8513155" y="4061409"/>
            <a:ext cx="733155" cy="472478"/>
          </a:xfrm>
          <a:prstGeom prst="rect">
            <a:avLst/>
          </a:prstGeom>
        </p:spPr>
      </p:pic>
      <p:pic>
        <p:nvPicPr>
          <p:cNvPr id="15" name="Picture 14">
            <a:extLst>
              <a:ext uri="{FF2B5EF4-FFF2-40B4-BE49-F238E27FC236}">
                <a16:creationId xmlns:a16="http://schemas.microsoft.com/office/drawing/2014/main" id="{BD51175F-D640-6677-6858-93485F965BF5}"/>
              </a:ext>
            </a:extLst>
          </p:cNvPr>
          <p:cNvPicPr>
            <a:picLocks noChangeAspect="1"/>
          </p:cNvPicPr>
          <p:nvPr/>
        </p:nvPicPr>
        <p:blipFill>
          <a:blip r:embed="rId6"/>
          <a:stretch>
            <a:fillRect/>
          </a:stretch>
        </p:blipFill>
        <p:spPr>
          <a:xfrm>
            <a:off x="8536783" y="3339491"/>
            <a:ext cx="517275" cy="359218"/>
          </a:xfrm>
          <a:prstGeom prst="rect">
            <a:avLst/>
          </a:prstGeom>
        </p:spPr>
      </p:pic>
      <p:sp>
        <p:nvSpPr>
          <p:cNvPr id="5" name="TextBox 4">
            <a:extLst>
              <a:ext uri="{FF2B5EF4-FFF2-40B4-BE49-F238E27FC236}">
                <a16:creationId xmlns:a16="http://schemas.microsoft.com/office/drawing/2014/main" id="{92A532E7-4C27-3AE0-BC9E-F12161FC6E58}"/>
              </a:ext>
            </a:extLst>
          </p:cNvPr>
          <p:cNvSpPr txBox="1"/>
          <p:nvPr/>
        </p:nvSpPr>
        <p:spPr>
          <a:xfrm>
            <a:off x="236511" y="737584"/>
            <a:ext cx="1955782" cy="369332"/>
          </a:xfrm>
          <a:prstGeom prst="rect">
            <a:avLst/>
          </a:prstGeom>
          <a:noFill/>
        </p:spPr>
        <p:txBody>
          <a:bodyPr wrap="square" rtlCol="0">
            <a:spAutoFit/>
          </a:bodyPr>
          <a:lstStyle/>
          <a:p>
            <a:r>
              <a:rPr lang="en-US" dirty="0"/>
              <a:t>Lead Status:</a:t>
            </a:r>
            <a:endParaRPr lang="en-IN" dirty="0"/>
          </a:p>
        </p:txBody>
      </p:sp>
      <p:pic>
        <p:nvPicPr>
          <p:cNvPr id="14" name="Picture 13">
            <a:extLst>
              <a:ext uri="{FF2B5EF4-FFF2-40B4-BE49-F238E27FC236}">
                <a16:creationId xmlns:a16="http://schemas.microsoft.com/office/drawing/2014/main" id="{4EDA131E-970A-58F4-0B88-50BEE694A17C}"/>
              </a:ext>
            </a:extLst>
          </p:cNvPr>
          <p:cNvPicPr>
            <a:picLocks noChangeAspect="1"/>
          </p:cNvPicPr>
          <p:nvPr/>
        </p:nvPicPr>
        <p:blipFill>
          <a:blip r:embed="rId7"/>
          <a:stretch>
            <a:fillRect/>
          </a:stretch>
        </p:blipFill>
        <p:spPr>
          <a:xfrm>
            <a:off x="1727840" y="681219"/>
            <a:ext cx="359522" cy="444114"/>
          </a:xfrm>
          <a:prstGeom prst="rect">
            <a:avLst/>
          </a:prstGeom>
        </p:spPr>
      </p:pic>
      <p:pic>
        <p:nvPicPr>
          <p:cNvPr id="18" name="Picture 17">
            <a:extLst>
              <a:ext uri="{FF2B5EF4-FFF2-40B4-BE49-F238E27FC236}">
                <a16:creationId xmlns:a16="http://schemas.microsoft.com/office/drawing/2014/main" id="{0E526320-7429-A1AD-A876-E9D0FCB18B97}"/>
              </a:ext>
            </a:extLst>
          </p:cNvPr>
          <p:cNvPicPr>
            <a:picLocks noChangeAspect="1"/>
          </p:cNvPicPr>
          <p:nvPr/>
        </p:nvPicPr>
        <p:blipFill>
          <a:blip r:embed="rId8"/>
          <a:stretch>
            <a:fillRect/>
          </a:stretch>
        </p:blipFill>
        <p:spPr>
          <a:xfrm>
            <a:off x="2725911" y="813783"/>
            <a:ext cx="317092" cy="218002"/>
          </a:xfrm>
          <a:prstGeom prst="rect">
            <a:avLst/>
          </a:prstGeom>
        </p:spPr>
      </p:pic>
      <p:sp>
        <p:nvSpPr>
          <p:cNvPr id="20" name="TextBox 19">
            <a:extLst>
              <a:ext uri="{FF2B5EF4-FFF2-40B4-BE49-F238E27FC236}">
                <a16:creationId xmlns:a16="http://schemas.microsoft.com/office/drawing/2014/main" id="{7E3C1E4B-A021-0EBF-6BE8-EC4B89ABFF0D}"/>
              </a:ext>
            </a:extLst>
          </p:cNvPr>
          <p:cNvSpPr txBox="1"/>
          <p:nvPr/>
        </p:nvSpPr>
        <p:spPr>
          <a:xfrm>
            <a:off x="2012209" y="737584"/>
            <a:ext cx="955641" cy="369332"/>
          </a:xfrm>
          <a:prstGeom prst="rect">
            <a:avLst/>
          </a:prstGeom>
          <a:noFill/>
        </p:spPr>
        <p:txBody>
          <a:bodyPr wrap="square" rtlCol="0">
            <a:spAutoFit/>
          </a:bodyPr>
          <a:lstStyle/>
          <a:p>
            <a:r>
              <a:rPr lang="en-US" dirty="0"/>
              <a:t>All</a:t>
            </a:r>
            <a:endParaRPr lang="en-IN" dirty="0"/>
          </a:p>
        </p:txBody>
      </p:sp>
      <p:sp>
        <p:nvSpPr>
          <p:cNvPr id="31" name="TextBox 30">
            <a:extLst>
              <a:ext uri="{FF2B5EF4-FFF2-40B4-BE49-F238E27FC236}">
                <a16:creationId xmlns:a16="http://schemas.microsoft.com/office/drawing/2014/main" id="{C07A7579-6F70-FECE-63A1-08429839ED3D}"/>
              </a:ext>
            </a:extLst>
          </p:cNvPr>
          <p:cNvSpPr txBox="1"/>
          <p:nvPr/>
        </p:nvSpPr>
        <p:spPr>
          <a:xfrm>
            <a:off x="3023647" y="749941"/>
            <a:ext cx="955641" cy="369332"/>
          </a:xfrm>
          <a:prstGeom prst="rect">
            <a:avLst/>
          </a:prstGeom>
          <a:noFill/>
        </p:spPr>
        <p:txBody>
          <a:bodyPr wrap="square" rtlCol="0">
            <a:spAutoFit/>
          </a:bodyPr>
          <a:lstStyle/>
          <a:p>
            <a:r>
              <a:rPr lang="en-US" dirty="0"/>
              <a:t>Active</a:t>
            </a:r>
            <a:endParaRPr lang="en-IN" dirty="0"/>
          </a:p>
        </p:txBody>
      </p:sp>
      <p:pic>
        <p:nvPicPr>
          <p:cNvPr id="33" name="Picture 32">
            <a:extLst>
              <a:ext uri="{FF2B5EF4-FFF2-40B4-BE49-F238E27FC236}">
                <a16:creationId xmlns:a16="http://schemas.microsoft.com/office/drawing/2014/main" id="{7503A23A-4008-7F7C-08D4-4A80D96F8D1D}"/>
              </a:ext>
            </a:extLst>
          </p:cNvPr>
          <p:cNvPicPr>
            <a:picLocks noChangeAspect="1"/>
          </p:cNvPicPr>
          <p:nvPr/>
        </p:nvPicPr>
        <p:blipFill>
          <a:blip r:embed="rId8"/>
          <a:stretch>
            <a:fillRect/>
          </a:stretch>
        </p:blipFill>
        <p:spPr>
          <a:xfrm>
            <a:off x="3840141" y="828077"/>
            <a:ext cx="317092" cy="218002"/>
          </a:xfrm>
          <a:prstGeom prst="rect">
            <a:avLst/>
          </a:prstGeom>
        </p:spPr>
      </p:pic>
      <p:sp>
        <p:nvSpPr>
          <p:cNvPr id="34" name="TextBox 33">
            <a:extLst>
              <a:ext uri="{FF2B5EF4-FFF2-40B4-BE49-F238E27FC236}">
                <a16:creationId xmlns:a16="http://schemas.microsoft.com/office/drawing/2014/main" id="{3926D539-94FA-5AB2-1B66-DF76C615EA76}"/>
              </a:ext>
            </a:extLst>
          </p:cNvPr>
          <p:cNvSpPr txBox="1"/>
          <p:nvPr/>
        </p:nvSpPr>
        <p:spPr>
          <a:xfrm>
            <a:off x="4152867" y="764235"/>
            <a:ext cx="1514997" cy="369332"/>
          </a:xfrm>
          <a:prstGeom prst="rect">
            <a:avLst/>
          </a:prstGeom>
          <a:noFill/>
        </p:spPr>
        <p:txBody>
          <a:bodyPr wrap="square" rtlCol="0">
            <a:spAutoFit/>
          </a:bodyPr>
          <a:lstStyle/>
          <a:p>
            <a:r>
              <a:rPr lang="en-US" dirty="0"/>
              <a:t>In Active</a:t>
            </a:r>
            <a:endParaRPr lang="en-IN" dirty="0"/>
          </a:p>
        </p:txBody>
      </p:sp>
      <p:pic>
        <p:nvPicPr>
          <p:cNvPr id="36" name="Picture 35">
            <a:extLst>
              <a:ext uri="{FF2B5EF4-FFF2-40B4-BE49-F238E27FC236}">
                <a16:creationId xmlns:a16="http://schemas.microsoft.com/office/drawing/2014/main" id="{19BB768C-FC8C-6208-7C01-0B18F422C9F5}"/>
              </a:ext>
            </a:extLst>
          </p:cNvPr>
          <p:cNvPicPr>
            <a:picLocks noChangeAspect="1"/>
          </p:cNvPicPr>
          <p:nvPr/>
        </p:nvPicPr>
        <p:blipFill>
          <a:blip r:embed="rId9"/>
          <a:stretch>
            <a:fillRect/>
          </a:stretch>
        </p:blipFill>
        <p:spPr>
          <a:xfrm>
            <a:off x="1768371" y="1231512"/>
            <a:ext cx="847843" cy="295316"/>
          </a:xfrm>
          <a:prstGeom prst="rect">
            <a:avLst/>
          </a:prstGeom>
        </p:spPr>
      </p:pic>
      <p:pic>
        <p:nvPicPr>
          <p:cNvPr id="38" name="Picture 37">
            <a:extLst>
              <a:ext uri="{FF2B5EF4-FFF2-40B4-BE49-F238E27FC236}">
                <a16:creationId xmlns:a16="http://schemas.microsoft.com/office/drawing/2014/main" id="{7B631CCA-F295-5439-DD8C-A09CE76A2619}"/>
              </a:ext>
            </a:extLst>
          </p:cNvPr>
          <p:cNvPicPr>
            <a:picLocks noChangeAspect="1"/>
          </p:cNvPicPr>
          <p:nvPr/>
        </p:nvPicPr>
        <p:blipFill>
          <a:blip r:embed="rId10"/>
          <a:stretch>
            <a:fillRect/>
          </a:stretch>
        </p:blipFill>
        <p:spPr>
          <a:xfrm>
            <a:off x="7978984" y="4874671"/>
            <a:ext cx="3503877" cy="436549"/>
          </a:xfrm>
          <a:prstGeom prst="rect">
            <a:avLst/>
          </a:prstGeom>
          <a:ln w="28575">
            <a:solidFill>
              <a:schemeClr val="tx1"/>
            </a:solidFill>
          </a:ln>
        </p:spPr>
      </p:pic>
      <p:sp>
        <p:nvSpPr>
          <p:cNvPr id="16" name="Speech Bubble: Oval 15">
            <a:extLst>
              <a:ext uri="{FF2B5EF4-FFF2-40B4-BE49-F238E27FC236}">
                <a16:creationId xmlns:a16="http://schemas.microsoft.com/office/drawing/2014/main" id="{328F2CE3-5C26-AD73-E8ED-239D178A72D6}"/>
              </a:ext>
            </a:extLst>
          </p:cNvPr>
          <p:cNvSpPr/>
          <p:nvPr/>
        </p:nvSpPr>
        <p:spPr>
          <a:xfrm>
            <a:off x="8079698" y="1022489"/>
            <a:ext cx="2218544" cy="539646"/>
          </a:xfrm>
          <a:prstGeom prst="wedgeEllipseCallout">
            <a:avLst>
              <a:gd name="adj1" fmla="val 37275"/>
              <a:gd name="adj2" fmla="val 95833"/>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Export</a:t>
            </a:r>
            <a:endParaRPr lang="en-IN" dirty="0">
              <a:solidFill>
                <a:schemeClr val="tx1"/>
              </a:solidFill>
            </a:endParaRPr>
          </a:p>
        </p:txBody>
      </p:sp>
    </p:spTree>
    <p:extLst>
      <p:ext uri="{BB962C8B-B14F-4D97-AF65-F5344CB8AC3E}">
        <p14:creationId xmlns:p14="http://schemas.microsoft.com/office/powerpoint/2010/main" val="7104868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AEFBA-9A7E-CD27-DC01-CE848BECB07A}"/>
              </a:ext>
            </a:extLst>
          </p:cNvPr>
          <p:cNvSpPr/>
          <p:nvPr/>
        </p:nvSpPr>
        <p:spPr>
          <a:xfrm>
            <a:off x="689548" y="179882"/>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Master</a:t>
            </a:r>
            <a:endParaRPr lang="en-IN" dirty="0">
              <a:solidFill>
                <a:sysClr val="windowText" lastClr="000000"/>
              </a:solidFill>
            </a:endParaRPr>
          </a:p>
        </p:txBody>
      </p:sp>
      <p:graphicFrame>
        <p:nvGraphicFramePr>
          <p:cNvPr id="11" name="Table 10">
            <a:extLst>
              <a:ext uri="{FF2B5EF4-FFF2-40B4-BE49-F238E27FC236}">
                <a16:creationId xmlns:a16="http://schemas.microsoft.com/office/drawing/2014/main" id="{5D9B0700-064A-9A2F-3AF3-3FFD502595B6}"/>
              </a:ext>
            </a:extLst>
          </p:cNvPr>
          <p:cNvGraphicFramePr>
            <a:graphicFrameLocks noGrp="1"/>
          </p:cNvGraphicFramePr>
          <p:nvPr/>
        </p:nvGraphicFramePr>
        <p:xfrm>
          <a:off x="967698" y="1915660"/>
          <a:ext cx="8128000" cy="2667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41962521"/>
                    </a:ext>
                  </a:extLst>
                </a:gridCol>
                <a:gridCol w="2032000">
                  <a:extLst>
                    <a:ext uri="{9D8B030D-6E8A-4147-A177-3AD203B41FA5}">
                      <a16:colId xmlns:a16="http://schemas.microsoft.com/office/drawing/2014/main" val="4181908410"/>
                    </a:ext>
                  </a:extLst>
                </a:gridCol>
                <a:gridCol w="2032000">
                  <a:extLst>
                    <a:ext uri="{9D8B030D-6E8A-4147-A177-3AD203B41FA5}">
                      <a16:colId xmlns:a16="http://schemas.microsoft.com/office/drawing/2014/main" val="2010442182"/>
                    </a:ext>
                  </a:extLst>
                </a:gridCol>
                <a:gridCol w="2032000">
                  <a:extLst>
                    <a:ext uri="{9D8B030D-6E8A-4147-A177-3AD203B41FA5}">
                      <a16:colId xmlns:a16="http://schemas.microsoft.com/office/drawing/2014/main" val="2868118611"/>
                    </a:ext>
                  </a:extLst>
                </a:gridCol>
              </a:tblGrid>
              <a:tr h="370840">
                <a:tc>
                  <a:txBody>
                    <a:bodyPr/>
                    <a:lstStyle/>
                    <a:p>
                      <a:r>
                        <a:rPr lang="en-US" dirty="0"/>
                        <a:t>Designation</a:t>
                      </a:r>
                      <a:endParaRPr lang="en-IN" dirty="0"/>
                    </a:p>
                  </a:txBody>
                  <a:tcPr/>
                </a:tc>
                <a:tc>
                  <a:txBody>
                    <a:bodyPr/>
                    <a:lstStyle/>
                    <a:p>
                      <a:r>
                        <a:rPr lang="en-US" dirty="0"/>
                        <a:t>Transport Mode</a:t>
                      </a:r>
                      <a:endParaRPr lang="en-IN" dirty="0"/>
                    </a:p>
                  </a:txBody>
                  <a:tcPr/>
                </a:tc>
                <a:tc>
                  <a:txBody>
                    <a:bodyPr/>
                    <a:lstStyle/>
                    <a:p>
                      <a:r>
                        <a:rPr lang="en-US" dirty="0"/>
                        <a:t>Rate Per KM</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216459161"/>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3468357290"/>
                  </a:ext>
                </a:extLst>
              </a:tr>
              <a:tr h="370840">
                <a:tc>
                  <a:txBody>
                    <a:bodyPr/>
                    <a:lstStyle/>
                    <a:p>
                      <a:r>
                        <a:rPr lang="en-US" dirty="0"/>
                        <a:t>IT Manager</a:t>
                      </a:r>
                      <a:endParaRPr lang="en-IN" dirty="0"/>
                    </a:p>
                  </a:txBody>
                  <a:tcPr/>
                </a:tc>
                <a:tc>
                  <a:txBody>
                    <a:bodyPr/>
                    <a:lstStyle/>
                    <a:p>
                      <a:r>
                        <a:rPr lang="en-US" dirty="0"/>
                        <a:t>Taxi</a:t>
                      </a:r>
                      <a:endParaRPr lang="en-IN" dirty="0"/>
                    </a:p>
                  </a:txBody>
                  <a:tcPr/>
                </a:tc>
                <a:tc>
                  <a:txBody>
                    <a:bodyPr/>
                    <a:lstStyle/>
                    <a:p>
                      <a:r>
                        <a:rPr lang="en-US" dirty="0"/>
                        <a:t>8.00</a:t>
                      </a:r>
                      <a:endParaRPr lang="en-IN" dirty="0"/>
                    </a:p>
                  </a:txBody>
                  <a:tcPr/>
                </a:tc>
                <a:tc>
                  <a:txBody>
                    <a:bodyPr/>
                    <a:lstStyle/>
                    <a:p>
                      <a:endParaRPr lang="en-IN" dirty="0"/>
                    </a:p>
                  </a:txBody>
                  <a:tcPr/>
                </a:tc>
                <a:extLst>
                  <a:ext uri="{0D108BD9-81ED-4DB2-BD59-A6C34878D82A}">
                    <a16:rowId xmlns:a16="http://schemas.microsoft.com/office/drawing/2014/main" val="1620244880"/>
                  </a:ext>
                </a:extLst>
              </a:tr>
              <a:tr h="370840">
                <a:tc>
                  <a:txBody>
                    <a:bodyPr/>
                    <a:lstStyle/>
                    <a:p>
                      <a:r>
                        <a:rPr lang="en-US" dirty="0"/>
                        <a:t>Area Sales manager</a:t>
                      </a:r>
                      <a:endParaRPr lang="en-IN" dirty="0"/>
                    </a:p>
                  </a:txBody>
                  <a:tcPr/>
                </a:tc>
                <a:tc>
                  <a:txBody>
                    <a:bodyPr/>
                    <a:lstStyle/>
                    <a:p>
                      <a:r>
                        <a:rPr lang="en-US" dirty="0"/>
                        <a:t>Bus</a:t>
                      </a:r>
                      <a:endParaRPr lang="en-IN" dirty="0"/>
                    </a:p>
                  </a:txBody>
                  <a:tcPr/>
                </a:tc>
                <a:tc>
                  <a:txBody>
                    <a:bodyPr/>
                    <a:lstStyle/>
                    <a:p>
                      <a:r>
                        <a:rPr lang="en-US" dirty="0"/>
                        <a:t>5.00</a:t>
                      </a:r>
                      <a:endParaRPr lang="en-IN" dirty="0"/>
                    </a:p>
                  </a:txBody>
                  <a:tcPr/>
                </a:tc>
                <a:tc>
                  <a:txBody>
                    <a:bodyPr/>
                    <a:lstStyle/>
                    <a:p>
                      <a:endParaRPr lang="en-IN" dirty="0"/>
                    </a:p>
                  </a:txBody>
                  <a:tcPr/>
                </a:tc>
                <a:extLst>
                  <a:ext uri="{0D108BD9-81ED-4DB2-BD59-A6C34878D82A}">
                    <a16:rowId xmlns:a16="http://schemas.microsoft.com/office/drawing/2014/main" val="15965777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Area Sales manager</a:t>
                      </a:r>
                      <a:endParaRPr lang="en-IN" dirty="0"/>
                    </a:p>
                    <a:p>
                      <a:endParaRPr lang="en-IN" dirty="0"/>
                    </a:p>
                  </a:txBody>
                  <a:tcPr/>
                </a:tc>
                <a:tc>
                  <a:txBody>
                    <a:bodyPr/>
                    <a:lstStyle/>
                    <a:p>
                      <a:r>
                        <a:rPr lang="en-US" dirty="0"/>
                        <a:t>Car</a:t>
                      </a:r>
                      <a:endParaRPr lang="en-IN" dirty="0"/>
                    </a:p>
                  </a:txBody>
                  <a:tcPr/>
                </a:tc>
                <a:tc>
                  <a:txBody>
                    <a:bodyPr/>
                    <a:lstStyle/>
                    <a:p>
                      <a:r>
                        <a:rPr lang="en-US" dirty="0"/>
                        <a:t>10.00</a:t>
                      </a:r>
                      <a:endParaRPr lang="en-IN" dirty="0"/>
                    </a:p>
                  </a:txBody>
                  <a:tcPr/>
                </a:tc>
                <a:tc>
                  <a:txBody>
                    <a:bodyPr/>
                    <a:lstStyle/>
                    <a:p>
                      <a:endParaRPr lang="en-IN" dirty="0"/>
                    </a:p>
                  </a:txBody>
                  <a:tcPr/>
                </a:tc>
                <a:extLst>
                  <a:ext uri="{0D108BD9-81ED-4DB2-BD59-A6C34878D82A}">
                    <a16:rowId xmlns:a16="http://schemas.microsoft.com/office/drawing/2014/main" val="64303324"/>
                  </a:ext>
                </a:extLst>
              </a:tr>
            </a:tbl>
          </a:graphicData>
        </a:graphic>
      </p:graphicFrame>
      <p:sp>
        <p:nvSpPr>
          <p:cNvPr id="13" name="Rectangle 12">
            <a:extLst>
              <a:ext uri="{FF2B5EF4-FFF2-40B4-BE49-F238E27FC236}">
                <a16:creationId xmlns:a16="http://schemas.microsoft.com/office/drawing/2014/main" id="{969C8E97-80F6-C8EC-145C-01BEB0316090}"/>
              </a:ext>
            </a:extLst>
          </p:cNvPr>
          <p:cNvSpPr/>
          <p:nvPr/>
        </p:nvSpPr>
        <p:spPr>
          <a:xfrm>
            <a:off x="7839856" y="1320061"/>
            <a:ext cx="1394085" cy="465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a:t>
            </a:r>
            <a:endParaRPr lang="en-IN" dirty="0"/>
          </a:p>
        </p:txBody>
      </p:sp>
      <p:sp>
        <p:nvSpPr>
          <p:cNvPr id="14" name="Rectangle 13">
            <a:extLst>
              <a:ext uri="{FF2B5EF4-FFF2-40B4-BE49-F238E27FC236}">
                <a16:creationId xmlns:a16="http://schemas.microsoft.com/office/drawing/2014/main" id="{C7BA79C6-1BD1-F3DD-4F60-E2E3E619B405}"/>
              </a:ext>
            </a:extLst>
          </p:cNvPr>
          <p:cNvSpPr/>
          <p:nvPr/>
        </p:nvSpPr>
        <p:spPr>
          <a:xfrm>
            <a:off x="1136994" y="2343381"/>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182F9B39-D3D1-DFA2-8269-09CA3B4FE7D8}"/>
              </a:ext>
            </a:extLst>
          </p:cNvPr>
          <p:cNvPicPr>
            <a:picLocks noChangeAspect="1"/>
          </p:cNvPicPr>
          <p:nvPr/>
        </p:nvPicPr>
        <p:blipFill>
          <a:blip r:embed="rId2"/>
          <a:stretch>
            <a:fillRect/>
          </a:stretch>
        </p:blipFill>
        <p:spPr>
          <a:xfrm>
            <a:off x="2208551" y="2370443"/>
            <a:ext cx="290805" cy="274468"/>
          </a:xfrm>
          <a:prstGeom prst="rect">
            <a:avLst/>
          </a:prstGeom>
        </p:spPr>
      </p:pic>
      <p:sp>
        <p:nvSpPr>
          <p:cNvPr id="16" name="Rectangle 15">
            <a:extLst>
              <a:ext uri="{FF2B5EF4-FFF2-40B4-BE49-F238E27FC236}">
                <a16:creationId xmlns:a16="http://schemas.microsoft.com/office/drawing/2014/main" id="{47FBF98F-DF2E-5C4C-5164-55E18E854F5B}"/>
              </a:ext>
            </a:extLst>
          </p:cNvPr>
          <p:cNvSpPr/>
          <p:nvPr/>
        </p:nvSpPr>
        <p:spPr>
          <a:xfrm>
            <a:off x="3190646" y="2335552"/>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BDA0559E-0A9E-C755-C79B-67D8317349A9}"/>
              </a:ext>
            </a:extLst>
          </p:cNvPr>
          <p:cNvPicPr>
            <a:picLocks noChangeAspect="1"/>
          </p:cNvPicPr>
          <p:nvPr/>
        </p:nvPicPr>
        <p:blipFill>
          <a:blip r:embed="rId2"/>
          <a:stretch>
            <a:fillRect/>
          </a:stretch>
        </p:blipFill>
        <p:spPr>
          <a:xfrm>
            <a:off x="4262203" y="2362614"/>
            <a:ext cx="290805" cy="274468"/>
          </a:xfrm>
          <a:prstGeom prst="rect">
            <a:avLst/>
          </a:prstGeom>
        </p:spPr>
      </p:pic>
      <p:sp>
        <p:nvSpPr>
          <p:cNvPr id="18" name="Rectangle 17">
            <a:extLst>
              <a:ext uri="{FF2B5EF4-FFF2-40B4-BE49-F238E27FC236}">
                <a16:creationId xmlns:a16="http://schemas.microsoft.com/office/drawing/2014/main" id="{C1ECFAB3-90E0-A87D-2327-3681B8ACA740}"/>
              </a:ext>
            </a:extLst>
          </p:cNvPr>
          <p:cNvSpPr/>
          <p:nvPr/>
        </p:nvSpPr>
        <p:spPr>
          <a:xfrm>
            <a:off x="5223422" y="2316187"/>
            <a:ext cx="1382829" cy="29515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EC1FE0B2-55D5-FDC9-3209-3251BFD4E0A3}"/>
              </a:ext>
            </a:extLst>
          </p:cNvPr>
          <p:cNvPicPr>
            <a:picLocks noChangeAspect="1"/>
          </p:cNvPicPr>
          <p:nvPr/>
        </p:nvPicPr>
        <p:blipFill>
          <a:blip r:embed="rId2"/>
          <a:stretch>
            <a:fillRect/>
          </a:stretch>
        </p:blipFill>
        <p:spPr>
          <a:xfrm>
            <a:off x="6294979" y="2343249"/>
            <a:ext cx="290805" cy="274468"/>
          </a:xfrm>
          <a:prstGeom prst="rect">
            <a:avLst/>
          </a:prstGeom>
        </p:spPr>
      </p:pic>
      <p:pic>
        <p:nvPicPr>
          <p:cNvPr id="21" name="Picture 20">
            <a:extLst>
              <a:ext uri="{FF2B5EF4-FFF2-40B4-BE49-F238E27FC236}">
                <a16:creationId xmlns:a16="http://schemas.microsoft.com/office/drawing/2014/main" id="{74157ED2-49BF-16BF-AB1C-279AFB03D7CE}"/>
              </a:ext>
            </a:extLst>
          </p:cNvPr>
          <p:cNvPicPr>
            <a:picLocks noChangeAspect="1"/>
          </p:cNvPicPr>
          <p:nvPr/>
        </p:nvPicPr>
        <p:blipFill>
          <a:blip r:embed="rId3"/>
          <a:stretch>
            <a:fillRect/>
          </a:stretch>
        </p:blipFill>
        <p:spPr>
          <a:xfrm>
            <a:off x="7295871" y="2705580"/>
            <a:ext cx="638264" cy="285790"/>
          </a:xfrm>
          <a:prstGeom prst="rect">
            <a:avLst/>
          </a:prstGeom>
        </p:spPr>
      </p:pic>
      <p:pic>
        <p:nvPicPr>
          <p:cNvPr id="23" name="Picture 22">
            <a:extLst>
              <a:ext uri="{FF2B5EF4-FFF2-40B4-BE49-F238E27FC236}">
                <a16:creationId xmlns:a16="http://schemas.microsoft.com/office/drawing/2014/main" id="{34E38A56-4B19-F14F-3E27-322AADA6A0FC}"/>
              </a:ext>
            </a:extLst>
          </p:cNvPr>
          <p:cNvPicPr>
            <a:picLocks noChangeAspect="1"/>
          </p:cNvPicPr>
          <p:nvPr/>
        </p:nvPicPr>
        <p:blipFill>
          <a:blip r:embed="rId3"/>
          <a:stretch>
            <a:fillRect/>
          </a:stretch>
        </p:blipFill>
        <p:spPr>
          <a:xfrm>
            <a:off x="7324961" y="3245412"/>
            <a:ext cx="638264" cy="285790"/>
          </a:xfrm>
          <a:prstGeom prst="rect">
            <a:avLst/>
          </a:prstGeom>
        </p:spPr>
      </p:pic>
      <p:pic>
        <p:nvPicPr>
          <p:cNvPr id="25" name="Picture 24">
            <a:extLst>
              <a:ext uri="{FF2B5EF4-FFF2-40B4-BE49-F238E27FC236}">
                <a16:creationId xmlns:a16="http://schemas.microsoft.com/office/drawing/2014/main" id="{13BB1B1B-64F1-7C73-D42E-EE2F167484C9}"/>
              </a:ext>
            </a:extLst>
          </p:cNvPr>
          <p:cNvPicPr>
            <a:picLocks noChangeAspect="1"/>
          </p:cNvPicPr>
          <p:nvPr/>
        </p:nvPicPr>
        <p:blipFill>
          <a:blip r:embed="rId3"/>
          <a:stretch>
            <a:fillRect/>
          </a:stretch>
        </p:blipFill>
        <p:spPr>
          <a:xfrm>
            <a:off x="7324961" y="3792533"/>
            <a:ext cx="638264" cy="285790"/>
          </a:xfrm>
          <a:prstGeom prst="rect">
            <a:avLst/>
          </a:prstGeom>
        </p:spPr>
      </p:pic>
      <p:sp>
        <p:nvSpPr>
          <p:cNvPr id="26" name="Speech Bubble: Oval 25">
            <a:extLst>
              <a:ext uri="{FF2B5EF4-FFF2-40B4-BE49-F238E27FC236}">
                <a16:creationId xmlns:a16="http://schemas.microsoft.com/office/drawing/2014/main" id="{E7C95BD5-9427-AAB9-28E9-AD81B92106AF}"/>
              </a:ext>
            </a:extLst>
          </p:cNvPr>
          <p:cNvSpPr/>
          <p:nvPr/>
        </p:nvSpPr>
        <p:spPr>
          <a:xfrm>
            <a:off x="5807080" y="689548"/>
            <a:ext cx="2032776" cy="509666"/>
          </a:xfrm>
          <a:prstGeom prst="wedgeEllipseCallout">
            <a:avLst>
              <a:gd name="adj1" fmla="val 48009"/>
              <a:gd name="adj2" fmla="val 68939"/>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Click on Export</a:t>
            </a:r>
            <a:endParaRPr lang="en-IN" dirty="0">
              <a:solidFill>
                <a:schemeClr val="tx1"/>
              </a:solidFill>
            </a:endParaRPr>
          </a:p>
        </p:txBody>
      </p:sp>
      <p:pic>
        <p:nvPicPr>
          <p:cNvPr id="3" name="Picture 2">
            <a:extLst>
              <a:ext uri="{FF2B5EF4-FFF2-40B4-BE49-F238E27FC236}">
                <a16:creationId xmlns:a16="http://schemas.microsoft.com/office/drawing/2014/main" id="{12983E33-174D-A134-3E3C-8F1B625AA4F0}"/>
              </a:ext>
            </a:extLst>
          </p:cNvPr>
          <p:cNvPicPr>
            <a:picLocks noChangeAspect="1"/>
          </p:cNvPicPr>
          <p:nvPr/>
        </p:nvPicPr>
        <p:blipFill>
          <a:blip r:embed="rId4"/>
          <a:stretch>
            <a:fillRect/>
          </a:stretch>
        </p:blipFill>
        <p:spPr>
          <a:xfrm>
            <a:off x="7978984" y="4874671"/>
            <a:ext cx="3503877" cy="436549"/>
          </a:xfrm>
          <a:prstGeom prst="rect">
            <a:avLst/>
          </a:prstGeom>
          <a:ln w="28575">
            <a:solidFill>
              <a:schemeClr val="tx1"/>
            </a:solidFill>
          </a:ln>
        </p:spPr>
      </p:pic>
    </p:spTree>
    <p:extLst>
      <p:ext uri="{BB962C8B-B14F-4D97-AF65-F5344CB8AC3E}">
        <p14:creationId xmlns:p14="http://schemas.microsoft.com/office/powerpoint/2010/main" val="10413143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809469" y="284813"/>
            <a:ext cx="2428406"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 Expense</a:t>
            </a:r>
            <a:endParaRPr lang="en-IN" dirty="0"/>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graphicFrame>
        <p:nvGraphicFramePr>
          <p:cNvPr id="5" name="Object 4">
            <a:extLst>
              <a:ext uri="{FF2B5EF4-FFF2-40B4-BE49-F238E27FC236}">
                <a16:creationId xmlns:a16="http://schemas.microsoft.com/office/drawing/2014/main" id="{7B1BB0AA-EB03-CE3D-1242-59D0FFD400C2}"/>
              </a:ext>
            </a:extLst>
          </p:cNvPr>
          <p:cNvGraphicFramePr>
            <a:graphicFrameLocks noChangeAspect="1"/>
          </p:cNvGraphicFramePr>
          <p:nvPr>
            <p:extLst>
              <p:ext uri="{D42A27DB-BD31-4B8C-83A1-F6EECF244321}">
                <p14:modId xmlns:p14="http://schemas.microsoft.com/office/powerpoint/2010/main" val="1234946266"/>
              </p:ext>
            </p:extLst>
          </p:nvPr>
        </p:nvGraphicFramePr>
        <p:xfrm>
          <a:off x="809469" y="1424768"/>
          <a:ext cx="1938111" cy="1635281"/>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0" name=""/>
                      <p:cNvPicPr/>
                      <p:nvPr/>
                    </p:nvPicPr>
                    <p:blipFill>
                      <a:blip r:embed="rId3"/>
                      <a:stretch>
                        <a:fillRect/>
                      </a:stretch>
                    </p:blipFill>
                    <p:spPr>
                      <a:xfrm>
                        <a:off x="809469" y="1424768"/>
                        <a:ext cx="1938111" cy="1635281"/>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00E03CB4-5D1E-7E99-43C2-E0F2FFF069D5}"/>
              </a:ext>
            </a:extLst>
          </p:cNvPr>
          <p:cNvSpPr/>
          <p:nvPr/>
        </p:nvSpPr>
        <p:spPr>
          <a:xfrm>
            <a:off x="9863528" y="284813"/>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Expense Master</a:t>
            </a:r>
            <a:endParaRPr lang="en-IN" dirty="0">
              <a:solidFill>
                <a:sysClr val="windowText" lastClr="000000"/>
              </a:solidFill>
            </a:endParaRPr>
          </a:p>
        </p:txBody>
      </p:sp>
    </p:spTree>
    <p:extLst>
      <p:ext uri="{BB962C8B-B14F-4D97-AF65-F5344CB8AC3E}">
        <p14:creationId xmlns:p14="http://schemas.microsoft.com/office/powerpoint/2010/main" val="2177757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4F9F77-7CCF-6BC0-4E83-7C7CA939CD77}"/>
              </a:ext>
            </a:extLst>
          </p:cNvPr>
          <p:cNvSpPr/>
          <p:nvPr/>
        </p:nvSpPr>
        <p:spPr>
          <a:xfrm>
            <a:off x="6096000" y="149902"/>
            <a:ext cx="5966086" cy="5246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12. Complaint Management</a:t>
            </a:r>
            <a:endParaRPr lang="en-IN" sz="3600" dirty="0">
              <a:solidFill>
                <a:sysClr val="windowText" lastClr="000000"/>
              </a:solidFill>
            </a:endParaRPr>
          </a:p>
        </p:txBody>
      </p:sp>
      <p:pic>
        <p:nvPicPr>
          <p:cNvPr id="3" name="Picture 2">
            <a:extLst>
              <a:ext uri="{FF2B5EF4-FFF2-40B4-BE49-F238E27FC236}">
                <a16:creationId xmlns:a16="http://schemas.microsoft.com/office/drawing/2014/main" id="{5C953A12-7B9C-F519-638E-7DD5E4BECF16}"/>
              </a:ext>
            </a:extLst>
          </p:cNvPr>
          <p:cNvPicPr>
            <a:picLocks noChangeAspect="1"/>
          </p:cNvPicPr>
          <p:nvPr/>
        </p:nvPicPr>
        <p:blipFill>
          <a:blip r:embed="rId2"/>
          <a:stretch>
            <a:fillRect/>
          </a:stretch>
        </p:blipFill>
        <p:spPr>
          <a:xfrm>
            <a:off x="260247" y="553946"/>
            <a:ext cx="4463854" cy="447903"/>
          </a:xfrm>
          <a:prstGeom prst="rect">
            <a:avLst/>
          </a:prstGeom>
        </p:spPr>
      </p:pic>
      <p:pic>
        <p:nvPicPr>
          <p:cNvPr id="4" name="Picture 3">
            <a:extLst>
              <a:ext uri="{FF2B5EF4-FFF2-40B4-BE49-F238E27FC236}">
                <a16:creationId xmlns:a16="http://schemas.microsoft.com/office/drawing/2014/main" id="{90E0464D-5985-BD89-8FE8-83334FCF08E1}"/>
              </a:ext>
            </a:extLst>
          </p:cNvPr>
          <p:cNvPicPr>
            <a:picLocks noChangeAspect="1"/>
          </p:cNvPicPr>
          <p:nvPr/>
        </p:nvPicPr>
        <p:blipFill>
          <a:blip r:embed="rId3"/>
          <a:stretch>
            <a:fillRect/>
          </a:stretch>
        </p:blipFill>
        <p:spPr>
          <a:xfrm>
            <a:off x="329352" y="2043491"/>
            <a:ext cx="914528" cy="304843"/>
          </a:xfrm>
          <a:prstGeom prst="rect">
            <a:avLst/>
          </a:prstGeom>
        </p:spPr>
      </p:pic>
      <p:graphicFrame>
        <p:nvGraphicFramePr>
          <p:cNvPr id="5" name="Table 4">
            <a:extLst>
              <a:ext uri="{FF2B5EF4-FFF2-40B4-BE49-F238E27FC236}">
                <a16:creationId xmlns:a16="http://schemas.microsoft.com/office/drawing/2014/main" id="{09E184C6-B7E5-A7D4-3888-A1F54D60F681}"/>
              </a:ext>
            </a:extLst>
          </p:cNvPr>
          <p:cNvGraphicFramePr>
            <a:graphicFrameLocks noGrp="1"/>
          </p:cNvGraphicFramePr>
          <p:nvPr>
            <p:extLst>
              <p:ext uri="{D42A27DB-BD31-4B8C-83A1-F6EECF244321}">
                <p14:modId xmlns:p14="http://schemas.microsoft.com/office/powerpoint/2010/main" val="2156555218"/>
              </p:ext>
            </p:extLst>
          </p:nvPr>
        </p:nvGraphicFramePr>
        <p:xfrm>
          <a:off x="62599" y="2688368"/>
          <a:ext cx="11807234" cy="3967480"/>
        </p:xfrm>
        <a:graphic>
          <a:graphicData uri="http://schemas.openxmlformats.org/drawingml/2006/table">
            <a:tbl>
              <a:tblPr firstRow="1" bandRow="1">
                <a:tableStyleId>{5C22544A-7EE6-4342-B048-85BDC9FD1C3A}</a:tableStyleId>
              </a:tblPr>
              <a:tblGrid>
                <a:gridCol w="1171883">
                  <a:extLst>
                    <a:ext uri="{9D8B030D-6E8A-4147-A177-3AD203B41FA5}">
                      <a16:colId xmlns:a16="http://schemas.microsoft.com/office/drawing/2014/main" val="4246627737"/>
                    </a:ext>
                  </a:extLst>
                </a:gridCol>
                <a:gridCol w="1260286">
                  <a:extLst>
                    <a:ext uri="{9D8B030D-6E8A-4147-A177-3AD203B41FA5}">
                      <a16:colId xmlns:a16="http://schemas.microsoft.com/office/drawing/2014/main" val="2586852923"/>
                    </a:ext>
                  </a:extLst>
                </a:gridCol>
                <a:gridCol w="1260286">
                  <a:extLst>
                    <a:ext uri="{9D8B030D-6E8A-4147-A177-3AD203B41FA5}">
                      <a16:colId xmlns:a16="http://schemas.microsoft.com/office/drawing/2014/main" val="938230348"/>
                    </a:ext>
                  </a:extLst>
                </a:gridCol>
                <a:gridCol w="1083481">
                  <a:extLst>
                    <a:ext uri="{9D8B030D-6E8A-4147-A177-3AD203B41FA5}">
                      <a16:colId xmlns:a16="http://schemas.microsoft.com/office/drawing/2014/main" val="2594587989"/>
                    </a:ext>
                  </a:extLst>
                </a:gridCol>
                <a:gridCol w="1171883">
                  <a:extLst>
                    <a:ext uri="{9D8B030D-6E8A-4147-A177-3AD203B41FA5}">
                      <a16:colId xmlns:a16="http://schemas.microsoft.com/office/drawing/2014/main" val="2352697139"/>
                    </a:ext>
                  </a:extLst>
                </a:gridCol>
                <a:gridCol w="1171883">
                  <a:extLst>
                    <a:ext uri="{9D8B030D-6E8A-4147-A177-3AD203B41FA5}">
                      <a16:colId xmlns:a16="http://schemas.microsoft.com/office/drawing/2014/main" val="2173397392"/>
                    </a:ext>
                  </a:extLst>
                </a:gridCol>
                <a:gridCol w="1171883">
                  <a:extLst>
                    <a:ext uri="{9D8B030D-6E8A-4147-A177-3AD203B41FA5}">
                      <a16:colId xmlns:a16="http://schemas.microsoft.com/office/drawing/2014/main" val="782207396"/>
                    </a:ext>
                  </a:extLst>
                </a:gridCol>
                <a:gridCol w="1171883">
                  <a:extLst>
                    <a:ext uri="{9D8B030D-6E8A-4147-A177-3AD203B41FA5}">
                      <a16:colId xmlns:a16="http://schemas.microsoft.com/office/drawing/2014/main" val="2637736732"/>
                    </a:ext>
                  </a:extLst>
                </a:gridCol>
                <a:gridCol w="1171883">
                  <a:extLst>
                    <a:ext uri="{9D8B030D-6E8A-4147-A177-3AD203B41FA5}">
                      <a16:colId xmlns:a16="http://schemas.microsoft.com/office/drawing/2014/main" val="2590387447"/>
                    </a:ext>
                  </a:extLst>
                </a:gridCol>
                <a:gridCol w="1171883">
                  <a:extLst>
                    <a:ext uri="{9D8B030D-6E8A-4147-A177-3AD203B41FA5}">
                      <a16:colId xmlns:a16="http://schemas.microsoft.com/office/drawing/2014/main" val="2043380118"/>
                    </a:ext>
                  </a:extLst>
                </a:gridCol>
              </a:tblGrid>
              <a:tr h="370840">
                <a:tc>
                  <a:txBody>
                    <a:bodyPr/>
                    <a:lstStyle/>
                    <a:p>
                      <a:r>
                        <a:rPr lang="en-US" dirty="0"/>
                        <a:t>Comp. ID</a:t>
                      </a:r>
                      <a:endParaRPr lang="en-IN" dirty="0"/>
                    </a:p>
                  </a:txBody>
                  <a:tcPr/>
                </a:tc>
                <a:tc>
                  <a:txBody>
                    <a:bodyPr/>
                    <a:lstStyle/>
                    <a:p>
                      <a:r>
                        <a:rPr lang="en-US" dirty="0"/>
                        <a:t>Docket No.</a:t>
                      </a:r>
                      <a:endParaRPr lang="en-IN" dirty="0"/>
                    </a:p>
                  </a:txBody>
                  <a:tcPr/>
                </a:tc>
                <a:tc>
                  <a:txBody>
                    <a:bodyPr/>
                    <a:lstStyle/>
                    <a:p>
                      <a:r>
                        <a:rPr lang="en-US" dirty="0"/>
                        <a:t>Cust. Name</a:t>
                      </a:r>
                      <a:endParaRPr lang="en-IN" dirty="0"/>
                    </a:p>
                  </a:txBody>
                  <a:tcPr/>
                </a:tc>
                <a:tc>
                  <a:txBody>
                    <a:bodyPr/>
                    <a:lstStyle/>
                    <a:p>
                      <a:r>
                        <a:rPr lang="en-US" dirty="0"/>
                        <a:t>Comp. Date</a:t>
                      </a:r>
                      <a:endParaRPr lang="en-IN" dirty="0"/>
                    </a:p>
                  </a:txBody>
                  <a:tcPr/>
                </a:tc>
                <a:tc>
                  <a:txBody>
                    <a:bodyPr/>
                    <a:lstStyle/>
                    <a:p>
                      <a:r>
                        <a:rPr lang="en-US" dirty="0"/>
                        <a:t>Comp. Status</a:t>
                      </a:r>
                      <a:endParaRPr lang="en-IN" dirty="0"/>
                    </a:p>
                  </a:txBody>
                  <a:tcPr/>
                </a:tc>
                <a:tc>
                  <a:txBody>
                    <a:bodyPr/>
                    <a:lstStyle/>
                    <a:p>
                      <a:r>
                        <a:rPr lang="en-US" dirty="0"/>
                        <a:t>Resolution Date</a:t>
                      </a:r>
                      <a:endParaRPr lang="en-IN" dirty="0"/>
                    </a:p>
                  </a:txBody>
                  <a:tcPr/>
                </a:tc>
                <a:tc>
                  <a:txBody>
                    <a:bodyPr/>
                    <a:lstStyle/>
                    <a:p>
                      <a:r>
                        <a:rPr lang="en-US" dirty="0"/>
                        <a:t>SLA in Hrs.</a:t>
                      </a:r>
                      <a:endParaRPr lang="en-IN" dirty="0"/>
                    </a:p>
                  </a:txBody>
                  <a:tcPr/>
                </a:tc>
                <a:tc>
                  <a:txBody>
                    <a:bodyPr/>
                    <a:lstStyle/>
                    <a:p>
                      <a:r>
                        <a:rPr lang="en-US" dirty="0"/>
                        <a:t>Raised By</a:t>
                      </a:r>
                      <a:endParaRPr lang="en-IN" dirty="0"/>
                    </a:p>
                  </a:txBody>
                  <a:tcPr/>
                </a:tc>
                <a:tc>
                  <a:txBody>
                    <a:bodyPr/>
                    <a:lstStyle/>
                    <a:p>
                      <a:r>
                        <a:rPr lang="en-US" dirty="0"/>
                        <a:t>Assigned To</a:t>
                      </a:r>
                      <a:endParaRPr lang="en-IN" dirty="0"/>
                    </a:p>
                  </a:txBody>
                  <a:tcPr/>
                </a:tc>
                <a:tc>
                  <a:txBody>
                    <a:bodyPr/>
                    <a:lstStyle/>
                    <a:p>
                      <a:r>
                        <a:rPr lang="en-US" dirty="0"/>
                        <a:t>Actions</a:t>
                      </a:r>
                      <a:endParaRPr lang="en-IN" dirty="0"/>
                    </a:p>
                  </a:txBody>
                  <a:tcPr/>
                </a:tc>
                <a:extLst>
                  <a:ext uri="{0D108BD9-81ED-4DB2-BD59-A6C34878D82A}">
                    <a16:rowId xmlns:a16="http://schemas.microsoft.com/office/drawing/2014/main" val="4077145655"/>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518260017"/>
                  </a:ext>
                </a:extLst>
              </a:tr>
              <a:tr h="370840">
                <a:tc>
                  <a:txBody>
                    <a:bodyPr/>
                    <a:lstStyle/>
                    <a:p>
                      <a:r>
                        <a:rPr lang="en-US" sz="1600" dirty="0"/>
                        <a:t>&lt;System Generated&gt;</a:t>
                      </a:r>
                      <a:endParaRPr lang="en-IN" sz="1600" dirty="0"/>
                    </a:p>
                  </a:txBody>
                  <a:tcPr/>
                </a:tc>
                <a:tc>
                  <a:txBody>
                    <a:bodyPr/>
                    <a:lstStyle/>
                    <a:p>
                      <a:r>
                        <a:rPr lang="en-US" sz="1600" dirty="0"/>
                        <a:t>62410030</a:t>
                      </a:r>
                      <a:endParaRPr lang="en-IN" sz="1600" dirty="0"/>
                    </a:p>
                  </a:txBody>
                  <a:tcPr/>
                </a:tc>
                <a:tc>
                  <a:txBody>
                    <a:bodyPr/>
                    <a:lstStyle/>
                    <a:p>
                      <a:r>
                        <a:rPr lang="en-US" sz="1600" dirty="0"/>
                        <a:t>&lt;Cust Code: Name&gt;</a:t>
                      </a:r>
                      <a:endParaRPr lang="en-IN" sz="1600" dirty="0"/>
                    </a:p>
                  </a:txBody>
                  <a:tcPr/>
                </a:tc>
                <a:tc>
                  <a:txBody>
                    <a:bodyPr/>
                    <a:lstStyle/>
                    <a:p>
                      <a:r>
                        <a:rPr lang="en-US" sz="1600" dirty="0"/>
                        <a:t>15-06-2024</a:t>
                      </a:r>
                      <a:endParaRPr lang="en-IN" sz="1600" dirty="0"/>
                    </a:p>
                  </a:txBody>
                  <a:tcPr/>
                </a:tc>
                <a:tc>
                  <a:txBody>
                    <a:bodyPr/>
                    <a:lstStyle/>
                    <a:p>
                      <a:r>
                        <a:rPr lang="en-US" sz="1600" dirty="0"/>
                        <a:t>Open</a:t>
                      </a:r>
                      <a:endParaRPr lang="en-IN" sz="1600" dirty="0"/>
                    </a:p>
                  </a:txBody>
                  <a:tcPr/>
                </a:tc>
                <a:tc>
                  <a:txBody>
                    <a:bodyPr/>
                    <a:lstStyle/>
                    <a:p>
                      <a:r>
                        <a:rPr lang="en-US" sz="1600" dirty="0"/>
                        <a:t>&lt;Resolution Date&gt;</a:t>
                      </a:r>
                      <a:endParaRPr lang="en-IN" sz="1600" dirty="0"/>
                    </a:p>
                  </a:txBody>
                  <a:tcPr/>
                </a:tc>
                <a:tc>
                  <a:txBody>
                    <a:bodyPr/>
                    <a:lstStyle/>
                    <a:p>
                      <a:endParaRPr lang="en-IN" sz="1600" dirty="0"/>
                    </a:p>
                  </a:txBody>
                  <a:tcPr/>
                </a:tc>
                <a:tc>
                  <a:txBody>
                    <a:bodyPr/>
                    <a:lstStyle/>
                    <a:p>
                      <a:r>
                        <a:rPr lang="en-US" sz="1600" dirty="0"/>
                        <a:t>2807:Priyanka Handore</a:t>
                      </a:r>
                      <a:endParaRPr lang="en-IN" sz="1600" dirty="0"/>
                    </a:p>
                  </a:txBody>
                  <a:tcPr/>
                </a:tc>
                <a:tc>
                  <a:txBody>
                    <a:bodyPr/>
                    <a:lstStyle/>
                    <a:p>
                      <a:r>
                        <a:rPr lang="en-US" sz="1600" dirty="0"/>
                        <a:t>1929: Reena Kadam</a:t>
                      </a:r>
                      <a:endParaRPr lang="en-IN" sz="1600" dirty="0"/>
                    </a:p>
                  </a:txBody>
                  <a:tcPr/>
                </a:tc>
                <a:tc>
                  <a:txBody>
                    <a:bodyPr/>
                    <a:lstStyle/>
                    <a:p>
                      <a:endParaRPr lang="en-IN" sz="1600" dirty="0"/>
                    </a:p>
                  </a:txBody>
                  <a:tcPr/>
                </a:tc>
                <a:extLst>
                  <a:ext uri="{0D108BD9-81ED-4DB2-BD59-A6C34878D82A}">
                    <a16:rowId xmlns:a16="http://schemas.microsoft.com/office/drawing/2014/main" val="1558192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&lt;System Generated&gt;</a:t>
                      </a:r>
                      <a:endParaRPr lang="en-IN" sz="1600" dirty="0"/>
                    </a:p>
                    <a:p>
                      <a:endParaRPr lang="en-IN" sz="1600" dirty="0"/>
                    </a:p>
                  </a:txBody>
                  <a:tcPr/>
                </a:tc>
                <a:tc>
                  <a:txBody>
                    <a:bodyPr/>
                    <a:lstStyle/>
                    <a:p>
                      <a:r>
                        <a:rPr lang="en-US" sz="1600" dirty="0"/>
                        <a:t>62353686</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&lt;Cust Code: Name&gt;</a:t>
                      </a:r>
                      <a:endParaRPr lang="en-IN" sz="1600" dirty="0"/>
                    </a:p>
                    <a:p>
                      <a:endParaRPr lang="en-IN" sz="1600" dirty="0"/>
                    </a:p>
                  </a:txBody>
                  <a:tcPr/>
                </a:tc>
                <a:tc>
                  <a:txBody>
                    <a:bodyPr/>
                    <a:lstStyle/>
                    <a:p>
                      <a:r>
                        <a:rPr lang="en-US" sz="1600" dirty="0"/>
                        <a:t>14-07-2024</a:t>
                      </a:r>
                      <a:endParaRPr lang="en-IN" sz="1600" dirty="0"/>
                    </a:p>
                  </a:txBody>
                  <a:tcPr/>
                </a:tc>
                <a:tc>
                  <a:txBody>
                    <a:bodyPr/>
                    <a:lstStyle/>
                    <a:p>
                      <a:r>
                        <a:rPr lang="en-US" sz="1600" dirty="0"/>
                        <a:t>Closed</a:t>
                      </a:r>
                      <a:endParaRPr lang="en-IN" sz="1600" dirty="0"/>
                    </a:p>
                  </a:txBody>
                  <a:tcPr/>
                </a:tc>
                <a:tc>
                  <a:txBody>
                    <a:bodyPr/>
                    <a:lstStyle/>
                    <a:p>
                      <a:r>
                        <a:rPr lang="en-US" sz="1600" dirty="0"/>
                        <a:t>14-07-2024</a:t>
                      </a:r>
                      <a:endParaRPr lang="en-IN" sz="1600" dirty="0"/>
                    </a:p>
                  </a:txBody>
                  <a:tcPr/>
                </a:tc>
                <a:tc>
                  <a:txBody>
                    <a:bodyPr/>
                    <a:lstStyle/>
                    <a:p>
                      <a:r>
                        <a:rPr lang="en-US" sz="1600" dirty="0"/>
                        <a:t>03:15</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1929: Reena Kadam</a:t>
                      </a:r>
                      <a:endParaRPr lang="en-IN" sz="1600" dirty="0"/>
                    </a:p>
                    <a:p>
                      <a:endParaRPr lang="en-IN" sz="1600" dirty="0"/>
                    </a:p>
                  </a:txBody>
                  <a:tcPr/>
                </a:tc>
                <a:tc>
                  <a:txBody>
                    <a:bodyPr/>
                    <a:lstStyle/>
                    <a:p>
                      <a:r>
                        <a:rPr lang="en-US" sz="1600" dirty="0"/>
                        <a:t>3409:Pooja</a:t>
                      </a:r>
                      <a:endParaRPr lang="en-IN" sz="1600" dirty="0"/>
                    </a:p>
                  </a:txBody>
                  <a:tcPr/>
                </a:tc>
                <a:tc>
                  <a:txBody>
                    <a:bodyPr/>
                    <a:lstStyle/>
                    <a:p>
                      <a:endParaRPr lang="en-IN" sz="1600" dirty="0"/>
                    </a:p>
                  </a:txBody>
                  <a:tcPr/>
                </a:tc>
                <a:extLst>
                  <a:ext uri="{0D108BD9-81ED-4DB2-BD59-A6C34878D82A}">
                    <a16:rowId xmlns:a16="http://schemas.microsoft.com/office/drawing/2014/main" val="33859773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&lt;System Generated&gt;</a:t>
                      </a:r>
                      <a:endParaRPr lang="en-IN" sz="1600" dirty="0"/>
                    </a:p>
                    <a:p>
                      <a:endParaRPr lang="en-IN" sz="1600" dirty="0"/>
                    </a:p>
                  </a:txBody>
                  <a:tcPr/>
                </a:tc>
                <a:tc>
                  <a:txBody>
                    <a:bodyPr/>
                    <a:lstStyle/>
                    <a:p>
                      <a:r>
                        <a:rPr lang="en-IN" sz="1600" dirty="0"/>
                        <a:t>90026132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&lt;Cust Code: Name&gt;</a:t>
                      </a:r>
                      <a:endParaRPr lang="en-IN" sz="1600" dirty="0"/>
                    </a:p>
                    <a:p>
                      <a:endParaRPr lang="en-IN" sz="1600" dirty="0"/>
                    </a:p>
                  </a:txBody>
                  <a:tcPr/>
                </a:tc>
                <a:tc>
                  <a:txBody>
                    <a:bodyPr/>
                    <a:lstStyle/>
                    <a:p>
                      <a:r>
                        <a:rPr lang="en-US" sz="1600" dirty="0"/>
                        <a:t>17-07-2024</a:t>
                      </a:r>
                      <a:endParaRPr lang="en-IN" sz="1600" dirty="0"/>
                    </a:p>
                  </a:txBody>
                  <a:tcPr/>
                </a:tc>
                <a:tc>
                  <a:txBody>
                    <a:bodyPr/>
                    <a:lstStyle/>
                    <a:p>
                      <a:r>
                        <a:rPr lang="en-US" sz="1600" dirty="0"/>
                        <a:t>Hold</a:t>
                      </a:r>
                      <a:endParaRPr lang="en-IN" sz="1600" dirty="0"/>
                    </a:p>
                  </a:txBody>
                  <a:tcPr/>
                </a:tc>
                <a:tc>
                  <a:txBody>
                    <a:bodyPr/>
                    <a:lstStyle/>
                    <a:p>
                      <a:endParaRPr lang="en-IN" sz="1600" dirty="0"/>
                    </a:p>
                  </a:txBody>
                  <a:tcPr/>
                </a:tc>
                <a:tc>
                  <a:txBody>
                    <a:bodyPr/>
                    <a:lstStyle/>
                    <a:p>
                      <a:endParaRPr lang="en-IN" sz="1600" dirty="0"/>
                    </a:p>
                  </a:txBody>
                  <a:tcPr/>
                </a:tc>
                <a:tc>
                  <a:txBody>
                    <a:bodyPr/>
                    <a:lstStyle/>
                    <a:p>
                      <a:r>
                        <a:rPr lang="en-US" sz="1600" dirty="0"/>
                        <a:t>3478:Raj P.</a:t>
                      </a:r>
                      <a:endParaRPr lang="en-IN" sz="1600" dirty="0"/>
                    </a:p>
                  </a:txBody>
                  <a:tcPr/>
                </a:tc>
                <a:tc>
                  <a:txBody>
                    <a:bodyPr/>
                    <a:lstStyle/>
                    <a:p>
                      <a:r>
                        <a:rPr lang="en-US" sz="1600" dirty="0"/>
                        <a:t>3478: Raj P.</a:t>
                      </a:r>
                      <a:endParaRPr lang="en-IN" sz="1600" dirty="0"/>
                    </a:p>
                  </a:txBody>
                  <a:tcPr/>
                </a:tc>
                <a:tc>
                  <a:txBody>
                    <a:bodyPr/>
                    <a:lstStyle/>
                    <a:p>
                      <a:endParaRPr lang="en-IN" sz="1600" dirty="0"/>
                    </a:p>
                  </a:txBody>
                  <a:tcPr/>
                </a:tc>
                <a:extLst>
                  <a:ext uri="{0D108BD9-81ED-4DB2-BD59-A6C34878D82A}">
                    <a16:rowId xmlns:a16="http://schemas.microsoft.com/office/drawing/2014/main" val="3866343931"/>
                  </a:ext>
                </a:extLst>
              </a:tr>
            </a:tbl>
          </a:graphicData>
        </a:graphic>
      </p:graphicFrame>
      <p:pic>
        <p:nvPicPr>
          <p:cNvPr id="6" name="Picture 5">
            <a:extLst>
              <a:ext uri="{FF2B5EF4-FFF2-40B4-BE49-F238E27FC236}">
                <a16:creationId xmlns:a16="http://schemas.microsoft.com/office/drawing/2014/main" id="{06D9FBE8-EF43-68E9-E9FB-817B8889534F}"/>
              </a:ext>
            </a:extLst>
          </p:cNvPr>
          <p:cNvPicPr>
            <a:picLocks noChangeAspect="1"/>
          </p:cNvPicPr>
          <p:nvPr/>
        </p:nvPicPr>
        <p:blipFill>
          <a:blip r:embed="rId4"/>
          <a:stretch>
            <a:fillRect/>
          </a:stretch>
        </p:blipFill>
        <p:spPr>
          <a:xfrm>
            <a:off x="8143749" y="6633290"/>
            <a:ext cx="3503877" cy="436549"/>
          </a:xfrm>
          <a:prstGeom prst="rect">
            <a:avLst/>
          </a:prstGeom>
          <a:ln w="28575">
            <a:solidFill>
              <a:schemeClr val="tx1"/>
            </a:solidFill>
          </a:ln>
        </p:spPr>
      </p:pic>
      <p:sp>
        <p:nvSpPr>
          <p:cNvPr id="7" name="Rectangle 6">
            <a:extLst>
              <a:ext uri="{FF2B5EF4-FFF2-40B4-BE49-F238E27FC236}">
                <a16:creationId xmlns:a16="http://schemas.microsoft.com/office/drawing/2014/main" id="{6C0FFD36-722B-080F-DC47-38E495E4D38D}"/>
              </a:ext>
            </a:extLst>
          </p:cNvPr>
          <p:cNvSpPr/>
          <p:nvPr/>
        </p:nvSpPr>
        <p:spPr>
          <a:xfrm>
            <a:off x="274420" y="3365292"/>
            <a:ext cx="683299" cy="301361"/>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ECC4024-547B-F96A-7C85-56B9F75461AD}"/>
              </a:ext>
            </a:extLst>
          </p:cNvPr>
          <p:cNvPicPr>
            <a:picLocks noChangeAspect="1"/>
          </p:cNvPicPr>
          <p:nvPr/>
        </p:nvPicPr>
        <p:blipFill>
          <a:blip r:embed="rId5"/>
          <a:stretch>
            <a:fillRect/>
          </a:stretch>
        </p:blipFill>
        <p:spPr>
          <a:xfrm>
            <a:off x="786616" y="3392354"/>
            <a:ext cx="296917" cy="280237"/>
          </a:xfrm>
          <a:prstGeom prst="rect">
            <a:avLst/>
          </a:prstGeom>
        </p:spPr>
      </p:pic>
      <p:sp>
        <p:nvSpPr>
          <p:cNvPr id="11" name="Rectangle 10">
            <a:extLst>
              <a:ext uri="{FF2B5EF4-FFF2-40B4-BE49-F238E27FC236}">
                <a16:creationId xmlns:a16="http://schemas.microsoft.com/office/drawing/2014/main" id="{23F54AF6-9D44-9947-6C21-18F3F08E68DF}"/>
              </a:ext>
            </a:extLst>
          </p:cNvPr>
          <p:cNvSpPr/>
          <p:nvPr/>
        </p:nvSpPr>
        <p:spPr>
          <a:xfrm>
            <a:off x="1400859" y="3365292"/>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8FE721AB-A10F-5E9B-6896-DD60216ADE7C}"/>
              </a:ext>
            </a:extLst>
          </p:cNvPr>
          <p:cNvPicPr>
            <a:picLocks noChangeAspect="1"/>
          </p:cNvPicPr>
          <p:nvPr/>
        </p:nvPicPr>
        <p:blipFill>
          <a:blip r:embed="rId5"/>
          <a:stretch>
            <a:fillRect/>
          </a:stretch>
        </p:blipFill>
        <p:spPr>
          <a:xfrm>
            <a:off x="2179315" y="3384648"/>
            <a:ext cx="362083" cy="275731"/>
          </a:xfrm>
          <a:prstGeom prst="rect">
            <a:avLst/>
          </a:prstGeom>
        </p:spPr>
      </p:pic>
      <p:sp>
        <p:nvSpPr>
          <p:cNvPr id="13" name="Rectangle 12">
            <a:extLst>
              <a:ext uri="{FF2B5EF4-FFF2-40B4-BE49-F238E27FC236}">
                <a16:creationId xmlns:a16="http://schemas.microsoft.com/office/drawing/2014/main" id="{EE5D4FF1-3582-D091-C7B3-78421ED40BA6}"/>
              </a:ext>
            </a:extLst>
          </p:cNvPr>
          <p:cNvSpPr/>
          <p:nvPr/>
        </p:nvSpPr>
        <p:spPr>
          <a:xfrm>
            <a:off x="2618816" y="3384648"/>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3F6ECA6D-3EA3-60E9-EE02-E6A6D4AC5D26}"/>
              </a:ext>
            </a:extLst>
          </p:cNvPr>
          <p:cNvPicPr>
            <a:picLocks noChangeAspect="1"/>
          </p:cNvPicPr>
          <p:nvPr/>
        </p:nvPicPr>
        <p:blipFill>
          <a:blip r:embed="rId5"/>
          <a:stretch>
            <a:fillRect/>
          </a:stretch>
        </p:blipFill>
        <p:spPr>
          <a:xfrm>
            <a:off x="3352302" y="3404004"/>
            <a:ext cx="362083" cy="275731"/>
          </a:xfrm>
          <a:prstGeom prst="rect">
            <a:avLst/>
          </a:prstGeom>
        </p:spPr>
      </p:pic>
      <p:sp>
        <p:nvSpPr>
          <p:cNvPr id="15" name="Rectangle 14">
            <a:extLst>
              <a:ext uri="{FF2B5EF4-FFF2-40B4-BE49-F238E27FC236}">
                <a16:creationId xmlns:a16="http://schemas.microsoft.com/office/drawing/2014/main" id="{5713381B-FBB1-934F-0C0E-6E9CF9768756}"/>
              </a:ext>
            </a:extLst>
          </p:cNvPr>
          <p:cNvSpPr/>
          <p:nvPr/>
        </p:nvSpPr>
        <p:spPr>
          <a:xfrm>
            <a:off x="3833756" y="3362627"/>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C4F0BE5A-5B30-1E72-A2FA-F3F04898E659}"/>
              </a:ext>
            </a:extLst>
          </p:cNvPr>
          <p:cNvPicPr>
            <a:picLocks noChangeAspect="1"/>
          </p:cNvPicPr>
          <p:nvPr/>
        </p:nvPicPr>
        <p:blipFill>
          <a:blip r:embed="rId5"/>
          <a:stretch>
            <a:fillRect/>
          </a:stretch>
        </p:blipFill>
        <p:spPr>
          <a:xfrm>
            <a:off x="4477434" y="3381983"/>
            <a:ext cx="362083" cy="275731"/>
          </a:xfrm>
          <a:prstGeom prst="rect">
            <a:avLst/>
          </a:prstGeom>
        </p:spPr>
      </p:pic>
      <p:sp>
        <p:nvSpPr>
          <p:cNvPr id="17" name="Rectangle 16">
            <a:extLst>
              <a:ext uri="{FF2B5EF4-FFF2-40B4-BE49-F238E27FC236}">
                <a16:creationId xmlns:a16="http://schemas.microsoft.com/office/drawing/2014/main" id="{30AEF7A4-FE62-A55F-FFF0-B136110EFBF6}"/>
              </a:ext>
            </a:extLst>
          </p:cNvPr>
          <p:cNvSpPr/>
          <p:nvPr/>
        </p:nvSpPr>
        <p:spPr>
          <a:xfrm>
            <a:off x="4959825" y="3369416"/>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0BCCC3A8-9C78-5804-5269-3CCC94E80D2C}"/>
              </a:ext>
            </a:extLst>
          </p:cNvPr>
          <p:cNvPicPr>
            <a:picLocks noChangeAspect="1"/>
          </p:cNvPicPr>
          <p:nvPr/>
        </p:nvPicPr>
        <p:blipFill>
          <a:blip r:embed="rId5"/>
          <a:stretch>
            <a:fillRect/>
          </a:stretch>
        </p:blipFill>
        <p:spPr>
          <a:xfrm>
            <a:off x="5693311" y="3388772"/>
            <a:ext cx="362083" cy="275731"/>
          </a:xfrm>
          <a:prstGeom prst="rect">
            <a:avLst/>
          </a:prstGeom>
        </p:spPr>
      </p:pic>
      <p:sp>
        <p:nvSpPr>
          <p:cNvPr id="19" name="Rectangle 18">
            <a:extLst>
              <a:ext uri="{FF2B5EF4-FFF2-40B4-BE49-F238E27FC236}">
                <a16:creationId xmlns:a16="http://schemas.microsoft.com/office/drawing/2014/main" id="{81E17DC4-79AE-CAE1-57EC-76FFC512A8B8}"/>
              </a:ext>
            </a:extLst>
          </p:cNvPr>
          <p:cNvSpPr/>
          <p:nvPr/>
        </p:nvSpPr>
        <p:spPr>
          <a:xfrm>
            <a:off x="6098222" y="3366751"/>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3C61B606-4E95-599A-CD7D-8C3F05892B6E}"/>
              </a:ext>
            </a:extLst>
          </p:cNvPr>
          <p:cNvPicPr>
            <a:picLocks noChangeAspect="1"/>
          </p:cNvPicPr>
          <p:nvPr/>
        </p:nvPicPr>
        <p:blipFill>
          <a:blip r:embed="rId5"/>
          <a:stretch>
            <a:fillRect/>
          </a:stretch>
        </p:blipFill>
        <p:spPr>
          <a:xfrm>
            <a:off x="6831708" y="3386107"/>
            <a:ext cx="362083" cy="275731"/>
          </a:xfrm>
          <a:prstGeom prst="rect">
            <a:avLst/>
          </a:prstGeom>
        </p:spPr>
      </p:pic>
      <p:sp>
        <p:nvSpPr>
          <p:cNvPr id="21" name="Rectangle 20">
            <a:extLst>
              <a:ext uri="{FF2B5EF4-FFF2-40B4-BE49-F238E27FC236}">
                <a16:creationId xmlns:a16="http://schemas.microsoft.com/office/drawing/2014/main" id="{5E2BACE7-EFD8-A12B-02CA-247E320E2944}"/>
              </a:ext>
            </a:extLst>
          </p:cNvPr>
          <p:cNvSpPr/>
          <p:nvPr/>
        </p:nvSpPr>
        <p:spPr>
          <a:xfrm>
            <a:off x="7289408" y="3383031"/>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84B21E4D-A699-46B7-D0F2-F1709E7D4ED3}"/>
              </a:ext>
            </a:extLst>
          </p:cNvPr>
          <p:cNvPicPr>
            <a:picLocks noChangeAspect="1"/>
          </p:cNvPicPr>
          <p:nvPr/>
        </p:nvPicPr>
        <p:blipFill>
          <a:blip r:embed="rId5"/>
          <a:stretch>
            <a:fillRect/>
          </a:stretch>
        </p:blipFill>
        <p:spPr>
          <a:xfrm>
            <a:off x="8022894" y="3402387"/>
            <a:ext cx="362083" cy="275731"/>
          </a:xfrm>
          <a:prstGeom prst="rect">
            <a:avLst/>
          </a:prstGeom>
        </p:spPr>
      </p:pic>
      <p:sp>
        <p:nvSpPr>
          <p:cNvPr id="23" name="Rectangle 22">
            <a:extLst>
              <a:ext uri="{FF2B5EF4-FFF2-40B4-BE49-F238E27FC236}">
                <a16:creationId xmlns:a16="http://schemas.microsoft.com/office/drawing/2014/main" id="{536FEAD4-82D9-965E-68D2-6BCB74B2F0A4}"/>
              </a:ext>
            </a:extLst>
          </p:cNvPr>
          <p:cNvSpPr/>
          <p:nvPr/>
        </p:nvSpPr>
        <p:spPr>
          <a:xfrm>
            <a:off x="8417961" y="3362626"/>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6148C0D3-C069-8648-BF0F-223F37B8D530}"/>
              </a:ext>
            </a:extLst>
          </p:cNvPr>
          <p:cNvPicPr>
            <a:picLocks noChangeAspect="1"/>
          </p:cNvPicPr>
          <p:nvPr/>
        </p:nvPicPr>
        <p:blipFill>
          <a:blip r:embed="rId5"/>
          <a:stretch>
            <a:fillRect/>
          </a:stretch>
        </p:blipFill>
        <p:spPr>
          <a:xfrm>
            <a:off x="9062269" y="3376492"/>
            <a:ext cx="362083" cy="275731"/>
          </a:xfrm>
          <a:prstGeom prst="rect">
            <a:avLst/>
          </a:prstGeom>
        </p:spPr>
      </p:pic>
      <p:sp>
        <p:nvSpPr>
          <p:cNvPr id="25" name="TextBox 24">
            <a:extLst>
              <a:ext uri="{FF2B5EF4-FFF2-40B4-BE49-F238E27FC236}">
                <a16:creationId xmlns:a16="http://schemas.microsoft.com/office/drawing/2014/main" id="{8E5E6041-6B52-FD3F-2ABF-0D3CFE326844}"/>
              </a:ext>
            </a:extLst>
          </p:cNvPr>
          <p:cNvSpPr txBox="1"/>
          <p:nvPr/>
        </p:nvSpPr>
        <p:spPr>
          <a:xfrm>
            <a:off x="150958" y="1334125"/>
            <a:ext cx="932576" cy="369332"/>
          </a:xfrm>
          <a:prstGeom prst="rect">
            <a:avLst/>
          </a:prstGeom>
          <a:noFill/>
        </p:spPr>
        <p:txBody>
          <a:bodyPr wrap="square" rtlCol="0">
            <a:spAutoFit/>
          </a:bodyPr>
          <a:lstStyle/>
          <a:p>
            <a:r>
              <a:rPr lang="en-US" dirty="0"/>
              <a:t>Status:</a:t>
            </a:r>
            <a:endParaRPr lang="en-IN" dirty="0"/>
          </a:p>
        </p:txBody>
      </p:sp>
      <p:pic>
        <p:nvPicPr>
          <p:cNvPr id="27" name="Picture 26">
            <a:extLst>
              <a:ext uri="{FF2B5EF4-FFF2-40B4-BE49-F238E27FC236}">
                <a16:creationId xmlns:a16="http://schemas.microsoft.com/office/drawing/2014/main" id="{1154C761-A882-093A-9889-7EACCD742FE4}"/>
              </a:ext>
            </a:extLst>
          </p:cNvPr>
          <p:cNvPicPr>
            <a:picLocks noChangeAspect="1"/>
          </p:cNvPicPr>
          <p:nvPr/>
        </p:nvPicPr>
        <p:blipFill>
          <a:blip r:embed="rId6"/>
          <a:stretch>
            <a:fillRect/>
          </a:stretch>
        </p:blipFill>
        <p:spPr>
          <a:xfrm>
            <a:off x="1243880" y="1389616"/>
            <a:ext cx="285790" cy="228632"/>
          </a:xfrm>
          <a:prstGeom prst="rect">
            <a:avLst/>
          </a:prstGeom>
        </p:spPr>
      </p:pic>
      <p:pic>
        <p:nvPicPr>
          <p:cNvPr id="29" name="Picture 28">
            <a:extLst>
              <a:ext uri="{FF2B5EF4-FFF2-40B4-BE49-F238E27FC236}">
                <a16:creationId xmlns:a16="http://schemas.microsoft.com/office/drawing/2014/main" id="{BADF3942-6485-59A2-613C-77F318A48ED6}"/>
              </a:ext>
            </a:extLst>
          </p:cNvPr>
          <p:cNvPicPr>
            <a:picLocks noChangeAspect="1"/>
          </p:cNvPicPr>
          <p:nvPr/>
        </p:nvPicPr>
        <p:blipFill>
          <a:blip r:embed="rId7"/>
          <a:stretch>
            <a:fillRect/>
          </a:stretch>
        </p:blipFill>
        <p:spPr>
          <a:xfrm>
            <a:off x="2381650" y="1419467"/>
            <a:ext cx="257211" cy="181000"/>
          </a:xfrm>
          <a:prstGeom prst="rect">
            <a:avLst/>
          </a:prstGeom>
        </p:spPr>
      </p:pic>
      <p:pic>
        <p:nvPicPr>
          <p:cNvPr id="31" name="Picture 30">
            <a:extLst>
              <a:ext uri="{FF2B5EF4-FFF2-40B4-BE49-F238E27FC236}">
                <a16:creationId xmlns:a16="http://schemas.microsoft.com/office/drawing/2014/main" id="{10A4C7ED-61D8-D32C-0E12-07FD82A621D9}"/>
              </a:ext>
            </a:extLst>
          </p:cNvPr>
          <p:cNvPicPr>
            <a:picLocks noChangeAspect="1"/>
          </p:cNvPicPr>
          <p:nvPr/>
        </p:nvPicPr>
        <p:blipFill>
          <a:blip r:embed="rId7"/>
          <a:stretch>
            <a:fillRect/>
          </a:stretch>
        </p:blipFill>
        <p:spPr>
          <a:xfrm>
            <a:off x="3721451" y="1467960"/>
            <a:ext cx="257211" cy="181000"/>
          </a:xfrm>
          <a:prstGeom prst="rect">
            <a:avLst/>
          </a:prstGeom>
        </p:spPr>
      </p:pic>
      <p:pic>
        <p:nvPicPr>
          <p:cNvPr id="33" name="Picture 32">
            <a:extLst>
              <a:ext uri="{FF2B5EF4-FFF2-40B4-BE49-F238E27FC236}">
                <a16:creationId xmlns:a16="http://schemas.microsoft.com/office/drawing/2014/main" id="{CF6C3883-5419-99B6-51C6-257367FCA49E}"/>
              </a:ext>
            </a:extLst>
          </p:cNvPr>
          <p:cNvPicPr>
            <a:picLocks noChangeAspect="1"/>
          </p:cNvPicPr>
          <p:nvPr/>
        </p:nvPicPr>
        <p:blipFill>
          <a:blip r:embed="rId7"/>
          <a:stretch>
            <a:fillRect/>
          </a:stretch>
        </p:blipFill>
        <p:spPr>
          <a:xfrm>
            <a:off x="5108990" y="1483597"/>
            <a:ext cx="257211" cy="181000"/>
          </a:xfrm>
          <a:prstGeom prst="rect">
            <a:avLst/>
          </a:prstGeom>
        </p:spPr>
      </p:pic>
      <p:sp>
        <p:nvSpPr>
          <p:cNvPr id="34" name="TextBox 33">
            <a:extLst>
              <a:ext uri="{FF2B5EF4-FFF2-40B4-BE49-F238E27FC236}">
                <a16:creationId xmlns:a16="http://schemas.microsoft.com/office/drawing/2014/main" id="{89FDDCA9-BA69-EBBB-A817-B23F56B7B36D}"/>
              </a:ext>
            </a:extLst>
          </p:cNvPr>
          <p:cNvSpPr txBox="1"/>
          <p:nvPr/>
        </p:nvSpPr>
        <p:spPr>
          <a:xfrm>
            <a:off x="1489372" y="1334125"/>
            <a:ext cx="676752" cy="369332"/>
          </a:xfrm>
          <a:prstGeom prst="rect">
            <a:avLst/>
          </a:prstGeom>
          <a:noFill/>
        </p:spPr>
        <p:txBody>
          <a:bodyPr wrap="square" rtlCol="0">
            <a:spAutoFit/>
          </a:bodyPr>
          <a:lstStyle/>
          <a:p>
            <a:r>
              <a:rPr lang="en-US" dirty="0"/>
              <a:t>   All</a:t>
            </a:r>
            <a:endParaRPr lang="en-IN" dirty="0"/>
          </a:p>
        </p:txBody>
      </p:sp>
      <p:sp>
        <p:nvSpPr>
          <p:cNvPr id="35" name="TextBox 34">
            <a:extLst>
              <a:ext uri="{FF2B5EF4-FFF2-40B4-BE49-F238E27FC236}">
                <a16:creationId xmlns:a16="http://schemas.microsoft.com/office/drawing/2014/main" id="{32564C49-8121-AF47-3C36-6CF257849FA7}"/>
              </a:ext>
            </a:extLst>
          </p:cNvPr>
          <p:cNvSpPr txBox="1"/>
          <p:nvPr/>
        </p:nvSpPr>
        <p:spPr>
          <a:xfrm>
            <a:off x="2634790" y="1351437"/>
            <a:ext cx="914527" cy="369332"/>
          </a:xfrm>
          <a:prstGeom prst="rect">
            <a:avLst/>
          </a:prstGeom>
          <a:noFill/>
        </p:spPr>
        <p:txBody>
          <a:bodyPr wrap="square" rtlCol="0">
            <a:spAutoFit/>
          </a:bodyPr>
          <a:lstStyle/>
          <a:p>
            <a:r>
              <a:rPr lang="en-US" dirty="0"/>
              <a:t>   Open</a:t>
            </a:r>
            <a:endParaRPr lang="en-IN" dirty="0"/>
          </a:p>
        </p:txBody>
      </p:sp>
      <p:sp>
        <p:nvSpPr>
          <p:cNvPr id="36" name="TextBox 35">
            <a:extLst>
              <a:ext uri="{FF2B5EF4-FFF2-40B4-BE49-F238E27FC236}">
                <a16:creationId xmlns:a16="http://schemas.microsoft.com/office/drawing/2014/main" id="{EC1499CB-8C72-7C38-0114-20B9E2876D85}"/>
              </a:ext>
            </a:extLst>
          </p:cNvPr>
          <p:cNvSpPr txBox="1"/>
          <p:nvPr/>
        </p:nvSpPr>
        <p:spPr>
          <a:xfrm>
            <a:off x="3883528" y="1112875"/>
            <a:ext cx="914527" cy="646331"/>
          </a:xfrm>
          <a:prstGeom prst="rect">
            <a:avLst/>
          </a:prstGeom>
          <a:noFill/>
        </p:spPr>
        <p:txBody>
          <a:bodyPr wrap="square" rtlCol="0">
            <a:spAutoFit/>
          </a:bodyPr>
          <a:lstStyle/>
          <a:p>
            <a:r>
              <a:rPr lang="en-US" dirty="0"/>
              <a:t>        Closed</a:t>
            </a:r>
            <a:endParaRPr lang="en-IN" dirty="0"/>
          </a:p>
        </p:txBody>
      </p:sp>
      <p:sp>
        <p:nvSpPr>
          <p:cNvPr id="37" name="TextBox 36">
            <a:extLst>
              <a:ext uri="{FF2B5EF4-FFF2-40B4-BE49-F238E27FC236}">
                <a16:creationId xmlns:a16="http://schemas.microsoft.com/office/drawing/2014/main" id="{2964DA8C-9470-F4C7-5297-9B9751EA41A0}"/>
              </a:ext>
            </a:extLst>
          </p:cNvPr>
          <p:cNvSpPr txBox="1"/>
          <p:nvPr/>
        </p:nvSpPr>
        <p:spPr>
          <a:xfrm>
            <a:off x="5293349" y="1388211"/>
            <a:ext cx="1647097" cy="369332"/>
          </a:xfrm>
          <a:prstGeom prst="rect">
            <a:avLst/>
          </a:prstGeom>
          <a:noFill/>
        </p:spPr>
        <p:txBody>
          <a:bodyPr wrap="square" rtlCol="0">
            <a:spAutoFit/>
          </a:bodyPr>
          <a:lstStyle/>
          <a:p>
            <a:r>
              <a:rPr lang="en-US" dirty="0"/>
              <a:t>   In Process</a:t>
            </a:r>
            <a:endParaRPr lang="en-IN" dirty="0"/>
          </a:p>
        </p:txBody>
      </p:sp>
      <p:sp>
        <p:nvSpPr>
          <p:cNvPr id="38" name="Rectangle 37">
            <a:extLst>
              <a:ext uri="{FF2B5EF4-FFF2-40B4-BE49-F238E27FC236}">
                <a16:creationId xmlns:a16="http://schemas.microsoft.com/office/drawing/2014/main" id="{EE26D7ED-EC09-CF16-A740-27617A023AA5}"/>
              </a:ext>
            </a:extLst>
          </p:cNvPr>
          <p:cNvSpPr/>
          <p:nvPr/>
        </p:nvSpPr>
        <p:spPr>
          <a:xfrm>
            <a:off x="8351595" y="1990084"/>
            <a:ext cx="86943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a:t>
            </a:r>
            <a:endParaRPr lang="en-IN" dirty="0">
              <a:solidFill>
                <a:sysClr val="windowText" lastClr="000000"/>
              </a:solidFill>
            </a:endParaRPr>
          </a:p>
        </p:txBody>
      </p:sp>
      <p:sp>
        <p:nvSpPr>
          <p:cNvPr id="40" name="Rectangle 39">
            <a:extLst>
              <a:ext uri="{FF2B5EF4-FFF2-40B4-BE49-F238E27FC236}">
                <a16:creationId xmlns:a16="http://schemas.microsoft.com/office/drawing/2014/main" id="{1C4E3CBA-8F0E-A016-64EE-6969BD68943C}"/>
              </a:ext>
            </a:extLst>
          </p:cNvPr>
          <p:cNvSpPr/>
          <p:nvPr/>
        </p:nvSpPr>
        <p:spPr>
          <a:xfrm>
            <a:off x="9487168" y="2004212"/>
            <a:ext cx="1288388"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Export</a:t>
            </a:r>
            <a:endParaRPr lang="en-IN" dirty="0">
              <a:solidFill>
                <a:sysClr val="windowText" lastClr="000000"/>
              </a:solidFill>
            </a:endParaRPr>
          </a:p>
        </p:txBody>
      </p:sp>
      <p:pic>
        <p:nvPicPr>
          <p:cNvPr id="42" name="Picture 41">
            <a:extLst>
              <a:ext uri="{FF2B5EF4-FFF2-40B4-BE49-F238E27FC236}">
                <a16:creationId xmlns:a16="http://schemas.microsoft.com/office/drawing/2014/main" id="{AFD954EE-6A4D-9364-7641-A6A35679EA91}"/>
              </a:ext>
            </a:extLst>
          </p:cNvPr>
          <p:cNvPicPr>
            <a:picLocks noChangeAspect="1"/>
          </p:cNvPicPr>
          <p:nvPr/>
        </p:nvPicPr>
        <p:blipFill>
          <a:blip r:embed="rId8"/>
          <a:stretch>
            <a:fillRect/>
          </a:stretch>
        </p:blipFill>
        <p:spPr>
          <a:xfrm>
            <a:off x="10775556" y="3912796"/>
            <a:ext cx="471872" cy="365320"/>
          </a:xfrm>
          <a:prstGeom prst="rect">
            <a:avLst/>
          </a:prstGeom>
        </p:spPr>
      </p:pic>
      <p:pic>
        <p:nvPicPr>
          <p:cNvPr id="44" name="Picture 43">
            <a:extLst>
              <a:ext uri="{FF2B5EF4-FFF2-40B4-BE49-F238E27FC236}">
                <a16:creationId xmlns:a16="http://schemas.microsoft.com/office/drawing/2014/main" id="{E051EDAF-188B-A4B5-8029-9F496BE1CEEB}"/>
              </a:ext>
            </a:extLst>
          </p:cNvPr>
          <p:cNvPicPr>
            <a:picLocks noChangeAspect="1"/>
          </p:cNvPicPr>
          <p:nvPr/>
        </p:nvPicPr>
        <p:blipFill>
          <a:blip r:embed="rId8"/>
          <a:stretch>
            <a:fillRect/>
          </a:stretch>
        </p:blipFill>
        <p:spPr>
          <a:xfrm>
            <a:off x="10822596" y="5756607"/>
            <a:ext cx="471873" cy="365321"/>
          </a:xfrm>
          <a:prstGeom prst="rect">
            <a:avLst/>
          </a:prstGeom>
        </p:spPr>
      </p:pic>
      <p:pic>
        <p:nvPicPr>
          <p:cNvPr id="46" name="Picture 45">
            <a:extLst>
              <a:ext uri="{FF2B5EF4-FFF2-40B4-BE49-F238E27FC236}">
                <a16:creationId xmlns:a16="http://schemas.microsoft.com/office/drawing/2014/main" id="{E3323F2A-F899-D970-B0DD-37FCC619A0C1}"/>
              </a:ext>
            </a:extLst>
          </p:cNvPr>
          <p:cNvPicPr>
            <a:picLocks noChangeAspect="1"/>
          </p:cNvPicPr>
          <p:nvPr/>
        </p:nvPicPr>
        <p:blipFill>
          <a:blip r:embed="rId9"/>
          <a:stretch>
            <a:fillRect/>
          </a:stretch>
        </p:blipFill>
        <p:spPr>
          <a:xfrm>
            <a:off x="11401865" y="4002384"/>
            <a:ext cx="491521" cy="275731"/>
          </a:xfrm>
          <a:prstGeom prst="rect">
            <a:avLst/>
          </a:prstGeom>
        </p:spPr>
      </p:pic>
      <p:pic>
        <p:nvPicPr>
          <p:cNvPr id="47" name="Picture 46">
            <a:extLst>
              <a:ext uri="{FF2B5EF4-FFF2-40B4-BE49-F238E27FC236}">
                <a16:creationId xmlns:a16="http://schemas.microsoft.com/office/drawing/2014/main" id="{83123788-3377-B130-2A36-8A5CC0262135}"/>
              </a:ext>
            </a:extLst>
          </p:cNvPr>
          <p:cNvPicPr>
            <a:picLocks noChangeAspect="1"/>
          </p:cNvPicPr>
          <p:nvPr/>
        </p:nvPicPr>
        <p:blipFill>
          <a:blip r:embed="rId9"/>
          <a:stretch>
            <a:fillRect/>
          </a:stretch>
        </p:blipFill>
        <p:spPr>
          <a:xfrm>
            <a:off x="11058532" y="4776006"/>
            <a:ext cx="491521" cy="275731"/>
          </a:xfrm>
          <a:prstGeom prst="rect">
            <a:avLst/>
          </a:prstGeom>
        </p:spPr>
      </p:pic>
      <p:pic>
        <p:nvPicPr>
          <p:cNvPr id="48" name="Picture 47">
            <a:extLst>
              <a:ext uri="{FF2B5EF4-FFF2-40B4-BE49-F238E27FC236}">
                <a16:creationId xmlns:a16="http://schemas.microsoft.com/office/drawing/2014/main" id="{A6DE492F-9B45-6659-43BA-EB593457CD84}"/>
              </a:ext>
            </a:extLst>
          </p:cNvPr>
          <p:cNvPicPr>
            <a:picLocks noChangeAspect="1"/>
          </p:cNvPicPr>
          <p:nvPr/>
        </p:nvPicPr>
        <p:blipFill>
          <a:blip r:embed="rId9"/>
          <a:stretch>
            <a:fillRect/>
          </a:stretch>
        </p:blipFill>
        <p:spPr>
          <a:xfrm>
            <a:off x="11372956" y="5814132"/>
            <a:ext cx="491521" cy="275731"/>
          </a:xfrm>
          <a:prstGeom prst="rect">
            <a:avLst/>
          </a:prstGeom>
        </p:spPr>
      </p:pic>
      <p:sp>
        <p:nvSpPr>
          <p:cNvPr id="52" name="Rectangle 51">
            <a:extLst>
              <a:ext uri="{FF2B5EF4-FFF2-40B4-BE49-F238E27FC236}">
                <a16:creationId xmlns:a16="http://schemas.microsoft.com/office/drawing/2014/main" id="{FFECE27B-6D7A-E0ED-F19C-A8C3C361119B}"/>
              </a:ext>
            </a:extLst>
          </p:cNvPr>
          <p:cNvSpPr/>
          <p:nvPr/>
        </p:nvSpPr>
        <p:spPr>
          <a:xfrm>
            <a:off x="9596231" y="3362626"/>
            <a:ext cx="1006391" cy="289885"/>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a:extLst>
              <a:ext uri="{FF2B5EF4-FFF2-40B4-BE49-F238E27FC236}">
                <a16:creationId xmlns:a16="http://schemas.microsoft.com/office/drawing/2014/main" id="{4166DC83-2FDC-4E3B-EC2C-C937802B9B18}"/>
              </a:ext>
            </a:extLst>
          </p:cNvPr>
          <p:cNvPicPr>
            <a:picLocks noChangeAspect="1"/>
          </p:cNvPicPr>
          <p:nvPr/>
        </p:nvPicPr>
        <p:blipFill>
          <a:blip r:embed="rId5"/>
          <a:stretch>
            <a:fillRect/>
          </a:stretch>
        </p:blipFill>
        <p:spPr>
          <a:xfrm>
            <a:off x="10240539" y="3376492"/>
            <a:ext cx="362083" cy="275731"/>
          </a:xfrm>
          <a:prstGeom prst="rect">
            <a:avLst/>
          </a:prstGeom>
        </p:spPr>
      </p:pic>
      <p:sp>
        <p:nvSpPr>
          <p:cNvPr id="54" name="Oval 53">
            <a:extLst>
              <a:ext uri="{FF2B5EF4-FFF2-40B4-BE49-F238E27FC236}">
                <a16:creationId xmlns:a16="http://schemas.microsoft.com/office/drawing/2014/main" id="{C7C9F17D-C30B-AC66-918A-A9DFF1B1DD3A}"/>
              </a:ext>
            </a:extLst>
          </p:cNvPr>
          <p:cNvSpPr/>
          <p:nvPr/>
        </p:nvSpPr>
        <p:spPr>
          <a:xfrm>
            <a:off x="7104613" y="4278115"/>
            <a:ext cx="1039136" cy="96007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Speech Bubble: Oval 54">
            <a:extLst>
              <a:ext uri="{FF2B5EF4-FFF2-40B4-BE49-F238E27FC236}">
                <a16:creationId xmlns:a16="http://schemas.microsoft.com/office/drawing/2014/main" id="{7C6A286F-28CA-A808-661D-05E037BCF5AF}"/>
              </a:ext>
            </a:extLst>
          </p:cNvPr>
          <p:cNvSpPr/>
          <p:nvPr/>
        </p:nvSpPr>
        <p:spPr>
          <a:xfrm>
            <a:off x="5293349" y="5572237"/>
            <a:ext cx="3058246" cy="736072"/>
          </a:xfrm>
          <a:prstGeom prst="wedgeEllipseCallout">
            <a:avLst>
              <a:gd name="adj1" fmla="val 36436"/>
              <a:gd name="adj2" fmla="val -109055"/>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Resolution date - Complaint date</a:t>
            </a:r>
            <a:endParaRPr lang="en-IN" dirty="0">
              <a:solidFill>
                <a:sysClr val="windowText" lastClr="000000"/>
              </a:solidFill>
            </a:endParaRPr>
          </a:p>
        </p:txBody>
      </p:sp>
      <p:sp>
        <p:nvSpPr>
          <p:cNvPr id="56" name="Speech Bubble: Oval 55">
            <a:extLst>
              <a:ext uri="{FF2B5EF4-FFF2-40B4-BE49-F238E27FC236}">
                <a16:creationId xmlns:a16="http://schemas.microsoft.com/office/drawing/2014/main" id="{FAA6A0F2-4653-899D-8BD9-9C893037619F}"/>
              </a:ext>
            </a:extLst>
          </p:cNvPr>
          <p:cNvSpPr/>
          <p:nvPr/>
        </p:nvSpPr>
        <p:spPr>
          <a:xfrm>
            <a:off x="11726370" y="4095456"/>
            <a:ext cx="3058246" cy="736072"/>
          </a:xfrm>
          <a:prstGeom prst="wedgeEllipseCallout">
            <a:avLst>
              <a:gd name="adj1" fmla="val -56693"/>
              <a:gd name="adj2" fmla="val 57938"/>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Only View in case of “Closed” status.</a:t>
            </a:r>
            <a:endParaRPr lang="en-IN" dirty="0">
              <a:solidFill>
                <a:sysClr val="windowText" lastClr="000000"/>
              </a:solidFill>
            </a:endParaRPr>
          </a:p>
        </p:txBody>
      </p:sp>
    </p:spTree>
    <p:extLst>
      <p:ext uri="{BB962C8B-B14F-4D97-AF65-F5344CB8AC3E}">
        <p14:creationId xmlns:p14="http://schemas.microsoft.com/office/powerpoint/2010/main" val="37248242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BF920-AE7A-3F66-C3EE-67D0B75C519F}"/>
              </a:ext>
            </a:extLst>
          </p:cNvPr>
          <p:cNvSpPr txBox="1"/>
          <p:nvPr/>
        </p:nvSpPr>
        <p:spPr>
          <a:xfrm>
            <a:off x="119922" y="104931"/>
            <a:ext cx="2008682" cy="369332"/>
          </a:xfrm>
          <a:prstGeom prst="rect">
            <a:avLst/>
          </a:prstGeom>
          <a:noFill/>
        </p:spPr>
        <p:txBody>
          <a:bodyPr wrap="square" rtlCol="0">
            <a:spAutoFit/>
          </a:bodyPr>
          <a:lstStyle/>
          <a:p>
            <a:r>
              <a:rPr lang="en-US" dirty="0"/>
              <a:t>Docket No</a:t>
            </a:r>
            <a:r>
              <a:rPr lang="en-US" dirty="0">
                <a:solidFill>
                  <a:srgbClr val="FF0000"/>
                </a:solidFill>
              </a:rPr>
              <a:t>*</a:t>
            </a:r>
            <a:r>
              <a:rPr lang="en-US" dirty="0"/>
              <a:t>.:</a:t>
            </a:r>
            <a:endParaRPr lang="en-IN" dirty="0"/>
          </a:p>
        </p:txBody>
      </p:sp>
      <p:sp>
        <p:nvSpPr>
          <p:cNvPr id="3" name="TextBox 2">
            <a:extLst>
              <a:ext uri="{FF2B5EF4-FFF2-40B4-BE49-F238E27FC236}">
                <a16:creationId xmlns:a16="http://schemas.microsoft.com/office/drawing/2014/main" id="{DF932116-63B7-C1F0-C6A4-25C616BFEC9C}"/>
              </a:ext>
            </a:extLst>
          </p:cNvPr>
          <p:cNvSpPr txBox="1"/>
          <p:nvPr/>
        </p:nvSpPr>
        <p:spPr>
          <a:xfrm>
            <a:off x="29981" y="562755"/>
            <a:ext cx="2188563" cy="369332"/>
          </a:xfrm>
          <a:prstGeom prst="rect">
            <a:avLst/>
          </a:prstGeom>
          <a:noFill/>
        </p:spPr>
        <p:txBody>
          <a:bodyPr wrap="square" rtlCol="0">
            <a:spAutoFit/>
          </a:bodyPr>
          <a:lstStyle/>
          <a:p>
            <a:r>
              <a:rPr lang="en-US" dirty="0"/>
              <a:t>Billing Party Name</a:t>
            </a:r>
            <a:r>
              <a:rPr lang="en-US" dirty="0">
                <a:solidFill>
                  <a:srgbClr val="FF0000"/>
                </a:solidFill>
              </a:rPr>
              <a:t>*</a:t>
            </a:r>
            <a:r>
              <a:rPr lang="en-US" dirty="0"/>
              <a:t>:</a:t>
            </a:r>
            <a:endParaRPr lang="en-IN" dirty="0"/>
          </a:p>
        </p:txBody>
      </p:sp>
      <p:sp>
        <p:nvSpPr>
          <p:cNvPr id="4" name="TextBox 3">
            <a:extLst>
              <a:ext uri="{FF2B5EF4-FFF2-40B4-BE49-F238E27FC236}">
                <a16:creationId xmlns:a16="http://schemas.microsoft.com/office/drawing/2014/main" id="{8898BA9E-E9FA-9603-400D-6AFC37446FCF}"/>
              </a:ext>
            </a:extLst>
          </p:cNvPr>
          <p:cNvSpPr txBox="1"/>
          <p:nvPr/>
        </p:nvSpPr>
        <p:spPr>
          <a:xfrm>
            <a:off x="0" y="1518497"/>
            <a:ext cx="2008682" cy="369332"/>
          </a:xfrm>
          <a:prstGeom prst="rect">
            <a:avLst/>
          </a:prstGeom>
          <a:noFill/>
        </p:spPr>
        <p:txBody>
          <a:bodyPr wrap="square" rtlCol="0">
            <a:spAutoFit/>
          </a:bodyPr>
          <a:lstStyle/>
          <a:p>
            <a:r>
              <a:rPr lang="en-US" dirty="0"/>
              <a:t>Destination</a:t>
            </a:r>
            <a:r>
              <a:rPr lang="en-US" dirty="0">
                <a:solidFill>
                  <a:srgbClr val="FF0000"/>
                </a:solidFill>
              </a:rPr>
              <a:t>*</a:t>
            </a:r>
            <a:r>
              <a:rPr lang="en-US" dirty="0"/>
              <a:t>:</a:t>
            </a:r>
            <a:endParaRPr lang="en-IN" dirty="0"/>
          </a:p>
        </p:txBody>
      </p:sp>
      <p:sp>
        <p:nvSpPr>
          <p:cNvPr id="5" name="TextBox 4">
            <a:extLst>
              <a:ext uri="{FF2B5EF4-FFF2-40B4-BE49-F238E27FC236}">
                <a16:creationId xmlns:a16="http://schemas.microsoft.com/office/drawing/2014/main" id="{EFC3CFB7-EF80-A36F-E94B-FE4785B9C268}"/>
              </a:ext>
            </a:extLst>
          </p:cNvPr>
          <p:cNvSpPr txBox="1"/>
          <p:nvPr/>
        </p:nvSpPr>
        <p:spPr>
          <a:xfrm>
            <a:off x="0" y="2087769"/>
            <a:ext cx="2008682" cy="369332"/>
          </a:xfrm>
          <a:prstGeom prst="rect">
            <a:avLst/>
          </a:prstGeom>
          <a:noFill/>
        </p:spPr>
        <p:txBody>
          <a:bodyPr wrap="square" rtlCol="0">
            <a:spAutoFit/>
          </a:bodyPr>
          <a:lstStyle/>
          <a:p>
            <a:r>
              <a:rPr lang="en-US" dirty="0"/>
              <a:t>Docket Status</a:t>
            </a:r>
            <a:r>
              <a:rPr lang="en-US" dirty="0">
                <a:solidFill>
                  <a:srgbClr val="FF0000"/>
                </a:solidFill>
              </a:rPr>
              <a:t>*</a:t>
            </a:r>
            <a:r>
              <a:rPr lang="en-US" dirty="0"/>
              <a:t>:</a:t>
            </a:r>
            <a:endParaRPr lang="en-IN" dirty="0"/>
          </a:p>
        </p:txBody>
      </p:sp>
      <p:sp>
        <p:nvSpPr>
          <p:cNvPr id="6" name="TextBox 5">
            <a:extLst>
              <a:ext uri="{FF2B5EF4-FFF2-40B4-BE49-F238E27FC236}">
                <a16:creationId xmlns:a16="http://schemas.microsoft.com/office/drawing/2014/main" id="{752F0777-2569-D79F-3A2B-91E9D46549AC}"/>
              </a:ext>
            </a:extLst>
          </p:cNvPr>
          <p:cNvSpPr txBox="1"/>
          <p:nvPr/>
        </p:nvSpPr>
        <p:spPr>
          <a:xfrm>
            <a:off x="-67459" y="5270428"/>
            <a:ext cx="2593299" cy="369332"/>
          </a:xfrm>
          <a:prstGeom prst="rect">
            <a:avLst/>
          </a:prstGeom>
          <a:noFill/>
        </p:spPr>
        <p:txBody>
          <a:bodyPr wrap="square" rtlCol="0">
            <a:spAutoFit/>
          </a:bodyPr>
          <a:lstStyle/>
          <a:p>
            <a:r>
              <a:rPr lang="en-US" dirty="0"/>
              <a:t>Complaint Description</a:t>
            </a:r>
            <a:r>
              <a:rPr lang="en-US" dirty="0">
                <a:solidFill>
                  <a:srgbClr val="FF0000"/>
                </a:solidFill>
              </a:rPr>
              <a:t>*</a:t>
            </a:r>
            <a:r>
              <a:rPr lang="en-US" dirty="0"/>
              <a:t>:</a:t>
            </a:r>
            <a:endParaRPr lang="en-IN" dirty="0"/>
          </a:p>
        </p:txBody>
      </p:sp>
      <p:sp>
        <p:nvSpPr>
          <p:cNvPr id="7" name="TextBox 6">
            <a:extLst>
              <a:ext uri="{FF2B5EF4-FFF2-40B4-BE49-F238E27FC236}">
                <a16:creationId xmlns:a16="http://schemas.microsoft.com/office/drawing/2014/main" id="{06D4B454-FB08-2B52-8D13-2FBEBEAB5622}"/>
              </a:ext>
            </a:extLst>
          </p:cNvPr>
          <p:cNvSpPr txBox="1"/>
          <p:nvPr/>
        </p:nvSpPr>
        <p:spPr>
          <a:xfrm>
            <a:off x="29981" y="2657041"/>
            <a:ext cx="2188562" cy="369332"/>
          </a:xfrm>
          <a:prstGeom prst="rect">
            <a:avLst/>
          </a:prstGeom>
          <a:noFill/>
        </p:spPr>
        <p:txBody>
          <a:bodyPr wrap="square" rtlCol="0">
            <a:spAutoFit/>
          </a:bodyPr>
          <a:lstStyle/>
          <a:p>
            <a:r>
              <a:rPr lang="en-US" dirty="0"/>
              <a:t>Defaulter Branch</a:t>
            </a:r>
            <a:r>
              <a:rPr lang="en-US" dirty="0">
                <a:solidFill>
                  <a:srgbClr val="FF0000"/>
                </a:solidFill>
              </a:rPr>
              <a:t>*</a:t>
            </a:r>
            <a:r>
              <a:rPr lang="en-US" dirty="0"/>
              <a:t>:</a:t>
            </a:r>
            <a:endParaRPr lang="en-IN" dirty="0"/>
          </a:p>
        </p:txBody>
      </p:sp>
      <p:sp>
        <p:nvSpPr>
          <p:cNvPr id="8" name="TextBox 7">
            <a:extLst>
              <a:ext uri="{FF2B5EF4-FFF2-40B4-BE49-F238E27FC236}">
                <a16:creationId xmlns:a16="http://schemas.microsoft.com/office/drawing/2014/main" id="{0B711853-64CB-06CA-617C-71CE2DC55092}"/>
              </a:ext>
            </a:extLst>
          </p:cNvPr>
          <p:cNvSpPr txBox="1"/>
          <p:nvPr/>
        </p:nvSpPr>
        <p:spPr>
          <a:xfrm>
            <a:off x="0" y="3226313"/>
            <a:ext cx="2008682" cy="369332"/>
          </a:xfrm>
          <a:prstGeom prst="rect">
            <a:avLst/>
          </a:prstGeom>
          <a:noFill/>
        </p:spPr>
        <p:txBody>
          <a:bodyPr wrap="square" rtlCol="0">
            <a:spAutoFit/>
          </a:bodyPr>
          <a:lstStyle/>
          <a:p>
            <a:r>
              <a:rPr lang="en-US" dirty="0"/>
              <a:t>Complaint Date</a:t>
            </a:r>
            <a:r>
              <a:rPr lang="en-US" dirty="0">
                <a:solidFill>
                  <a:srgbClr val="FF0000"/>
                </a:solidFill>
              </a:rPr>
              <a:t>*</a:t>
            </a:r>
            <a:r>
              <a:rPr lang="en-US" dirty="0"/>
              <a:t>.:</a:t>
            </a:r>
            <a:endParaRPr lang="en-IN" dirty="0"/>
          </a:p>
        </p:txBody>
      </p:sp>
      <p:sp>
        <p:nvSpPr>
          <p:cNvPr id="9" name="TextBox 8">
            <a:extLst>
              <a:ext uri="{FF2B5EF4-FFF2-40B4-BE49-F238E27FC236}">
                <a16:creationId xmlns:a16="http://schemas.microsoft.com/office/drawing/2014/main" id="{866C1894-519B-BB0C-0DD4-56AF2D950BE5}"/>
              </a:ext>
            </a:extLst>
          </p:cNvPr>
          <p:cNvSpPr txBox="1"/>
          <p:nvPr/>
        </p:nvSpPr>
        <p:spPr>
          <a:xfrm>
            <a:off x="29981" y="1132959"/>
            <a:ext cx="1425315" cy="369332"/>
          </a:xfrm>
          <a:prstGeom prst="rect">
            <a:avLst/>
          </a:prstGeom>
          <a:noFill/>
        </p:spPr>
        <p:txBody>
          <a:bodyPr wrap="square" rtlCol="0">
            <a:spAutoFit/>
          </a:bodyPr>
          <a:lstStyle/>
          <a:p>
            <a:r>
              <a:rPr lang="en-US" dirty="0"/>
              <a:t>Origin</a:t>
            </a:r>
            <a:r>
              <a:rPr lang="en-US" dirty="0">
                <a:solidFill>
                  <a:srgbClr val="FF0000"/>
                </a:solidFill>
              </a:rPr>
              <a:t>*</a:t>
            </a:r>
            <a:r>
              <a:rPr lang="en-US" dirty="0"/>
              <a:t>:</a:t>
            </a:r>
            <a:endParaRPr lang="en-IN" dirty="0"/>
          </a:p>
        </p:txBody>
      </p:sp>
      <p:sp>
        <p:nvSpPr>
          <p:cNvPr id="10" name="TextBox 9">
            <a:extLst>
              <a:ext uri="{FF2B5EF4-FFF2-40B4-BE49-F238E27FC236}">
                <a16:creationId xmlns:a16="http://schemas.microsoft.com/office/drawing/2014/main" id="{5174CB1B-3531-676F-523C-F922D7C15572}"/>
              </a:ext>
            </a:extLst>
          </p:cNvPr>
          <p:cNvSpPr txBox="1"/>
          <p:nvPr/>
        </p:nvSpPr>
        <p:spPr>
          <a:xfrm>
            <a:off x="-1" y="4222463"/>
            <a:ext cx="2458387" cy="369332"/>
          </a:xfrm>
          <a:prstGeom prst="rect">
            <a:avLst/>
          </a:prstGeom>
          <a:noFill/>
        </p:spPr>
        <p:txBody>
          <a:bodyPr wrap="square" rtlCol="0">
            <a:spAutoFit/>
          </a:bodyPr>
          <a:lstStyle/>
          <a:p>
            <a:r>
              <a:rPr lang="en-US" dirty="0"/>
              <a:t>Complaint Sub Type</a:t>
            </a:r>
            <a:r>
              <a:rPr lang="en-US" dirty="0">
                <a:solidFill>
                  <a:srgbClr val="FF0000"/>
                </a:solidFill>
              </a:rPr>
              <a:t>*</a:t>
            </a:r>
            <a:r>
              <a:rPr lang="en-US" dirty="0"/>
              <a:t>:</a:t>
            </a:r>
            <a:endParaRPr lang="en-IN" dirty="0"/>
          </a:p>
        </p:txBody>
      </p:sp>
      <p:sp>
        <p:nvSpPr>
          <p:cNvPr id="11" name="TextBox 10">
            <a:extLst>
              <a:ext uri="{FF2B5EF4-FFF2-40B4-BE49-F238E27FC236}">
                <a16:creationId xmlns:a16="http://schemas.microsoft.com/office/drawing/2014/main" id="{5270D225-16F4-76FB-22A6-03482BA141ED}"/>
              </a:ext>
            </a:extLst>
          </p:cNvPr>
          <p:cNvSpPr txBox="1"/>
          <p:nvPr/>
        </p:nvSpPr>
        <p:spPr>
          <a:xfrm>
            <a:off x="0" y="3719647"/>
            <a:ext cx="2008682" cy="369332"/>
          </a:xfrm>
          <a:prstGeom prst="rect">
            <a:avLst/>
          </a:prstGeom>
          <a:noFill/>
        </p:spPr>
        <p:txBody>
          <a:bodyPr wrap="square" rtlCol="0">
            <a:spAutoFit/>
          </a:bodyPr>
          <a:lstStyle/>
          <a:p>
            <a:r>
              <a:rPr lang="en-US" dirty="0"/>
              <a:t>Complaint Type</a:t>
            </a:r>
            <a:r>
              <a:rPr lang="en-US" dirty="0">
                <a:solidFill>
                  <a:srgbClr val="FF0000"/>
                </a:solidFill>
              </a:rPr>
              <a:t>*</a:t>
            </a:r>
            <a:r>
              <a:rPr lang="en-US" dirty="0"/>
              <a:t>:</a:t>
            </a:r>
            <a:endParaRPr lang="en-IN" dirty="0"/>
          </a:p>
        </p:txBody>
      </p:sp>
      <p:sp>
        <p:nvSpPr>
          <p:cNvPr id="12" name="TextBox 11">
            <a:extLst>
              <a:ext uri="{FF2B5EF4-FFF2-40B4-BE49-F238E27FC236}">
                <a16:creationId xmlns:a16="http://schemas.microsoft.com/office/drawing/2014/main" id="{504CD6B0-1380-CCE0-48B7-95583AB7BBA6}"/>
              </a:ext>
            </a:extLst>
          </p:cNvPr>
          <p:cNvSpPr txBox="1"/>
          <p:nvPr/>
        </p:nvSpPr>
        <p:spPr>
          <a:xfrm>
            <a:off x="-2" y="4767612"/>
            <a:ext cx="2458387" cy="369332"/>
          </a:xfrm>
          <a:prstGeom prst="rect">
            <a:avLst/>
          </a:prstGeom>
          <a:noFill/>
        </p:spPr>
        <p:txBody>
          <a:bodyPr wrap="square" rtlCol="0">
            <a:spAutoFit/>
          </a:bodyPr>
          <a:lstStyle/>
          <a:p>
            <a:r>
              <a:rPr lang="en-US" dirty="0"/>
              <a:t>Complaint Priority:</a:t>
            </a:r>
            <a:endParaRPr lang="en-IN" dirty="0"/>
          </a:p>
        </p:txBody>
      </p:sp>
      <p:sp>
        <p:nvSpPr>
          <p:cNvPr id="13" name="TextBox 12">
            <a:extLst>
              <a:ext uri="{FF2B5EF4-FFF2-40B4-BE49-F238E27FC236}">
                <a16:creationId xmlns:a16="http://schemas.microsoft.com/office/drawing/2014/main" id="{4AB9ACDB-D686-D71A-56E2-7B9DF1FDE9F3}"/>
              </a:ext>
            </a:extLst>
          </p:cNvPr>
          <p:cNvSpPr txBox="1"/>
          <p:nvPr/>
        </p:nvSpPr>
        <p:spPr>
          <a:xfrm>
            <a:off x="-7498" y="5832887"/>
            <a:ext cx="2593299" cy="369332"/>
          </a:xfrm>
          <a:prstGeom prst="rect">
            <a:avLst/>
          </a:prstGeom>
          <a:noFill/>
        </p:spPr>
        <p:txBody>
          <a:bodyPr wrap="square" rtlCol="0">
            <a:spAutoFit/>
          </a:bodyPr>
          <a:lstStyle/>
          <a:p>
            <a:r>
              <a:rPr lang="en-US" dirty="0"/>
              <a:t>Assign To</a:t>
            </a:r>
            <a:r>
              <a:rPr lang="en-US" dirty="0">
                <a:solidFill>
                  <a:srgbClr val="FF0000"/>
                </a:solidFill>
              </a:rPr>
              <a:t>*</a:t>
            </a:r>
            <a:r>
              <a:rPr lang="en-US" dirty="0"/>
              <a:t>:</a:t>
            </a:r>
            <a:endParaRPr lang="en-IN" dirty="0"/>
          </a:p>
        </p:txBody>
      </p:sp>
      <p:sp>
        <p:nvSpPr>
          <p:cNvPr id="14" name="TextBox 13">
            <a:extLst>
              <a:ext uri="{FF2B5EF4-FFF2-40B4-BE49-F238E27FC236}">
                <a16:creationId xmlns:a16="http://schemas.microsoft.com/office/drawing/2014/main" id="{96D926FE-6C44-1552-A9B3-9477B946DD93}"/>
              </a:ext>
            </a:extLst>
          </p:cNvPr>
          <p:cNvSpPr txBox="1"/>
          <p:nvPr/>
        </p:nvSpPr>
        <p:spPr>
          <a:xfrm>
            <a:off x="6295868" y="577741"/>
            <a:ext cx="2008682" cy="369332"/>
          </a:xfrm>
          <a:prstGeom prst="rect">
            <a:avLst/>
          </a:prstGeom>
          <a:noFill/>
        </p:spPr>
        <p:txBody>
          <a:bodyPr wrap="square" rtlCol="0">
            <a:spAutoFit/>
          </a:bodyPr>
          <a:lstStyle/>
          <a:p>
            <a:r>
              <a:rPr lang="en-US" dirty="0"/>
              <a:t>Supporting Doc.:</a:t>
            </a:r>
            <a:endParaRPr lang="en-IN" dirty="0"/>
          </a:p>
        </p:txBody>
      </p:sp>
      <p:sp>
        <p:nvSpPr>
          <p:cNvPr id="15" name="TextBox 14">
            <a:extLst>
              <a:ext uri="{FF2B5EF4-FFF2-40B4-BE49-F238E27FC236}">
                <a16:creationId xmlns:a16="http://schemas.microsoft.com/office/drawing/2014/main" id="{1968CC25-F064-CF15-7387-B6E66F5EEDEF}"/>
              </a:ext>
            </a:extLst>
          </p:cNvPr>
          <p:cNvSpPr txBox="1"/>
          <p:nvPr/>
        </p:nvSpPr>
        <p:spPr>
          <a:xfrm>
            <a:off x="6185940" y="1128582"/>
            <a:ext cx="2403424" cy="369332"/>
          </a:xfrm>
          <a:prstGeom prst="rect">
            <a:avLst/>
          </a:prstGeom>
          <a:noFill/>
        </p:spPr>
        <p:txBody>
          <a:bodyPr wrap="square" rtlCol="0">
            <a:spAutoFit/>
          </a:bodyPr>
          <a:lstStyle/>
          <a:p>
            <a:r>
              <a:rPr lang="en-US" dirty="0"/>
              <a:t>Complaint Raised By.:</a:t>
            </a:r>
            <a:endParaRPr lang="en-IN" dirty="0"/>
          </a:p>
        </p:txBody>
      </p:sp>
      <p:sp>
        <p:nvSpPr>
          <p:cNvPr id="16" name="TextBox 15">
            <a:extLst>
              <a:ext uri="{FF2B5EF4-FFF2-40B4-BE49-F238E27FC236}">
                <a16:creationId xmlns:a16="http://schemas.microsoft.com/office/drawing/2014/main" id="{2A04E4AF-C79A-5A45-9690-8B5F8F9913E8}"/>
              </a:ext>
            </a:extLst>
          </p:cNvPr>
          <p:cNvSpPr txBox="1"/>
          <p:nvPr/>
        </p:nvSpPr>
        <p:spPr>
          <a:xfrm>
            <a:off x="6185939" y="1679423"/>
            <a:ext cx="2883109" cy="646331"/>
          </a:xfrm>
          <a:prstGeom prst="rect">
            <a:avLst/>
          </a:prstGeom>
          <a:noFill/>
        </p:spPr>
        <p:txBody>
          <a:bodyPr wrap="square" rtlCol="0">
            <a:spAutoFit/>
          </a:bodyPr>
          <a:lstStyle/>
          <a:p>
            <a:r>
              <a:rPr lang="en-US" dirty="0"/>
              <a:t>Complaint Raised Date &amp; Time.:</a:t>
            </a:r>
            <a:endParaRPr lang="en-IN" dirty="0"/>
          </a:p>
        </p:txBody>
      </p:sp>
      <p:sp>
        <p:nvSpPr>
          <p:cNvPr id="17" name="Rectangle 16">
            <a:extLst>
              <a:ext uri="{FF2B5EF4-FFF2-40B4-BE49-F238E27FC236}">
                <a16:creationId xmlns:a16="http://schemas.microsoft.com/office/drawing/2014/main" id="{65AC5523-F4D2-05B0-4B1C-31AD25F72D20}"/>
              </a:ext>
            </a:extLst>
          </p:cNvPr>
          <p:cNvSpPr/>
          <p:nvPr/>
        </p:nvSpPr>
        <p:spPr>
          <a:xfrm>
            <a:off x="9593705" y="0"/>
            <a:ext cx="2478373" cy="36933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Complaint</a:t>
            </a:r>
            <a:endParaRPr lang="en-IN" dirty="0">
              <a:solidFill>
                <a:sysClr val="windowText" lastClr="000000"/>
              </a:solidFill>
            </a:endParaRPr>
          </a:p>
        </p:txBody>
      </p:sp>
      <p:sp>
        <p:nvSpPr>
          <p:cNvPr id="19" name="Rectangle 18">
            <a:extLst>
              <a:ext uri="{FF2B5EF4-FFF2-40B4-BE49-F238E27FC236}">
                <a16:creationId xmlns:a16="http://schemas.microsoft.com/office/drawing/2014/main" id="{A5FD0E14-FB27-D3AB-3C58-41879D7331B8}"/>
              </a:ext>
            </a:extLst>
          </p:cNvPr>
          <p:cNvSpPr/>
          <p:nvPr/>
        </p:nvSpPr>
        <p:spPr>
          <a:xfrm>
            <a:off x="2547076" y="0"/>
            <a:ext cx="305799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&lt;text Field&gt;</a:t>
            </a:r>
            <a:endParaRPr lang="en-IN" sz="1600" dirty="0">
              <a:solidFill>
                <a:schemeClr val="tx1"/>
              </a:solidFill>
            </a:endParaRPr>
          </a:p>
        </p:txBody>
      </p:sp>
      <p:sp>
        <p:nvSpPr>
          <p:cNvPr id="20" name="Rectangle 19">
            <a:extLst>
              <a:ext uri="{FF2B5EF4-FFF2-40B4-BE49-F238E27FC236}">
                <a16:creationId xmlns:a16="http://schemas.microsoft.com/office/drawing/2014/main" id="{8FA959C2-8BA5-F71C-0896-16C67F0F4A93}"/>
              </a:ext>
            </a:extLst>
          </p:cNvPr>
          <p:cNvSpPr/>
          <p:nvPr/>
        </p:nvSpPr>
        <p:spPr>
          <a:xfrm>
            <a:off x="2585801" y="591445"/>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Docket </a:t>
            </a:r>
            <a:r>
              <a:rPr lang="en-US" sz="1600" dirty="0" err="1">
                <a:solidFill>
                  <a:schemeClr val="tx1"/>
                </a:solidFill>
              </a:rPr>
              <a:t>Code:Name</a:t>
            </a:r>
            <a:r>
              <a:rPr lang="en-US" sz="1600" dirty="0">
                <a:solidFill>
                  <a:schemeClr val="tx1"/>
                </a:solidFill>
              </a:rPr>
              <a:t>&gt;</a:t>
            </a:r>
            <a:endParaRPr lang="en-IN" sz="1600" dirty="0">
              <a:solidFill>
                <a:schemeClr val="tx1"/>
              </a:solidFill>
            </a:endParaRPr>
          </a:p>
        </p:txBody>
      </p:sp>
      <p:sp>
        <p:nvSpPr>
          <p:cNvPr id="21" name="Rectangle 20">
            <a:extLst>
              <a:ext uri="{FF2B5EF4-FFF2-40B4-BE49-F238E27FC236}">
                <a16:creationId xmlns:a16="http://schemas.microsoft.com/office/drawing/2014/main" id="{73D521FB-C4F9-4076-6379-BF6F56BF14F9}"/>
              </a:ext>
            </a:extLst>
          </p:cNvPr>
          <p:cNvSpPr/>
          <p:nvPr/>
        </p:nvSpPr>
        <p:spPr>
          <a:xfrm>
            <a:off x="2585799" y="1086139"/>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Docket&gt;</a:t>
            </a:r>
            <a:endParaRPr lang="en-IN" sz="1600" dirty="0">
              <a:solidFill>
                <a:schemeClr val="tx1"/>
              </a:solidFill>
            </a:endParaRPr>
          </a:p>
        </p:txBody>
      </p:sp>
      <p:sp>
        <p:nvSpPr>
          <p:cNvPr id="22" name="Rectangle 21">
            <a:extLst>
              <a:ext uri="{FF2B5EF4-FFF2-40B4-BE49-F238E27FC236}">
                <a16:creationId xmlns:a16="http://schemas.microsoft.com/office/drawing/2014/main" id="{928F34C4-1959-D8F6-AFDA-33C254F042A0}"/>
              </a:ext>
            </a:extLst>
          </p:cNvPr>
          <p:cNvSpPr/>
          <p:nvPr/>
        </p:nvSpPr>
        <p:spPr>
          <a:xfrm>
            <a:off x="2568313" y="1548825"/>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Docket&gt;</a:t>
            </a:r>
            <a:endParaRPr lang="en-IN" sz="1600" dirty="0">
              <a:solidFill>
                <a:schemeClr val="tx1"/>
              </a:solidFill>
            </a:endParaRPr>
          </a:p>
        </p:txBody>
      </p:sp>
      <p:sp>
        <p:nvSpPr>
          <p:cNvPr id="23" name="Rectangle 22">
            <a:extLst>
              <a:ext uri="{FF2B5EF4-FFF2-40B4-BE49-F238E27FC236}">
                <a16:creationId xmlns:a16="http://schemas.microsoft.com/office/drawing/2014/main" id="{53D58131-F846-8667-5406-8FA2C96E4DAB}"/>
              </a:ext>
            </a:extLst>
          </p:cNvPr>
          <p:cNvSpPr/>
          <p:nvPr/>
        </p:nvSpPr>
        <p:spPr>
          <a:xfrm>
            <a:off x="2585799" y="2124759"/>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Docket&gt;</a:t>
            </a:r>
            <a:endParaRPr lang="en-IN" sz="1600" dirty="0">
              <a:solidFill>
                <a:schemeClr val="tx1"/>
              </a:solidFill>
            </a:endParaRPr>
          </a:p>
        </p:txBody>
      </p:sp>
      <p:sp>
        <p:nvSpPr>
          <p:cNvPr id="24" name="Rectangle 23">
            <a:extLst>
              <a:ext uri="{FF2B5EF4-FFF2-40B4-BE49-F238E27FC236}">
                <a16:creationId xmlns:a16="http://schemas.microsoft.com/office/drawing/2014/main" id="{3DA9E5D2-9723-7D76-B08E-27DB80FBDCD4}"/>
              </a:ext>
            </a:extLst>
          </p:cNvPr>
          <p:cNvSpPr/>
          <p:nvPr/>
        </p:nvSpPr>
        <p:spPr>
          <a:xfrm>
            <a:off x="2585799" y="2698606"/>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&lt;smart search from Location Master&gt;</a:t>
            </a:r>
            <a:endParaRPr lang="en-IN" sz="1600" dirty="0">
              <a:solidFill>
                <a:schemeClr val="tx1"/>
              </a:solidFill>
            </a:endParaRPr>
          </a:p>
        </p:txBody>
      </p:sp>
      <p:sp>
        <p:nvSpPr>
          <p:cNvPr id="25" name="Rectangle 24">
            <a:extLst>
              <a:ext uri="{FF2B5EF4-FFF2-40B4-BE49-F238E27FC236}">
                <a16:creationId xmlns:a16="http://schemas.microsoft.com/office/drawing/2014/main" id="{304D9F09-E9BC-81DD-1B57-78FF300B4BE4}"/>
              </a:ext>
            </a:extLst>
          </p:cNvPr>
          <p:cNvSpPr/>
          <p:nvPr/>
        </p:nvSpPr>
        <p:spPr>
          <a:xfrm>
            <a:off x="2525840" y="3226313"/>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&lt;Date Picker&gt;</a:t>
            </a:r>
            <a:endParaRPr lang="en-IN" sz="1600" dirty="0">
              <a:solidFill>
                <a:schemeClr val="tx1"/>
              </a:solidFill>
            </a:endParaRPr>
          </a:p>
        </p:txBody>
      </p:sp>
      <p:sp>
        <p:nvSpPr>
          <p:cNvPr id="26" name="Rectangle 25">
            <a:extLst>
              <a:ext uri="{FF2B5EF4-FFF2-40B4-BE49-F238E27FC236}">
                <a16:creationId xmlns:a16="http://schemas.microsoft.com/office/drawing/2014/main" id="{1F0B1396-C374-8DE2-99DA-E53C1E05E66F}"/>
              </a:ext>
            </a:extLst>
          </p:cNvPr>
          <p:cNvSpPr/>
          <p:nvPr/>
        </p:nvSpPr>
        <p:spPr>
          <a:xfrm>
            <a:off x="2525840" y="3780205"/>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&lt;General Master Drop down&gt;</a:t>
            </a:r>
            <a:endParaRPr lang="en-IN" sz="1600" dirty="0">
              <a:solidFill>
                <a:schemeClr val="tx1"/>
              </a:solidFill>
            </a:endParaRPr>
          </a:p>
        </p:txBody>
      </p:sp>
      <p:sp>
        <p:nvSpPr>
          <p:cNvPr id="27" name="Rectangle 26">
            <a:extLst>
              <a:ext uri="{FF2B5EF4-FFF2-40B4-BE49-F238E27FC236}">
                <a16:creationId xmlns:a16="http://schemas.microsoft.com/office/drawing/2014/main" id="{47249F70-A1BB-E994-E8C5-DD6A179D1DC5}"/>
              </a:ext>
            </a:extLst>
          </p:cNvPr>
          <p:cNvSpPr/>
          <p:nvPr/>
        </p:nvSpPr>
        <p:spPr>
          <a:xfrm>
            <a:off x="2525840" y="4324321"/>
            <a:ext cx="3100467"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&lt;General Master Drop down, cascading from above Type&gt;</a:t>
            </a:r>
            <a:endParaRPr lang="en-IN" sz="1400" dirty="0">
              <a:solidFill>
                <a:schemeClr val="tx1"/>
              </a:solidFill>
            </a:endParaRPr>
          </a:p>
        </p:txBody>
      </p:sp>
      <p:sp>
        <p:nvSpPr>
          <p:cNvPr id="29" name="Rectangle 28">
            <a:extLst>
              <a:ext uri="{FF2B5EF4-FFF2-40B4-BE49-F238E27FC236}">
                <a16:creationId xmlns:a16="http://schemas.microsoft.com/office/drawing/2014/main" id="{EDD7D762-DD16-6BEE-F789-585B76806FF5}"/>
              </a:ext>
            </a:extLst>
          </p:cNvPr>
          <p:cNvSpPr/>
          <p:nvPr/>
        </p:nvSpPr>
        <p:spPr>
          <a:xfrm>
            <a:off x="2504603" y="4775379"/>
            <a:ext cx="3100467"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&lt;Hard Coded drop down options High, Medium, Low&gt;</a:t>
            </a:r>
            <a:endParaRPr lang="en-IN" sz="1400" dirty="0">
              <a:solidFill>
                <a:schemeClr val="tx1"/>
              </a:solidFill>
            </a:endParaRPr>
          </a:p>
        </p:txBody>
      </p:sp>
      <p:sp>
        <p:nvSpPr>
          <p:cNvPr id="30" name="Rectangle 29">
            <a:extLst>
              <a:ext uri="{FF2B5EF4-FFF2-40B4-BE49-F238E27FC236}">
                <a16:creationId xmlns:a16="http://schemas.microsoft.com/office/drawing/2014/main" id="{7D6FFC70-D9F3-E287-0E80-244E4D427636}"/>
              </a:ext>
            </a:extLst>
          </p:cNvPr>
          <p:cNvSpPr/>
          <p:nvPr/>
        </p:nvSpPr>
        <p:spPr>
          <a:xfrm>
            <a:off x="2525839" y="5352265"/>
            <a:ext cx="305799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&lt;text Area&gt;</a:t>
            </a:r>
            <a:endParaRPr lang="en-IN" sz="1600" dirty="0">
              <a:solidFill>
                <a:schemeClr val="tx1"/>
              </a:solidFill>
            </a:endParaRPr>
          </a:p>
        </p:txBody>
      </p:sp>
      <p:sp>
        <p:nvSpPr>
          <p:cNvPr id="31" name="Rectangle 30">
            <a:extLst>
              <a:ext uri="{FF2B5EF4-FFF2-40B4-BE49-F238E27FC236}">
                <a16:creationId xmlns:a16="http://schemas.microsoft.com/office/drawing/2014/main" id="{F2ACFABA-324B-CB80-5572-C6358F1CF69C}"/>
              </a:ext>
            </a:extLst>
          </p:cNvPr>
          <p:cNvSpPr/>
          <p:nvPr/>
        </p:nvSpPr>
        <p:spPr>
          <a:xfrm>
            <a:off x="2458385" y="6017553"/>
            <a:ext cx="393492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&lt;By default, Logged IN user, editable  Smart Search from User master&gt;</a:t>
            </a:r>
            <a:endParaRPr lang="en-IN" sz="1600" dirty="0">
              <a:solidFill>
                <a:schemeClr val="tx1"/>
              </a:solidFill>
            </a:endParaRPr>
          </a:p>
        </p:txBody>
      </p:sp>
      <p:sp>
        <p:nvSpPr>
          <p:cNvPr id="32" name="Rectangle 31">
            <a:extLst>
              <a:ext uri="{FF2B5EF4-FFF2-40B4-BE49-F238E27FC236}">
                <a16:creationId xmlns:a16="http://schemas.microsoft.com/office/drawing/2014/main" id="{F0F947F9-CB56-D348-39A1-5DB15E9F0B0C}"/>
              </a:ext>
            </a:extLst>
          </p:cNvPr>
          <p:cNvSpPr/>
          <p:nvPr/>
        </p:nvSpPr>
        <p:spPr>
          <a:xfrm>
            <a:off x="8735514" y="1207982"/>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33" name="Rectangle 32">
            <a:extLst>
              <a:ext uri="{FF2B5EF4-FFF2-40B4-BE49-F238E27FC236}">
                <a16:creationId xmlns:a16="http://schemas.microsoft.com/office/drawing/2014/main" id="{87A711C8-5E5C-F527-83A9-02081CAB7986}"/>
              </a:ext>
            </a:extLst>
          </p:cNvPr>
          <p:cNvSpPr/>
          <p:nvPr/>
        </p:nvSpPr>
        <p:spPr>
          <a:xfrm>
            <a:off x="8895408" y="1721134"/>
            <a:ext cx="311795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pic>
        <p:nvPicPr>
          <p:cNvPr id="35" name="Picture 34">
            <a:extLst>
              <a:ext uri="{FF2B5EF4-FFF2-40B4-BE49-F238E27FC236}">
                <a16:creationId xmlns:a16="http://schemas.microsoft.com/office/drawing/2014/main" id="{CAB16255-2BCD-CE54-7DC0-2E0224BCE617}"/>
              </a:ext>
            </a:extLst>
          </p:cNvPr>
          <p:cNvPicPr>
            <a:picLocks noChangeAspect="1"/>
          </p:cNvPicPr>
          <p:nvPr/>
        </p:nvPicPr>
        <p:blipFill>
          <a:blip r:embed="rId2"/>
          <a:stretch>
            <a:fillRect/>
          </a:stretch>
        </p:blipFill>
        <p:spPr>
          <a:xfrm>
            <a:off x="8589364" y="625729"/>
            <a:ext cx="2753109" cy="333422"/>
          </a:xfrm>
          <a:prstGeom prst="rect">
            <a:avLst/>
          </a:prstGeom>
        </p:spPr>
      </p:pic>
      <p:pic>
        <p:nvPicPr>
          <p:cNvPr id="37" name="Picture 36">
            <a:extLst>
              <a:ext uri="{FF2B5EF4-FFF2-40B4-BE49-F238E27FC236}">
                <a16:creationId xmlns:a16="http://schemas.microsoft.com/office/drawing/2014/main" id="{F6FAEC03-0C7D-ACF5-159A-AAE7712D3D9F}"/>
              </a:ext>
            </a:extLst>
          </p:cNvPr>
          <p:cNvPicPr>
            <a:picLocks noChangeAspect="1"/>
          </p:cNvPicPr>
          <p:nvPr/>
        </p:nvPicPr>
        <p:blipFill>
          <a:blip r:embed="rId3"/>
          <a:stretch>
            <a:fillRect/>
          </a:stretch>
        </p:blipFill>
        <p:spPr>
          <a:xfrm>
            <a:off x="10253893" y="6038749"/>
            <a:ext cx="1157996" cy="688538"/>
          </a:xfrm>
          <a:prstGeom prst="rect">
            <a:avLst/>
          </a:prstGeom>
        </p:spPr>
      </p:pic>
      <p:sp>
        <p:nvSpPr>
          <p:cNvPr id="38" name="Oval 37">
            <a:extLst>
              <a:ext uri="{FF2B5EF4-FFF2-40B4-BE49-F238E27FC236}">
                <a16:creationId xmlns:a16="http://schemas.microsoft.com/office/drawing/2014/main" id="{97E1BF42-95B8-F583-D516-46C8668D5911}"/>
              </a:ext>
            </a:extLst>
          </p:cNvPr>
          <p:cNvSpPr/>
          <p:nvPr/>
        </p:nvSpPr>
        <p:spPr>
          <a:xfrm>
            <a:off x="7749915" y="3719647"/>
            <a:ext cx="3909892" cy="1606291"/>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Complaint ID to be system generated on Submit and By default Status should be “Open”.</a:t>
            </a:r>
            <a:endParaRPr lang="en-IN" dirty="0">
              <a:solidFill>
                <a:sysClr val="windowText" lastClr="000000"/>
              </a:solidFill>
            </a:endParaRPr>
          </a:p>
        </p:txBody>
      </p:sp>
      <p:sp>
        <p:nvSpPr>
          <p:cNvPr id="39" name="Oval 38">
            <a:extLst>
              <a:ext uri="{FF2B5EF4-FFF2-40B4-BE49-F238E27FC236}">
                <a16:creationId xmlns:a16="http://schemas.microsoft.com/office/drawing/2014/main" id="{ECF9DC73-CA48-452F-B4F2-2B4428729D53}"/>
              </a:ext>
            </a:extLst>
          </p:cNvPr>
          <p:cNvSpPr/>
          <p:nvPr/>
        </p:nvSpPr>
        <p:spPr>
          <a:xfrm>
            <a:off x="6393308" y="0"/>
            <a:ext cx="2342206" cy="4742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Complaint</a:t>
            </a:r>
            <a:endParaRPr lang="en-IN" dirty="0"/>
          </a:p>
        </p:txBody>
      </p:sp>
    </p:spTree>
    <p:extLst>
      <p:ext uri="{BB962C8B-B14F-4D97-AF65-F5344CB8AC3E}">
        <p14:creationId xmlns:p14="http://schemas.microsoft.com/office/powerpoint/2010/main" val="37965384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BF920-AE7A-3F66-C3EE-67D0B75C519F}"/>
              </a:ext>
            </a:extLst>
          </p:cNvPr>
          <p:cNvSpPr txBox="1"/>
          <p:nvPr/>
        </p:nvSpPr>
        <p:spPr>
          <a:xfrm>
            <a:off x="119922" y="539641"/>
            <a:ext cx="2008682" cy="369332"/>
          </a:xfrm>
          <a:prstGeom prst="rect">
            <a:avLst/>
          </a:prstGeom>
          <a:noFill/>
        </p:spPr>
        <p:txBody>
          <a:bodyPr wrap="square" rtlCol="0">
            <a:spAutoFit/>
          </a:bodyPr>
          <a:lstStyle/>
          <a:p>
            <a:r>
              <a:rPr lang="en-US" dirty="0"/>
              <a:t>Docket No</a:t>
            </a:r>
            <a:r>
              <a:rPr lang="en-US" dirty="0">
                <a:solidFill>
                  <a:srgbClr val="FF0000"/>
                </a:solidFill>
              </a:rPr>
              <a:t>*</a:t>
            </a:r>
            <a:r>
              <a:rPr lang="en-US" dirty="0"/>
              <a:t>.:</a:t>
            </a:r>
            <a:endParaRPr lang="en-IN" dirty="0"/>
          </a:p>
        </p:txBody>
      </p:sp>
      <p:sp>
        <p:nvSpPr>
          <p:cNvPr id="3" name="TextBox 2">
            <a:extLst>
              <a:ext uri="{FF2B5EF4-FFF2-40B4-BE49-F238E27FC236}">
                <a16:creationId xmlns:a16="http://schemas.microsoft.com/office/drawing/2014/main" id="{DF932116-63B7-C1F0-C6A4-25C616BFEC9C}"/>
              </a:ext>
            </a:extLst>
          </p:cNvPr>
          <p:cNvSpPr txBox="1"/>
          <p:nvPr/>
        </p:nvSpPr>
        <p:spPr>
          <a:xfrm>
            <a:off x="29981" y="997465"/>
            <a:ext cx="2188563" cy="369332"/>
          </a:xfrm>
          <a:prstGeom prst="rect">
            <a:avLst/>
          </a:prstGeom>
          <a:noFill/>
        </p:spPr>
        <p:txBody>
          <a:bodyPr wrap="square" rtlCol="0">
            <a:spAutoFit/>
          </a:bodyPr>
          <a:lstStyle/>
          <a:p>
            <a:r>
              <a:rPr lang="en-US" dirty="0"/>
              <a:t>Billing Party Name</a:t>
            </a:r>
            <a:r>
              <a:rPr lang="en-US" dirty="0">
                <a:solidFill>
                  <a:srgbClr val="FF0000"/>
                </a:solidFill>
              </a:rPr>
              <a:t>*</a:t>
            </a:r>
            <a:r>
              <a:rPr lang="en-US" dirty="0"/>
              <a:t>:</a:t>
            </a:r>
            <a:endParaRPr lang="en-IN" dirty="0"/>
          </a:p>
        </p:txBody>
      </p:sp>
      <p:sp>
        <p:nvSpPr>
          <p:cNvPr id="4" name="TextBox 3">
            <a:extLst>
              <a:ext uri="{FF2B5EF4-FFF2-40B4-BE49-F238E27FC236}">
                <a16:creationId xmlns:a16="http://schemas.microsoft.com/office/drawing/2014/main" id="{8898BA9E-E9FA-9603-400D-6AFC37446FCF}"/>
              </a:ext>
            </a:extLst>
          </p:cNvPr>
          <p:cNvSpPr txBox="1"/>
          <p:nvPr/>
        </p:nvSpPr>
        <p:spPr>
          <a:xfrm>
            <a:off x="0" y="1953207"/>
            <a:ext cx="2008682" cy="369332"/>
          </a:xfrm>
          <a:prstGeom prst="rect">
            <a:avLst/>
          </a:prstGeom>
          <a:noFill/>
        </p:spPr>
        <p:txBody>
          <a:bodyPr wrap="square" rtlCol="0">
            <a:spAutoFit/>
          </a:bodyPr>
          <a:lstStyle/>
          <a:p>
            <a:r>
              <a:rPr lang="en-US" dirty="0"/>
              <a:t>Destination</a:t>
            </a:r>
            <a:r>
              <a:rPr lang="en-US" dirty="0">
                <a:solidFill>
                  <a:srgbClr val="FF0000"/>
                </a:solidFill>
              </a:rPr>
              <a:t>*</a:t>
            </a:r>
            <a:r>
              <a:rPr lang="en-US" dirty="0"/>
              <a:t>:</a:t>
            </a:r>
            <a:endParaRPr lang="en-IN" dirty="0"/>
          </a:p>
        </p:txBody>
      </p:sp>
      <p:sp>
        <p:nvSpPr>
          <p:cNvPr id="5" name="TextBox 4">
            <a:extLst>
              <a:ext uri="{FF2B5EF4-FFF2-40B4-BE49-F238E27FC236}">
                <a16:creationId xmlns:a16="http://schemas.microsoft.com/office/drawing/2014/main" id="{EFC3CFB7-EF80-A36F-E94B-FE4785B9C268}"/>
              </a:ext>
            </a:extLst>
          </p:cNvPr>
          <p:cNvSpPr txBox="1"/>
          <p:nvPr/>
        </p:nvSpPr>
        <p:spPr>
          <a:xfrm>
            <a:off x="0" y="2522479"/>
            <a:ext cx="2008682" cy="369332"/>
          </a:xfrm>
          <a:prstGeom prst="rect">
            <a:avLst/>
          </a:prstGeom>
          <a:noFill/>
        </p:spPr>
        <p:txBody>
          <a:bodyPr wrap="square" rtlCol="0">
            <a:spAutoFit/>
          </a:bodyPr>
          <a:lstStyle/>
          <a:p>
            <a:r>
              <a:rPr lang="en-US" dirty="0"/>
              <a:t>Docket Status</a:t>
            </a:r>
            <a:r>
              <a:rPr lang="en-US" dirty="0">
                <a:solidFill>
                  <a:srgbClr val="FF0000"/>
                </a:solidFill>
              </a:rPr>
              <a:t>*</a:t>
            </a:r>
            <a:r>
              <a:rPr lang="en-US" dirty="0"/>
              <a:t>:</a:t>
            </a:r>
            <a:endParaRPr lang="en-IN" dirty="0"/>
          </a:p>
        </p:txBody>
      </p:sp>
      <p:sp>
        <p:nvSpPr>
          <p:cNvPr id="6" name="TextBox 5">
            <a:extLst>
              <a:ext uri="{FF2B5EF4-FFF2-40B4-BE49-F238E27FC236}">
                <a16:creationId xmlns:a16="http://schemas.microsoft.com/office/drawing/2014/main" id="{752F0777-2569-D79F-3A2B-91E9D46549AC}"/>
              </a:ext>
            </a:extLst>
          </p:cNvPr>
          <p:cNvSpPr txBox="1"/>
          <p:nvPr/>
        </p:nvSpPr>
        <p:spPr>
          <a:xfrm>
            <a:off x="-67459" y="5705138"/>
            <a:ext cx="2593299" cy="369332"/>
          </a:xfrm>
          <a:prstGeom prst="rect">
            <a:avLst/>
          </a:prstGeom>
          <a:noFill/>
        </p:spPr>
        <p:txBody>
          <a:bodyPr wrap="square" rtlCol="0">
            <a:spAutoFit/>
          </a:bodyPr>
          <a:lstStyle/>
          <a:p>
            <a:r>
              <a:rPr lang="en-US" dirty="0"/>
              <a:t>Complaint Description</a:t>
            </a:r>
            <a:r>
              <a:rPr lang="en-US" dirty="0">
                <a:solidFill>
                  <a:srgbClr val="FF0000"/>
                </a:solidFill>
              </a:rPr>
              <a:t>*</a:t>
            </a:r>
            <a:r>
              <a:rPr lang="en-US" dirty="0"/>
              <a:t>:</a:t>
            </a:r>
            <a:endParaRPr lang="en-IN" dirty="0"/>
          </a:p>
        </p:txBody>
      </p:sp>
      <p:sp>
        <p:nvSpPr>
          <p:cNvPr id="7" name="TextBox 6">
            <a:extLst>
              <a:ext uri="{FF2B5EF4-FFF2-40B4-BE49-F238E27FC236}">
                <a16:creationId xmlns:a16="http://schemas.microsoft.com/office/drawing/2014/main" id="{06D4B454-FB08-2B52-8D13-2FBEBEAB5622}"/>
              </a:ext>
            </a:extLst>
          </p:cNvPr>
          <p:cNvSpPr txBox="1"/>
          <p:nvPr/>
        </p:nvSpPr>
        <p:spPr>
          <a:xfrm>
            <a:off x="29981" y="3091751"/>
            <a:ext cx="2188562" cy="369332"/>
          </a:xfrm>
          <a:prstGeom prst="rect">
            <a:avLst/>
          </a:prstGeom>
          <a:noFill/>
        </p:spPr>
        <p:txBody>
          <a:bodyPr wrap="square" rtlCol="0">
            <a:spAutoFit/>
          </a:bodyPr>
          <a:lstStyle/>
          <a:p>
            <a:r>
              <a:rPr lang="en-US" dirty="0"/>
              <a:t>Defaulter Branch</a:t>
            </a:r>
            <a:r>
              <a:rPr lang="en-US" dirty="0">
                <a:solidFill>
                  <a:srgbClr val="FF0000"/>
                </a:solidFill>
              </a:rPr>
              <a:t>*</a:t>
            </a:r>
            <a:r>
              <a:rPr lang="en-US" dirty="0"/>
              <a:t>:</a:t>
            </a:r>
            <a:endParaRPr lang="en-IN" dirty="0"/>
          </a:p>
        </p:txBody>
      </p:sp>
      <p:sp>
        <p:nvSpPr>
          <p:cNvPr id="8" name="TextBox 7">
            <a:extLst>
              <a:ext uri="{FF2B5EF4-FFF2-40B4-BE49-F238E27FC236}">
                <a16:creationId xmlns:a16="http://schemas.microsoft.com/office/drawing/2014/main" id="{0B711853-64CB-06CA-617C-71CE2DC55092}"/>
              </a:ext>
            </a:extLst>
          </p:cNvPr>
          <p:cNvSpPr txBox="1"/>
          <p:nvPr/>
        </p:nvSpPr>
        <p:spPr>
          <a:xfrm>
            <a:off x="0" y="3661023"/>
            <a:ext cx="2008682" cy="369332"/>
          </a:xfrm>
          <a:prstGeom prst="rect">
            <a:avLst/>
          </a:prstGeom>
          <a:noFill/>
        </p:spPr>
        <p:txBody>
          <a:bodyPr wrap="square" rtlCol="0">
            <a:spAutoFit/>
          </a:bodyPr>
          <a:lstStyle/>
          <a:p>
            <a:r>
              <a:rPr lang="en-US" dirty="0"/>
              <a:t>Complaint Date</a:t>
            </a:r>
            <a:r>
              <a:rPr lang="en-US" dirty="0">
                <a:solidFill>
                  <a:srgbClr val="FF0000"/>
                </a:solidFill>
              </a:rPr>
              <a:t>*</a:t>
            </a:r>
            <a:r>
              <a:rPr lang="en-US" dirty="0"/>
              <a:t>.:</a:t>
            </a:r>
            <a:endParaRPr lang="en-IN" dirty="0"/>
          </a:p>
        </p:txBody>
      </p:sp>
      <p:sp>
        <p:nvSpPr>
          <p:cNvPr id="9" name="TextBox 8">
            <a:extLst>
              <a:ext uri="{FF2B5EF4-FFF2-40B4-BE49-F238E27FC236}">
                <a16:creationId xmlns:a16="http://schemas.microsoft.com/office/drawing/2014/main" id="{866C1894-519B-BB0C-0DD4-56AF2D950BE5}"/>
              </a:ext>
            </a:extLst>
          </p:cNvPr>
          <p:cNvSpPr txBox="1"/>
          <p:nvPr/>
        </p:nvSpPr>
        <p:spPr>
          <a:xfrm>
            <a:off x="29981" y="1567669"/>
            <a:ext cx="1425315" cy="369332"/>
          </a:xfrm>
          <a:prstGeom prst="rect">
            <a:avLst/>
          </a:prstGeom>
          <a:noFill/>
        </p:spPr>
        <p:txBody>
          <a:bodyPr wrap="square" rtlCol="0">
            <a:spAutoFit/>
          </a:bodyPr>
          <a:lstStyle/>
          <a:p>
            <a:r>
              <a:rPr lang="en-US" dirty="0"/>
              <a:t>Origin</a:t>
            </a:r>
            <a:r>
              <a:rPr lang="en-US" dirty="0">
                <a:solidFill>
                  <a:srgbClr val="FF0000"/>
                </a:solidFill>
              </a:rPr>
              <a:t>*</a:t>
            </a:r>
            <a:r>
              <a:rPr lang="en-US" dirty="0"/>
              <a:t>:</a:t>
            </a:r>
            <a:endParaRPr lang="en-IN" dirty="0"/>
          </a:p>
        </p:txBody>
      </p:sp>
      <p:sp>
        <p:nvSpPr>
          <p:cNvPr id="10" name="TextBox 9">
            <a:extLst>
              <a:ext uri="{FF2B5EF4-FFF2-40B4-BE49-F238E27FC236}">
                <a16:creationId xmlns:a16="http://schemas.microsoft.com/office/drawing/2014/main" id="{5174CB1B-3531-676F-523C-F922D7C15572}"/>
              </a:ext>
            </a:extLst>
          </p:cNvPr>
          <p:cNvSpPr txBox="1"/>
          <p:nvPr/>
        </p:nvSpPr>
        <p:spPr>
          <a:xfrm>
            <a:off x="-1" y="4657173"/>
            <a:ext cx="2458387" cy="369332"/>
          </a:xfrm>
          <a:prstGeom prst="rect">
            <a:avLst/>
          </a:prstGeom>
          <a:noFill/>
        </p:spPr>
        <p:txBody>
          <a:bodyPr wrap="square" rtlCol="0">
            <a:spAutoFit/>
          </a:bodyPr>
          <a:lstStyle/>
          <a:p>
            <a:r>
              <a:rPr lang="en-US" dirty="0"/>
              <a:t>Complaint Sub Type</a:t>
            </a:r>
            <a:r>
              <a:rPr lang="en-US" dirty="0">
                <a:solidFill>
                  <a:srgbClr val="FF0000"/>
                </a:solidFill>
              </a:rPr>
              <a:t>*</a:t>
            </a:r>
            <a:r>
              <a:rPr lang="en-US" dirty="0"/>
              <a:t>:</a:t>
            </a:r>
            <a:endParaRPr lang="en-IN" dirty="0"/>
          </a:p>
        </p:txBody>
      </p:sp>
      <p:sp>
        <p:nvSpPr>
          <p:cNvPr id="11" name="TextBox 10">
            <a:extLst>
              <a:ext uri="{FF2B5EF4-FFF2-40B4-BE49-F238E27FC236}">
                <a16:creationId xmlns:a16="http://schemas.microsoft.com/office/drawing/2014/main" id="{5270D225-16F4-76FB-22A6-03482BA141ED}"/>
              </a:ext>
            </a:extLst>
          </p:cNvPr>
          <p:cNvSpPr txBox="1"/>
          <p:nvPr/>
        </p:nvSpPr>
        <p:spPr>
          <a:xfrm>
            <a:off x="0" y="4154357"/>
            <a:ext cx="2008682" cy="369332"/>
          </a:xfrm>
          <a:prstGeom prst="rect">
            <a:avLst/>
          </a:prstGeom>
          <a:noFill/>
        </p:spPr>
        <p:txBody>
          <a:bodyPr wrap="square" rtlCol="0">
            <a:spAutoFit/>
          </a:bodyPr>
          <a:lstStyle/>
          <a:p>
            <a:r>
              <a:rPr lang="en-US" dirty="0"/>
              <a:t>Complaint Type</a:t>
            </a:r>
            <a:r>
              <a:rPr lang="en-US" dirty="0">
                <a:solidFill>
                  <a:srgbClr val="FF0000"/>
                </a:solidFill>
              </a:rPr>
              <a:t>*</a:t>
            </a:r>
            <a:r>
              <a:rPr lang="en-US" dirty="0"/>
              <a:t>:</a:t>
            </a:r>
            <a:endParaRPr lang="en-IN" dirty="0"/>
          </a:p>
        </p:txBody>
      </p:sp>
      <p:sp>
        <p:nvSpPr>
          <p:cNvPr id="12" name="TextBox 11">
            <a:extLst>
              <a:ext uri="{FF2B5EF4-FFF2-40B4-BE49-F238E27FC236}">
                <a16:creationId xmlns:a16="http://schemas.microsoft.com/office/drawing/2014/main" id="{504CD6B0-1380-CCE0-48B7-95583AB7BBA6}"/>
              </a:ext>
            </a:extLst>
          </p:cNvPr>
          <p:cNvSpPr txBox="1"/>
          <p:nvPr/>
        </p:nvSpPr>
        <p:spPr>
          <a:xfrm>
            <a:off x="-2" y="5202322"/>
            <a:ext cx="2458387" cy="369332"/>
          </a:xfrm>
          <a:prstGeom prst="rect">
            <a:avLst/>
          </a:prstGeom>
          <a:noFill/>
        </p:spPr>
        <p:txBody>
          <a:bodyPr wrap="square" rtlCol="0">
            <a:spAutoFit/>
          </a:bodyPr>
          <a:lstStyle/>
          <a:p>
            <a:r>
              <a:rPr lang="en-US" dirty="0"/>
              <a:t>Complaint Priority:</a:t>
            </a:r>
            <a:endParaRPr lang="en-IN" dirty="0"/>
          </a:p>
        </p:txBody>
      </p:sp>
      <p:sp>
        <p:nvSpPr>
          <p:cNvPr id="13" name="TextBox 12">
            <a:extLst>
              <a:ext uri="{FF2B5EF4-FFF2-40B4-BE49-F238E27FC236}">
                <a16:creationId xmlns:a16="http://schemas.microsoft.com/office/drawing/2014/main" id="{4AB9ACDB-D686-D71A-56E2-7B9DF1FDE9F3}"/>
              </a:ext>
            </a:extLst>
          </p:cNvPr>
          <p:cNvSpPr txBox="1"/>
          <p:nvPr/>
        </p:nvSpPr>
        <p:spPr>
          <a:xfrm>
            <a:off x="119922" y="6373043"/>
            <a:ext cx="2593299" cy="369332"/>
          </a:xfrm>
          <a:prstGeom prst="rect">
            <a:avLst/>
          </a:prstGeom>
          <a:noFill/>
        </p:spPr>
        <p:txBody>
          <a:bodyPr wrap="square" rtlCol="0">
            <a:spAutoFit/>
          </a:bodyPr>
          <a:lstStyle/>
          <a:p>
            <a:r>
              <a:rPr lang="en-US" dirty="0"/>
              <a:t>Assign To</a:t>
            </a:r>
            <a:r>
              <a:rPr lang="en-US" dirty="0">
                <a:solidFill>
                  <a:srgbClr val="FF0000"/>
                </a:solidFill>
              </a:rPr>
              <a:t>*</a:t>
            </a:r>
            <a:r>
              <a:rPr lang="en-US" dirty="0"/>
              <a:t>:</a:t>
            </a:r>
            <a:endParaRPr lang="en-IN" dirty="0"/>
          </a:p>
        </p:txBody>
      </p:sp>
      <p:sp>
        <p:nvSpPr>
          <p:cNvPr id="14" name="TextBox 13">
            <a:extLst>
              <a:ext uri="{FF2B5EF4-FFF2-40B4-BE49-F238E27FC236}">
                <a16:creationId xmlns:a16="http://schemas.microsoft.com/office/drawing/2014/main" id="{96D926FE-6C44-1552-A9B3-9477B946DD93}"/>
              </a:ext>
            </a:extLst>
          </p:cNvPr>
          <p:cNvSpPr txBox="1"/>
          <p:nvPr/>
        </p:nvSpPr>
        <p:spPr>
          <a:xfrm>
            <a:off x="6295868" y="577741"/>
            <a:ext cx="2008682" cy="369332"/>
          </a:xfrm>
          <a:prstGeom prst="rect">
            <a:avLst/>
          </a:prstGeom>
          <a:noFill/>
        </p:spPr>
        <p:txBody>
          <a:bodyPr wrap="square" rtlCol="0">
            <a:spAutoFit/>
          </a:bodyPr>
          <a:lstStyle/>
          <a:p>
            <a:r>
              <a:rPr lang="en-US" dirty="0"/>
              <a:t>Supporting Doc.:</a:t>
            </a:r>
            <a:endParaRPr lang="en-IN" dirty="0"/>
          </a:p>
        </p:txBody>
      </p:sp>
      <p:sp>
        <p:nvSpPr>
          <p:cNvPr id="15" name="TextBox 14">
            <a:extLst>
              <a:ext uri="{FF2B5EF4-FFF2-40B4-BE49-F238E27FC236}">
                <a16:creationId xmlns:a16="http://schemas.microsoft.com/office/drawing/2014/main" id="{1968CC25-F064-CF15-7387-B6E66F5EEDEF}"/>
              </a:ext>
            </a:extLst>
          </p:cNvPr>
          <p:cNvSpPr txBox="1"/>
          <p:nvPr/>
        </p:nvSpPr>
        <p:spPr>
          <a:xfrm>
            <a:off x="6185940" y="2912403"/>
            <a:ext cx="2403424" cy="646331"/>
          </a:xfrm>
          <a:prstGeom prst="rect">
            <a:avLst/>
          </a:prstGeom>
          <a:noFill/>
        </p:spPr>
        <p:txBody>
          <a:bodyPr wrap="square" rtlCol="0">
            <a:spAutoFit/>
          </a:bodyPr>
          <a:lstStyle/>
          <a:p>
            <a:r>
              <a:rPr lang="en-US" dirty="0"/>
              <a:t>Complaint Updated By.:</a:t>
            </a:r>
            <a:endParaRPr lang="en-IN" dirty="0"/>
          </a:p>
        </p:txBody>
      </p:sp>
      <p:sp>
        <p:nvSpPr>
          <p:cNvPr id="16" name="TextBox 15">
            <a:extLst>
              <a:ext uri="{FF2B5EF4-FFF2-40B4-BE49-F238E27FC236}">
                <a16:creationId xmlns:a16="http://schemas.microsoft.com/office/drawing/2014/main" id="{2A04E4AF-C79A-5A45-9690-8B5F8F9913E8}"/>
              </a:ext>
            </a:extLst>
          </p:cNvPr>
          <p:cNvSpPr txBox="1"/>
          <p:nvPr/>
        </p:nvSpPr>
        <p:spPr>
          <a:xfrm>
            <a:off x="6185939" y="3463244"/>
            <a:ext cx="2883109" cy="646331"/>
          </a:xfrm>
          <a:prstGeom prst="rect">
            <a:avLst/>
          </a:prstGeom>
          <a:noFill/>
        </p:spPr>
        <p:txBody>
          <a:bodyPr wrap="square" rtlCol="0">
            <a:spAutoFit/>
          </a:bodyPr>
          <a:lstStyle/>
          <a:p>
            <a:r>
              <a:rPr lang="en-US" dirty="0"/>
              <a:t>Complaint Updated Date &amp; Time.:</a:t>
            </a:r>
            <a:endParaRPr lang="en-IN" dirty="0"/>
          </a:p>
        </p:txBody>
      </p:sp>
      <p:sp>
        <p:nvSpPr>
          <p:cNvPr id="17" name="Rectangle 16">
            <a:extLst>
              <a:ext uri="{FF2B5EF4-FFF2-40B4-BE49-F238E27FC236}">
                <a16:creationId xmlns:a16="http://schemas.microsoft.com/office/drawing/2014/main" id="{65AC5523-F4D2-05B0-4B1C-31AD25F72D20}"/>
              </a:ext>
            </a:extLst>
          </p:cNvPr>
          <p:cNvSpPr/>
          <p:nvPr/>
        </p:nvSpPr>
        <p:spPr>
          <a:xfrm>
            <a:off x="9593705" y="0"/>
            <a:ext cx="2478373" cy="36933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Complaint</a:t>
            </a:r>
            <a:endParaRPr lang="en-IN" dirty="0">
              <a:solidFill>
                <a:sysClr val="windowText" lastClr="000000"/>
              </a:solidFill>
            </a:endParaRPr>
          </a:p>
        </p:txBody>
      </p:sp>
      <p:sp>
        <p:nvSpPr>
          <p:cNvPr id="19" name="Rectangle 18">
            <a:extLst>
              <a:ext uri="{FF2B5EF4-FFF2-40B4-BE49-F238E27FC236}">
                <a16:creationId xmlns:a16="http://schemas.microsoft.com/office/drawing/2014/main" id="{A5FD0E14-FB27-D3AB-3C58-41879D7331B8}"/>
              </a:ext>
            </a:extLst>
          </p:cNvPr>
          <p:cNvSpPr/>
          <p:nvPr/>
        </p:nvSpPr>
        <p:spPr>
          <a:xfrm>
            <a:off x="2585799" y="524413"/>
            <a:ext cx="305799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ID&gt;</a:t>
            </a:r>
            <a:endParaRPr lang="en-IN" sz="1600" dirty="0">
              <a:solidFill>
                <a:schemeClr val="tx1"/>
              </a:solidFill>
            </a:endParaRPr>
          </a:p>
        </p:txBody>
      </p:sp>
      <p:sp>
        <p:nvSpPr>
          <p:cNvPr id="20" name="Rectangle 19">
            <a:extLst>
              <a:ext uri="{FF2B5EF4-FFF2-40B4-BE49-F238E27FC236}">
                <a16:creationId xmlns:a16="http://schemas.microsoft.com/office/drawing/2014/main" id="{8FA959C2-8BA5-F71C-0896-16C67F0F4A93}"/>
              </a:ext>
            </a:extLst>
          </p:cNvPr>
          <p:cNvSpPr/>
          <p:nvPr/>
        </p:nvSpPr>
        <p:spPr>
          <a:xfrm>
            <a:off x="2585801" y="1026155"/>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ID&gt;</a:t>
            </a:r>
            <a:endParaRPr lang="en-IN" sz="1600" dirty="0">
              <a:solidFill>
                <a:schemeClr val="tx1"/>
              </a:solidFill>
            </a:endParaRPr>
          </a:p>
        </p:txBody>
      </p:sp>
      <p:sp>
        <p:nvSpPr>
          <p:cNvPr id="21" name="Rectangle 20">
            <a:extLst>
              <a:ext uri="{FF2B5EF4-FFF2-40B4-BE49-F238E27FC236}">
                <a16:creationId xmlns:a16="http://schemas.microsoft.com/office/drawing/2014/main" id="{73D521FB-C4F9-4076-6379-BF6F56BF14F9}"/>
              </a:ext>
            </a:extLst>
          </p:cNvPr>
          <p:cNvSpPr/>
          <p:nvPr/>
        </p:nvSpPr>
        <p:spPr>
          <a:xfrm>
            <a:off x="2585799" y="1520849"/>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ID&gt;</a:t>
            </a:r>
            <a:endParaRPr lang="en-IN" sz="1600" dirty="0">
              <a:solidFill>
                <a:schemeClr val="tx1"/>
              </a:solidFill>
            </a:endParaRPr>
          </a:p>
        </p:txBody>
      </p:sp>
      <p:sp>
        <p:nvSpPr>
          <p:cNvPr id="22" name="Rectangle 21">
            <a:extLst>
              <a:ext uri="{FF2B5EF4-FFF2-40B4-BE49-F238E27FC236}">
                <a16:creationId xmlns:a16="http://schemas.microsoft.com/office/drawing/2014/main" id="{928F34C4-1959-D8F6-AFDA-33C254F042A0}"/>
              </a:ext>
            </a:extLst>
          </p:cNvPr>
          <p:cNvSpPr/>
          <p:nvPr/>
        </p:nvSpPr>
        <p:spPr>
          <a:xfrm>
            <a:off x="2568313" y="1983535"/>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ID&gt;</a:t>
            </a:r>
            <a:endParaRPr lang="en-IN" sz="1600" dirty="0">
              <a:solidFill>
                <a:schemeClr val="tx1"/>
              </a:solidFill>
            </a:endParaRPr>
          </a:p>
        </p:txBody>
      </p:sp>
      <p:sp>
        <p:nvSpPr>
          <p:cNvPr id="23" name="Rectangle 22">
            <a:extLst>
              <a:ext uri="{FF2B5EF4-FFF2-40B4-BE49-F238E27FC236}">
                <a16:creationId xmlns:a16="http://schemas.microsoft.com/office/drawing/2014/main" id="{53D58131-F846-8667-5406-8FA2C96E4DAB}"/>
              </a:ext>
            </a:extLst>
          </p:cNvPr>
          <p:cNvSpPr/>
          <p:nvPr/>
        </p:nvSpPr>
        <p:spPr>
          <a:xfrm>
            <a:off x="2585799" y="2559469"/>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Docket&gt;</a:t>
            </a:r>
            <a:endParaRPr lang="en-IN" sz="1600" dirty="0">
              <a:solidFill>
                <a:schemeClr val="tx1"/>
              </a:solidFill>
            </a:endParaRPr>
          </a:p>
        </p:txBody>
      </p:sp>
      <p:sp>
        <p:nvSpPr>
          <p:cNvPr id="25" name="Rectangle 24">
            <a:extLst>
              <a:ext uri="{FF2B5EF4-FFF2-40B4-BE49-F238E27FC236}">
                <a16:creationId xmlns:a16="http://schemas.microsoft.com/office/drawing/2014/main" id="{304D9F09-E9BC-81DD-1B57-78FF300B4BE4}"/>
              </a:ext>
            </a:extLst>
          </p:cNvPr>
          <p:cNvSpPr/>
          <p:nvPr/>
        </p:nvSpPr>
        <p:spPr>
          <a:xfrm>
            <a:off x="2525840" y="3661023"/>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ID&gt;</a:t>
            </a:r>
            <a:endParaRPr lang="en-IN" sz="1600" dirty="0">
              <a:solidFill>
                <a:schemeClr val="tx1"/>
              </a:solidFill>
            </a:endParaRPr>
          </a:p>
        </p:txBody>
      </p:sp>
      <p:sp>
        <p:nvSpPr>
          <p:cNvPr id="27" name="Rectangle 26">
            <a:extLst>
              <a:ext uri="{FF2B5EF4-FFF2-40B4-BE49-F238E27FC236}">
                <a16:creationId xmlns:a16="http://schemas.microsoft.com/office/drawing/2014/main" id="{47249F70-A1BB-E994-E8C5-DD6A179D1DC5}"/>
              </a:ext>
            </a:extLst>
          </p:cNvPr>
          <p:cNvSpPr/>
          <p:nvPr/>
        </p:nvSpPr>
        <p:spPr>
          <a:xfrm>
            <a:off x="2525840" y="4759031"/>
            <a:ext cx="3100467"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&lt;General Master Drop down, cascading from above Type&gt;</a:t>
            </a:r>
            <a:endParaRPr lang="en-IN" sz="1400" dirty="0">
              <a:solidFill>
                <a:schemeClr val="tx1"/>
              </a:solidFill>
            </a:endParaRPr>
          </a:p>
        </p:txBody>
      </p:sp>
      <p:sp>
        <p:nvSpPr>
          <p:cNvPr id="29" name="Rectangle 28">
            <a:extLst>
              <a:ext uri="{FF2B5EF4-FFF2-40B4-BE49-F238E27FC236}">
                <a16:creationId xmlns:a16="http://schemas.microsoft.com/office/drawing/2014/main" id="{EDD7D762-DD16-6BEE-F789-585B76806FF5}"/>
              </a:ext>
            </a:extLst>
          </p:cNvPr>
          <p:cNvSpPr/>
          <p:nvPr/>
        </p:nvSpPr>
        <p:spPr>
          <a:xfrm>
            <a:off x="2504603" y="5210089"/>
            <a:ext cx="3100467"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&lt;Auto Captured from selected Complaint ID &amp; Editable&gt;</a:t>
            </a:r>
            <a:endParaRPr lang="en-IN" sz="1400" dirty="0">
              <a:solidFill>
                <a:schemeClr val="tx1"/>
              </a:solidFill>
            </a:endParaRPr>
          </a:p>
        </p:txBody>
      </p:sp>
      <p:sp>
        <p:nvSpPr>
          <p:cNvPr id="30" name="Rectangle 29">
            <a:extLst>
              <a:ext uri="{FF2B5EF4-FFF2-40B4-BE49-F238E27FC236}">
                <a16:creationId xmlns:a16="http://schemas.microsoft.com/office/drawing/2014/main" id="{7D6FFC70-D9F3-E287-0E80-244E4D427636}"/>
              </a:ext>
            </a:extLst>
          </p:cNvPr>
          <p:cNvSpPr/>
          <p:nvPr/>
        </p:nvSpPr>
        <p:spPr>
          <a:xfrm>
            <a:off x="2525839" y="5786975"/>
            <a:ext cx="305799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 &amp; Editable&gt;</a:t>
            </a:r>
            <a:endParaRPr lang="en-IN" sz="1600" dirty="0">
              <a:solidFill>
                <a:schemeClr val="tx1"/>
              </a:solidFill>
            </a:endParaRPr>
          </a:p>
        </p:txBody>
      </p:sp>
      <p:sp>
        <p:nvSpPr>
          <p:cNvPr id="31" name="Rectangle 30">
            <a:extLst>
              <a:ext uri="{FF2B5EF4-FFF2-40B4-BE49-F238E27FC236}">
                <a16:creationId xmlns:a16="http://schemas.microsoft.com/office/drawing/2014/main" id="{F2ACFABA-324B-CB80-5572-C6358F1CF69C}"/>
              </a:ext>
            </a:extLst>
          </p:cNvPr>
          <p:cNvSpPr/>
          <p:nvPr/>
        </p:nvSpPr>
        <p:spPr>
          <a:xfrm>
            <a:off x="2458385" y="6452263"/>
            <a:ext cx="393492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 &amp; Editable&gt;</a:t>
            </a:r>
            <a:endParaRPr lang="en-IN" sz="1600" dirty="0">
              <a:solidFill>
                <a:schemeClr val="tx1"/>
              </a:solidFill>
            </a:endParaRPr>
          </a:p>
        </p:txBody>
      </p:sp>
      <p:sp>
        <p:nvSpPr>
          <p:cNvPr id="32" name="Rectangle 31">
            <a:extLst>
              <a:ext uri="{FF2B5EF4-FFF2-40B4-BE49-F238E27FC236}">
                <a16:creationId xmlns:a16="http://schemas.microsoft.com/office/drawing/2014/main" id="{F0F947F9-CB56-D348-39A1-5DB15E9F0B0C}"/>
              </a:ext>
            </a:extLst>
          </p:cNvPr>
          <p:cNvSpPr/>
          <p:nvPr/>
        </p:nvSpPr>
        <p:spPr>
          <a:xfrm>
            <a:off x="8735514" y="2991803"/>
            <a:ext cx="3277846"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&lt;Hidden , Logged In user Code: Name&gt;</a:t>
            </a:r>
            <a:endParaRPr lang="en-IN" sz="1400" dirty="0">
              <a:solidFill>
                <a:schemeClr val="tx1"/>
              </a:solidFill>
            </a:endParaRPr>
          </a:p>
        </p:txBody>
      </p:sp>
      <p:sp>
        <p:nvSpPr>
          <p:cNvPr id="33" name="Rectangle 32">
            <a:extLst>
              <a:ext uri="{FF2B5EF4-FFF2-40B4-BE49-F238E27FC236}">
                <a16:creationId xmlns:a16="http://schemas.microsoft.com/office/drawing/2014/main" id="{87A711C8-5E5C-F527-83A9-02081CAB7986}"/>
              </a:ext>
            </a:extLst>
          </p:cNvPr>
          <p:cNvSpPr/>
          <p:nvPr/>
        </p:nvSpPr>
        <p:spPr>
          <a:xfrm>
            <a:off x="8895408" y="3504955"/>
            <a:ext cx="311795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pic>
        <p:nvPicPr>
          <p:cNvPr id="35" name="Picture 34">
            <a:extLst>
              <a:ext uri="{FF2B5EF4-FFF2-40B4-BE49-F238E27FC236}">
                <a16:creationId xmlns:a16="http://schemas.microsoft.com/office/drawing/2014/main" id="{CAB16255-2BCD-CE54-7DC0-2E0224BCE617}"/>
              </a:ext>
            </a:extLst>
          </p:cNvPr>
          <p:cNvPicPr>
            <a:picLocks noChangeAspect="1"/>
          </p:cNvPicPr>
          <p:nvPr/>
        </p:nvPicPr>
        <p:blipFill>
          <a:blip r:embed="rId2"/>
          <a:stretch>
            <a:fillRect/>
          </a:stretch>
        </p:blipFill>
        <p:spPr>
          <a:xfrm>
            <a:off x="8589364" y="625729"/>
            <a:ext cx="2753109" cy="333422"/>
          </a:xfrm>
          <a:prstGeom prst="rect">
            <a:avLst/>
          </a:prstGeom>
        </p:spPr>
      </p:pic>
      <p:pic>
        <p:nvPicPr>
          <p:cNvPr id="37" name="Picture 36">
            <a:extLst>
              <a:ext uri="{FF2B5EF4-FFF2-40B4-BE49-F238E27FC236}">
                <a16:creationId xmlns:a16="http://schemas.microsoft.com/office/drawing/2014/main" id="{F6FAEC03-0C7D-ACF5-159A-AAE7712D3D9F}"/>
              </a:ext>
            </a:extLst>
          </p:cNvPr>
          <p:cNvPicPr>
            <a:picLocks noChangeAspect="1"/>
          </p:cNvPicPr>
          <p:nvPr/>
        </p:nvPicPr>
        <p:blipFill>
          <a:blip r:embed="rId3"/>
          <a:stretch>
            <a:fillRect/>
          </a:stretch>
        </p:blipFill>
        <p:spPr>
          <a:xfrm>
            <a:off x="10253893" y="6038749"/>
            <a:ext cx="1157996" cy="688538"/>
          </a:xfrm>
          <a:prstGeom prst="rect">
            <a:avLst/>
          </a:prstGeom>
        </p:spPr>
      </p:pic>
      <p:sp>
        <p:nvSpPr>
          <p:cNvPr id="39" name="Oval 38">
            <a:extLst>
              <a:ext uri="{FF2B5EF4-FFF2-40B4-BE49-F238E27FC236}">
                <a16:creationId xmlns:a16="http://schemas.microsoft.com/office/drawing/2014/main" id="{ECF9DC73-CA48-452F-B4F2-2B4428729D53}"/>
              </a:ext>
            </a:extLst>
          </p:cNvPr>
          <p:cNvSpPr/>
          <p:nvPr/>
        </p:nvSpPr>
        <p:spPr>
          <a:xfrm>
            <a:off x="6393308" y="0"/>
            <a:ext cx="2342206" cy="4742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Update Complaint</a:t>
            </a:r>
            <a:endParaRPr lang="en-IN" dirty="0"/>
          </a:p>
        </p:txBody>
      </p:sp>
      <p:sp>
        <p:nvSpPr>
          <p:cNvPr id="40" name="Rectangle 39">
            <a:extLst>
              <a:ext uri="{FF2B5EF4-FFF2-40B4-BE49-F238E27FC236}">
                <a16:creationId xmlns:a16="http://schemas.microsoft.com/office/drawing/2014/main" id="{FBE92753-4996-D515-3004-CF65180112A5}"/>
              </a:ext>
            </a:extLst>
          </p:cNvPr>
          <p:cNvSpPr/>
          <p:nvPr/>
        </p:nvSpPr>
        <p:spPr>
          <a:xfrm>
            <a:off x="2585799" y="3110246"/>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ID&gt;</a:t>
            </a:r>
            <a:endParaRPr lang="en-IN" sz="1600" dirty="0">
              <a:solidFill>
                <a:schemeClr val="tx1"/>
              </a:solidFill>
            </a:endParaRPr>
          </a:p>
        </p:txBody>
      </p:sp>
      <p:sp>
        <p:nvSpPr>
          <p:cNvPr id="41" name="Rectangle 40">
            <a:extLst>
              <a:ext uri="{FF2B5EF4-FFF2-40B4-BE49-F238E27FC236}">
                <a16:creationId xmlns:a16="http://schemas.microsoft.com/office/drawing/2014/main" id="{6451BC95-79DF-B06C-7C78-5479AE764333}"/>
              </a:ext>
            </a:extLst>
          </p:cNvPr>
          <p:cNvSpPr/>
          <p:nvPr/>
        </p:nvSpPr>
        <p:spPr>
          <a:xfrm>
            <a:off x="2504603" y="4222902"/>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 &amp; Editable&gt;</a:t>
            </a:r>
            <a:endParaRPr lang="en-IN" sz="1600" dirty="0">
              <a:solidFill>
                <a:schemeClr val="tx1"/>
              </a:solidFill>
            </a:endParaRPr>
          </a:p>
        </p:txBody>
      </p:sp>
      <p:sp>
        <p:nvSpPr>
          <p:cNvPr id="42" name="TextBox 41">
            <a:extLst>
              <a:ext uri="{FF2B5EF4-FFF2-40B4-BE49-F238E27FC236}">
                <a16:creationId xmlns:a16="http://schemas.microsoft.com/office/drawing/2014/main" id="{A29A6D1A-D3A3-26A1-E4F1-DAB0FE8021C7}"/>
              </a:ext>
            </a:extLst>
          </p:cNvPr>
          <p:cNvSpPr txBox="1"/>
          <p:nvPr/>
        </p:nvSpPr>
        <p:spPr>
          <a:xfrm>
            <a:off x="6250882" y="1133788"/>
            <a:ext cx="2338482" cy="369332"/>
          </a:xfrm>
          <a:prstGeom prst="rect">
            <a:avLst/>
          </a:prstGeom>
          <a:noFill/>
        </p:spPr>
        <p:txBody>
          <a:bodyPr wrap="square" rtlCol="0">
            <a:spAutoFit/>
          </a:bodyPr>
          <a:lstStyle/>
          <a:p>
            <a:r>
              <a:rPr lang="en-US" dirty="0"/>
              <a:t>Complaint Status.:</a:t>
            </a:r>
            <a:endParaRPr lang="en-IN" dirty="0"/>
          </a:p>
        </p:txBody>
      </p:sp>
      <p:sp>
        <p:nvSpPr>
          <p:cNvPr id="43" name="TextBox 42">
            <a:extLst>
              <a:ext uri="{FF2B5EF4-FFF2-40B4-BE49-F238E27FC236}">
                <a16:creationId xmlns:a16="http://schemas.microsoft.com/office/drawing/2014/main" id="{1FEEEFCE-86B1-FB0B-982C-AD32B799DCEA}"/>
              </a:ext>
            </a:extLst>
          </p:cNvPr>
          <p:cNvSpPr txBox="1"/>
          <p:nvPr/>
        </p:nvSpPr>
        <p:spPr>
          <a:xfrm>
            <a:off x="6295868" y="1692417"/>
            <a:ext cx="2008682" cy="369332"/>
          </a:xfrm>
          <a:prstGeom prst="rect">
            <a:avLst/>
          </a:prstGeom>
          <a:noFill/>
        </p:spPr>
        <p:txBody>
          <a:bodyPr wrap="square" rtlCol="0">
            <a:spAutoFit/>
          </a:bodyPr>
          <a:lstStyle/>
          <a:p>
            <a:r>
              <a:rPr lang="en-US" dirty="0"/>
              <a:t>Remarks.:</a:t>
            </a:r>
            <a:endParaRPr lang="en-IN" dirty="0"/>
          </a:p>
        </p:txBody>
      </p:sp>
      <p:sp>
        <p:nvSpPr>
          <p:cNvPr id="44" name="TextBox 43">
            <a:extLst>
              <a:ext uri="{FF2B5EF4-FFF2-40B4-BE49-F238E27FC236}">
                <a16:creationId xmlns:a16="http://schemas.microsoft.com/office/drawing/2014/main" id="{1554BF81-5BEB-1050-EF5F-8D963AEDA234}"/>
              </a:ext>
            </a:extLst>
          </p:cNvPr>
          <p:cNvSpPr txBox="1"/>
          <p:nvPr/>
        </p:nvSpPr>
        <p:spPr>
          <a:xfrm>
            <a:off x="6290244" y="2353856"/>
            <a:ext cx="2674498" cy="369332"/>
          </a:xfrm>
          <a:prstGeom prst="rect">
            <a:avLst/>
          </a:prstGeom>
          <a:noFill/>
        </p:spPr>
        <p:txBody>
          <a:bodyPr wrap="square" rtlCol="0">
            <a:spAutoFit/>
          </a:bodyPr>
          <a:lstStyle/>
          <a:p>
            <a:r>
              <a:rPr lang="en-US" dirty="0"/>
              <a:t>Resolution Date &amp; Time.:</a:t>
            </a:r>
            <a:endParaRPr lang="en-IN" dirty="0"/>
          </a:p>
        </p:txBody>
      </p:sp>
      <p:sp>
        <p:nvSpPr>
          <p:cNvPr id="46" name="Rectangle 45">
            <a:extLst>
              <a:ext uri="{FF2B5EF4-FFF2-40B4-BE49-F238E27FC236}">
                <a16:creationId xmlns:a16="http://schemas.microsoft.com/office/drawing/2014/main" id="{6E5AB77E-3590-8BD1-B5DE-A88D0A9C1A3B}"/>
              </a:ext>
            </a:extLst>
          </p:cNvPr>
          <p:cNvSpPr/>
          <p:nvPr/>
        </p:nvSpPr>
        <p:spPr>
          <a:xfrm>
            <a:off x="8589364" y="1096810"/>
            <a:ext cx="3057994" cy="4019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&lt;General Master Drop down&gt;</a:t>
            </a:r>
            <a:endParaRPr lang="en-IN" sz="1600" dirty="0">
              <a:solidFill>
                <a:schemeClr val="tx1"/>
              </a:solidFill>
            </a:endParaRPr>
          </a:p>
        </p:txBody>
      </p:sp>
      <p:sp>
        <p:nvSpPr>
          <p:cNvPr id="47" name="Rectangle 46">
            <a:extLst>
              <a:ext uri="{FF2B5EF4-FFF2-40B4-BE49-F238E27FC236}">
                <a16:creationId xmlns:a16="http://schemas.microsoft.com/office/drawing/2014/main" id="{3554CFDC-FC7A-0AC9-7177-129A9FFE06BA}"/>
              </a:ext>
            </a:extLst>
          </p:cNvPr>
          <p:cNvSpPr/>
          <p:nvPr/>
        </p:nvSpPr>
        <p:spPr>
          <a:xfrm>
            <a:off x="8581866" y="1741671"/>
            <a:ext cx="305799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&lt;text Area&gt;</a:t>
            </a:r>
            <a:endParaRPr lang="en-IN" sz="1600" dirty="0">
              <a:solidFill>
                <a:schemeClr val="tx1"/>
              </a:solidFill>
            </a:endParaRPr>
          </a:p>
        </p:txBody>
      </p:sp>
      <p:sp>
        <p:nvSpPr>
          <p:cNvPr id="48" name="Rectangle 47">
            <a:extLst>
              <a:ext uri="{FF2B5EF4-FFF2-40B4-BE49-F238E27FC236}">
                <a16:creationId xmlns:a16="http://schemas.microsoft.com/office/drawing/2014/main" id="{0D5D88F0-3DF7-3716-C83A-DB8653120A2B}"/>
              </a:ext>
            </a:extLst>
          </p:cNvPr>
          <p:cNvSpPr/>
          <p:nvPr/>
        </p:nvSpPr>
        <p:spPr>
          <a:xfrm>
            <a:off x="8895408" y="2364142"/>
            <a:ext cx="2751950"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&lt;System Generated&gt;</a:t>
            </a:r>
            <a:endParaRPr lang="en-IN" sz="1400" dirty="0">
              <a:solidFill>
                <a:schemeClr val="tx1"/>
              </a:solidFill>
            </a:endParaRPr>
          </a:p>
        </p:txBody>
      </p:sp>
      <p:sp>
        <p:nvSpPr>
          <p:cNvPr id="49" name="TextBox 48">
            <a:extLst>
              <a:ext uri="{FF2B5EF4-FFF2-40B4-BE49-F238E27FC236}">
                <a16:creationId xmlns:a16="http://schemas.microsoft.com/office/drawing/2014/main" id="{F7E37AEE-748F-521C-DD7A-EE7524544EF6}"/>
              </a:ext>
            </a:extLst>
          </p:cNvPr>
          <p:cNvSpPr txBox="1"/>
          <p:nvPr/>
        </p:nvSpPr>
        <p:spPr>
          <a:xfrm>
            <a:off x="102437" y="63744"/>
            <a:ext cx="2008682" cy="369332"/>
          </a:xfrm>
          <a:prstGeom prst="rect">
            <a:avLst/>
          </a:prstGeom>
          <a:noFill/>
        </p:spPr>
        <p:txBody>
          <a:bodyPr wrap="square" rtlCol="0">
            <a:spAutoFit/>
          </a:bodyPr>
          <a:lstStyle/>
          <a:p>
            <a:r>
              <a:rPr lang="en-US" dirty="0"/>
              <a:t>Complaint ID</a:t>
            </a:r>
            <a:r>
              <a:rPr lang="en-US" dirty="0">
                <a:solidFill>
                  <a:srgbClr val="FF0000"/>
                </a:solidFill>
              </a:rPr>
              <a:t>*</a:t>
            </a:r>
            <a:r>
              <a:rPr lang="en-US" dirty="0"/>
              <a:t>.:</a:t>
            </a:r>
            <a:endParaRPr lang="en-IN" dirty="0"/>
          </a:p>
        </p:txBody>
      </p:sp>
      <p:sp>
        <p:nvSpPr>
          <p:cNvPr id="50" name="Rectangle 49">
            <a:extLst>
              <a:ext uri="{FF2B5EF4-FFF2-40B4-BE49-F238E27FC236}">
                <a16:creationId xmlns:a16="http://schemas.microsoft.com/office/drawing/2014/main" id="{4FB05AA4-71F2-03D1-6C49-94A9B7E1128F}"/>
              </a:ext>
            </a:extLst>
          </p:cNvPr>
          <p:cNvSpPr/>
          <p:nvPr/>
        </p:nvSpPr>
        <p:spPr>
          <a:xfrm>
            <a:off x="2568314" y="48516"/>
            <a:ext cx="3057993" cy="4182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&lt;Auto Captured from selected Complaint ID&gt;</a:t>
            </a:r>
            <a:endParaRPr lang="en-IN" sz="1600" dirty="0">
              <a:solidFill>
                <a:schemeClr val="tx1"/>
              </a:solidFill>
            </a:endParaRPr>
          </a:p>
        </p:txBody>
      </p:sp>
    </p:spTree>
    <p:extLst>
      <p:ext uri="{BB962C8B-B14F-4D97-AF65-F5344CB8AC3E}">
        <p14:creationId xmlns:p14="http://schemas.microsoft.com/office/powerpoint/2010/main" val="35984863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7275226" y="224853"/>
            <a:ext cx="2428406" cy="5696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Export Complaints</a:t>
            </a:r>
            <a:endParaRPr lang="en-IN" dirty="0"/>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sp>
        <p:nvSpPr>
          <p:cNvPr id="3" name="Rectangle 2">
            <a:extLst>
              <a:ext uri="{FF2B5EF4-FFF2-40B4-BE49-F238E27FC236}">
                <a16:creationId xmlns:a16="http://schemas.microsoft.com/office/drawing/2014/main" id="{00E03CB4-5D1E-7E99-43C2-E0F2FFF069D5}"/>
              </a:ext>
            </a:extLst>
          </p:cNvPr>
          <p:cNvSpPr/>
          <p:nvPr/>
        </p:nvSpPr>
        <p:spPr>
          <a:xfrm>
            <a:off x="9863528" y="284813"/>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Complaint</a:t>
            </a:r>
            <a:endParaRPr lang="en-IN" dirty="0">
              <a:solidFill>
                <a:sysClr val="windowText" lastClr="000000"/>
              </a:solidFill>
            </a:endParaRPr>
          </a:p>
        </p:txBody>
      </p:sp>
      <p:graphicFrame>
        <p:nvGraphicFramePr>
          <p:cNvPr id="6" name="Object 5">
            <a:extLst>
              <a:ext uri="{FF2B5EF4-FFF2-40B4-BE49-F238E27FC236}">
                <a16:creationId xmlns:a16="http://schemas.microsoft.com/office/drawing/2014/main" id="{70B879DA-2FE1-05E8-FB20-3D3A19744E08}"/>
              </a:ext>
            </a:extLst>
          </p:cNvPr>
          <p:cNvGraphicFramePr>
            <a:graphicFrameLocks noChangeAspect="1"/>
          </p:cNvGraphicFramePr>
          <p:nvPr>
            <p:extLst>
              <p:ext uri="{D42A27DB-BD31-4B8C-83A1-F6EECF244321}">
                <p14:modId xmlns:p14="http://schemas.microsoft.com/office/powerpoint/2010/main" val="2249916366"/>
              </p:ext>
            </p:extLst>
          </p:nvPr>
        </p:nvGraphicFramePr>
        <p:xfrm>
          <a:off x="467192" y="1317781"/>
          <a:ext cx="2231037" cy="1882438"/>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0" name=""/>
                      <p:cNvPicPr/>
                      <p:nvPr/>
                    </p:nvPicPr>
                    <p:blipFill>
                      <a:blip r:embed="rId3"/>
                      <a:stretch>
                        <a:fillRect/>
                      </a:stretch>
                    </p:blipFill>
                    <p:spPr>
                      <a:xfrm>
                        <a:off x="467192" y="1317781"/>
                        <a:ext cx="2231037" cy="1882438"/>
                      </a:xfrm>
                      <a:prstGeom prst="rect">
                        <a:avLst/>
                      </a:prstGeom>
                    </p:spPr>
                  </p:pic>
                </p:oleObj>
              </mc:Fallback>
            </mc:AlternateContent>
          </a:graphicData>
        </a:graphic>
      </p:graphicFrame>
    </p:spTree>
    <p:extLst>
      <p:ext uri="{BB962C8B-B14F-4D97-AF65-F5344CB8AC3E}">
        <p14:creationId xmlns:p14="http://schemas.microsoft.com/office/powerpoint/2010/main" val="11946780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44813D-25D6-4DDB-BD1B-E2FB8E64C123}"/>
              </a:ext>
            </a:extLst>
          </p:cNvPr>
          <p:cNvSpPr/>
          <p:nvPr/>
        </p:nvSpPr>
        <p:spPr>
          <a:xfrm>
            <a:off x="9818557" y="0"/>
            <a:ext cx="2203554" cy="50966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My Complaint</a:t>
            </a:r>
            <a:endParaRPr lang="en-IN" dirty="0">
              <a:solidFill>
                <a:sysClr val="windowText" lastClr="000000"/>
              </a:solidFill>
            </a:endParaRPr>
          </a:p>
        </p:txBody>
      </p:sp>
      <p:sp>
        <p:nvSpPr>
          <p:cNvPr id="3" name="Oval 2">
            <a:extLst>
              <a:ext uri="{FF2B5EF4-FFF2-40B4-BE49-F238E27FC236}">
                <a16:creationId xmlns:a16="http://schemas.microsoft.com/office/drawing/2014/main" id="{864AE20F-847A-197A-682B-698CB161C77F}"/>
              </a:ext>
            </a:extLst>
          </p:cNvPr>
          <p:cNvSpPr/>
          <p:nvPr/>
        </p:nvSpPr>
        <p:spPr>
          <a:xfrm>
            <a:off x="7307708" y="0"/>
            <a:ext cx="2342206" cy="4742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View Complaint</a:t>
            </a:r>
            <a:endParaRPr lang="en-IN" dirty="0"/>
          </a:p>
        </p:txBody>
      </p:sp>
      <p:graphicFrame>
        <p:nvGraphicFramePr>
          <p:cNvPr id="4" name="Table 3">
            <a:extLst>
              <a:ext uri="{FF2B5EF4-FFF2-40B4-BE49-F238E27FC236}">
                <a16:creationId xmlns:a16="http://schemas.microsoft.com/office/drawing/2014/main" id="{E1ECF1D9-F847-2587-7620-2CDFC9D63A2C}"/>
              </a:ext>
            </a:extLst>
          </p:cNvPr>
          <p:cNvGraphicFramePr>
            <a:graphicFrameLocks noGrp="1"/>
          </p:cNvGraphicFramePr>
          <p:nvPr>
            <p:extLst>
              <p:ext uri="{D42A27DB-BD31-4B8C-83A1-F6EECF244321}">
                <p14:modId xmlns:p14="http://schemas.microsoft.com/office/powerpoint/2010/main" val="3634918263"/>
              </p:ext>
            </p:extLst>
          </p:nvPr>
        </p:nvGraphicFramePr>
        <p:xfrm>
          <a:off x="470733" y="1319967"/>
          <a:ext cx="8128000" cy="4617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64431887"/>
                    </a:ext>
                  </a:extLst>
                </a:gridCol>
                <a:gridCol w="4064000">
                  <a:extLst>
                    <a:ext uri="{9D8B030D-6E8A-4147-A177-3AD203B41FA5}">
                      <a16:colId xmlns:a16="http://schemas.microsoft.com/office/drawing/2014/main" val="4145459452"/>
                    </a:ext>
                  </a:extLst>
                </a:gridCol>
              </a:tblGrid>
              <a:tr h="370840">
                <a:tc>
                  <a:txBody>
                    <a:bodyPr/>
                    <a:lstStyle/>
                    <a:p>
                      <a:r>
                        <a:rPr lang="en-US" dirty="0"/>
                        <a:t>Complaint ID:</a:t>
                      </a:r>
                      <a:endParaRPr lang="en-IN" dirty="0"/>
                    </a:p>
                  </a:txBody>
                  <a:tcPr/>
                </a:tc>
                <a:tc>
                  <a:txBody>
                    <a:bodyPr/>
                    <a:lstStyle/>
                    <a:p>
                      <a:r>
                        <a:rPr lang="en-US" dirty="0"/>
                        <a:t>Complaint Date:</a:t>
                      </a:r>
                      <a:endParaRPr lang="en-IN" dirty="0"/>
                    </a:p>
                  </a:txBody>
                  <a:tcPr/>
                </a:tc>
                <a:extLst>
                  <a:ext uri="{0D108BD9-81ED-4DB2-BD59-A6C34878D82A}">
                    <a16:rowId xmlns:a16="http://schemas.microsoft.com/office/drawing/2014/main" val="2636100837"/>
                  </a:ext>
                </a:extLst>
              </a:tr>
              <a:tr h="370840">
                <a:tc>
                  <a:txBody>
                    <a:bodyPr/>
                    <a:lstStyle/>
                    <a:p>
                      <a:r>
                        <a:rPr lang="en-US" dirty="0"/>
                        <a:t>Docket No.:</a:t>
                      </a:r>
                      <a:endParaRPr lang="en-IN" dirty="0"/>
                    </a:p>
                  </a:txBody>
                  <a:tcPr/>
                </a:tc>
                <a:tc>
                  <a:txBody>
                    <a:bodyPr/>
                    <a:lstStyle/>
                    <a:p>
                      <a:r>
                        <a:rPr lang="en-US" dirty="0"/>
                        <a:t>Billing Party Name:</a:t>
                      </a:r>
                      <a:endParaRPr lang="en-IN" dirty="0"/>
                    </a:p>
                  </a:txBody>
                  <a:tcPr/>
                </a:tc>
                <a:extLst>
                  <a:ext uri="{0D108BD9-81ED-4DB2-BD59-A6C34878D82A}">
                    <a16:rowId xmlns:a16="http://schemas.microsoft.com/office/drawing/2014/main" val="251122678"/>
                  </a:ext>
                </a:extLst>
              </a:tr>
              <a:tr h="370840">
                <a:tc>
                  <a:txBody>
                    <a:bodyPr/>
                    <a:lstStyle/>
                    <a:p>
                      <a:r>
                        <a:rPr lang="en-US" dirty="0"/>
                        <a:t>Origin:</a:t>
                      </a:r>
                      <a:endParaRPr lang="en-IN" dirty="0"/>
                    </a:p>
                  </a:txBody>
                  <a:tcPr/>
                </a:tc>
                <a:tc>
                  <a:txBody>
                    <a:bodyPr/>
                    <a:lstStyle/>
                    <a:p>
                      <a:r>
                        <a:rPr lang="en-US" dirty="0"/>
                        <a:t>Destination:</a:t>
                      </a:r>
                      <a:endParaRPr lang="en-IN" dirty="0"/>
                    </a:p>
                  </a:txBody>
                  <a:tcPr/>
                </a:tc>
                <a:extLst>
                  <a:ext uri="{0D108BD9-81ED-4DB2-BD59-A6C34878D82A}">
                    <a16:rowId xmlns:a16="http://schemas.microsoft.com/office/drawing/2014/main" val="3141213232"/>
                  </a:ext>
                </a:extLst>
              </a:tr>
              <a:tr h="370840">
                <a:tc>
                  <a:txBody>
                    <a:bodyPr/>
                    <a:lstStyle/>
                    <a:p>
                      <a:r>
                        <a:rPr lang="en-US" dirty="0"/>
                        <a:t>Docket Status:</a:t>
                      </a:r>
                      <a:endParaRPr lang="en-IN" dirty="0"/>
                    </a:p>
                  </a:txBody>
                  <a:tcPr/>
                </a:tc>
                <a:tc>
                  <a:txBody>
                    <a:bodyPr/>
                    <a:lstStyle/>
                    <a:p>
                      <a:r>
                        <a:rPr lang="en-US" dirty="0"/>
                        <a:t>Defaulter Branch:</a:t>
                      </a:r>
                      <a:endParaRPr lang="en-IN" dirty="0"/>
                    </a:p>
                  </a:txBody>
                  <a:tcPr/>
                </a:tc>
                <a:extLst>
                  <a:ext uri="{0D108BD9-81ED-4DB2-BD59-A6C34878D82A}">
                    <a16:rowId xmlns:a16="http://schemas.microsoft.com/office/drawing/2014/main" val="3542838184"/>
                  </a:ext>
                </a:extLst>
              </a:tr>
              <a:tr h="370840">
                <a:tc>
                  <a:txBody>
                    <a:bodyPr/>
                    <a:lstStyle/>
                    <a:p>
                      <a:r>
                        <a:rPr lang="en-US" dirty="0"/>
                        <a:t>Complaint Type:</a:t>
                      </a:r>
                      <a:endParaRPr lang="en-IN" dirty="0"/>
                    </a:p>
                  </a:txBody>
                  <a:tcPr/>
                </a:tc>
                <a:tc>
                  <a:txBody>
                    <a:bodyPr/>
                    <a:lstStyle/>
                    <a:p>
                      <a:r>
                        <a:rPr lang="en-US" dirty="0"/>
                        <a:t>Complaint Sub Type:</a:t>
                      </a:r>
                      <a:endParaRPr lang="en-IN" dirty="0"/>
                    </a:p>
                  </a:txBody>
                  <a:tcPr/>
                </a:tc>
                <a:extLst>
                  <a:ext uri="{0D108BD9-81ED-4DB2-BD59-A6C34878D82A}">
                    <a16:rowId xmlns:a16="http://schemas.microsoft.com/office/drawing/2014/main" val="3222012813"/>
                  </a:ext>
                </a:extLst>
              </a:tr>
              <a:tr h="370840">
                <a:tc>
                  <a:txBody>
                    <a:bodyPr/>
                    <a:lstStyle/>
                    <a:p>
                      <a:r>
                        <a:rPr lang="en-US" dirty="0"/>
                        <a:t>Complaint Priority:</a:t>
                      </a:r>
                      <a:endParaRPr lang="en-IN" dirty="0"/>
                    </a:p>
                  </a:txBody>
                  <a:tcPr/>
                </a:tc>
                <a:tc>
                  <a:txBody>
                    <a:bodyPr/>
                    <a:lstStyle/>
                    <a:p>
                      <a:r>
                        <a:rPr lang="en-US" dirty="0"/>
                        <a:t>Assigned To:</a:t>
                      </a:r>
                      <a:endParaRPr lang="en-IN" dirty="0"/>
                    </a:p>
                  </a:txBody>
                  <a:tcPr/>
                </a:tc>
                <a:extLst>
                  <a:ext uri="{0D108BD9-81ED-4DB2-BD59-A6C34878D82A}">
                    <a16:rowId xmlns:a16="http://schemas.microsoft.com/office/drawing/2014/main" val="3145769737"/>
                  </a:ext>
                </a:extLst>
              </a:tr>
              <a:tr h="370840">
                <a:tc>
                  <a:txBody>
                    <a:bodyPr/>
                    <a:lstStyle/>
                    <a:p>
                      <a:r>
                        <a:rPr lang="en-US" dirty="0"/>
                        <a:t>Complaint Status:</a:t>
                      </a:r>
                      <a:endParaRPr lang="en-IN" dirty="0"/>
                    </a:p>
                  </a:txBody>
                  <a:tcPr/>
                </a:tc>
                <a:tc>
                  <a:txBody>
                    <a:bodyPr/>
                    <a:lstStyle/>
                    <a:p>
                      <a:r>
                        <a:rPr lang="en-US" dirty="0"/>
                        <a:t>Complaint Description:</a:t>
                      </a:r>
                      <a:endParaRPr lang="en-IN" dirty="0"/>
                    </a:p>
                  </a:txBody>
                  <a:tcPr/>
                </a:tc>
                <a:extLst>
                  <a:ext uri="{0D108BD9-81ED-4DB2-BD59-A6C34878D82A}">
                    <a16:rowId xmlns:a16="http://schemas.microsoft.com/office/drawing/2014/main" val="2374823655"/>
                  </a:ext>
                </a:extLst>
              </a:tr>
              <a:tr h="370840">
                <a:tc>
                  <a:txBody>
                    <a:bodyPr/>
                    <a:lstStyle/>
                    <a:p>
                      <a:r>
                        <a:rPr lang="en-US" dirty="0"/>
                        <a:t>Complaint Raised By:</a:t>
                      </a:r>
                      <a:endParaRPr lang="en-IN" dirty="0"/>
                    </a:p>
                  </a:txBody>
                  <a:tcPr/>
                </a:tc>
                <a:tc>
                  <a:txBody>
                    <a:bodyPr/>
                    <a:lstStyle/>
                    <a:p>
                      <a:r>
                        <a:rPr lang="en-US" dirty="0"/>
                        <a:t>Complaint Raised Date &amp; Time:</a:t>
                      </a:r>
                      <a:endParaRPr lang="en-IN" dirty="0"/>
                    </a:p>
                  </a:txBody>
                  <a:tcPr/>
                </a:tc>
                <a:extLst>
                  <a:ext uri="{0D108BD9-81ED-4DB2-BD59-A6C34878D82A}">
                    <a16:rowId xmlns:a16="http://schemas.microsoft.com/office/drawing/2014/main" val="25422912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Complaint Updated By.:</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Complaint Updated Date &amp; Time:</a:t>
                      </a:r>
                      <a:endParaRPr lang="en-IN" dirty="0"/>
                    </a:p>
                    <a:p>
                      <a:endParaRPr lang="en-IN" dirty="0"/>
                    </a:p>
                  </a:txBody>
                  <a:tcPr/>
                </a:tc>
                <a:extLst>
                  <a:ext uri="{0D108BD9-81ED-4DB2-BD59-A6C34878D82A}">
                    <a16:rowId xmlns:a16="http://schemas.microsoft.com/office/drawing/2014/main" val="35284906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Resolution Date &amp; Time:</a:t>
                      </a:r>
                      <a:endParaRPr lang="en-IN" dirty="0"/>
                    </a:p>
                    <a:p>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3110040911"/>
                  </a:ext>
                </a:extLst>
              </a:tr>
              <a:tr h="370840">
                <a:tc>
                  <a:txBody>
                    <a:bodyPr/>
                    <a:lstStyle/>
                    <a:p>
                      <a:r>
                        <a:rPr lang="en-US" dirty="0"/>
                        <a:t>Supporting Document:</a:t>
                      </a:r>
                      <a:endParaRPr lang="en-IN" dirty="0"/>
                    </a:p>
                  </a:txBody>
                  <a:tcPr/>
                </a:tc>
                <a:tc>
                  <a:txBody>
                    <a:bodyPr/>
                    <a:lstStyle/>
                    <a:p>
                      <a:endParaRPr lang="en-IN" dirty="0"/>
                    </a:p>
                  </a:txBody>
                  <a:tcPr/>
                </a:tc>
                <a:extLst>
                  <a:ext uri="{0D108BD9-81ED-4DB2-BD59-A6C34878D82A}">
                    <a16:rowId xmlns:a16="http://schemas.microsoft.com/office/drawing/2014/main" val="254799323"/>
                  </a:ext>
                </a:extLst>
              </a:tr>
            </a:tbl>
          </a:graphicData>
        </a:graphic>
      </p:graphicFrame>
    </p:spTree>
    <p:extLst>
      <p:ext uri="{BB962C8B-B14F-4D97-AF65-F5344CB8AC3E}">
        <p14:creationId xmlns:p14="http://schemas.microsoft.com/office/powerpoint/2010/main" val="23302399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3B3760-81EF-1B2E-D39F-B476F3EE3FA2}"/>
              </a:ext>
            </a:extLst>
          </p:cNvPr>
          <p:cNvSpPr/>
          <p:nvPr/>
        </p:nvSpPr>
        <p:spPr>
          <a:xfrm>
            <a:off x="6096000" y="149902"/>
            <a:ext cx="5966086" cy="52465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ysClr val="windowText" lastClr="000000"/>
                </a:solidFill>
              </a:rPr>
              <a:t>13. General Master</a:t>
            </a:r>
            <a:endParaRPr lang="en-IN" sz="3600" dirty="0">
              <a:solidFill>
                <a:sysClr val="windowText" lastClr="000000"/>
              </a:solidFill>
            </a:endParaRPr>
          </a:p>
        </p:txBody>
      </p:sp>
      <p:sp>
        <p:nvSpPr>
          <p:cNvPr id="3" name="TextBox 2">
            <a:extLst>
              <a:ext uri="{FF2B5EF4-FFF2-40B4-BE49-F238E27FC236}">
                <a16:creationId xmlns:a16="http://schemas.microsoft.com/office/drawing/2014/main" id="{344C2DB0-5FF0-FEB2-B56B-1F163D0D4CD0}"/>
              </a:ext>
            </a:extLst>
          </p:cNvPr>
          <p:cNvSpPr txBox="1"/>
          <p:nvPr/>
        </p:nvSpPr>
        <p:spPr>
          <a:xfrm>
            <a:off x="419725" y="1199213"/>
            <a:ext cx="11077731" cy="2862322"/>
          </a:xfrm>
          <a:prstGeom prst="rect">
            <a:avLst/>
          </a:prstGeom>
          <a:noFill/>
        </p:spPr>
        <p:txBody>
          <a:bodyPr wrap="square" rtlCol="0">
            <a:spAutoFit/>
          </a:bodyPr>
          <a:lstStyle/>
          <a:p>
            <a:pPr marL="342900" indent="-342900">
              <a:buFont typeface="+mj-lt"/>
              <a:buAutoNum type="arabicPeriod"/>
            </a:pPr>
            <a:r>
              <a:rPr lang="en-US" dirty="0"/>
              <a:t>Lead category</a:t>
            </a:r>
          </a:p>
          <a:p>
            <a:pPr marL="342900" indent="-342900">
              <a:buFont typeface="+mj-lt"/>
              <a:buAutoNum type="arabicPeriod"/>
            </a:pPr>
            <a:r>
              <a:rPr lang="en-US" dirty="0"/>
              <a:t>Lead Source</a:t>
            </a:r>
          </a:p>
          <a:p>
            <a:pPr marL="342900" indent="-342900">
              <a:buFont typeface="+mj-lt"/>
              <a:buAutoNum type="arabicPeriod"/>
            </a:pPr>
            <a:r>
              <a:rPr lang="en-US" dirty="0"/>
              <a:t>Service Interested</a:t>
            </a:r>
          </a:p>
          <a:p>
            <a:pPr marL="342900" indent="-342900">
              <a:buFont typeface="+mj-lt"/>
              <a:buAutoNum type="arabicPeriod"/>
            </a:pPr>
            <a:r>
              <a:rPr lang="en-US" dirty="0"/>
              <a:t>Meeting Type</a:t>
            </a:r>
          </a:p>
          <a:p>
            <a:pPr marL="342900" indent="-342900">
              <a:buFont typeface="+mj-lt"/>
              <a:buAutoNum type="arabicPeriod"/>
            </a:pPr>
            <a:r>
              <a:rPr lang="en-US" dirty="0"/>
              <a:t>Transport Mode</a:t>
            </a:r>
          </a:p>
          <a:p>
            <a:pPr marL="342900" indent="-342900">
              <a:buFont typeface="+mj-lt"/>
              <a:buAutoNum type="arabicPeriod"/>
            </a:pPr>
            <a:r>
              <a:rPr lang="en-US" dirty="0"/>
              <a:t>Call Category</a:t>
            </a:r>
          </a:p>
          <a:p>
            <a:pPr marL="342900" indent="-342900">
              <a:buFont typeface="+mj-lt"/>
              <a:buAutoNum type="arabicPeriod"/>
            </a:pPr>
            <a:r>
              <a:rPr lang="en-US" dirty="0"/>
              <a:t>Priority</a:t>
            </a:r>
          </a:p>
          <a:p>
            <a:pPr marL="342900" indent="-342900">
              <a:buFont typeface="+mj-lt"/>
              <a:buAutoNum type="arabicPeriod"/>
            </a:pPr>
            <a:r>
              <a:rPr lang="en-US" dirty="0"/>
              <a:t>Complaint Type</a:t>
            </a:r>
          </a:p>
          <a:p>
            <a:pPr marL="342900" indent="-342900">
              <a:buFont typeface="+mj-lt"/>
              <a:buAutoNum type="arabicPeriod"/>
            </a:pPr>
            <a:r>
              <a:rPr lang="en-US" dirty="0"/>
              <a:t>Complaint Sub Type</a:t>
            </a:r>
          </a:p>
          <a:p>
            <a:pPr marL="342900" indent="-342900">
              <a:buFont typeface="+mj-lt"/>
              <a:buAutoNum type="arabicPeriod"/>
            </a:pPr>
            <a:r>
              <a:rPr lang="en-US" dirty="0"/>
              <a:t>Complaint Status</a:t>
            </a:r>
            <a:endParaRPr lang="en-IN" dirty="0"/>
          </a:p>
        </p:txBody>
      </p:sp>
    </p:spTree>
    <p:extLst>
      <p:ext uri="{BB962C8B-B14F-4D97-AF65-F5344CB8AC3E}">
        <p14:creationId xmlns:p14="http://schemas.microsoft.com/office/powerpoint/2010/main" val="31919820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569626" y="16489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Lead Category</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3015292873"/>
              </p:ext>
            </p:extLst>
          </p:nvPr>
        </p:nvGraphicFramePr>
        <p:xfrm>
          <a:off x="1244184" y="1813948"/>
          <a:ext cx="5418668" cy="149438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Lead category</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Lead</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Prospect</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5952053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Lead Category</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323475" cy="369332"/>
          </a:xfrm>
          <a:prstGeom prst="rect">
            <a:avLst/>
          </a:prstGeom>
          <a:noFill/>
        </p:spPr>
        <p:txBody>
          <a:bodyPr wrap="square" rtlCol="0">
            <a:spAutoFit/>
          </a:bodyPr>
          <a:lstStyle/>
          <a:p>
            <a:r>
              <a:rPr lang="en-US" dirty="0"/>
              <a:t>Lead Category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458387"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2458387" y="199034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381281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9B2379B-4F25-1365-A1CE-0C5C4559C9ED}"/>
              </a:ext>
            </a:extLst>
          </p:cNvPr>
          <p:cNvSpPr/>
          <p:nvPr/>
        </p:nvSpPr>
        <p:spPr>
          <a:xfrm>
            <a:off x="809469" y="284813"/>
            <a:ext cx="2428406" cy="569626"/>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Export Lead</a:t>
            </a:r>
            <a:endParaRPr lang="en-IN" dirty="0">
              <a:solidFill>
                <a:schemeClr val="tx1"/>
              </a:solidFill>
            </a:endParaRPr>
          </a:p>
        </p:txBody>
      </p:sp>
      <p:sp>
        <p:nvSpPr>
          <p:cNvPr id="4" name="Speech Bubble: Oval 3">
            <a:extLst>
              <a:ext uri="{FF2B5EF4-FFF2-40B4-BE49-F238E27FC236}">
                <a16:creationId xmlns:a16="http://schemas.microsoft.com/office/drawing/2014/main" id="{03D79A7C-A173-5C46-EBBC-035837B1C820}"/>
              </a:ext>
            </a:extLst>
          </p:cNvPr>
          <p:cNvSpPr/>
          <p:nvPr/>
        </p:nvSpPr>
        <p:spPr>
          <a:xfrm>
            <a:off x="3055974" y="1147450"/>
            <a:ext cx="3040026" cy="554636"/>
          </a:xfrm>
          <a:prstGeom prst="wedgeEllipseCallout">
            <a:avLst>
              <a:gd name="adj1" fmla="val -67271"/>
              <a:gd name="adj2" fmla="val 760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Download/Export  Template</a:t>
            </a:r>
            <a:endParaRPr lang="en-IN" dirty="0"/>
          </a:p>
        </p:txBody>
      </p:sp>
      <p:graphicFrame>
        <p:nvGraphicFramePr>
          <p:cNvPr id="3" name="Object 2">
            <a:extLst>
              <a:ext uri="{FF2B5EF4-FFF2-40B4-BE49-F238E27FC236}">
                <a16:creationId xmlns:a16="http://schemas.microsoft.com/office/drawing/2014/main" id="{FCFC91D6-58FC-43F1-C366-9FB3FC4EAF4D}"/>
              </a:ext>
            </a:extLst>
          </p:cNvPr>
          <p:cNvGraphicFramePr>
            <a:graphicFrameLocks noChangeAspect="1"/>
          </p:cNvGraphicFramePr>
          <p:nvPr>
            <p:extLst>
              <p:ext uri="{D42A27DB-BD31-4B8C-83A1-F6EECF244321}">
                <p14:modId xmlns:p14="http://schemas.microsoft.com/office/powerpoint/2010/main" val="383180477"/>
              </p:ext>
            </p:extLst>
          </p:nvPr>
        </p:nvGraphicFramePr>
        <p:xfrm>
          <a:off x="809469" y="1424768"/>
          <a:ext cx="1981200" cy="1671638"/>
        </p:xfrm>
        <a:graphic>
          <a:graphicData uri="http://schemas.openxmlformats.org/presentationml/2006/ole">
            <mc:AlternateContent xmlns:mc="http://schemas.openxmlformats.org/markup-compatibility/2006">
              <mc:Choice xmlns:v="urn:schemas-microsoft-com:vml" Requires="v">
                <p:oleObj name="Worksheet" showAsIcon="1" r:id="rId2" imgW="914570" imgH="771459" progId="Excel.Sheet.12">
                  <p:embed/>
                </p:oleObj>
              </mc:Choice>
              <mc:Fallback>
                <p:oleObj name="Worksheet" showAsIcon="1" r:id="rId2" imgW="914570" imgH="771459" progId="Excel.Sheet.12">
                  <p:embed/>
                  <p:pic>
                    <p:nvPicPr>
                      <p:cNvPr id="3" name="Object 2">
                        <a:extLst>
                          <a:ext uri="{FF2B5EF4-FFF2-40B4-BE49-F238E27FC236}">
                            <a16:creationId xmlns:a16="http://schemas.microsoft.com/office/drawing/2014/main" id="{FCFC91D6-58FC-43F1-C366-9FB3FC4EAF4D}"/>
                          </a:ext>
                        </a:extLst>
                      </p:cNvPr>
                      <p:cNvPicPr/>
                      <p:nvPr/>
                    </p:nvPicPr>
                    <p:blipFill>
                      <a:blip r:embed="rId3"/>
                      <a:stretch>
                        <a:fillRect/>
                      </a:stretch>
                    </p:blipFill>
                    <p:spPr>
                      <a:xfrm>
                        <a:off x="809469" y="1424768"/>
                        <a:ext cx="1981200" cy="1671638"/>
                      </a:xfrm>
                      <a:prstGeom prst="rect">
                        <a:avLst/>
                      </a:prstGeom>
                    </p:spPr>
                  </p:pic>
                </p:oleObj>
              </mc:Fallback>
            </mc:AlternateContent>
          </a:graphicData>
        </a:graphic>
      </p:graphicFrame>
    </p:spTree>
    <p:extLst>
      <p:ext uri="{BB962C8B-B14F-4D97-AF65-F5344CB8AC3E}">
        <p14:creationId xmlns:p14="http://schemas.microsoft.com/office/powerpoint/2010/main" val="12269674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Lead Category</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323475" cy="369332"/>
          </a:xfrm>
          <a:prstGeom prst="rect">
            <a:avLst/>
          </a:prstGeom>
          <a:noFill/>
        </p:spPr>
        <p:txBody>
          <a:bodyPr wrap="square" rtlCol="0">
            <a:spAutoFit/>
          </a:bodyPr>
          <a:lstStyle/>
          <a:p>
            <a:r>
              <a:rPr lang="en-US" dirty="0"/>
              <a:t>Lead Category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458387" y="1416570"/>
            <a:ext cx="472190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&lt;Lead Category Auto captured from selected Lead&gt;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513810" y="1952717"/>
            <a:ext cx="445735" cy="524394"/>
          </a:xfrm>
          <a:prstGeom prst="rect">
            <a:avLst/>
          </a:prstGeom>
        </p:spPr>
      </p:pic>
    </p:spTree>
    <p:extLst>
      <p:ext uri="{BB962C8B-B14F-4D97-AF65-F5344CB8AC3E}">
        <p14:creationId xmlns:p14="http://schemas.microsoft.com/office/powerpoint/2010/main" val="13152835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569626" y="16489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Lead Source</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165823136"/>
              </p:ext>
            </p:extLst>
          </p:nvPr>
        </p:nvGraphicFramePr>
        <p:xfrm>
          <a:off x="1244184" y="1813948"/>
          <a:ext cx="5418668" cy="149438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Lead Source</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Mail</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Conference</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5590589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Lead Source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1858780" cy="369332"/>
          </a:xfrm>
          <a:prstGeom prst="rect">
            <a:avLst/>
          </a:prstGeom>
          <a:noFill/>
        </p:spPr>
        <p:txBody>
          <a:bodyPr wrap="square" rtlCol="0">
            <a:spAutoFit/>
          </a:bodyPr>
          <a:lstStyle/>
          <a:p>
            <a:r>
              <a:rPr lang="en-US" dirty="0"/>
              <a:t>Lead Source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458387"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2458387" y="199034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33652727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Lead Source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323475" cy="369332"/>
          </a:xfrm>
          <a:prstGeom prst="rect">
            <a:avLst/>
          </a:prstGeom>
          <a:noFill/>
        </p:spPr>
        <p:txBody>
          <a:bodyPr wrap="square" rtlCol="0">
            <a:spAutoFit/>
          </a:bodyPr>
          <a:lstStyle/>
          <a:p>
            <a:r>
              <a:rPr lang="en-US" dirty="0"/>
              <a:t>Lead Category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458387" y="1416570"/>
            <a:ext cx="4721902"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&lt;Lead Source Auto captured from selected Lead&gt;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513810" y="1952717"/>
            <a:ext cx="445735" cy="524394"/>
          </a:xfrm>
          <a:prstGeom prst="rect">
            <a:avLst/>
          </a:prstGeom>
        </p:spPr>
      </p:pic>
    </p:spTree>
    <p:extLst>
      <p:ext uri="{BB962C8B-B14F-4D97-AF65-F5344CB8AC3E}">
        <p14:creationId xmlns:p14="http://schemas.microsoft.com/office/powerpoint/2010/main" val="25646232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Service Interested</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3277504435"/>
              </p:ext>
            </p:extLst>
          </p:nvPr>
        </p:nvGraphicFramePr>
        <p:xfrm>
          <a:off x="1244184" y="1813948"/>
          <a:ext cx="5418668" cy="186522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Service Interested</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LTL</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FTL</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r h="370840">
                <a:tc>
                  <a:txBody>
                    <a:bodyPr/>
                    <a:lstStyle/>
                    <a:p>
                      <a:r>
                        <a:rPr lang="en-US" dirty="0"/>
                        <a:t>3</a:t>
                      </a:r>
                      <a:endParaRPr lang="en-IN" dirty="0"/>
                    </a:p>
                  </a:txBody>
                  <a:tcPr/>
                </a:tc>
                <a:tc>
                  <a:txBody>
                    <a:bodyPr/>
                    <a:lstStyle/>
                    <a:p>
                      <a:r>
                        <a:rPr lang="en-US" u="none" dirty="0"/>
                        <a:t>Sample</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2125753"/>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pic>
        <p:nvPicPr>
          <p:cNvPr id="5" name="Picture 4">
            <a:extLst>
              <a:ext uri="{FF2B5EF4-FFF2-40B4-BE49-F238E27FC236}">
                <a16:creationId xmlns:a16="http://schemas.microsoft.com/office/drawing/2014/main" id="{919BD4E7-BC6E-ABA0-5652-474642095D9F}"/>
              </a:ext>
            </a:extLst>
          </p:cNvPr>
          <p:cNvPicPr>
            <a:picLocks noChangeAspect="1"/>
          </p:cNvPicPr>
          <p:nvPr/>
        </p:nvPicPr>
        <p:blipFill>
          <a:blip r:embed="rId2"/>
          <a:stretch>
            <a:fillRect/>
          </a:stretch>
        </p:blipFill>
        <p:spPr>
          <a:xfrm>
            <a:off x="4278970" y="3410213"/>
            <a:ext cx="276264" cy="247685"/>
          </a:xfrm>
          <a:prstGeom prst="rect">
            <a:avLst/>
          </a:prstGeom>
        </p:spPr>
      </p:pic>
      <p:pic>
        <p:nvPicPr>
          <p:cNvPr id="7" name="Picture 6">
            <a:extLst>
              <a:ext uri="{FF2B5EF4-FFF2-40B4-BE49-F238E27FC236}">
                <a16:creationId xmlns:a16="http://schemas.microsoft.com/office/drawing/2014/main" id="{FBFF745A-65B2-DA3C-CD1D-C2791A36C9D8}"/>
              </a:ext>
            </a:extLst>
          </p:cNvPr>
          <p:cNvPicPr>
            <a:picLocks noChangeAspect="1"/>
          </p:cNvPicPr>
          <p:nvPr/>
        </p:nvPicPr>
        <p:blipFill>
          <a:blip r:embed="rId3"/>
          <a:stretch>
            <a:fillRect/>
          </a:stretch>
        </p:blipFill>
        <p:spPr>
          <a:xfrm>
            <a:off x="5543988" y="3319156"/>
            <a:ext cx="392116" cy="303574"/>
          </a:xfrm>
          <a:prstGeom prst="rect">
            <a:avLst/>
          </a:prstGeom>
        </p:spPr>
      </p:pic>
    </p:spTree>
    <p:extLst>
      <p:ext uri="{BB962C8B-B14F-4D97-AF65-F5344CB8AC3E}">
        <p14:creationId xmlns:p14="http://schemas.microsoft.com/office/powerpoint/2010/main" val="32305159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Services</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dirty="0"/>
              <a:t>Service Interested</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06540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6560408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Services</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323475" cy="369332"/>
          </a:xfrm>
          <a:prstGeom prst="rect">
            <a:avLst/>
          </a:prstGeom>
          <a:noFill/>
        </p:spPr>
        <p:txBody>
          <a:bodyPr wrap="square" rtlCol="0">
            <a:spAutoFit/>
          </a:bodyPr>
          <a:lstStyle/>
          <a:p>
            <a:r>
              <a:rPr lang="en-US" dirty="0"/>
              <a:t>Service Interested</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848126" y="1416570"/>
            <a:ext cx="5561355"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&lt;Services Auto captured from selected Services Interested&gt;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863117" y="1931443"/>
            <a:ext cx="445735" cy="524394"/>
          </a:xfrm>
          <a:prstGeom prst="rect">
            <a:avLst/>
          </a:prstGeom>
        </p:spPr>
      </p:pic>
    </p:spTree>
    <p:extLst>
      <p:ext uri="{BB962C8B-B14F-4D97-AF65-F5344CB8AC3E}">
        <p14:creationId xmlns:p14="http://schemas.microsoft.com/office/powerpoint/2010/main" val="280586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35798-A2E3-C9E1-2C46-B762A33C9A45}"/>
              </a:ext>
            </a:extLst>
          </p:cNvPr>
          <p:cNvSpPr/>
          <p:nvPr/>
        </p:nvSpPr>
        <p:spPr>
          <a:xfrm>
            <a:off x="1161016" y="149902"/>
            <a:ext cx="3117954" cy="43471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Meeting Type</a:t>
            </a:r>
            <a:endParaRPr lang="en-IN" dirty="0">
              <a:solidFill>
                <a:schemeClr val="tx1"/>
              </a:solidFill>
            </a:endParaRPr>
          </a:p>
        </p:txBody>
      </p:sp>
      <p:graphicFrame>
        <p:nvGraphicFramePr>
          <p:cNvPr id="3" name="Table 2">
            <a:extLst>
              <a:ext uri="{FF2B5EF4-FFF2-40B4-BE49-F238E27FC236}">
                <a16:creationId xmlns:a16="http://schemas.microsoft.com/office/drawing/2014/main" id="{9C02E973-19A8-249B-EA51-879DF1A236A4}"/>
              </a:ext>
            </a:extLst>
          </p:cNvPr>
          <p:cNvGraphicFramePr>
            <a:graphicFrameLocks noGrp="1"/>
          </p:cNvGraphicFramePr>
          <p:nvPr>
            <p:extLst>
              <p:ext uri="{D42A27DB-BD31-4B8C-83A1-F6EECF244321}">
                <p14:modId xmlns:p14="http://schemas.microsoft.com/office/powerpoint/2010/main" val="269585188"/>
              </p:ext>
            </p:extLst>
          </p:nvPr>
        </p:nvGraphicFramePr>
        <p:xfrm>
          <a:off x="1244184" y="1813948"/>
          <a:ext cx="5418668" cy="1494381"/>
        </p:xfrm>
        <a:graphic>
          <a:graphicData uri="http://schemas.openxmlformats.org/drawingml/2006/table">
            <a:tbl>
              <a:tblPr firstRow="1" bandRow="1">
                <a:tableStyleId>{5C22544A-7EE6-4342-B048-85BDC9FD1C3A}</a:tableStyleId>
              </a:tblPr>
              <a:tblGrid>
                <a:gridCol w="719528">
                  <a:extLst>
                    <a:ext uri="{9D8B030D-6E8A-4147-A177-3AD203B41FA5}">
                      <a16:colId xmlns:a16="http://schemas.microsoft.com/office/drawing/2014/main" val="581797821"/>
                    </a:ext>
                  </a:extLst>
                </a:gridCol>
                <a:gridCol w="1989806">
                  <a:extLst>
                    <a:ext uri="{9D8B030D-6E8A-4147-A177-3AD203B41FA5}">
                      <a16:colId xmlns:a16="http://schemas.microsoft.com/office/drawing/2014/main" val="140729608"/>
                    </a:ext>
                  </a:extLst>
                </a:gridCol>
                <a:gridCol w="1354667">
                  <a:extLst>
                    <a:ext uri="{9D8B030D-6E8A-4147-A177-3AD203B41FA5}">
                      <a16:colId xmlns:a16="http://schemas.microsoft.com/office/drawing/2014/main" val="3798053927"/>
                    </a:ext>
                  </a:extLst>
                </a:gridCol>
                <a:gridCol w="1354667">
                  <a:extLst>
                    <a:ext uri="{9D8B030D-6E8A-4147-A177-3AD203B41FA5}">
                      <a16:colId xmlns:a16="http://schemas.microsoft.com/office/drawing/2014/main" val="383738179"/>
                    </a:ext>
                  </a:extLst>
                </a:gridCol>
              </a:tblGrid>
              <a:tr h="370840">
                <a:tc>
                  <a:txBody>
                    <a:bodyPr/>
                    <a:lstStyle/>
                    <a:p>
                      <a:r>
                        <a:rPr lang="en-US" dirty="0"/>
                        <a:t>Sr. No.</a:t>
                      </a:r>
                      <a:endParaRPr lang="en-IN" dirty="0"/>
                    </a:p>
                  </a:txBody>
                  <a:tcPr/>
                </a:tc>
                <a:tc>
                  <a:txBody>
                    <a:bodyPr/>
                    <a:lstStyle/>
                    <a:p>
                      <a:r>
                        <a:rPr lang="en-US" dirty="0"/>
                        <a:t>Meeting Type</a:t>
                      </a:r>
                      <a:endParaRPr lang="en-IN" dirty="0"/>
                    </a:p>
                  </a:txBody>
                  <a:tcPr/>
                </a:tc>
                <a:tc>
                  <a:txBody>
                    <a:bodyPr/>
                    <a:lstStyle/>
                    <a:p>
                      <a:r>
                        <a:rPr lang="en-US" dirty="0"/>
                        <a:t>Status</a:t>
                      </a:r>
                      <a:endParaRPr lang="en-IN" dirty="0"/>
                    </a:p>
                  </a:txBody>
                  <a:tcPr/>
                </a:tc>
                <a:tc>
                  <a:txBody>
                    <a:bodyPr/>
                    <a:lstStyle/>
                    <a:p>
                      <a:r>
                        <a:rPr lang="en-US" dirty="0"/>
                        <a:t>Action</a:t>
                      </a:r>
                      <a:endParaRPr lang="en-IN" dirty="0"/>
                    </a:p>
                  </a:txBody>
                  <a:tcPr/>
                </a:tc>
                <a:extLst>
                  <a:ext uri="{0D108BD9-81ED-4DB2-BD59-A6C34878D82A}">
                    <a16:rowId xmlns:a16="http://schemas.microsoft.com/office/drawing/2014/main" val="950526616"/>
                  </a:ext>
                </a:extLst>
              </a:tr>
              <a:tr h="483461">
                <a:tc>
                  <a:txBody>
                    <a:bodyPr/>
                    <a:lstStyle/>
                    <a:p>
                      <a:r>
                        <a:rPr lang="en-US" dirty="0"/>
                        <a:t>1</a:t>
                      </a:r>
                      <a:endParaRPr lang="en-IN" dirty="0"/>
                    </a:p>
                  </a:txBody>
                  <a:tcPr/>
                </a:tc>
                <a:tc>
                  <a:txBody>
                    <a:bodyPr/>
                    <a:lstStyle/>
                    <a:p>
                      <a:r>
                        <a:rPr lang="en-US" u="none" dirty="0"/>
                        <a:t>Prospect</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7430939"/>
                  </a:ext>
                </a:extLst>
              </a:tr>
              <a:tr h="370840">
                <a:tc>
                  <a:txBody>
                    <a:bodyPr/>
                    <a:lstStyle/>
                    <a:p>
                      <a:r>
                        <a:rPr lang="en-US" dirty="0"/>
                        <a:t>2</a:t>
                      </a:r>
                      <a:endParaRPr lang="en-IN" dirty="0"/>
                    </a:p>
                  </a:txBody>
                  <a:tcPr/>
                </a:tc>
                <a:tc>
                  <a:txBody>
                    <a:bodyPr/>
                    <a:lstStyle/>
                    <a:p>
                      <a:r>
                        <a:rPr lang="en-US" u="none" dirty="0"/>
                        <a:t>Negotiation</a:t>
                      </a:r>
                      <a:endParaRPr lang="en-IN" u="none"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03249717"/>
                  </a:ext>
                </a:extLst>
              </a:tr>
            </a:tbl>
          </a:graphicData>
        </a:graphic>
      </p:graphicFrame>
      <p:sp>
        <p:nvSpPr>
          <p:cNvPr id="4" name="Rectangle 3">
            <a:extLst>
              <a:ext uri="{FF2B5EF4-FFF2-40B4-BE49-F238E27FC236}">
                <a16:creationId xmlns:a16="http://schemas.microsoft.com/office/drawing/2014/main" id="{92EAF7C4-8285-D805-9424-BB10548C1589}"/>
              </a:ext>
            </a:extLst>
          </p:cNvPr>
          <p:cNvSpPr/>
          <p:nvPr/>
        </p:nvSpPr>
        <p:spPr>
          <a:xfrm>
            <a:off x="9978452" y="891983"/>
            <a:ext cx="1436280" cy="46469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Add New</a:t>
            </a:r>
            <a:endParaRPr lang="en-IN" dirty="0">
              <a:solidFill>
                <a:sysClr val="windowText" lastClr="000000"/>
              </a:solidFill>
            </a:endParaRPr>
          </a:p>
        </p:txBody>
      </p:sp>
      <p:pic>
        <p:nvPicPr>
          <p:cNvPr id="6" name="Picture 5">
            <a:extLst>
              <a:ext uri="{FF2B5EF4-FFF2-40B4-BE49-F238E27FC236}">
                <a16:creationId xmlns:a16="http://schemas.microsoft.com/office/drawing/2014/main" id="{6867E02D-1688-E2F5-D2EA-44A81CC0E463}"/>
              </a:ext>
            </a:extLst>
          </p:cNvPr>
          <p:cNvPicPr>
            <a:picLocks noChangeAspect="1"/>
          </p:cNvPicPr>
          <p:nvPr/>
        </p:nvPicPr>
        <p:blipFill>
          <a:blip r:embed="rId2"/>
          <a:stretch>
            <a:fillRect/>
          </a:stretch>
        </p:blipFill>
        <p:spPr>
          <a:xfrm>
            <a:off x="4278970" y="2561138"/>
            <a:ext cx="276264" cy="247685"/>
          </a:xfrm>
          <a:prstGeom prst="rect">
            <a:avLst/>
          </a:prstGeom>
        </p:spPr>
      </p:pic>
      <p:pic>
        <p:nvPicPr>
          <p:cNvPr id="8" name="Picture 7">
            <a:extLst>
              <a:ext uri="{FF2B5EF4-FFF2-40B4-BE49-F238E27FC236}">
                <a16:creationId xmlns:a16="http://schemas.microsoft.com/office/drawing/2014/main" id="{7AAA6B39-C716-653D-2811-E65BFD5DB54D}"/>
              </a:ext>
            </a:extLst>
          </p:cNvPr>
          <p:cNvPicPr>
            <a:picLocks noChangeAspect="1"/>
          </p:cNvPicPr>
          <p:nvPr/>
        </p:nvPicPr>
        <p:blipFill>
          <a:blip r:embed="rId2"/>
          <a:stretch>
            <a:fillRect/>
          </a:stretch>
        </p:blipFill>
        <p:spPr>
          <a:xfrm>
            <a:off x="4278970" y="3034068"/>
            <a:ext cx="276264" cy="247685"/>
          </a:xfrm>
          <a:prstGeom prst="rect">
            <a:avLst/>
          </a:prstGeom>
        </p:spPr>
      </p:pic>
      <p:pic>
        <p:nvPicPr>
          <p:cNvPr id="9" name="Picture 8">
            <a:extLst>
              <a:ext uri="{FF2B5EF4-FFF2-40B4-BE49-F238E27FC236}">
                <a16:creationId xmlns:a16="http://schemas.microsoft.com/office/drawing/2014/main" id="{22EAC3F7-F375-A884-7855-1249D738A3B5}"/>
              </a:ext>
            </a:extLst>
          </p:cNvPr>
          <p:cNvPicPr>
            <a:picLocks noChangeAspect="1"/>
          </p:cNvPicPr>
          <p:nvPr/>
        </p:nvPicPr>
        <p:blipFill>
          <a:blip r:embed="rId3"/>
          <a:stretch>
            <a:fillRect/>
          </a:stretch>
        </p:blipFill>
        <p:spPr>
          <a:xfrm>
            <a:off x="5543988" y="2505250"/>
            <a:ext cx="392116" cy="303573"/>
          </a:xfrm>
          <a:prstGeom prst="rect">
            <a:avLst/>
          </a:prstGeom>
        </p:spPr>
      </p:pic>
      <p:pic>
        <p:nvPicPr>
          <p:cNvPr id="10" name="Picture 9">
            <a:extLst>
              <a:ext uri="{FF2B5EF4-FFF2-40B4-BE49-F238E27FC236}">
                <a16:creationId xmlns:a16="http://schemas.microsoft.com/office/drawing/2014/main" id="{DE0E0D55-2301-F13B-4AB0-8D25858386F2}"/>
              </a:ext>
            </a:extLst>
          </p:cNvPr>
          <p:cNvPicPr>
            <a:picLocks noChangeAspect="1"/>
          </p:cNvPicPr>
          <p:nvPr/>
        </p:nvPicPr>
        <p:blipFill>
          <a:blip r:embed="rId3"/>
          <a:stretch>
            <a:fillRect/>
          </a:stretch>
        </p:blipFill>
        <p:spPr>
          <a:xfrm>
            <a:off x="5543988" y="2943011"/>
            <a:ext cx="392116" cy="303574"/>
          </a:xfrm>
          <a:prstGeom prst="rect">
            <a:avLst/>
          </a:prstGeom>
        </p:spPr>
      </p:pic>
    </p:spTree>
    <p:extLst>
      <p:ext uri="{BB962C8B-B14F-4D97-AF65-F5344CB8AC3E}">
        <p14:creationId xmlns:p14="http://schemas.microsoft.com/office/powerpoint/2010/main" val="36943521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Meeting Type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5" y="1334125"/>
            <a:ext cx="2323474" cy="369332"/>
          </a:xfrm>
          <a:prstGeom prst="rect">
            <a:avLst/>
          </a:prstGeom>
          <a:noFill/>
        </p:spPr>
        <p:txBody>
          <a:bodyPr wrap="square" rtlCol="0">
            <a:spAutoFit/>
          </a:bodyPr>
          <a:lstStyle/>
          <a:p>
            <a:r>
              <a:rPr lang="en-US" b="0" i="0" dirty="0">
                <a:effectLst/>
                <a:highlight>
                  <a:srgbClr val="FFFFFF"/>
                </a:highlight>
                <a:latin typeface="Open Sans" panose="020B0606030504020204" pitchFamily="34" charset="0"/>
              </a:rPr>
              <a:t>Meeting Type</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3102968" y="1416570"/>
            <a:ext cx="2473377"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&lt;Text Field&gt;</a:t>
            </a:r>
            <a:endParaRPr lang="en-IN" dirty="0">
              <a:solidFill>
                <a:schemeClr val="tx1"/>
              </a:solidFill>
            </a:endParaRPr>
          </a:p>
        </p:txBody>
      </p:sp>
      <p:pic>
        <p:nvPicPr>
          <p:cNvPr id="7" name="Picture 6">
            <a:extLst>
              <a:ext uri="{FF2B5EF4-FFF2-40B4-BE49-F238E27FC236}">
                <a16:creationId xmlns:a16="http://schemas.microsoft.com/office/drawing/2014/main" id="{D4DA472A-6137-2B38-BE91-DC5E91C842B5}"/>
              </a:ext>
            </a:extLst>
          </p:cNvPr>
          <p:cNvPicPr>
            <a:picLocks noChangeAspect="1"/>
          </p:cNvPicPr>
          <p:nvPr/>
        </p:nvPicPr>
        <p:blipFill>
          <a:blip r:embed="rId2"/>
          <a:stretch>
            <a:fillRect/>
          </a:stretch>
        </p:blipFill>
        <p:spPr>
          <a:xfrm>
            <a:off x="3188442" y="2065404"/>
            <a:ext cx="529044" cy="462914"/>
          </a:xfrm>
          <a:prstGeom prst="rect">
            <a:avLst/>
          </a:prstGeom>
        </p:spPr>
      </p:pic>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3"/>
          <a:stretch>
            <a:fillRect/>
          </a:stretch>
        </p:blipFill>
        <p:spPr>
          <a:xfrm>
            <a:off x="2513810" y="2807820"/>
            <a:ext cx="1878308" cy="545315"/>
          </a:xfrm>
          <a:prstGeom prst="rect">
            <a:avLst/>
          </a:prstGeom>
        </p:spPr>
      </p:pic>
    </p:spTree>
    <p:extLst>
      <p:ext uri="{BB962C8B-B14F-4D97-AF65-F5344CB8AC3E}">
        <p14:creationId xmlns:p14="http://schemas.microsoft.com/office/powerpoint/2010/main" val="2125286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A2BAE1-FCB8-697C-C6A2-27C3BB5B1610}"/>
              </a:ext>
            </a:extLst>
          </p:cNvPr>
          <p:cNvSpPr/>
          <p:nvPr/>
        </p:nvSpPr>
        <p:spPr>
          <a:xfrm>
            <a:off x="344774" y="164892"/>
            <a:ext cx="3117954" cy="434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Meeting Type</a:t>
            </a:r>
            <a:endParaRPr lang="en-IN" dirty="0"/>
          </a:p>
        </p:txBody>
      </p:sp>
      <p:sp>
        <p:nvSpPr>
          <p:cNvPr id="3" name="TextBox 2">
            <a:extLst>
              <a:ext uri="{FF2B5EF4-FFF2-40B4-BE49-F238E27FC236}">
                <a16:creationId xmlns:a16="http://schemas.microsoft.com/office/drawing/2014/main" id="{E438370A-6BBC-D5B5-E9A4-F998EFFCDBCF}"/>
              </a:ext>
            </a:extLst>
          </p:cNvPr>
          <p:cNvSpPr txBox="1"/>
          <p:nvPr/>
        </p:nvSpPr>
        <p:spPr>
          <a:xfrm>
            <a:off x="344774" y="1334125"/>
            <a:ext cx="2323475" cy="369332"/>
          </a:xfrm>
          <a:prstGeom prst="rect">
            <a:avLst/>
          </a:prstGeom>
          <a:noFill/>
        </p:spPr>
        <p:txBody>
          <a:bodyPr wrap="square" rtlCol="0">
            <a:spAutoFit/>
          </a:bodyPr>
          <a:lstStyle/>
          <a:p>
            <a:r>
              <a:rPr lang="en-US" dirty="0"/>
              <a:t>Meeting Type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4" name="TextBox 3">
            <a:extLst>
              <a:ext uri="{FF2B5EF4-FFF2-40B4-BE49-F238E27FC236}">
                <a16:creationId xmlns:a16="http://schemas.microsoft.com/office/drawing/2014/main" id="{167F6CBF-E78F-C2F3-90F0-62AFCB070C6A}"/>
              </a:ext>
            </a:extLst>
          </p:cNvPr>
          <p:cNvSpPr txBox="1"/>
          <p:nvPr/>
        </p:nvSpPr>
        <p:spPr>
          <a:xfrm>
            <a:off x="344774" y="1990344"/>
            <a:ext cx="2323475" cy="369332"/>
          </a:xfrm>
          <a:prstGeom prst="rect">
            <a:avLst/>
          </a:prstGeom>
          <a:noFill/>
        </p:spPr>
        <p:txBody>
          <a:bodyPr wrap="square" rtlCol="0">
            <a:spAutoFit/>
          </a:bodyPr>
          <a:lstStyle/>
          <a:p>
            <a:r>
              <a:rPr lang="en-US" dirty="0"/>
              <a:t>Active Flag </a:t>
            </a:r>
            <a:r>
              <a:rPr lang="en-IN" b="0" i="0" dirty="0">
                <a:solidFill>
                  <a:srgbClr val="FF4961"/>
                </a:solidFill>
                <a:effectLst/>
                <a:highlight>
                  <a:srgbClr val="FFFFFF"/>
                </a:highlight>
                <a:latin typeface="Open Sans" panose="020B0606030504020204" pitchFamily="34" charset="0"/>
              </a:rPr>
              <a:t>*</a:t>
            </a:r>
            <a:r>
              <a:rPr lang="en-US" dirty="0"/>
              <a:t>:</a:t>
            </a:r>
            <a:endParaRPr lang="en-IN" dirty="0"/>
          </a:p>
        </p:txBody>
      </p:sp>
      <p:sp>
        <p:nvSpPr>
          <p:cNvPr id="5" name="Rectangle 4">
            <a:extLst>
              <a:ext uri="{FF2B5EF4-FFF2-40B4-BE49-F238E27FC236}">
                <a16:creationId xmlns:a16="http://schemas.microsoft.com/office/drawing/2014/main" id="{5F4EC6ED-2911-7290-7B90-22F1D24EB810}"/>
              </a:ext>
            </a:extLst>
          </p:cNvPr>
          <p:cNvSpPr/>
          <p:nvPr/>
        </p:nvSpPr>
        <p:spPr>
          <a:xfrm>
            <a:off x="2848126" y="1416570"/>
            <a:ext cx="4167271"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&lt; Auto captured from selected Meeting Type&gt;</a:t>
            </a:r>
            <a:endParaRPr lang="en-IN" sz="1600" dirty="0">
              <a:solidFill>
                <a:schemeClr val="tx1"/>
              </a:solidFill>
            </a:endParaRPr>
          </a:p>
        </p:txBody>
      </p:sp>
      <p:pic>
        <p:nvPicPr>
          <p:cNvPr id="9" name="Picture 8">
            <a:extLst>
              <a:ext uri="{FF2B5EF4-FFF2-40B4-BE49-F238E27FC236}">
                <a16:creationId xmlns:a16="http://schemas.microsoft.com/office/drawing/2014/main" id="{0FC5B2C6-C2ED-F9CA-CE0B-F9CCA892D755}"/>
              </a:ext>
            </a:extLst>
          </p:cNvPr>
          <p:cNvPicPr>
            <a:picLocks noChangeAspect="1"/>
          </p:cNvPicPr>
          <p:nvPr/>
        </p:nvPicPr>
        <p:blipFill>
          <a:blip r:embed="rId2"/>
          <a:stretch>
            <a:fillRect/>
          </a:stretch>
        </p:blipFill>
        <p:spPr>
          <a:xfrm>
            <a:off x="2513810" y="2807820"/>
            <a:ext cx="1878308" cy="545315"/>
          </a:xfrm>
          <a:prstGeom prst="rect">
            <a:avLst/>
          </a:prstGeom>
        </p:spPr>
      </p:pic>
      <p:pic>
        <p:nvPicPr>
          <p:cNvPr id="8" name="Picture 7">
            <a:extLst>
              <a:ext uri="{FF2B5EF4-FFF2-40B4-BE49-F238E27FC236}">
                <a16:creationId xmlns:a16="http://schemas.microsoft.com/office/drawing/2014/main" id="{D42F6A95-11E7-40A4-DE3F-D93E5C48EFE9}"/>
              </a:ext>
            </a:extLst>
          </p:cNvPr>
          <p:cNvPicPr>
            <a:picLocks noChangeAspect="1"/>
          </p:cNvPicPr>
          <p:nvPr/>
        </p:nvPicPr>
        <p:blipFill>
          <a:blip r:embed="rId3"/>
          <a:stretch>
            <a:fillRect/>
          </a:stretch>
        </p:blipFill>
        <p:spPr>
          <a:xfrm>
            <a:off x="2863117" y="1931443"/>
            <a:ext cx="445735" cy="524394"/>
          </a:xfrm>
          <a:prstGeom prst="rect">
            <a:avLst/>
          </a:prstGeom>
        </p:spPr>
      </p:pic>
    </p:spTree>
    <p:extLst>
      <p:ext uri="{BB962C8B-B14F-4D97-AF65-F5344CB8AC3E}">
        <p14:creationId xmlns:p14="http://schemas.microsoft.com/office/powerpoint/2010/main" val="3644827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13986</TotalTime>
  <Words>6320</Words>
  <Application>Microsoft Office PowerPoint</Application>
  <PresentationFormat>Widescreen</PresentationFormat>
  <Paragraphs>1949</Paragraphs>
  <Slides>117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117</vt:i4>
      </vt:variant>
    </vt:vector>
  </HeadingPairs>
  <TitlesOfParts>
    <vt:vector size="124" baseType="lpstr">
      <vt:lpstr>Aptos</vt:lpstr>
      <vt:lpstr>Aptos Display</vt:lpstr>
      <vt:lpstr>Arial</vt:lpstr>
      <vt:lpstr>Nunito Sans</vt:lpstr>
      <vt:lpstr>Open Sans</vt:lpstr>
      <vt:lpstr>Office Theme</vt:lpstr>
      <vt:lpstr>Worksheet</vt:lpstr>
      <vt:lpstr>CRM to QM Complaint Management Expense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Handore</dc:creator>
  <cp:lastModifiedBy>Priyanka Handore</cp:lastModifiedBy>
  <cp:revision>378</cp:revision>
  <cp:lastPrinted>2024-07-01T11:00:06Z</cp:lastPrinted>
  <dcterms:created xsi:type="dcterms:W3CDTF">2024-06-26T04:58:32Z</dcterms:created>
  <dcterms:modified xsi:type="dcterms:W3CDTF">2024-07-18T12:26:02Z</dcterms:modified>
</cp:coreProperties>
</file>