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1"/>
  </p:notesMasterIdLst>
  <p:handoutMasterIdLst>
    <p:handoutMasterId r:id="rId22"/>
  </p:handoutMasterIdLst>
  <p:sldIdLst>
    <p:sldId id="256" r:id="rId5"/>
    <p:sldId id="281" r:id="rId6"/>
    <p:sldId id="279" r:id="rId7"/>
    <p:sldId id="264" r:id="rId8"/>
    <p:sldId id="276" r:id="rId9"/>
    <p:sldId id="277" r:id="rId10"/>
    <p:sldId id="278" r:id="rId11"/>
    <p:sldId id="280" r:id="rId12"/>
    <p:sldId id="287" r:id="rId13"/>
    <p:sldId id="288" r:id="rId14"/>
    <p:sldId id="289" r:id="rId15"/>
    <p:sldId id="290" r:id="rId16"/>
    <p:sldId id="283" r:id="rId17"/>
    <p:sldId id="284" r:id="rId18"/>
    <p:sldId id="29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91B37-85A3-4BF5-8661-F99191596169}" v="893" dt="2019-12-08T14:26:54.609"/>
    <p1510:client id="{59AB81CE-39F8-4860-9C26-3877A22A54B8}" v="637" dt="2019-12-08T13:30:33.994"/>
    <p1510:client id="{78211CF0-00AE-4C94-8C0C-773738938EF8}" v="229" dt="2019-12-08T12:28:36.336"/>
    <p1510:client id="{EB2C33D1-3B08-4BF7-86DC-42DCA08DA2FB}" v="4225" dt="2019-12-08T12:00:48.630"/>
    <p1510:client id="{EF2E9A64-C8F5-42B9-A84A-0FC30429B7FF}" v="16" dt="2019-12-08T14:32:47.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72" autoAdjust="0"/>
    <p:restoredTop sz="95033" autoAdjust="0"/>
  </p:normalViewPr>
  <p:slideViewPr>
    <p:cSldViewPr snapToGrid="0" snapToObjects="1">
      <p:cViewPr varScale="1">
        <p:scale>
          <a:sx n="84" d="100"/>
          <a:sy n="84" d="100"/>
        </p:scale>
        <p:origin x="-648" y="-62"/>
      </p:cViewPr>
      <p:guideLst>
        <p:guide orient="horz" pos="2160"/>
        <p:guide pos="3840"/>
      </p:guideLst>
    </p:cSldViewPr>
  </p:slideViewPr>
  <p:notesTextViewPr>
    <p:cViewPr>
      <p:scale>
        <a:sx n="1" d="1"/>
        <a:sy n="1" d="1"/>
      </p:scale>
      <p:origin x="0" y="0"/>
    </p:cViewPr>
  </p:notesTextViewPr>
  <p:notesViewPr>
    <p:cSldViewPr snapToGrid="0" snapToObjects="1">
      <p:cViewPr>
        <p:scale>
          <a:sx n="66" d="100"/>
          <a:sy n="66" d="100"/>
        </p:scale>
        <p:origin x="3330" y="19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3" qsCatId="simple" csTypeId="urn:microsoft.com/office/officeart/2005/8/colors/accent1_2" csCatId="accent1" phldr="1"/>
      <dgm:spPr/>
      <dgm:t>
        <a:bodyPr/>
        <a:lstStyle/>
        <a:p>
          <a:endParaRPr lang="en-US"/>
        </a:p>
      </dgm:t>
    </dgm:pt>
    <dgm:pt modelId="{B388C4F7-DD86-40E4-BA83-6838C8E845B2}">
      <dgm:prSet phldrT="[Text]" phldr="0" custT="1"/>
      <dgm:spPr/>
      <dgm:t>
        <a:bodyPr/>
        <a:lstStyle/>
        <a:p>
          <a:r>
            <a:rPr lang="en-US" sz="1800" b="1" i="0" u="none" strike="noStrike" cap="none" baseline="0" noProof="0" smtClean="0">
              <a:latin typeface="Arial Black"/>
              <a:cs typeface="Calibri Light"/>
            </a:rPr>
            <a:t>Javascript</a:t>
          </a:r>
          <a:endParaRPr lang="en-US" sz="1800" b="1" i="0" u="none" strike="noStrike" cap="none" baseline="0" noProof="0" dirty="0">
            <a:latin typeface="Arial Black"/>
            <a:cs typeface="Calibri Light"/>
          </a:endParaRP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phldr="0" custT="1"/>
      <dgm:spPr/>
      <dgm:t>
        <a:bodyPr/>
        <a:lstStyle/>
        <a:p>
          <a:r>
            <a:rPr lang="en-US" sz="1200" b="1" smtClean="0">
              <a:latin typeface="Arial Black"/>
            </a:rPr>
            <a:t>HTML</a:t>
          </a:r>
          <a:endParaRPr lang="en-US" sz="1200" b="1" dirty="0">
            <a:latin typeface="Arial Black"/>
          </a:endParaRP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phldr="0" custT="1"/>
      <dgm:spPr/>
      <dgm:t>
        <a:bodyPr/>
        <a:lstStyle/>
        <a:p>
          <a:r>
            <a:rPr lang="en-US" sz="1200" b="1" smtClean="0">
              <a:latin typeface="Arial Black"/>
            </a:rPr>
            <a:t>CSS</a:t>
          </a:r>
          <a:endParaRPr lang="en-US" sz="1200" b="1" dirty="0">
            <a:latin typeface="Arial Black"/>
          </a:endParaRP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 modelId="{A6EEB127-C2F5-4C0D-B108-CC2B3F78F4F1}" type="pres">
      <dgm:prSet presAssocID="{B388C4F7-DD86-40E4-BA83-6838C8E845B2}" presName="Parent" presStyleLbl="node0" presStyleIdx="0" presStyleCnt="1">
        <dgm:presLayoutVars>
          <dgm:chMax val="5"/>
          <dgm:chPref val="5"/>
        </dgm:presLayoutVars>
      </dgm:prSet>
      <dgm:spPr/>
      <dgm:t>
        <a:bodyPr/>
        <a:lstStyle/>
        <a:p>
          <a:endParaRPr lang="en-US"/>
        </a:p>
      </dgm:t>
    </dgm:pt>
    <dgm:pt modelId="{8A0FF0D8-0AF7-44A4-833E-7EA23A507B5A}" type="pres">
      <dgm:prSet presAssocID="{B388C4F7-DD86-40E4-BA83-6838C8E845B2}" presName="Accent1" presStyleLbl="node1" presStyleIdx="0" presStyleCnt="13" custLinFactX="100000" custLinFactNeighborX="188459" custLinFactNeighborY="81689"/>
      <dgm:spPr/>
      <dgm:t>
        <a:bodyPr/>
        <a:lstStyle/>
        <a:p>
          <a:endParaRPr lang="en-US"/>
        </a:p>
      </dgm:t>
    </dgm:pt>
    <dgm:pt modelId="{F988BAF3-9DE2-4A25-84FE-B7C476401BC3}" type="pres">
      <dgm:prSet presAssocID="{B388C4F7-DD86-40E4-BA83-6838C8E845B2}" presName="Accent2" presStyleLbl="node1" presStyleIdx="1" presStyleCnt="13" custLinFactX="-100000" custLinFactNeighborX="-111529" custLinFactNeighborY="14088"/>
      <dgm:spPr/>
      <dgm:t>
        <a:bodyPr/>
        <a:lstStyle/>
        <a:p>
          <a:endParaRPr lang="en-US"/>
        </a:p>
      </dgm:t>
    </dgm:pt>
    <dgm:pt modelId="{6288D093-07AF-4EEB-B57C-FB5DA4420E30}" type="pres">
      <dgm:prSet presAssocID="{B388C4F7-DD86-40E4-BA83-6838C8E845B2}" presName="Accent3" presStyleLbl="node1" presStyleIdx="2" presStyleCnt="13"/>
      <dgm:spPr/>
      <dgm:t>
        <a:bodyPr/>
        <a:lstStyle/>
        <a:p>
          <a:endParaRPr lang="en-US"/>
        </a:p>
      </dgm:t>
    </dgm:pt>
    <dgm:pt modelId="{099685E2-34CD-4723-A342-ED2D0CA22ECA}" type="pres">
      <dgm:prSet presAssocID="{B388C4F7-DD86-40E4-BA83-6838C8E845B2}" presName="Accent4" presStyleLbl="node1" presStyleIdx="3" presStyleCnt="13" custLinFactNeighborX="58713" custLinFactNeighborY="-34983"/>
      <dgm:spPr/>
      <dgm:t>
        <a:bodyPr/>
        <a:lstStyle/>
        <a:p>
          <a:endParaRPr lang="en-US"/>
        </a:p>
      </dgm:t>
    </dgm:pt>
    <dgm:pt modelId="{282F7230-9226-4387-9620-3DC67223F95C}" type="pres">
      <dgm:prSet presAssocID="{B388C4F7-DD86-40E4-BA83-6838C8E845B2}" presName="Accent5" presStyleLbl="node1" presStyleIdx="4" presStyleCnt="13" custLinFactX="-100000" custLinFactY="-30318" custLinFactNeighborX="-143259" custLinFactNeighborY="-100000"/>
      <dgm:spPr/>
      <dgm:t>
        <a:bodyPr/>
        <a:lstStyle/>
        <a:p>
          <a:endParaRPr lang="en-US"/>
        </a:p>
      </dgm:t>
    </dgm:pt>
    <dgm:pt modelId="{2682D7C4-37F7-4CA1-B102-AED7627E9C93}" type="pres">
      <dgm:prSet presAssocID="{B388C4F7-DD86-40E4-BA83-6838C8E845B2}" presName="Accent6" presStyleLbl="node1" presStyleIdx="5" presStyleCnt="13" custLinFactX="-5765" custLinFactY="159253" custLinFactNeighborX="-100000" custLinFactNeighborY="200000"/>
      <dgm:spPr/>
      <dgm:t>
        <a:bodyPr/>
        <a:lstStyle/>
        <a:p>
          <a:endParaRPr lang="en-US"/>
        </a:p>
      </dgm:t>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t>
        <a:bodyPr/>
        <a:lstStyle/>
        <a:p>
          <a:endParaRPr lang="en-US"/>
        </a:p>
      </dgm:t>
    </dgm:pt>
    <dgm:pt modelId="{DD36342D-1CB9-480B-9443-592ECACCB1B2}" type="pres">
      <dgm:prSet presAssocID="{27C8F191-CB8B-4A89-9EDF-D94B6E4ADC92}" presName="Accent7" presStyleCnt="0"/>
      <dgm:spPr/>
      <dgm:t>
        <a:bodyPr/>
        <a:lstStyle/>
        <a:p>
          <a:endParaRPr lang="en-US"/>
        </a:p>
      </dgm:t>
    </dgm:pt>
    <dgm:pt modelId="{2470B0FE-F3CE-48F3-AE82-73016C487D68}" type="pres">
      <dgm:prSet presAssocID="{27C8F191-CB8B-4A89-9EDF-D94B6E4ADC92}" presName="AccentHold1" presStyleLbl="node1" presStyleIdx="7" presStyleCnt="13" custScaleX="30777" custScaleY="55808" custLinFactX="100000" custLinFactY="-2111" custLinFactNeighborX="185906" custLinFactNeighborY="-100000"/>
      <dgm:spPr/>
      <dgm:t>
        <a:bodyPr/>
        <a:lstStyle/>
        <a:p>
          <a:endParaRPr lang="en-US"/>
        </a:p>
      </dgm:t>
    </dgm:pt>
    <dgm:pt modelId="{1C5C821B-7AF3-4B1C-B3FE-45A337B82741}" type="pres">
      <dgm:prSet presAssocID="{27C8F191-CB8B-4A89-9EDF-D94B6E4ADC92}" presName="Accent8" presStyleCnt="0"/>
      <dgm:spPr/>
      <dgm:t>
        <a:bodyPr/>
        <a:lstStyle/>
        <a:p>
          <a:endParaRPr lang="en-US"/>
        </a:p>
      </dgm:t>
    </dgm:pt>
    <dgm:pt modelId="{48BC9D73-B86D-4378-970E-5CD650E31618}" type="pres">
      <dgm:prSet presAssocID="{27C8F191-CB8B-4A89-9EDF-D94B6E4ADC92}" presName="AccentHold2" presStyleLbl="node1" presStyleIdx="8" presStyleCnt="13"/>
      <dgm:spPr/>
      <dgm:t>
        <a:bodyPr/>
        <a:lstStyle/>
        <a:p>
          <a:endParaRPr lang="en-US"/>
        </a:p>
      </dgm:t>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t>
        <a:bodyPr/>
        <a:lstStyle/>
        <a:p>
          <a:endParaRPr lang="en-US"/>
        </a:p>
      </dgm:t>
    </dgm:pt>
    <dgm:pt modelId="{6B30F03A-93BA-441A-ABF4-25C2455DF7C0}" type="pres">
      <dgm:prSet presAssocID="{AEFF5EA2-6931-4098-96C8-31AE53CB425B}" presName="Accent9" presStyleCnt="0"/>
      <dgm:spPr/>
      <dgm:t>
        <a:bodyPr/>
        <a:lstStyle/>
        <a:p>
          <a:endParaRPr lang="en-US"/>
        </a:p>
      </dgm:t>
    </dgm:pt>
    <dgm:pt modelId="{0DF8FB3E-B0B0-40D8-B039-0C7B496BBA97}" type="pres">
      <dgm:prSet presAssocID="{AEFF5EA2-6931-4098-96C8-31AE53CB425B}" presName="AccentHold1" presStyleLbl="node1" presStyleIdx="10" presStyleCnt="13" custLinFactX="33744" custLinFactY="133148" custLinFactNeighborX="100000" custLinFactNeighborY="200000"/>
      <dgm:spPr/>
      <dgm:t>
        <a:bodyPr/>
        <a:lstStyle/>
        <a:p>
          <a:endParaRPr lang="en-US"/>
        </a:p>
      </dgm:t>
    </dgm:pt>
    <dgm:pt modelId="{37FA1CD0-A7DC-4E74-BDC2-224405012EB0}" type="pres">
      <dgm:prSet presAssocID="{AEFF5EA2-6931-4098-96C8-31AE53CB425B}" presName="Accent10" presStyleCnt="0"/>
      <dgm:spPr/>
      <dgm:t>
        <a:bodyPr/>
        <a:lstStyle/>
        <a:p>
          <a:endParaRPr lang="en-US"/>
        </a:p>
      </dgm:t>
    </dgm:pt>
    <dgm:pt modelId="{022614F8-042B-41CB-A6A7-8094C903EB2F}" type="pres">
      <dgm:prSet presAssocID="{AEFF5EA2-6931-4098-96C8-31AE53CB425B}" presName="AccentHold2" presStyleLbl="node1" presStyleIdx="11" presStyleCnt="13"/>
      <dgm:spPr/>
      <dgm:t>
        <a:bodyPr/>
        <a:lstStyle/>
        <a:p>
          <a:endParaRPr lang="en-US"/>
        </a:p>
      </dgm:t>
    </dgm:pt>
    <dgm:pt modelId="{BA4661A9-DFAB-468E-97BE-F29D08FF69A9}" type="pres">
      <dgm:prSet presAssocID="{AEFF5EA2-6931-4098-96C8-31AE53CB425B}" presName="Accent11" presStyleCnt="0"/>
      <dgm:spPr/>
      <dgm:t>
        <a:bodyPr/>
        <a:lstStyle/>
        <a:p>
          <a:endParaRPr lang="en-US"/>
        </a:p>
      </dgm:t>
    </dgm:pt>
    <dgm:pt modelId="{C85BB588-B4E8-4D50-9280-4D4F2686007C}" type="pres">
      <dgm:prSet presAssocID="{AEFF5EA2-6931-4098-96C8-31AE53CB425B}" presName="AccentHold3" presStyleLbl="node1" presStyleIdx="12" presStyleCnt="13" custLinFactX="336827" custLinFactY="-44406" custLinFactNeighborX="400000" custLinFactNeighborY="-100000"/>
      <dgm:spPr/>
      <dgm:t>
        <a:bodyPr/>
        <a:lstStyle/>
        <a:p>
          <a:endParaRPr lang="en-US"/>
        </a:p>
      </dgm:t>
    </dgm:pt>
  </dgm:ptLst>
  <dgm:cxnLst>
    <dgm:cxn modelId="{A3AC16E3-96A0-4DCE-A502-BF3413F7EEBB}" type="presOf" srcId="{BE5B76ED-C686-4E97-9A28-74231B4FDDD1}" destId="{EC323DFF-E2DA-4381-8948-5F3D2CD82207}" srcOrd="0" destOrd="0" presId="urn:microsoft.com/office/officeart/2009/3/layout/CircleRelationship"/>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FDEC3F6B-F860-4E8B-8B14-455DBFCFBFB4}" srcId="{BE5B76ED-C686-4E97-9A28-74231B4FDDD1}" destId="{B388C4F7-DD86-40E4-BA83-6838C8E845B2}" srcOrd="0" destOrd="0" parTransId="{4F4EFEB2-AE6B-4B4E-A388-E726479684C1}" sibTransId="{BEE196C3-EEB3-4935-976F-A713EF603EEA}"/>
    <dgm:cxn modelId="{4E26289A-3825-4A9C-991F-8AB8A7EFD597}" srcId="{B388C4F7-DD86-40E4-BA83-6838C8E845B2}" destId="{27C8F191-CB8B-4A89-9EDF-D94B6E4ADC92}" srcOrd="0" destOrd="0" parTransId="{8EFDF7C7-310E-4ED5-B739-2186FB69ED8A}" sibTransId="{755F5D09-ECCD-4FC5-B350-FED951F57983}"/>
    <dgm:cxn modelId="{9443D217-9168-4ECF-A563-7C2F4C998EAA}" type="presOf" srcId="{27C8F191-CB8B-4A89-9EDF-D94B6E4ADC92}" destId="{CCDD2561-1FC5-4EA6-AD90-3ADAF62A41D1}"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u="none" strike="noStrike" kern="1200" cap="none" baseline="0" noProof="0" dirty="0">
              <a:solidFill>
                <a:schemeClr val="tx1"/>
              </a:solidFill>
              <a:latin typeface="Arial Black"/>
              <a:cs typeface="Calibri Light"/>
            </a:rPr>
            <a:t>Javascript</a:t>
          </a:r>
          <a:endParaRPr lang="en-US" sz="1800" b="1" i="0" u="none" strike="noStrike" kern="1200" cap="none" baseline="0" noProof="0" dirty="0">
            <a:solidFill>
              <a:srgbClr val="010000"/>
            </a:solidFill>
            <a:latin typeface="Arial Black"/>
            <a:cs typeface="Calibri Light"/>
          </a:endParaRP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latin typeface="Arial Black"/>
            </a:rPr>
            <a:t>HTML</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latin typeface="Arial Black"/>
            </a:rPr>
            <a:t>CSS</a:t>
          </a:r>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0EF0912-B83A-42C6-BB23-7A690E7AC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B3D5DC4-1380-4B24-BDBD-DA7EA6CBC5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7B97B-9619-4AC8-82FF-73C4D5713A4E}" type="datetimeFigureOut">
              <a:rPr lang="en-US" smtClean="0"/>
              <a:pPr/>
              <a:t>12/8/2019</a:t>
            </a:fld>
            <a:endParaRPr lang="en-US" dirty="0"/>
          </a:p>
        </p:txBody>
      </p:sp>
      <p:sp>
        <p:nvSpPr>
          <p:cNvPr id="4" name="Footer Placeholder 3">
            <a:extLst>
              <a:ext uri="{FF2B5EF4-FFF2-40B4-BE49-F238E27FC236}">
                <a16:creationId xmlns:a16="http://schemas.microsoft.com/office/drawing/2014/main" xmlns="" id="{123334A9-4ADD-4E49-92B8-B060BCE554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44E3E284-A085-4213-BAFF-1E760A903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EF27E8-CC73-4BD4-BE7E-584FE3DD710D}" type="slidenum">
              <a:rPr lang="en-US" smtClean="0"/>
              <a:pPr/>
              <a:t>‹#›</a:t>
            </a:fld>
            <a:endParaRPr lang="en-US" dirty="0"/>
          </a:p>
        </p:txBody>
      </p:sp>
    </p:spTree>
    <p:extLst>
      <p:ext uri="{BB962C8B-B14F-4D97-AF65-F5344CB8AC3E}">
        <p14:creationId xmlns:p14="http://schemas.microsoft.com/office/powerpoint/2010/main" xmlns="" val="38276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B5C6-863E-4100-B40A-8ADE734BFBC6}" type="datetimeFigureOut">
              <a:rPr lang="en-US" smtClean="0"/>
              <a:pPr/>
              <a:t>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5B5E6-9E00-4F32-96FF-298B8A177D37}" type="slidenum">
              <a:rPr lang="en-US" smtClean="0"/>
              <a:pPr/>
              <a:t>‹#›</a:t>
            </a:fld>
            <a:endParaRPr lang="en-US" dirty="0"/>
          </a:p>
        </p:txBody>
      </p:sp>
    </p:spTree>
    <p:extLst>
      <p:ext uri="{BB962C8B-B14F-4D97-AF65-F5344CB8AC3E}">
        <p14:creationId xmlns:p14="http://schemas.microsoft.com/office/powerpoint/2010/main" xmlns="" val="8776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a:t>
            </a:fld>
            <a:endParaRPr lang="en-US" dirty="0"/>
          </a:p>
        </p:txBody>
      </p:sp>
    </p:spTree>
    <p:extLst>
      <p:ext uri="{BB962C8B-B14F-4D97-AF65-F5344CB8AC3E}">
        <p14:creationId xmlns:p14="http://schemas.microsoft.com/office/powerpoint/2010/main" xmlns="" val="387990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10</a:t>
            </a:fld>
            <a:endParaRPr lang="en-US" dirty="0"/>
          </a:p>
        </p:txBody>
      </p:sp>
    </p:spTree>
    <p:extLst>
      <p:ext uri="{BB962C8B-B14F-4D97-AF65-F5344CB8AC3E}">
        <p14:creationId xmlns:p14="http://schemas.microsoft.com/office/powerpoint/2010/main" xmlns="" val="200995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11</a:t>
            </a:fld>
            <a:endParaRPr lang="en-US" dirty="0"/>
          </a:p>
        </p:txBody>
      </p:sp>
    </p:spTree>
    <p:extLst>
      <p:ext uri="{BB962C8B-B14F-4D97-AF65-F5344CB8AC3E}">
        <p14:creationId xmlns:p14="http://schemas.microsoft.com/office/powerpoint/2010/main" xmlns="" val="2308450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12</a:t>
            </a:fld>
            <a:endParaRPr lang="en-US" dirty="0"/>
          </a:p>
        </p:txBody>
      </p:sp>
    </p:spTree>
    <p:extLst>
      <p:ext uri="{BB962C8B-B14F-4D97-AF65-F5344CB8AC3E}">
        <p14:creationId xmlns:p14="http://schemas.microsoft.com/office/powerpoint/2010/main" xmlns="" val="29401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13</a:t>
            </a:fld>
            <a:endParaRPr lang="en-US" dirty="0"/>
          </a:p>
        </p:txBody>
      </p:sp>
    </p:spTree>
    <p:extLst>
      <p:ext uri="{BB962C8B-B14F-4D97-AF65-F5344CB8AC3E}">
        <p14:creationId xmlns:p14="http://schemas.microsoft.com/office/powerpoint/2010/main" xmlns="" val="2871683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14</a:t>
            </a:fld>
            <a:endParaRPr lang="en-US" dirty="0"/>
          </a:p>
        </p:txBody>
      </p:sp>
    </p:spTree>
    <p:extLst>
      <p:ext uri="{BB962C8B-B14F-4D97-AF65-F5344CB8AC3E}">
        <p14:creationId xmlns:p14="http://schemas.microsoft.com/office/powerpoint/2010/main" xmlns="" val="29441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15</a:t>
            </a:fld>
            <a:endParaRPr lang="en-US" dirty="0"/>
          </a:p>
        </p:txBody>
      </p:sp>
    </p:spTree>
    <p:extLst>
      <p:ext uri="{BB962C8B-B14F-4D97-AF65-F5344CB8AC3E}">
        <p14:creationId xmlns:p14="http://schemas.microsoft.com/office/powerpoint/2010/main" xmlns="" val="3507745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16</a:t>
            </a:fld>
            <a:endParaRPr lang="en-US" dirty="0"/>
          </a:p>
        </p:txBody>
      </p:sp>
    </p:spTree>
    <p:extLst>
      <p:ext uri="{BB962C8B-B14F-4D97-AF65-F5344CB8AC3E}">
        <p14:creationId xmlns:p14="http://schemas.microsoft.com/office/powerpoint/2010/main" xmlns="" val="3181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2</a:t>
            </a:fld>
            <a:endParaRPr lang="en-US" dirty="0"/>
          </a:p>
        </p:txBody>
      </p:sp>
    </p:spTree>
    <p:extLst>
      <p:ext uri="{BB962C8B-B14F-4D97-AF65-F5344CB8AC3E}">
        <p14:creationId xmlns:p14="http://schemas.microsoft.com/office/powerpoint/2010/main" xmlns="" val="115911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3</a:t>
            </a:fld>
            <a:endParaRPr lang="en-US" dirty="0"/>
          </a:p>
        </p:txBody>
      </p:sp>
    </p:spTree>
    <p:extLst>
      <p:ext uri="{BB962C8B-B14F-4D97-AF65-F5344CB8AC3E}">
        <p14:creationId xmlns:p14="http://schemas.microsoft.com/office/powerpoint/2010/main" xmlns="" val="80557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4</a:t>
            </a:fld>
            <a:endParaRPr lang="en-US" dirty="0"/>
          </a:p>
        </p:txBody>
      </p:sp>
    </p:spTree>
    <p:extLst>
      <p:ext uri="{BB962C8B-B14F-4D97-AF65-F5344CB8AC3E}">
        <p14:creationId xmlns:p14="http://schemas.microsoft.com/office/powerpoint/2010/main" xmlns="" val="142403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5</a:t>
            </a:fld>
            <a:endParaRPr lang="en-US" dirty="0"/>
          </a:p>
        </p:txBody>
      </p:sp>
    </p:spTree>
    <p:extLst>
      <p:ext uri="{BB962C8B-B14F-4D97-AF65-F5344CB8AC3E}">
        <p14:creationId xmlns:p14="http://schemas.microsoft.com/office/powerpoint/2010/main" xmlns="" val="344377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6</a:t>
            </a:fld>
            <a:endParaRPr lang="en-US" dirty="0"/>
          </a:p>
        </p:txBody>
      </p:sp>
    </p:spTree>
    <p:extLst>
      <p:ext uri="{BB962C8B-B14F-4D97-AF65-F5344CB8AC3E}">
        <p14:creationId xmlns:p14="http://schemas.microsoft.com/office/powerpoint/2010/main" xmlns="" val="212983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7</a:t>
            </a:fld>
            <a:endParaRPr lang="en-US" dirty="0"/>
          </a:p>
        </p:txBody>
      </p:sp>
    </p:spTree>
    <p:extLst>
      <p:ext uri="{BB962C8B-B14F-4D97-AF65-F5344CB8AC3E}">
        <p14:creationId xmlns:p14="http://schemas.microsoft.com/office/powerpoint/2010/main" xmlns="" val="158170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8</a:t>
            </a:fld>
            <a:endParaRPr lang="en-US" dirty="0"/>
          </a:p>
        </p:txBody>
      </p:sp>
    </p:spTree>
    <p:extLst>
      <p:ext uri="{BB962C8B-B14F-4D97-AF65-F5344CB8AC3E}">
        <p14:creationId xmlns:p14="http://schemas.microsoft.com/office/powerpoint/2010/main" xmlns="" val="226407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5B5E6-9E00-4F32-96FF-298B8A177D37}" type="slidenum">
              <a:rPr lang="en-US" smtClean="0"/>
              <a:pPr/>
              <a:t>9</a:t>
            </a:fld>
            <a:endParaRPr lang="en-US" dirty="0"/>
          </a:p>
        </p:txBody>
      </p:sp>
    </p:spTree>
    <p:extLst>
      <p:ext uri="{BB962C8B-B14F-4D97-AF65-F5344CB8AC3E}">
        <p14:creationId xmlns:p14="http://schemas.microsoft.com/office/powerpoint/2010/main" xmlns="" val="4165072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xmlns=""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Users\Shashi\Desktop\cobweb\cobwebb.mp4"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codepen.io/picked-pens?cursor=ZD0xJm89MCZwPTEmdj01NzY5M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youtube.com/watch?v=arqv2YVp_3E" TargetMode="External"/><Relationship Id="rId5" Type="http://schemas.openxmlformats.org/officeDocument/2006/relationships/hyperlink" Target="https://www.w3schools.com/php/func_mysqli_connect.asp" TargetMode="External"/><Relationship Id="rId4" Type="http://schemas.openxmlformats.org/officeDocument/2006/relationships/hyperlink" Target="https://www.youtube.com/watch?v=jEeYPFFmMc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43315"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477490" y="771044"/>
            <a:ext cx="7197726" cy="2421464"/>
          </a:xfrm>
        </p:spPr>
        <p:txBody>
          <a:bodyPr>
            <a:normAutofit/>
          </a:bodyPr>
          <a:lstStyle/>
          <a:p>
            <a:r>
              <a:rPr lang="en-US" sz="5400" b="1" dirty="0" smtClean="0">
                <a:cs typeface="Calibri Light"/>
              </a:rPr>
              <a:t>cobweb</a:t>
            </a:r>
            <a:endParaRPr lang="en-US" sz="5400" b="1" dirty="0">
              <a:cs typeface="Calibri Light"/>
            </a:endParaRP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477490" y="3287759"/>
            <a:ext cx="7197726" cy="1405467"/>
          </a:xfrm>
        </p:spPr>
        <p:txBody>
          <a:bodyPr>
            <a:normAutofit/>
          </a:bodyPr>
          <a:lstStyle/>
          <a:p>
            <a:r>
              <a:rPr lang="en-US" dirty="0">
                <a:solidFill>
                  <a:schemeClr val="accent1">
                    <a:lumMod val="40000"/>
                    <a:lumOff val="60000"/>
                  </a:schemeClr>
                </a:solidFill>
                <a:cs typeface="Calibri"/>
              </a:rPr>
              <a:t>AN ONLINE IDE TO WORK WITH HTML,CSS AND JAVASCRIPT</a:t>
            </a:r>
          </a:p>
        </p:txBody>
      </p:sp>
    </p:spTree>
    <p:extLst>
      <p:ext uri="{BB962C8B-B14F-4D97-AF65-F5344CB8AC3E}">
        <p14:creationId xmlns:p14="http://schemas.microsoft.com/office/powerpoint/2010/main" xmlns="" val="34177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5997" y="11"/>
            <a:ext cx="12191980" cy="6857990"/>
          </a:xfrm>
          <a:prstGeom prst="rect">
            <a:avLst/>
          </a:prstGeom>
        </p:spPr>
      </p:pic>
      <p:sp>
        <p:nvSpPr>
          <p:cNvPr id="6" name="Rectangle 5">
            <a:extLst>
              <a:ext uri="{FF2B5EF4-FFF2-40B4-BE49-F238E27FC236}">
                <a16:creationId xmlns:a16="http://schemas.microsoft.com/office/drawing/2014/main" xmlns="" id="{3A996490-028E-4160-AA5A-6839008416C2}"/>
              </a:ext>
            </a:extLst>
          </p:cNvPr>
          <p:cNvSpPr/>
          <p:nvPr/>
        </p:nvSpPr>
        <p:spPr>
          <a:xfrm>
            <a:off x="977595" y="1098821"/>
            <a:ext cx="10001249" cy="5273385"/>
          </a:xfrm>
          <a:prstGeom prst="rect">
            <a:avLst/>
          </a:prstGeom>
          <a:solidFill>
            <a:schemeClr val="bg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DD45CD30-0213-4003-A0A6-5B4E9925467B}"/>
              </a:ext>
            </a:extLst>
          </p:cNvPr>
          <p:cNvSpPr/>
          <p:nvPr/>
        </p:nvSpPr>
        <p:spPr>
          <a:xfrm>
            <a:off x="5034460" y="3262778"/>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9" name="Rectangle: Rounded Corners 8">
            <a:extLst>
              <a:ext uri="{FF2B5EF4-FFF2-40B4-BE49-F238E27FC236}">
                <a16:creationId xmlns:a16="http://schemas.microsoft.com/office/drawing/2014/main" xmlns="" id="{F47EAFAB-83A5-4161-BDBB-3052C1C7E530}"/>
              </a:ext>
            </a:extLst>
          </p:cNvPr>
          <p:cNvSpPr/>
          <p:nvPr/>
        </p:nvSpPr>
        <p:spPr>
          <a:xfrm>
            <a:off x="2882757" y="3132399"/>
            <a:ext cx="2123927" cy="1365687"/>
          </a:xfrm>
          <a:prstGeom prst="roundRect">
            <a:avLst/>
          </a:prstGeom>
          <a:solidFill>
            <a:schemeClr val="bg1">
              <a:lumMod val="95000"/>
              <a:lumOff val="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cs typeface="Calibri"/>
              </a:rPr>
              <a:t>                Username</a:t>
            </a:r>
            <a:endParaRPr lang="en-US" dirty="0">
              <a:solidFill>
                <a:schemeClr val="tx1"/>
              </a:solidFill>
            </a:endParaRPr>
          </a:p>
          <a:p>
            <a:pPr algn="r"/>
            <a:endParaRPr lang="en-US" dirty="0">
              <a:solidFill>
                <a:schemeClr val="tx1"/>
              </a:solidFill>
              <a:cs typeface="Calibri"/>
            </a:endParaRPr>
          </a:p>
          <a:p>
            <a:pPr algn="r"/>
            <a:r>
              <a:rPr lang="en-US" dirty="0">
                <a:solidFill>
                  <a:schemeClr val="tx1"/>
                </a:solidFill>
                <a:cs typeface="Calibri"/>
              </a:rPr>
              <a:t>      Password</a:t>
            </a:r>
          </a:p>
          <a:p>
            <a:pPr algn="r"/>
            <a:endParaRPr lang="en-US" dirty="0">
              <a:solidFill>
                <a:schemeClr val="tx1"/>
              </a:solidFill>
              <a:cs typeface="Calibri"/>
            </a:endParaRPr>
          </a:p>
        </p:txBody>
      </p:sp>
      <p:sp>
        <p:nvSpPr>
          <p:cNvPr id="4" name="Rectangle: Rounded Corners 3">
            <a:extLst>
              <a:ext uri="{FF2B5EF4-FFF2-40B4-BE49-F238E27FC236}">
                <a16:creationId xmlns:a16="http://schemas.microsoft.com/office/drawing/2014/main" xmlns="" id="{0FC85B06-5B97-483C-8ABE-3A29B69ED602}"/>
              </a:ext>
            </a:extLst>
          </p:cNvPr>
          <p:cNvSpPr/>
          <p:nvPr/>
        </p:nvSpPr>
        <p:spPr>
          <a:xfrm>
            <a:off x="5807651" y="4430855"/>
            <a:ext cx="805294" cy="44161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cs typeface="Calibri"/>
              </a:rPr>
              <a:t>LOG IN</a:t>
            </a:r>
            <a:endParaRPr lang="en-US" sz="1200" dirty="0">
              <a:solidFill>
                <a:srgbClr val="000000"/>
              </a:solidFill>
            </a:endParaRPr>
          </a:p>
        </p:txBody>
      </p:sp>
      <p:sp>
        <p:nvSpPr>
          <p:cNvPr id="13" name="Rectangle 12">
            <a:extLst>
              <a:ext uri="{FF2B5EF4-FFF2-40B4-BE49-F238E27FC236}">
                <a16:creationId xmlns:a16="http://schemas.microsoft.com/office/drawing/2014/main" xmlns="" id="{73259214-F9FF-48CC-B404-C7514E411B91}"/>
              </a:ext>
            </a:extLst>
          </p:cNvPr>
          <p:cNvSpPr/>
          <p:nvPr/>
        </p:nvSpPr>
        <p:spPr>
          <a:xfrm>
            <a:off x="5034460" y="3810588"/>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15" name="TextBox 14">
            <a:extLst>
              <a:ext uri="{FF2B5EF4-FFF2-40B4-BE49-F238E27FC236}">
                <a16:creationId xmlns:a16="http://schemas.microsoft.com/office/drawing/2014/main" xmlns="" id="{B52BBAC4-3A1B-49E0-AE6B-C9F0A2E25353}"/>
              </a:ext>
            </a:extLst>
          </p:cNvPr>
          <p:cNvSpPr txBox="1"/>
          <p:nvPr/>
        </p:nvSpPr>
        <p:spPr>
          <a:xfrm>
            <a:off x="1100571" y="1239116"/>
            <a:ext cx="22929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COBWEB</a:t>
            </a:r>
          </a:p>
        </p:txBody>
      </p:sp>
      <p:sp>
        <p:nvSpPr>
          <p:cNvPr id="16" name="TextBox 15">
            <a:extLst>
              <a:ext uri="{FF2B5EF4-FFF2-40B4-BE49-F238E27FC236}">
                <a16:creationId xmlns:a16="http://schemas.microsoft.com/office/drawing/2014/main" xmlns="" id="{610E146A-9C17-42C5-8110-9A8123BBAABC}"/>
              </a:ext>
            </a:extLst>
          </p:cNvPr>
          <p:cNvSpPr txBox="1"/>
          <p:nvPr/>
        </p:nvSpPr>
        <p:spPr>
          <a:xfrm>
            <a:off x="4888922" y="191885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LOGIN PAGE</a:t>
            </a:r>
          </a:p>
        </p:txBody>
      </p:sp>
      <p:sp>
        <p:nvSpPr>
          <p:cNvPr id="17" name="TextBox 16">
            <a:extLst>
              <a:ext uri="{FF2B5EF4-FFF2-40B4-BE49-F238E27FC236}">
                <a16:creationId xmlns:a16="http://schemas.microsoft.com/office/drawing/2014/main" xmlns="" id="{30EA4BE1-A879-4957-8002-BD69DE78E82D}"/>
              </a:ext>
            </a:extLst>
          </p:cNvPr>
          <p:cNvSpPr txBox="1"/>
          <p:nvPr/>
        </p:nvSpPr>
        <p:spPr>
          <a:xfrm>
            <a:off x="5204979" y="5629275"/>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If not a member, </a:t>
            </a:r>
            <a:r>
              <a:rPr lang="en-US" sz="1400" u="sng" dirty="0">
                <a:cs typeface="Calibri"/>
              </a:rPr>
              <a:t>Sign Up</a:t>
            </a:r>
          </a:p>
        </p:txBody>
      </p:sp>
      <p:sp>
        <p:nvSpPr>
          <p:cNvPr id="18" name="TextBox 17">
            <a:extLst>
              <a:ext uri="{FF2B5EF4-FFF2-40B4-BE49-F238E27FC236}">
                <a16:creationId xmlns:a16="http://schemas.microsoft.com/office/drawing/2014/main" xmlns="" id="{DFFFCD03-3D4B-4513-9890-77621EF7C467}"/>
              </a:ext>
            </a:extLst>
          </p:cNvPr>
          <p:cNvSpPr txBox="1"/>
          <p:nvPr/>
        </p:nvSpPr>
        <p:spPr>
          <a:xfrm>
            <a:off x="931718" y="429491"/>
            <a:ext cx="5756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When "Start Coding" is clicked , this page opens.</a:t>
            </a:r>
          </a:p>
        </p:txBody>
      </p:sp>
    </p:spTree>
    <p:extLst>
      <p:ext uri="{BB962C8B-B14F-4D97-AF65-F5344CB8AC3E}">
        <p14:creationId xmlns:p14="http://schemas.microsoft.com/office/powerpoint/2010/main" xmlns="" val="3355734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5997" y="11"/>
            <a:ext cx="12191980" cy="6857990"/>
          </a:xfrm>
          <a:prstGeom prst="rect">
            <a:avLst/>
          </a:prstGeom>
        </p:spPr>
      </p:pic>
      <p:sp>
        <p:nvSpPr>
          <p:cNvPr id="6" name="Rectangle 5">
            <a:extLst>
              <a:ext uri="{FF2B5EF4-FFF2-40B4-BE49-F238E27FC236}">
                <a16:creationId xmlns:a16="http://schemas.microsoft.com/office/drawing/2014/main" xmlns="" id="{3A996490-028E-4160-AA5A-6839008416C2}"/>
              </a:ext>
            </a:extLst>
          </p:cNvPr>
          <p:cNvSpPr/>
          <p:nvPr/>
        </p:nvSpPr>
        <p:spPr>
          <a:xfrm>
            <a:off x="977595" y="1098821"/>
            <a:ext cx="10001249" cy="5273385"/>
          </a:xfrm>
          <a:prstGeom prst="rect">
            <a:avLst/>
          </a:prstGeom>
          <a:solidFill>
            <a:schemeClr val="bg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DD45CD30-0213-4003-A0A6-5B4E9925467B}"/>
              </a:ext>
            </a:extLst>
          </p:cNvPr>
          <p:cNvSpPr/>
          <p:nvPr/>
        </p:nvSpPr>
        <p:spPr>
          <a:xfrm>
            <a:off x="5034460" y="3262778"/>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9" name="Rectangle: Rounded Corners 8">
            <a:extLst>
              <a:ext uri="{FF2B5EF4-FFF2-40B4-BE49-F238E27FC236}">
                <a16:creationId xmlns:a16="http://schemas.microsoft.com/office/drawing/2014/main" xmlns="" id="{F47EAFAB-83A5-4161-BDBB-3052C1C7E530}"/>
              </a:ext>
            </a:extLst>
          </p:cNvPr>
          <p:cNvSpPr/>
          <p:nvPr/>
        </p:nvSpPr>
        <p:spPr>
          <a:xfrm>
            <a:off x="2882757" y="3132399"/>
            <a:ext cx="2123927" cy="1365687"/>
          </a:xfrm>
          <a:prstGeom prst="roundRect">
            <a:avLst/>
          </a:prstGeom>
          <a:solidFill>
            <a:schemeClr val="bg1">
              <a:lumMod val="95000"/>
              <a:lumOff val="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cs typeface="Calibri"/>
              </a:rPr>
              <a:t>                Name</a:t>
            </a:r>
            <a:endParaRPr lang="en-US" dirty="0">
              <a:solidFill>
                <a:schemeClr val="tx1"/>
              </a:solidFill>
            </a:endParaRPr>
          </a:p>
          <a:p>
            <a:pPr algn="r"/>
            <a:endParaRPr lang="en-US" dirty="0">
              <a:solidFill>
                <a:schemeClr val="tx1"/>
              </a:solidFill>
              <a:cs typeface="Calibri"/>
            </a:endParaRPr>
          </a:p>
          <a:p>
            <a:pPr algn="r"/>
            <a:r>
              <a:rPr lang="en-US" dirty="0">
                <a:solidFill>
                  <a:schemeClr val="tx1"/>
                </a:solidFill>
                <a:cs typeface="Calibri"/>
              </a:rPr>
              <a:t>Username</a:t>
            </a:r>
          </a:p>
          <a:p>
            <a:pPr algn="r"/>
            <a:endParaRPr lang="en-US" dirty="0">
              <a:solidFill>
                <a:schemeClr val="tx1"/>
              </a:solidFill>
              <a:cs typeface="Calibri"/>
            </a:endParaRPr>
          </a:p>
          <a:p>
            <a:pPr algn="r"/>
            <a:r>
              <a:rPr lang="en-US" dirty="0">
                <a:solidFill>
                  <a:schemeClr val="tx1"/>
                </a:solidFill>
                <a:cs typeface="Calibri"/>
              </a:rPr>
              <a:t>      Password</a:t>
            </a:r>
          </a:p>
          <a:p>
            <a:pPr algn="r"/>
            <a:endParaRPr lang="en-US" dirty="0">
              <a:solidFill>
                <a:schemeClr val="tx1"/>
              </a:solidFill>
              <a:cs typeface="Calibri"/>
            </a:endParaRPr>
          </a:p>
          <a:p>
            <a:pPr algn="r"/>
            <a:r>
              <a:rPr lang="en-US" dirty="0">
                <a:solidFill>
                  <a:schemeClr val="tx1"/>
                </a:solidFill>
                <a:cs typeface="Calibri"/>
              </a:rPr>
              <a:t>Email</a:t>
            </a:r>
          </a:p>
          <a:p>
            <a:pPr algn="r"/>
            <a:endParaRPr lang="en-US" dirty="0">
              <a:solidFill>
                <a:schemeClr val="tx1"/>
              </a:solidFill>
              <a:cs typeface="Calibri"/>
            </a:endParaRPr>
          </a:p>
        </p:txBody>
      </p:sp>
      <p:sp>
        <p:nvSpPr>
          <p:cNvPr id="4" name="Rectangle: Rounded Corners 3">
            <a:extLst>
              <a:ext uri="{FF2B5EF4-FFF2-40B4-BE49-F238E27FC236}">
                <a16:creationId xmlns:a16="http://schemas.microsoft.com/office/drawing/2014/main" xmlns="" id="{0FC85B06-5B97-483C-8ABE-3A29B69ED602}"/>
              </a:ext>
            </a:extLst>
          </p:cNvPr>
          <p:cNvSpPr/>
          <p:nvPr/>
        </p:nvSpPr>
        <p:spPr>
          <a:xfrm>
            <a:off x="5669106" y="5036991"/>
            <a:ext cx="805294" cy="44161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cs typeface="Calibri"/>
              </a:rPr>
              <a:t>SIGN UP</a:t>
            </a:r>
          </a:p>
        </p:txBody>
      </p:sp>
      <p:sp>
        <p:nvSpPr>
          <p:cNvPr id="13" name="Rectangle 12">
            <a:extLst>
              <a:ext uri="{FF2B5EF4-FFF2-40B4-BE49-F238E27FC236}">
                <a16:creationId xmlns:a16="http://schemas.microsoft.com/office/drawing/2014/main" xmlns="" id="{73259214-F9FF-48CC-B404-C7514E411B91}"/>
              </a:ext>
            </a:extLst>
          </p:cNvPr>
          <p:cNvSpPr/>
          <p:nvPr/>
        </p:nvSpPr>
        <p:spPr>
          <a:xfrm>
            <a:off x="5034460" y="3810588"/>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15" name="TextBox 14">
            <a:extLst>
              <a:ext uri="{FF2B5EF4-FFF2-40B4-BE49-F238E27FC236}">
                <a16:creationId xmlns:a16="http://schemas.microsoft.com/office/drawing/2014/main" xmlns="" id="{B52BBAC4-3A1B-49E0-AE6B-C9F0A2E25353}"/>
              </a:ext>
            </a:extLst>
          </p:cNvPr>
          <p:cNvSpPr txBox="1"/>
          <p:nvPr/>
        </p:nvSpPr>
        <p:spPr>
          <a:xfrm>
            <a:off x="1100571" y="1239116"/>
            <a:ext cx="22929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COBWEB</a:t>
            </a:r>
          </a:p>
        </p:txBody>
      </p:sp>
      <p:sp>
        <p:nvSpPr>
          <p:cNvPr id="16" name="TextBox 15">
            <a:extLst>
              <a:ext uri="{FF2B5EF4-FFF2-40B4-BE49-F238E27FC236}">
                <a16:creationId xmlns:a16="http://schemas.microsoft.com/office/drawing/2014/main" xmlns="" id="{610E146A-9C17-42C5-8110-9A8123BBAABC}"/>
              </a:ext>
            </a:extLst>
          </p:cNvPr>
          <p:cNvSpPr txBox="1"/>
          <p:nvPr/>
        </p:nvSpPr>
        <p:spPr>
          <a:xfrm>
            <a:off x="4707081" y="169371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SIGNUP PAGE</a:t>
            </a:r>
          </a:p>
        </p:txBody>
      </p:sp>
      <p:sp>
        <p:nvSpPr>
          <p:cNvPr id="11" name="Rectangle 10">
            <a:extLst>
              <a:ext uri="{FF2B5EF4-FFF2-40B4-BE49-F238E27FC236}">
                <a16:creationId xmlns:a16="http://schemas.microsoft.com/office/drawing/2014/main" xmlns="" id="{1B3E17AF-D4AD-4709-94BB-6A1FD1183301}"/>
              </a:ext>
            </a:extLst>
          </p:cNvPr>
          <p:cNvSpPr/>
          <p:nvPr/>
        </p:nvSpPr>
        <p:spPr>
          <a:xfrm>
            <a:off x="5034459" y="2751891"/>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12" name="Rectangle 11">
            <a:extLst>
              <a:ext uri="{FF2B5EF4-FFF2-40B4-BE49-F238E27FC236}">
                <a16:creationId xmlns:a16="http://schemas.microsoft.com/office/drawing/2014/main" xmlns="" id="{CC607B4D-2FFD-41C7-A5E2-A83CD8485724}"/>
              </a:ext>
            </a:extLst>
          </p:cNvPr>
          <p:cNvSpPr/>
          <p:nvPr/>
        </p:nvSpPr>
        <p:spPr>
          <a:xfrm>
            <a:off x="5034460" y="4310528"/>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2" name="TextBox 1">
            <a:extLst>
              <a:ext uri="{FF2B5EF4-FFF2-40B4-BE49-F238E27FC236}">
                <a16:creationId xmlns:a16="http://schemas.microsoft.com/office/drawing/2014/main" xmlns="" id="{8A214D26-96EC-4006-8B79-05939E949C86}"/>
              </a:ext>
            </a:extLst>
          </p:cNvPr>
          <p:cNvSpPr txBox="1"/>
          <p:nvPr/>
        </p:nvSpPr>
        <p:spPr>
          <a:xfrm>
            <a:off x="923059" y="507422"/>
            <a:ext cx="76529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When "Sign Up" from homepage and login page is clicked, this page opens.</a:t>
            </a:r>
          </a:p>
        </p:txBody>
      </p:sp>
    </p:spTree>
    <p:extLst>
      <p:ext uri="{BB962C8B-B14F-4D97-AF65-F5344CB8AC3E}">
        <p14:creationId xmlns:p14="http://schemas.microsoft.com/office/powerpoint/2010/main" xmlns="" val="152832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5997" y="11"/>
            <a:ext cx="12191980" cy="6857990"/>
          </a:xfrm>
          <a:prstGeom prst="rect">
            <a:avLst/>
          </a:prstGeom>
        </p:spPr>
      </p:pic>
      <p:sp>
        <p:nvSpPr>
          <p:cNvPr id="6" name="Rectangle 5">
            <a:extLst>
              <a:ext uri="{FF2B5EF4-FFF2-40B4-BE49-F238E27FC236}">
                <a16:creationId xmlns:a16="http://schemas.microsoft.com/office/drawing/2014/main" xmlns="" id="{3A996490-028E-4160-AA5A-6839008416C2}"/>
              </a:ext>
            </a:extLst>
          </p:cNvPr>
          <p:cNvSpPr/>
          <p:nvPr/>
        </p:nvSpPr>
        <p:spPr>
          <a:xfrm>
            <a:off x="977595" y="1098821"/>
            <a:ext cx="10001249" cy="5273385"/>
          </a:xfrm>
          <a:prstGeom prst="rect">
            <a:avLst/>
          </a:prstGeom>
          <a:solidFill>
            <a:schemeClr val="bg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B52BBAC4-3A1B-49E0-AE6B-C9F0A2E25353}"/>
              </a:ext>
            </a:extLst>
          </p:cNvPr>
          <p:cNvSpPr txBox="1"/>
          <p:nvPr/>
        </p:nvSpPr>
        <p:spPr>
          <a:xfrm>
            <a:off x="1100571" y="1273752"/>
            <a:ext cx="21110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COBWEB</a:t>
            </a:r>
          </a:p>
        </p:txBody>
      </p:sp>
      <p:sp>
        <p:nvSpPr>
          <p:cNvPr id="18" name="TextBox 17">
            <a:extLst>
              <a:ext uri="{FF2B5EF4-FFF2-40B4-BE49-F238E27FC236}">
                <a16:creationId xmlns:a16="http://schemas.microsoft.com/office/drawing/2014/main" xmlns="" id="{DFFFCD03-3D4B-4513-9890-77621EF7C467}"/>
              </a:ext>
            </a:extLst>
          </p:cNvPr>
          <p:cNvSpPr txBox="1"/>
          <p:nvPr/>
        </p:nvSpPr>
        <p:spPr>
          <a:xfrm>
            <a:off x="931718" y="429491"/>
            <a:ext cx="9722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When "Log In" from Login page and "Sign up" from Signup page is clicked, this window opens.</a:t>
            </a:r>
          </a:p>
        </p:txBody>
      </p:sp>
      <p:sp>
        <p:nvSpPr>
          <p:cNvPr id="2" name="Rectangle 1">
            <a:extLst>
              <a:ext uri="{FF2B5EF4-FFF2-40B4-BE49-F238E27FC236}">
                <a16:creationId xmlns:a16="http://schemas.microsoft.com/office/drawing/2014/main" xmlns="" id="{7E1698FA-4EB7-4F89-964F-4BEFCE531409}"/>
              </a:ext>
            </a:extLst>
          </p:cNvPr>
          <p:cNvSpPr/>
          <p:nvPr/>
        </p:nvSpPr>
        <p:spPr>
          <a:xfrm>
            <a:off x="6288231" y="1976004"/>
            <a:ext cx="4476748" cy="41303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2CACAC6-1E8D-4082-8340-2E870EB784CF}"/>
              </a:ext>
            </a:extLst>
          </p:cNvPr>
          <p:cNvSpPr/>
          <p:nvPr/>
        </p:nvSpPr>
        <p:spPr>
          <a:xfrm>
            <a:off x="1447799" y="1976003"/>
            <a:ext cx="4398816" cy="41303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6D1C1269-689B-418E-BB49-B9742803C933}"/>
              </a:ext>
            </a:extLst>
          </p:cNvPr>
          <p:cNvSpPr txBox="1"/>
          <p:nvPr/>
        </p:nvSpPr>
        <p:spPr>
          <a:xfrm>
            <a:off x="1498889" y="21136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2">
                    <a:lumMod val="50000"/>
                  </a:schemeClr>
                </a:solidFill>
                <a:cs typeface="Calibri"/>
              </a:rPr>
              <a:t>Code..</a:t>
            </a:r>
          </a:p>
        </p:txBody>
      </p:sp>
      <p:sp>
        <p:nvSpPr>
          <p:cNvPr id="19" name="TextBox 18">
            <a:extLst>
              <a:ext uri="{FF2B5EF4-FFF2-40B4-BE49-F238E27FC236}">
                <a16:creationId xmlns:a16="http://schemas.microsoft.com/office/drawing/2014/main" xmlns="" id="{88188AFB-C016-4DF7-97B4-E4A1E26EE7F4}"/>
              </a:ext>
            </a:extLst>
          </p:cNvPr>
          <p:cNvSpPr txBox="1"/>
          <p:nvPr/>
        </p:nvSpPr>
        <p:spPr>
          <a:xfrm>
            <a:off x="6425911" y="21483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2">
                    <a:lumMod val="50000"/>
                  </a:schemeClr>
                </a:solidFill>
                <a:cs typeface="Calibri"/>
              </a:rPr>
              <a:t>Output</a:t>
            </a:r>
          </a:p>
        </p:txBody>
      </p:sp>
    </p:spTree>
    <p:extLst>
      <p:ext uri="{BB962C8B-B14F-4D97-AF65-F5344CB8AC3E}">
        <p14:creationId xmlns:p14="http://schemas.microsoft.com/office/powerpoint/2010/main" xmlns="" val="3089020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85801" y="609600"/>
            <a:ext cx="6143423" cy="1456267"/>
          </a:xfrm>
        </p:spPr>
        <p:txBody>
          <a:bodyPr>
            <a:normAutofit/>
          </a:bodyPr>
          <a:lstStyle/>
          <a:p>
            <a:r>
              <a:rPr lang="en-US" dirty="0"/>
              <a:t>Experimental prototype</a:t>
            </a:r>
            <a:endParaRPr lang="en-US" dirty="0">
              <a:cs typeface="Calibri Light"/>
            </a:endParaRPr>
          </a:p>
        </p:txBody>
      </p:sp>
      <p:pic>
        <p:nvPicPr>
          <p:cNvPr id="4" name="Picture 3" descr="satellite against the night sky">
            <a:extLst>
              <a:ext uri="{FF2B5EF4-FFF2-40B4-BE49-F238E27FC236}">
                <a16:creationId xmlns:a16="http://schemas.microsoft.com/office/drawing/2014/main" xmlns="" id="{D4F2268B-BB87-42FB-B84F-C145C01B497A}"/>
              </a:ext>
            </a:extLst>
          </p:cNvPr>
          <p:cNvPicPr>
            <a:picLocks noChangeAspect="1"/>
          </p:cNvPicPr>
          <p:nvPr/>
        </p:nvPicPr>
        <p:blipFill rotWithShape="1">
          <a:blip r:embed="rId5"/>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6"/>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168" name="cobwebb.mp4">
            <a:hlinkClick r:id="" action="ppaction://media"/>
          </p:cNvPr>
          <p:cNvPicPr>
            <a:picLocks noRot="1" noChangeAspect="1"/>
          </p:cNvPicPr>
          <p:nvPr>
            <a:videoFile r:link="rId1"/>
          </p:nvPr>
        </p:nvPicPr>
        <p:blipFill>
          <a:blip r:embed="rId7"/>
          <a:stretch>
            <a:fillRect/>
          </a:stretch>
        </p:blipFill>
        <p:spPr>
          <a:xfrm>
            <a:off x="552261" y="2096515"/>
            <a:ext cx="7294047" cy="4430561"/>
          </a:xfrm>
          <a:prstGeom prst="rect">
            <a:avLst/>
          </a:prstGeom>
        </p:spPr>
      </p:pic>
    </p:spTree>
    <p:extLst>
      <p:ext uri="{BB962C8B-B14F-4D97-AF65-F5344CB8AC3E}">
        <p14:creationId xmlns:p14="http://schemas.microsoft.com/office/powerpoint/2010/main" xmlns="" val="9586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168"/>
                </p:tgtEl>
              </p:cMediaNode>
            </p:video>
            <p:seq concurrent="1" nextAc="seek">
              <p:cTn id="8" restart="whenNotActive" fill="hold" evtFilter="cancelBubble" nodeType="interactiveSeq">
                <p:stCondLst>
                  <p:cond evt="onClick" delay="0">
                    <p:tgtEl>
                      <p:spTgt spid="16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8"/>
                                        </p:tgtEl>
                                      </p:cBhvr>
                                    </p:cmd>
                                  </p:childTnLst>
                                </p:cTn>
                              </p:par>
                            </p:childTnLst>
                          </p:cTn>
                        </p:par>
                      </p:childTnLst>
                    </p:cTn>
                  </p:par>
                </p:childTnLst>
              </p:cTn>
              <p:nextCondLst>
                <p:cond evt="onClick" delay="0">
                  <p:tgtEl>
                    <p:spTgt spid="16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838284" y="854167"/>
            <a:ext cx="5147730" cy="1641987"/>
          </a:xfrm>
        </p:spPr>
        <p:txBody>
          <a:bodyPr vert="horz" lIns="91440" tIns="45720" rIns="91440" bIns="45720" rtlCol="0" anchor="ctr">
            <a:normAutofit/>
          </a:bodyPr>
          <a:lstStyle/>
          <a:p>
            <a:r>
              <a:rPr lang="en-US" dirty="0" smtClean="0"/>
              <a:t>Limitations:</a:t>
            </a:r>
            <a:endParaRPr lang="en-US" dirty="0">
              <a:cs typeface="Calibri Light"/>
            </a:endParaRPr>
          </a:p>
        </p:txBody>
      </p:sp>
      <p:sp>
        <p:nvSpPr>
          <p:cNvPr id="21" name="Subtitle 2">
            <a:extLst>
              <a:ext uri="{FF2B5EF4-FFF2-40B4-BE49-F238E27FC236}">
                <a16:creationId xmlns:a16="http://schemas.microsoft.com/office/drawing/2014/main" xmlns="" id="{2B0D5913-8FEF-4101-8609-8CDD5EB382A6}"/>
              </a:ext>
            </a:extLst>
          </p:cNvPr>
          <p:cNvSpPr txBox="1">
            <a:spLocks/>
          </p:cNvSpPr>
          <p:nvPr/>
        </p:nvSpPr>
        <p:spPr>
          <a:xfrm>
            <a:off x="812307" y="1435942"/>
            <a:ext cx="5147730" cy="36379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None/>
            </a:pPr>
            <a:endParaRPr lang="en-US" dirty="0">
              <a:solidFill>
                <a:schemeClr val="accent1">
                  <a:lumMod val="40000"/>
                  <a:lumOff val="60000"/>
                </a:schemeClr>
              </a:solidFill>
              <a:latin typeface="Calibri"/>
              <a:cs typeface="Calibri"/>
            </a:endParaRPr>
          </a:p>
          <a:p>
            <a:r>
              <a:rPr lang="en-US" dirty="0">
                <a:solidFill>
                  <a:schemeClr val="accent1">
                    <a:lumMod val="40000"/>
                    <a:lumOff val="60000"/>
                  </a:schemeClr>
                </a:solidFill>
                <a:latin typeface="Calibri"/>
                <a:cs typeface="Calibri"/>
              </a:rPr>
              <a:t>CANNOT AUTOMATICALLY FIX  EROORS, STILL NEED KNOWLEDGE TO CODE EFFICIENTLY</a:t>
            </a:r>
            <a:r>
              <a:rPr lang="en-US" dirty="0" smtClean="0">
                <a:solidFill>
                  <a:schemeClr val="accent1">
                    <a:lumMod val="40000"/>
                    <a:lumOff val="60000"/>
                  </a:schemeClr>
                </a:solidFill>
                <a:latin typeface="Calibri"/>
                <a:cs typeface="Calibri"/>
              </a:rPr>
              <a:t>.</a:t>
            </a:r>
          </a:p>
          <a:p>
            <a:r>
              <a:rPr lang="en-US" dirty="0" smtClean="0">
                <a:solidFill>
                  <a:schemeClr val="accent1">
                    <a:lumMod val="40000"/>
                    <a:lumOff val="60000"/>
                  </a:schemeClr>
                </a:solidFill>
                <a:latin typeface="Calibri"/>
                <a:cs typeface="Calibri"/>
              </a:rPr>
              <a:t>Text prediction is not provided.</a:t>
            </a:r>
            <a:endParaRPr lang="en-US" dirty="0" smtClean="0">
              <a:solidFill>
                <a:schemeClr val="accent1">
                  <a:lumMod val="40000"/>
                  <a:lumOff val="60000"/>
                </a:schemeClr>
              </a:solidFill>
              <a:latin typeface="Calibri"/>
              <a:cs typeface="Calibri"/>
            </a:endParaRPr>
          </a:p>
          <a:p>
            <a:endParaRPr lang="en-US" dirty="0">
              <a:solidFill>
                <a:schemeClr val="accent1">
                  <a:lumMod val="40000"/>
                  <a:lumOff val="60000"/>
                </a:schemeClr>
              </a:solidFill>
              <a:latin typeface="Calibri"/>
              <a:cs typeface="Calibri"/>
            </a:endParaRPr>
          </a:p>
        </p:txBody>
      </p:sp>
      <p:pic>
        <p:nvPicPr>
          <p:cNvPr id="3" name="Picture 5" descr="A picture containing white, holding, young, ball&#10;&#10;Description generated with very high confidence">
            <a:extLst>
              <a:ext uri="{FF2B5EF4-FFF2-40B4-BE49-F238E27FC236}">
                <a16:creationId xmlns:a16="http://schemas.microsoft.com/office/drawing/2014/main" xmlns="" id="{5CDDB8E7-EF74-4EA0-9DEA-399100DF6889}"/>
              </a:ext>
            </a:extLst>
          </p:cNvPr>
          <p:cNvPicPr>
            <a:picLocks noChangeAspect="1"/>
          </p:cNvPicPr>
          <p:nvPr/>
        </p:nvPicPr>
        <p:blipFill>
          <a:blip r:embed="rId4"/>
          <a:stretch>
            <a:fillRect/>
          </a:stretch>
        </p:blipFill>
        <p:spPr>
          <a:xfrm>
            <a:off x="6871981" y="2203284"/>
            <a:ext cx="3043269" cy="2019110"/>
          </a:xfrm>
          <a:prstGeom prst="rect">
            <a:avLst/>
          </a:prstGeom>
        </p:spPr>
      </p:pic>
    </p:spTree>
    <p:extLst>
      <p:ext uri="{BB962C8B-B14F-4D97-AF65-F5344CB8AC3E}">
        <p14:creationId xmlns:p14="http://schemas.microsoft.com/office/powerpoint/2010/main" xmlns="" val="1063228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8297A4-7B90-433C-8179-21DF8EEC6024}"/>
              </a:ext>
            </a:extLst>
          </p:cNvPr>
          <p:cNvSpPr txBox="1">
            <a:spLocks/>
          </p:cNvSpPr>
          <p:nvPr/>
        </p:nvSpPr>
        <p:spPr>
          <a:xfrm>
            <a:off x="685799" y="887240"/>
            <a:ext cx="3659389" cy="455784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dirty="0"/>
              <a:t>REFERENCES</a:t>
            </a:r>
          </a:p>
        </p:txBody>
      </p:sp>
      <p:sp>
        <p:nvSpPr>
          <p:cNvPr id="8" name="Subtitle 2">
            <a:extLst>
              <a:ext uri="{FF2B5EF4-FFF2-40B4-BE49-F238E27FC236}">
                <a16:creationId xmlns:a16="http://schemas.microsoft.com/office/drawing/2014/main" xmlns="" id="{ACCF5946-7520-42B5-9AB7-CE299AA81AEB}"/>
              </a:ext>
            </a:extLst>
          </p:cNvPr>
          <p:cNvSpPr txBox="1">
            <a:spLocks/>
          </p:cNvSpPr>
          <p:nvPr/>
        </p:nvSpPr>
        <p:spPr>
          <a:xfrm>
            <a:off x="4988658" y="1150076"/>
            <a:ext cx="6517543" cy="45578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Font typeface="Wingdings"/>
              <a:buChar char="Ø"/>
            </a:pPr>
            <a:r>
              <a:rPr lang="en-US" dirty="0" smtClean="0">
                <a:hlinkClick r:id="rId4"/>
              </a:rPr>
              <a:t>https</a:t>
            </a:r>
            <a:r>
              <a:rPr lang="en-US" dirty="0">
                <a:hlinkClick r:id="rId4"/>
              </a:rPr>
              <a:t>://</a:t>
            </a:r>
            <a:r>
              <a:rPr lang="en-US" dirty="0" smtClean="0">
                <a:hlinkClick r:id="rId4"/>
              </a:rPr>
              <a:t>www.youtube.com/watch?v=jEeYPFFmMcs</a:t>
            </a:r>
            <a:endParaRPr lang="en-US" dirty="0" smtClean="0"/>
          </a:p>
          <a:p>
            <a:pPr marL="0" indent="0">
              <a:buFont typeface="Wingdings"/>
              <a:buChar char="Ø"/>
            </a:pPr>
            <a:r>
              <a:rPr lang="en-US" dirty="0" smtClean="0">
                <a:hlinkClick r:id="rId5"/>
              </a:rPr>
              <a:t>https</a:t>
            </a:r>
            <a:r>
              <a:rPr lang="en-US" dirty="0" smtClean="0">
                <a:hlinkClick r:id="rId5"/>
              </a:rPr>
              <a:t>://</a:t>
            </a:r>
            <a:r>
              <a:rPr lang="en-US" dirty="0" smtClean="0">
                <a:hlinkClick r:id="rId5"/>
              </a:rPr>
              <a:t>www.w3schools.com/php/func_mysqli_connect.asp</a:t>
            </a:r>
            <a:endParaRPr lang="en-US" dirty="0" smtClean="0"/>
          </a:p>
          <a:p>
            <a:pPr marL="0" indent="0">
              <a:buFont typeface="Wingdings"/>
              <a:buChar char="Ø"/>
            </a:pPr>
            <a:r>
              <a:rPr lang="en-US" dirty="0" smtClean="0">
                <a:hlinkClick r:id="rId6"/>
              </a:rPr>
              <a:t>https://</a:t>
            </a:r>
            <a:r>
              <a:rPr lang="en-US" dirty="0" smtClean="0">
                <a:hlinkClick r:id="rId6"/>
              </a:rPr>
              <a:t>www.youtube.com/watch?v=arqv2YVp_3E</a:t>
            </a:r>
            <a:endParaRPr lang="en-US" dirty="0" smtClean="0"/>
          </a:p>
          <a:p>
            <a:pPr marL="0" indent="0">
              <a:buFont typeface="Wingdings"/>
              <a:buChar char="Ø"/>
            </a:pPr>
            <a:r>
              <a:rPr lang="en-US" dirty="0" smtClean="0">
                <a:hlinkClick r:id="rId7"/>
              </a:rPr>
              <a:t>https://codepen.io/picked-pens?cursor=ZD0xJm89MCZwPTEmdj01NzY5Mg</a:t>
            </a:r>
            <a:r>
              <a:rPr lang="en-US" dirty="0" smtClean="0">
                <a:hlinkClick r:id="rId7"/>
              </a:rPr>
              <a:t>==</a:t>
            </a:r>
            <a:endParaRPr lang="en-US" dirty="0" smtClean="0">
              <a:cs typeface="Calibri" panose="020F0502020204030204"/>
            </a:endParaRPr>
          </a:p>
          <a:p>
            <a:pPr marL="0" indent="0">
              <a:buNone/>
            </a:pPr>
            <a:endParaRPr lang="en-US" dirty="0">
              <a:cs typeface="Calibri" panose="020F0502020204030204"/>
            </a:endParaRPr>
          </a:p>
          <a:p>
            <a:endParaRPr lang="en-US" dirty="0"/>
          </a:p>
        </p:txBody>
      </p:sp>
      <p:cxnSp>
        <p:nvCxnSpPr>
          <p:cNvPr id="2" name="Straight Arrow Connector 1">
            <a:extLst>
              <a:ext uri="{FF2B5EF4-FFF2-40B4-BE49-F238E27FC236}">
                <a16:creationId xmlns:a16="http://schemas.microsoft.com/office/drawing/2014/main" xmlns="" id="{15A4403A-5B64-4DC7-93FC-7C43683E773B}"/>
              </a:ext>
            </a:extLst>
          </p:cNvPr>
          <p:cNvCxnSpPr/>
          <p:nvPr/>
        </p:nvCxnSpPr>
        <p:spPr>
          <a:xfrm rot="16200000" flipH="1">
            <a:off x="3324539" y="3274405"/>
            <a:ext cx="2688884" cy="6927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89599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0" y="164533"/>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3919104" y="2357390"/>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Manya </a:t>
            </a:r>
            <a:r>
              <a:rPr lang="en-US" dirty="0" err="1">
                <a:solidFill>
                  <a:schemeClr val="accent1">
                    <a:lumMod val="40000"/>
                    <a:lumOff val="60000"/>
                  </a:schemeClr>
                </a:solidFill>
              </a:rPr>
              <a:t>rampuria</a:t>
            </a:r>
            <a:r>
              <a:rPr lang="en-US" dirty="0">
                <a:solidFill>
                  <a:schemeClr val="accent1">
                    <a:lumMod val="40000"/>
                    <a:lumOff val="60000"/>
                  </a:schemeClr>
                </a:solidFill>
              </a:rPr>
              <a:t> (18100030)</a:t>
            </a:r>
            <a:endParaRPr lang="en-US" dirty="0">
              <a:solidFill>
                <a:schemeClr val="accent1">
                  <a:lumMod val="40000"/>
                  <a:lumOff val="60000"/>
                </a:schemeClr>
              </a:solidFill>
              <a:cs typeface="Calibri"/>
            </a:endParaRPr>
          </a:p>
          <a:p>
            <a:r>
              <a:rPr lang="en-US" dirty="0" err="1">
                <a:solidFill>
                  <a:schemeClr val="accent1">
                    <a:lumMod val="40000"/>
                    <a:lumOff val="60000"/>
                  </a:schemeClr>
                </a:solidFill>
                <a:cs typeface="Calibri"/>
              </a:rPr>
              <a:t>Navya</a:t>
            </a:r>
            <a:r>
              <a:rPr lang="en-US" dirty="0">
                <a:solidFill>
                  <a:schemeClr val="accent1">
                    <a:lumMod val="40000"/>
                    <a:lumOff val="60000"/>
                  </a:schemeClr>
                </a:solidFill>
                <a:cs typeface="Calibri"/>
              </a:rPr>
              <a:t> Agrawal (18100036)</a:t>
            </a:r>
          </a:p>
          <a:p>
            <a:r>
              <a:rPr lang="en-US" dirty="0" err="1">
                <a:solidFill>
                  <a:schemeClr val="accent1">
                    <a:lumMod val="40000"/>
                    <a:lumOff val="60000"/>
                  </a:schemeClr>
                </a:solidFill>
                <a:cs typeface="Calibri"/>
              </a:rPr>
              <a:t>VIdhi</a:t>
            </a:r>
            <a:r>
              <a:rPr lang="en-US" dirty="0">
                <a:solidFill>
                  <a:schemeClr val="accent1">
                    <a:lumMod val="40000"/>
                    <a:lumOff val="60000"/>
                  </a:schemeClr>
                </a:solidFill>
                <a:cs typeface="Calibri"/>
              </a:rPr>
              <a:t> </a:t>
            </a:r>
            <a:r>
              <a:rPr lang="en-US" dirty="0" err="1">
                <a:solidFill>
                  <a:schemeClr val="accent1">
                    <a:lumMod val="40000"/>
                    <a:lumOff val="60000"/>
                  </a:schemeClr>
                </a:solidFill>
                <a:cs typeface="Calibri"/>
              </a:rPr>
              <a:t>sharma</a:t>
            </a:r>
            <a:r>
              <a:rPr lang="en-US" dirty="0">
                <a:solidFill>
                  <a:schemeClr val="accent1">
                    <a:lumMod val="40000"/>
                    <a:lumOff val="60000"/>
                  </a:schemeClr>
                </a:solidFill>
                <a:cs typeface="Calibri"/>
              </a:rPr>
              <a:t> (18100058)</a:t>
            </a:r>
          </a:p>
        </p:txBody>
      </p:sp>
    </p:spTree>
    <p:extLst>
      <p:ext uri="{BB962C8B-B14F-4D97-AF65-F5344CB8AC3E}">
        <p14:creationId xmlns:p14="http://schemas.microsoft.com/office/powerpoint/2010/main" xmlns="" val="2939930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a:t>introduction</a:t>
            </a:r>
          </a:p>
        </p:txBody>
      </p:sp>
      <p:sp>
        <p:nvSpPr>
          <p:cNvPr id="21" name="Subtitle 2">
            <a:extLst>
              <a:ext uri="{FF2B5EF4-FFF2-40B4-BE49-F238E27FC236}">
                <a16:creationId xmlns:a16="http://schemas.microsoft.com/office/drawing/2014/main" xmlns="" id="{2B0D5913-8FEF-4101-8609-8CDD5EB382A6}"/>
              </a:ext>
            </a:extLst>
          </p:cNvPr>
          <p:cNvSpPr txBox="1">
            <a:spLocks/>
          </p:cNvSpPr>
          <p:nvPr/>
        </p:nvSpPr>
        <p:spPr>
          <a:xfrm>
            <a:off x="6400800" y="2251587"/>
            <a:ext cx="5147730" cy="36379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solidFill>
                  <a:schemeClr val="accent1">
                    <a:lumMod val="40000"/>
                    <a:lumOff val="60000"/>
                  </a:schemeClr>
                </a:solidFill>
              </a:rPr>
              <a:t>AN </a:t>
            </a:r>
            <a:r>
              <a:rPr lang="en-US" b="1" dirty="0">
                <a:solidFill>
                  <a:schemeClr val="accent1">
                    <a:lumMod val="40000"/>
                    <a:lumOff val="60000"/>
                  </a:schemeClr>
                </a:solidFill>
              </a:rPr>
              <a:t>INTEGRATED DEVELOPMENT ENVIRONMENT</a:t>
            </a:r>
            <a:r>
              <a:rPr lang="en-US" dirty="0">
                <a:solidFill>
                  <a:schemeClr val="accent1">
                    <a:lumMod val="40000"/>
                    <a:lumOff val="60000"/>
                  </a:schemeClr>
                </a:solidFill>
              </a:rPr>
              <a:t> (IDE) IS A SOFTWARE APPLICATION THAT PROVIDES COMPREHENSIVE FACILITIES TO COMPUTER PROGRAMMERS FOR SOFTWARE DEVELOPMENT.  IT IS A PROGRAMMING ENVIRONMENT THAT HAS BEEN PACKAGED AS AN APPLICATION, TYPICALLY CONSISTING OF A CODE EDITOR, A COMPILER, A DEBUGGER, AND A GRAPHICAL USER INTERFACE (GUI) BUILDER. AN IDE NORMALLY CONSISTS OF AT LEAST A SOURCE CODE EDITOR, BUILD AUTOMATION TOOLS AND A DEBUGGER.</a:t>
            </a:r>
            <a:endParaRPr lang="en-US">
              <a:solidFill>
                <a:schemeClr val="accent1">
                  <a:lumMod val="40000"/>
                  <a:lumOff val="60000"/>
                </a:schemeClr>
              </a:solidFill>
              <a:cs typeface="Calibri" panose="020F0502020204030204"/>
            </a:endParaRPr>
          </a:p>
          <a:p>
            <a:endParaRPr lang="en-US"/>
          </a:p>
          <a:p>
            <a:endParaRPr lang="en-US"/>
          </a:p>
          <a:p>
            <a:endParaRPr lang="en-US"/>
          </a:p>
        </p:txBody>
      </p:sp>
      <p:pic>
        <p:nvPicPr>
          <p:cNvPr id="22" name="Picture 5" descr="A screenshot of a computer screen&#10;&#10;Description generated with very high confidence">
            <a:extLst>
              <a:ext uri="{FF2B5EF4-FFF2-40B4-BE49-F238E27FC236}">
                <a16:creationId xmlns:a16="http://schemas.microsoft.com/office/drawing/2014/main" xmlns="" id="{28361446-7404-41DE-BD9E-28F01E013FAC}"/>
              </a:ext>
            </a:extLst>
          </p:cNvPr>
          <p:cNvPicPr>
            <a:picLocks noChangeAspect="1"/>
          </p:cNvPicPr>
          <p:nvPr/>
        </p:nvPicPr>
        <p:blipFill>
          <a:blip r:embed="rId4"/>
          <a:stretch>
            <a:fillRect/>
          </a:stretch>
        </p:blipFill>
        <p:spPr>
          <a:xfrm>
            <a:off x="648930" y="1732321"/>
            <a:ext cx="5447070" cy="3063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2348146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37150" y="39082"/>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43632" y="180115"/>
            <a:ext cx="7197726" cy="2421464"/>
          </a:xfrm>
        </p:spPr>
        <p:txBody>
          <a:bodyPr>
            <a:normAutofit/>
          </a:bodyPr>
          <a:lstStyle/>
          <a:p>
            <a:r>
              <a:rPr lang="en-US" b="1" dirty="0">
                <a:cs typeface="Calibri Light"/>
              </a:rPr>
              <a:t>A</a:t>
            </a:r>
            <a:r>
              <a:rPr lang="en-US" dirty="0">
                <a:cs typeface="Calibri Light"/>
              </a:rPr>
              <a:t>BSTRACT</a:t>
            </a: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642588" y="2694928"/>
            <a:ext cx="11184286" cy="1972320"/>
          </a:xfrm>
        </p:spPr>
        <p:txBody>
          <a:bodyPr vert="horz" lIns="91440" tIns="45720" rIns="91440" bIns="45720" rtlCol="0" anchor="t">
            <a:noAutofit/>
          </a:bodyPr>
          <a:lstStyle/>
          <a:p>
            <a:pPr algn="l"/>
            <a:endParaRPr lang="en-US" dirty="0">
              <a:solidFill>
                <a:schemeClr val="accent1">
                  <a:lumMod val="40000"/>
                  <a:lumOff val="60000"/>
                </a:schemeClr>
              </a:solidFill>
              <a:ea typeface="+mn-lt"/>
              <a:cs typeface="+mn-lt"/>
            </a:endParaRPr>
          </a:p>
          <a:p>
            <a:pPr algn="l"/>
            <a:r>
              <a:rPr lang="en-US" dirty="0">
                <a:solidFill>
                  <a:schemeClr val="accent1">
                    <a:lumMod val="40000"/>
                    <a:lumOff val="60000"/>
                  </a:schemeClr>
                </a:solidFill>
                <a:ea typeface="+mn-lt"/>
                <a:cs typeface="+mn-lt"/>
              </a:rPr>
              <a:t>This website is an ide for  writing html, CSS and JavaScript codes and getting a preview for the written codes. The users can save their codes and upload on the website, if they wish to. other users will also be able to access these codes, and can edit these codes as well if granted access by the developer of that project. We will use html and </a:t>
            </a:r>
            <a:r>
              <a:rPr lang="en-US" dirty="0" err="1">
                <a:solidFill>
                  <a:schemeClr val="accent1">
                    <a:lumMod val="40000"/>
                    <a:lumOff val="60000"/>
                  </a:schemeClr>
                </a:solidFill>
                <a:ea typeface="+mn-lt"/>
                <a:cs typeface="+mn-lt"/>
              </a:rPr>
              <a:t>css</a:t>
            </a:r>
            <a:r>
              <a:rPr lang="en-US" dirty="0">
                <a:solidFill>
                  <a:schemeClr val="accent1">
                    <a:lumMod val="40000"/>
                    <a:lumOff val="60000"/>
                  </a:schemeClr>
                </a:solidFill>
                <a:ea typeface="+mn-lt"/>
                <a:cs typeface="+mn-lt"/>
              </a:rPr>
              <a:t> in the frontend and Django Framework in the backend to develop this website. The webpage will help students learn and explore web development , improve their sense of design as well as generate new ideas by looking at existing codes.</a:t>
            </a:r>
          </a:p>
          <a:p>
            <a:pPr algn="l"/>
            <a:endParaRPr lang="en-US" dirty="0">
              <a:cs typeface="Calibri" panose="020F0502020204030204"/>
            </a:endParaRPr>
          </a:p>
        </p:txBody>
      </p:sp>
    </p:spTree>
    <p:extLst>
      <p:ext uri="{BB962C8B-B14F-4D97-AF65-F5344CB8AC3E}">
        <p14:creationId xmlns:p14="http://schemas.microsoft.com/office/powerpoint/2010/main" xmlns="" val="359048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xmlns=""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xmlns="" id="{21A182E9-AC38-4344-9247-5AB4B8F03A26}"/>
              </a:ext>
            </a:extLst>
          </p:cNvPr>
          <p:cNvGraphicFramePr>
            <a:graphicFrameLocks noGrp="1"/>
          </p:cNvGraphicFramePr>
          <p:nvPr>
            <p:ph sz="half" idx="2"/>
            <p:extLst>
              <p:ext uri="{D42A27DB-BD31-4B8C-83A1-F6EECF244321}">
                <p14:modId xmlns:p14="http://schemas.microsoft.com/office/powerpoint/2010/main" xmlns="" val="4007717176"/>
              </p:ext>
            </p:extLst>
          </p:nvPr>
        </p:nvGraphicFramePr>
        <p:xfrm>
          <a:off x="2699209" y="2116090"/>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 Technology USED</a:t>
            </a:r>
            <a:endParaRPr lang="en-US" b="1" dirty="0">
              <a:cs typeface="Calibri Light"/>
            </a:endParaRPr>
          </a:p>
        </p:txBody>
      </p:sp>
    </p:spTree>
    <p:extLst>
      <p:ext uri="{BB962C8B-B14F-4D97-AF65-F5344CB8AC3E}">
        <p14:creationId xmlns:p14="http://schemas.microsoft.com/office/powerpoint/2010/main" xmlns="" val="1974828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0" y="-25967"/>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2865650" y="1339164"/>
            <a:ext cx="3731556" cy="1371391"/>
          </a:xfrm>
        </p:spPr>
        <p:txBody>
          <a:bodyPr>
            <a:normAutofit/>
          </a:bodyPr>
          <a:lstStyle/>
          <a:p>
            <a:r>
              <a:rPr lang="en-US" sz="4400" dirty="0">
                <a:cs typeface="Calibri Light"/>
              </a:rPr>
              <a:t>HTML</a:t>
            </a: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689686" y="3046149"/>
            <a:ext cx="11109944" cy="3784392"/>
          </a:xfrm>
        </p:spPr>
        <p:txBody>
          <a:bodyPr>
            <a:normAutofit/>
          </a:bodyPr>
          <a:lstStyle/>
          <a:p>
            <a:pPr algn="l"/>
            <a:r>
              <a:rPr lang="en-US" dirty="0">
                <a:solidFill>
                  <a:schemeClr val="accent1">
                    <a:lumMod val="40000"/>
                    <a:lumOff val="60000"/>
                  </a:schemeClr>
                </a:solidFill>
                <a:cs typeface="Calibri"/>
              </a:rPr>
              <a:t>AN ONLINE IDE TO WORK W Hypertext markup language (HTML) is the standard markup language for documents designed to be displayed in a web browser. It can be assisted by technologies such as cascading style sheets (CSS) and scripting languages such as JavaScript.</a:t>
            </a:r>
            <a:endParaRPr lang="en-US">
              <a:solidFill>
                <a:schemeClr val="accent1">
                  <a:lumMod val="40000"/>
                  <a:lumOff val="60000"/>
                </a:schemeClr>
              </a:solidFill>
              <a:cs typeface="Calibri" panose="020F0502020204030204"/>
            </a:endParaRPr>
          </a:p>
          <a:p>
            <a:pPr algn="l"/>
            <a:r>
              <a:rPr lang="en-US" dirty="0">
                <a:solidFill>
                  <a:schemeClr val="accent1">
                    <a:lumMod val="40000"/>
                    <a:lumOff val="60000"/>
                  </a:schemeClr>
                </a:solidFill>
                <a:ea typeface="+mn-lt"/>
                <a:cs typeface="+mn-lt"/>
              </a:rPr>
              <a:t>WEB browsers receive html documents from a web server or from local storage and render the documents into multimedia web pages. Html describes the structure of a web page semantically and originally included clues for the appearance of the document.</a:t>
            </a:r>
          </a:p>
          <a:p>
            <a:pPr algn="l"/>
            <a:endParaRPr lang="en-US" dirty="0">
              <a:solidFill>
                <a:schemeClr val="accent1">
                  <a:lumMod val="40000"/>
                  <a:lumOff val="60000"/>
                </a:schemeClr>
              </a:solidFill>
              <a:cs typeface="Calibri"/>
            </a:endParaRPr>
          </a:p>
          <a:p>
            <a:endParaRPr lang="en-US" dirty="0"/>
          </a:p>
          <a:p>
            <a:endParaRPr lang="en-US" dirty="0">
              <a:solidFill>
                <a:schemeClr val="accent1">
                  <a:lumMod val="40000"/>
                  <a:lumOff val="60000"/>
                </a:schemeClr>
              </a:solidFill>
              <a:cs typeface="Calibri"/>
            </a:endParaRPr>
          </a:p>
        </p:txBody>
      </p:sp>
    </p:spTree>
    <p:extLst>
      <p:ext uri="{BB962C8B-B14F-4D97-AF65-F5344CB8AC3E}">
        <p14:creationId xmlns:p14="http://schemas.microsoft.com/office/powerpoint/2010/main" xmlns="" val="1390357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0" y="-25967"/>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525430" y="1441383"/>
            <a:ext cx="3731556" cy="1371391"/>
          </a:xfrm>
        </p:spPr>
        <p:txBody>
          <a:bodyPr>
            <a:normAutofit/>
          </a:bodyPr>
          <a:lstStyle/>
          <a:p>
            <a:r>
              <a:rPr lang="en-US" sz="4400" dirty="0">
                <a:cs typeface="Calibri Light"/>
              </a:rPr>
              <a:t>JAVASCRIPT</a:t>
            </a: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633929" y="3074028"/>
            <a:ext cx="11109944" cy="3784392"/>
          </a:xfrm>
        </p:spPr>
        <p:txBody>
          <a:bodyPr>
            <a:normAutofit/>
          </a:bodyPr>
          <a:lstStyle/>
          <a:p>
            <a:pPr algn="l"/>
            <a:r>
              <a:rPr lang="en-US" dirty="0">
                <a:solidFill>
                  <a:schemeClr val="accent1">
                    <a:lumMod val="40000"/>
                    <a:lumOff val="60000"/>
                  </a:schemeClr>
                </a:solidFill>
                <a:cs typeface="Calibri"/>
              </a:rPr>
              <a:t>JavaScript id s lightweight, interpreted, object-orientated language with first-class functions, and is best known as the scripting language for web pages, but it's used in many non-browser environments as well. It is a prototype-based, multi-paradigm scripting language that is dynamic and supports object-oriented, imperative and functional programming styles.</a:t>
            </a:r>
            <a:endParaRPr lang="en-US">
              <a:solidFill>
                <a:schemeClr val="accent1">
                  <a:lumMod val="40000"/>
                  <a:lumOff val="60000"/>
                </a:schemeClr>
              </a:solidFill>
            </a:endParaRPr>
          </a:p>
          <a:p>
            <a:pPr algn="l"/>
            <a:endParaRPr lang="en-US" dirty="0">
              <a:ea typeface="+mn-lt"/>
              <a:cs typeface="+mn-lt"/>
            </a:endParaRPr>
          </a:p>
          <a:p>
            <a:pPr algn="l"/>
            <a:endParaRPr lang="en-US" dirty="0">
              <a:solidFill>
                <a:schemeClr val="accent1">
                  <a:lumMod val="40000"/>
                  <a:lumOff val="60000"/>
                </a:schemeClr>
              </a:solidFill>
              <a:cs typeface="Calibri"/>
            </a:endParaRPr>
          </a:p>
          <a:p>
            <a:endParaRPr lang="en-US" dirty="0"/>
          </a:p>
          <a:p>
            <a:endParaRPr lang="en-US" dirty="0">
              <a:solidFill>
                <a:schemeClr val="accent1">
                  <a:lumMod val="40000"/>
                  <a:lumOff val="60000"/>
                </a:schemeClr>
              </a:solidFill>
              <a:cs typeface="Calibri"/>
            </a:endParaRPr>
          </a:p>
        </p:txBody>
      </p:sp>
    </p:spTree>
    <p:extLst>
      <p:ext uri="{BB962C8B-B14F-4D97-AF65-F5344CB8AC3E}">
        <p14:creationId xmlns:p14="http://schemas.microsoft.com/office/powerpoint/2010/main" xmlns="" val="261653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0" y="-25967"/>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2512528" y="1487846"/>
            <a:ext cx="3731556" cy="1371391"/>
          </a:xfrm>
        </p:spPr>
        <p:txBody>
          <a:bodyPr>
            <a:normAutofit/>
          </a:bodyPr>
          <a:lstStyle/>
          <a:p>
            <a:r>
              <a:rPr lang="en-US" sz="4400" dirty="0">
                <a:cs typeface="Calibri Light"/>
              </a:rPr>
              <a:t>CSS</a:t>
            </a: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633929" y="3074028"/>
            <a:ext cx="11109944" cy="3784392"/>
          </a:xfrm>
        </p:spPr>
        <p:txBody>
          <a:bodyPr>
            <a:normAutofit/>
          </a:bodyPr>
          <a:lstStyle/>
          <a:p>
            <a:pPr algn="l"/>
            <a:r>
              <a:rPr lang="en-US" dirty="0">
                <a:solidFill>
                  <a:schemeClr val="accent1">
                    <a:lumMod val="40000"/>
                    <a:lumOff val="60000"/>
                  </a:schemeClr>
                </a:solidFill>
                <a:ea typeface="+mn-lt"/>
                <a:cs typeface="+mn-lt"/>
              </a:rPr>
              <a:t>Cascading style sheets, fondly referred to as css, is a simple design language intended to simplify the process of making web paged presentable. It handles the look and feel part of a web page. Using CSS, you can control the color of the text, the style of fonts, the spacing between paragraphs, how columns are sized and laid out, what background images or colors are used, layout designs, variations in display for different devices and screen sizes as well as a variety of other effects.</a:t>
            </a:r>
            <a:endParaRPr lang="en-US">
              <a:solidFill>
                <a:schemeClr val="accent1">
                  <a:lumMod val="40000"/>
                  <a:lumOff val="60000"/>
                </a:schemeClr>
              </a:solidFill>
            </a:endParaRPr>
          </a:p>
          <a:p>
            <a:pPr algn="just"/>
            <a:endParaRPr lang="en-US" dirty="0">
              <a:ea typeface="+mn-lt"/>
              <a:cs typeface="+mn-lt"/>
            </a:endParaRPr>
          </a:p>
          <a:p>
            <a:pPr algn="l"/>
            <a:endParaRPr lang="en-US" dirty="0">
              <a:solidFill>
                <a:schemeClr val="accent1">
                  <a:lumMod val="40000"/>
                  <a:lumOff val="60000"/>
                </a:schemeClr>
              </a:solidFill>
              <a:cs typeface="Calibri"/>
            </a:endParaRPr>
          </a:p>
          <a:p>
            <a:pPr algn="l"/>
            <a:endParaRPr lang="en-US" dirty="0">
              <a:ea typeface="+mn-lt"/>
              <a:cs typeface="+mn-lt"/>
            </a:endParaRPr>
          </a:p>
          <a:p>
            <a:pPr algn="l"/>
            <a:endParaRPr lang="en-US" dirty="0">
              <a:solidFill>
                <a:schemeClr val="accent1">
                  <a:lumMod val="40000"/>
                  <a:lumOff val="60000"/>
                </a:schemeClr>
              </a:solidFill>
              <a:cs typeface="Calibri"/>
            </a:endParaRPr>
          </a:p>
          <a:p>
            <a:endParaRPr lang="en-US" dirty="0"/>
          </a:p>
          <a:p>
            <a:endParaRPr lang="en-US" dirty="0">
              <a:solidFill>
                <a:schemeClr val="accent1">
                  <a:lumMod val="40000"/>
                  <a:lumOff val="60000"/>
                </a:schemeClr>
              </a:solidFill>
              <a:cs typeface="Calibri"/>
            </a:endParaRPr>
          </a:p>
        </p:txBody>
      </p:sp>
    </p:spTree>
    <p:extLst>
      <p:ext uri="{BB962C8B-B14F-4D97-AF65-F5344CB8AC3E}">
        <p14:creationId xmlns:p14="http://schemas.microsoft.com/office/powerpoint/2010/main" xmlns="" val="3293223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5997" y="34647"/>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2744845" y="-222008"/>
            <a:ext cx="5004653" cy="1380683"/>
          </a:xfrm>
        </p:spPr>
        <p:txBody>
          <a:bodyPr>
            <a:normAutofit/>
          </a:bodyPr>
          <a:lstStyle/>
          <a:p>
            <a:r>
              <a:rPr lang="en-US" sz="4400" dirty="0">
                <a:cs typeface="Calibri Light"/>
              </a:rPr>
              <a:t>System design</a:t>
            </a:r>
          </a:p>
        </p:txBody>
      </p:sp>
      <p:sp>
        <p:nvSpPr>
          <p:cNvPr id="31" name="Rectangle: Rounded Corners 30">
            <a:extLst>
              <a:ext uri="{FF2B5EF4-FFF2-40B4-BE49-F238E27FC236}">
                <a16:creationId xmlns:a16="http://schemas.microsoft.com/office/drawing/2014/main" xmlns="" id="{D97498BC-4F24-412A-92A4-1363F321A0AE}"/>
              </a:ext>
            </a:extLst>
          </p:cNvPr>
          <p:cNvSpPr/>
          <p:nvPr/>
        </p:nvSpPr>
        <p:spPr>
          <a:xfrm>
            <a:off x="1915390" y="3326822"/>
            <a:ext cx="1879021" cy="1004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COBWEB</a:t>
            </a:r>
            <a:endParaRPr lang="en-US" dirty="0"/>
          </a:p>
        </p:txBody>
      </p:sp>
      <p:sp>
        <p:nvSpPr>
          <p:cNvPr id="34" name="Rectangle: Rounded Corners 33">
            <a:extLst>
              <a:ext uri="{FF2B5EF4-FFF2-40B4-BE49-F238E27FC236}">
                <a16:creationId xmlns:a16="http://schemas.microsoft.com/office/drawing/2014/main" xmlns="" id="{B1170BB5-AADB-4874-A831-53E04EEBA263}"/>
              </a:ext>
            </a:extLst>
          </p:cNvPr>
          <p:cNvSpPr/>
          <p:nvPr/>
        </p:nvSpPr>
        <p:spPr>
          <a:xfrm>
            <a:off x="5309754" y="2062593"/>
            <a:ext cx="1757794" cy="99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LOGIN</a:t>
            </a:r>
            <a:endParaRPr lang="en-US" dirty="0"/>
          </a:p>
        </p:txBody>
      </p:sp>
      <p:sp>
        <p:nvSpPr>
          <p:cNvPr id="35" name="Rectangle: Rounded Corners 34">
            <a:extLst>
              <a:ext uri="{FF2B5EF4-FFF2-40B4-BE49-F238E27FC236}">
                <a16:creationId xmlns:a16="http://schemas.microsoft.com/office/drawing/2014/main" xmlns="" id="{C129E0C9-3998-4760-8981-C906A8FAC327}"/>
              </a:ext>
            </a:extLst>
          </p:cNvPr>
          <p:cNvSpPr/>
          <p:nvPr/>
        </p:nvSpPr>
        <p:spPr>
          <a:xfrm>
            <a:off x="5309754" y="4694958"/>
            <a:ext cx="1731817" cy="98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SIGNUP</a:t>
            </a:r>
            <a:endParaRPr lang="en-US" dirty="0"/>
          </a:p>
        </p:txBody>
      </p:sp>
      <p:sp>
        <p:nvSpPr>
          <p:cNvPr id="36" name="Rectangle: Rounded Corners 35">
            <a:extLst>
              <a:ext uri="{FF2B5EF4-FFF2-40B4-BE49-F238E27FC236}">
                <a16:creationId xmlns:a16="http://schemas.microsoft.com/office/drawing/2014/main" xmlns="" id="{E6496982-4530-415A-810D-B96DA6B254D6}"/>
              </a:ext>
            </a:extLst>
          </p:cNvPr>
          <p:cNvSpPr/>
          <p:nvPr/>
        </p:nvSpPr>
        <p:spPr>
          <a:xfrm>
            <a:off x="8678140" y="3344139"/>
            <a:ext cx="1723158" cy="98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CODE/OUTPUT</a:t>
            </a:r>
            <a:endParaRPr lang="en-US" dirty="0"/>
          </a:p>
        </p:txBody>
      </p:sp>
      <p:cxnSp>
        <p:nvCxnSpPr>
          <p:cNvPr id="37" name="Connector: Elbow 36">
            <a:extLst>
              <a:ext uri="{FF2B5EF4-FFF2-40B4-BE49-F238E27FC236}">
                <a16:creationId xmlns:a16="http://schemas.microsoft.com/office/drawing/2014/main" xmlns="" id="{3B6E2244-B6BD-4CBB-83AC-D56F92BEFC3E}"/>
              </a:ext>
            </a:extLst>
          </p:cNvPr>
          <p:cNvCxnSpPr/>
          <p:nvPr/>
        </p:nvCxnSpPr>
        <p:spPr>
          <a:xfrm>
            <a:off x="4015220" y="4067175"/>
            <a:ext cx="1096239" cy="11741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xmlns="" id="{176AFE5E-D59A-4741-983F-4A5641A49B37}"/>
              </a:ext>
            </a:extLst>
          </p:cNvPr>
          <p:cNvCxnSpPr>
            <a:cxnSpLocks/>
          </p:cNvCxnSpPr>
          <p:nvPr/>
        </p:nvCxnSpPr>
        <p:spPr>
          <a:xfrm>
            <a:off x="7322992" y="2508538"/>
            <a:ext cx="1035626" cy="11741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xmlns="" id="{FC2C37A6-C1C8-4ED4-9C90-D9C11C9EC276}"/>
              </a:ext>
            </a:extLst>
          </p:cNvPr>
          <p:cNvCxnSpPr>
            <a:cxnSpLocks/>
          </p:cNvCxnSpPr>
          <p:nvPr/>
        </p:nvCxnSpPr>
        <p:spPr>
          <a:xfrm flipV="1">
            <a:off x="4015220" y="2626302"/>
            <a:ext cx="1061603" cy="1094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xmlns="" id="{CC6B69C1-417A-44B1-A5AD-10F3CDD1B494}"/>
              </a:ext>
            </a:extLst>
          </p:cNvPr>
          <p:cNvCxnSpPr>
            <a:cxnSpLocks/>
          </p:cNvCxnSpPr>
          <p:nvPr/>
        </p:nvCxnSpPr>
        <p:spPr>
          <a:xfrm flipV="1">
            <a:off x="7245060" y="4107006"/>
            <a:ext cx="1113558" cy="10771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2494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xmlns=""/>
              </a:ext>
            </a:extLst>
          </a:blip>
          <a:srcRect/>
          <a:stretch/>
        </p:blipFill>
        <p:spPr>
          <a:xfrm>
            <a:off x="25997" y="11"/>
            <a:ext cx="12191980" cy="6857990"/>
          </a:xfrm>
          <a:prstGeom prst="rect">
            <a:avLst/>
          </a:prstGeom>
        </p:spPr>
      </p:pic>
      <p:sp>
        <p:nvSpPr>
          <p:cNvPr id="6" name="Rectangle 5">
            <a:extLst>
              <a:ext uri="{FF2B5EF4-FFF2-40B4-BE49-F238E27FC236}">
                <a16:creationId xmlns:a16="http://schemas.microsoft.com/office/drawing/2014/main" xmlns="" id="{3A996490-028E-4160-AA5A-6839008416C2}"/>
              </a:ext>
            </a:extLst>
          </p:cNvPr>
          <p:cNvSpPr/>
          <p:nvPr/>
        </p:nvSpPr>
        <p:spPr>
          <a:xfrm>
            <a:off x="977595" y="1098821"/>
            <a:ext cx="10001249" cy="5273385"/>
          </a:xfrm>
          <a:prstGeom prst="rect">
            <a:avLst/>
          </a:prstGeom>
          <a:solidFill>
            <a:schemeClr val="bg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0F457BC9-1689-4476-8DF3-9BE9D5420CBF}"/>
              </a:ext>
            </a:extLst>
          </p:cNvPr>
          <p:cNvSpPr txBox="1"/>
          <p:nvPr/>
        </p:nvSpPr>
        <p:spPr>
          <a:xfrm>
            <a:off x="1100571" y="1239116"/>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cs typeface="Calibri"/>
              </a:rPr>
              <a:t>COBWEB</a:t>
            </a:r>
          </a:p>
        </p:txBody>
      </p:sp>
      <p:sp>
        <p:nvSpPr>
          <p:cNvPr id="8" name="Rectangle 7">
            <a:extLst>
              <a:ext uri="{FF2B5EF4-FFF2-40B4-BE49-F238E27FC236}">
                <a16:creationId xmlns:a16="http://schemas.microsoft.com/office/drawing/2014/main" xmlns="" id="{DD45CD30-0213-4003-A0A6-5B4E9925467B}"/>
              </a:ext>
            </a:extLst>
          </p:cNvPr>
          <p:cNvSpPr/>
          <p:nvPr/>
        </p:nvSpPr>
        <p:spPr>
          <a:xfrm>
            <a:off x="4703781" y="1361372"/>
            <a:ext cx="2537113" cy="2857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5000"/>
                  </a:schemeClr>
                </a:solidFill>
                <a:cs typeface="Calibri"/>
              </a:rPr>
              <a:t>Search</a:t>
            </a:r>
          </a:p>
        </p:txBody>
      </p:sp>
      <p:sp>
        <p:nvSpPr>
          <p:cNvPr id="9" name="Rectangle: Rounded Corners 8">
            <a:extLst>
              <a:ext uri="{FF2B5EF4-FFF2-40B4-BE49-F238E27FC236}">
                <a16:creationId xmlns:a16="http://schemas.microsoft.com/office/drawing/2014/main" xmlns="" id="{F47EAFAB-83A5-4161-BDBB-3052C1C7E530}"/>
              </a:ext>
            </a:extLst>
          </p:cNvPr>
          <p:cNvSpPr/>
          <p:nvPr/>
        </p:nvSpPr>
        <p:spPr>
          <a:xfrm>
            <a:off x="2672488" y="3060023"/>
            <a:ext cx="2008909" cy="603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bg2">
                    <a:lumMod val="50000"/>
                  </a:schemeClr>
                </a:solidFill>
                <a:cs typeface="Calibri"/>
              </a:rPr>
              <a:t>Start Coding</a:t>
            </a:r>
            <a:endParaRPr lang="en-US">
              <a:solidFill>
                <a:schemeClr val="bg2">
                  <a:lumMod val="50000"/>
                </a:schemeClr>
              </a:solidFill>
              <a:cs typeface="Calibri" panose="020F0502020204030204"/>
            </a:endParaRPr>
          </a:p>
        </p:txBody>
      </p:sp>
      <p:sp>
        <p:nvSpPr>
          <p:cNvPr id="10" name="Rectangle 9">
            <a:extLst>
              <a:ext uri="{FF2B5EF4-FFF2-40B4-BE49-F238E27FC236}">
                <a16:creationId xmlns:a16="http://schemas.microsoft.com/office/drawing/2014/main" xmlns="" id="{3A38A1E7-713E-452B-A0B6-2F75CDE3DF01}"/>
              </a:ext>
            </a:extLst>
          </p:cNvPr>
          <p:cNvSpPr/>
          <p:nvPr/>
        </p:nvSpPr>
        <p:spPr>
          <a:xfrm>
            <a:off x="5427550" y="2163072"/>
            <a:ext cx="3706090" cy="23119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schemeClr>
              </a:solidFill>
              <a:cs typeface="Calibri"/>
            </a:endParaRPr>
          </a:p>
        </p:txBody>
      </p:sp>
      <p:sp>
        <p:nvSpPr>
          <p:cNvPr id="3" name="Rectangle 2">
            <a:extLst>
              <a:ext uri="{FF2B5EF4-FFF2-40B4-BE49-F238E27FC236}">
                <a16:creationId xmlns:a16="http://schemas.microsoft.com/office/drawing/2014/main" xmlns="" id="{E757E565-D12E-4273-B5C4-2453C2162DDE}"/>
              </a:ext>
            </a:extLst>
          </p:cNvPr>
          <p:cNvSpPr/>
          <p:nvPr/>
        </p:nvSpPr>
        <p:spPr>
          <a:xfrm>
            <a:off x="9881755" y="1361209"/>
            <a:ext cx="813954" cy="3203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cs typeface="Calibri"/>
              </a:rPr>
              <a:t>SIGN UP</a:t>
            </a:r>
            <a:endParaRPr lang="en-US" sz="1400" dirty="0">
              <a:solidFill>
                <a:schemeClr val="bg1"/>
              </a:solidFill>
            </a:endParaRPr>
          </a:p>
        </p:txBody>
      </p:sp>
      <p:sp>
        <p:nvSpPr>
          <p:cNvPr id="4" name="Rectangle: Rounded Corners 3">
            <a:extLst>
              <a:ext uri="{FF2B5EF4-FFF2-40B4-BE49-F238E27FC236}">
                <a16:creationId xmlns:a16="http://schemas.microsoft.com/office/drawing/2014/main" xmlns="" id="{0FC85B06-5B97-483C-8ABE-3A29B69ED602}"/>
              </a:ext>
            </a:extLst>
          </p:cNvPr>
          <p:cNvSpPr/>
          <p:nvPr/>
        </p:nvSpPr>
        <p:spPr>
          <a:xfrm>
            <a:off x="5747038" y="4907106"/>
            <a:ext cx="744681" cy="59747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cs typeface="Calibri"/>
              </a:rPr>
              <a:t>HTML</a:t>
            </a:r>
            <a:endParaRPr lang="en-US" sz="1200" dirty="0">
              <a:solidFill>
                <a:srgbClr val="000000"/>
              </a:solidFill>
            </a:endParaRPr>
          </a:p>
        </p:txBody>
      </p:sp>
      <p:sp>
        <p:nvSpPr>
          <p:cNvPr id="2" name="Rectangle: Rounded Corners 1">
            <a:extLst>
              <a:ext uri="{FF2B5EF4-FFF2-40B4-BE49-F238E27FC236}">
                <a16:creationId xmlns:a16="http://schemas.microsoft.com/office/drawing/2014/main" xmlns="" id="{50CBAA2A-00ED-4388-A7EF-0131212FCBF4}"/>
              </a:ext>
            </a:extLst>
          </p:cNvPr>
          <p:cNvSpPr/>
          <p:nvPr/>
        </p:nvSpPr>
        <p:spPr>
          <a:xfrm>
            <a:off x="6963640" y="4911435"/>
            <a:ext cx="762000" cy="5974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cs typeface="Calibri"/>
              </a:rPr>
              <a:t>JS</a:t>
            </a:r>
            <a:endParaRPr lang="en-US" dirty="0">
              <a:solidFill>
                <a:schemeClr val="bg1"/>
              </a:solidFill>
            </a:endParaRPr>
          </a:p>
        </p:txBody>
      </p:sp>
      <p:sp>
        <p:nvSpPr>
          <p:cNvPr id="11" name="Rectangle: Rounded Corners 10">
            <a:extLst>
              <a:ext uri="{FF2B5EF4-FFF2-40B4-BE49-F238E27FC236}">
                <a16:creationId xmlns:a16="http://schemas.microsoft.com/office/drawing/2014/main" xmlns="" id="{688B9D55-2E62-48E5-8CEC-4AE24C6ED271}"/>
              </a:ext>
            </a:extLst>
          </p:cNvPr>
          <p:cNvSpPr/>
          <p:nvPr/>
        </p:nvSpPr>
        <p:spPr>
          <a:xfrm>
            <a:off x="8236526" y="4911434"/>
            <a:ext cx="718704" cy="59747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cs typeface="Calibri"/>
              </a:rPr>
              <a:t>CSS</a:t>
            </a:r>
          </a:p>
        </p:txBody>
      </p:sp>
      <p:sp>
        <p:nvSpPr>
          <p:cNvPr id="12" name="TextBox 11">
            <a:extLst>
              <a:ext uri="{FF2B5EF4-FFF2-40B4-BE49-F238E27FC236}">
                <a16:creationId xmlns:a16="http://schemas.microsoft.com/office/drawing/2014/main" xmlns="" id="{7FB5DBB2-B47C-402B-B0AF-0204181CF718}"/>
              </a:ext>
            </a:extLst>
          </p:cNvPr>
          <p:cNvSpPr txBox="1"/>
          <p:nvPr/>
        </p:nvSpPr>
        <p:spPr>
          <a:xfrm>
            <a:off x="853786" y="386196"/>
            <a:ext cx="48993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is the homepage for the website.</a:t>
            </a:r>
          </a:p>
        </p:txBody>
      </p:sp>
    </p:spTree>
    <p:extLst>
      <p:ext uri="{BB962C8B-B14F-4D97-AF65-F5344CB8AC3E}">
        <p14:creationId xmlns:p14="http://schemas.microsoft.com/office/powerpoint/2010/main" xmlns="" val="944068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78DDC-36E9-4EC8-A11F-9A81F92C0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C47A85-C19E-4256-8429-038D0FDE2DE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FEF6A1A-C688-4464-AB07-AB68677D0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420</Words>
  <Application>Microsoft Office PowerPoint</Application>
  <PresentationFormat>Custom</PresentationFormat>
  <Paragraphs>93</Paragraphs>
  <Slides>16</Slides>
  <Notes>16</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cobweb</vt:lpstr>
      <vt:lpstr>introduction</vt:lpstr>
      <vt:lpstr>ABSTRACT</vt:lpstr>
      <vt:lpstr> Technology USED</vt:lpstr>
      <vt:lpstr>HTML</vt:lpstr>
      <vt:lpstr>JAVASCRIPT</vt:lpstr>
      <vt:lpstr>CSS</vt:lpstr>
      <vt:lpstr>System design</vt:lpstr>
      <vt:lpstr>Slide 9</vt:lpstr>
      <vt:lpstr>Slide 10</vt:lpstr>
      <vt:lpstr>Slide 11</vt:lpstr>
      <vt:lpstr>Slide 12</vt:lpstr>
      <vt:lpstr>Experimental prototype</vt:lpstr>
      <vt:lpstr>Limitations:</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Celestial Design</dc:title>
  <dc:creator/>
  <cp:lastModifiedBy/>
  <cp:revision>879</cp:revision>
  <dcterms:created xsi:type="dcterms:W3CDTF">2019-12-08T10:04:45Z</dcterms:created>
  <dcterms:modified xsi:type="dcterms:W3CDTF">2019-12-09T00:36:48Z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2019-04-01T22:39:43.0089704Z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c08b12af-717c-4ae9-a989-12bcb17fb5af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0x01010079F111ED35F8CC479449609E8A0923A6</vt:lpwstr>
  </property>
</Properties>
</file>