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9EF3-2906-4DF6-BF92-259E215B2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House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3DBEB-A9BF-4F33-8304-9EFC56EC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601 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81581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B7A74E-AE1B-4673-9FDB-BC6A3FC6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75" y="2300071"/>
            <a:ext cx="4917276" cy="3933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B1E96-76CB-4EF9-B04F-AB548ADC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Sale price vs year sold and </a:t>
            </a:r>
            <a:br>
              <a:rPr lang="en-US" dirty="0"/>
            </a:br>
            <a:r>
              <a:rPr lang="en-US" dirty="0"/>
              <a:t>sale price vs month sold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453D29-8CFB-4375-9985-1D268169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4081411" cy="3785860"/>
          </a:xfrm>
        </p:spPr>
        <p:txBody>
          <a:bodyPr>
            <a:normAutofit/>
          </a:bodyPr>
          <a:lstStyle/>
          <a:p>
            <a:r>
              <a:rPr lang="en-US" dirty="0"/>
              <a:t>Sale prices are same in almost all years</a:t>
            </a:r>
          </a:p>
          <a:p>
            <a:pPr lvl="1"/>
            <a:r>
              <a:rPr lang="en-US" dirty="0"/>
              <a:t>Maximum in 2008</a:t>
            </a:r>
          </a:p>
          <a:p>
            <a:r>
              <a:rPr lang="en-US" dirty="0"/>
              <a:t>Sale prices vary in different months</a:t>
            </a:r>
          </a:p>
          <a:p>
            <a:pPr lvl="1"/>
            <a:r>
              <a:rPr lang="en-US" dirty="0"/>
              <a:t>Increase from April to September</a:t>
            </a:r>
          </a:p>
          <a:p>
            <a:pPr lvl="1"/>
            <a:r>
              <a:rPr lang="en-US" dirty="0"/>
              <a:t>Maximum in </a:t>
            </a:r>
            <a:r>
              <a:rPr lang="en-US" dirty="0" err="1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8A81E-88E3-4C36-B8C9-4F48E8125F6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71251" y="198437"/>
            <a:ext cx="8576187" cy="68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19DD9F9-F5C4-4212-9AF4-FA9113A5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26F6C-F417-4549-8850-F25566CD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26019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5D0E8D-9FB0-49FF-90A5-5C484D86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28" y="997309"/>
            <a:ext cx="5733743" cy="458699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A62F81ED-B4A6-4AE5-80BE-E6269859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AC13A-3171-4EFE-9CF6-400027B6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60" y="2613283"/>
            <a:ext cx="4980348" cy="39842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97466A-FCC8-4F22-97CC-7DFE01A6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796884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Bedroom above 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9702-0146-4E1C-9EE8-1E048887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077019" cy="3759253"/>
          </a:xfrm>
        </p:spPr>
        <p:txBody>
          <a:bodyPr>
            <a:normAutofit/>
          </a:bodyPr>
          <a:lstStyle/>
          <a:p>
            <a:r>
              <a:rPr lang="en-US" dirty="0"/>
              <a:t>More number of houses which has average 3 bedrooms</a:t>
            </a:r>
          </a:p>
        </p:txBody>
      </p:sp>
    </p:spTree>
    <p:extLst>
      <p:ext uri="{BB962C8B-B14F-4D97-AF65-F5344CB8AC3E}">
        <p14:creationId xmlns:p14="http://schemas.microsoft.com/office/powerpoint/2010/main" val="55262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7A7805-627B-4CEB-A10D-06F1AE97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42" y="2375318"/>
            <a:ext cx="4823217" cy="385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00E0A-B877-4CBB-8AC4-F3EDB5CB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9084412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Total basement surface area vs. sale price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FD1433-0F91-4C83-8828-49810DF7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3506787" cy="3870755"/>
          </a:xfrm>
        </p:spPr>
        <p:txBody>
          <a:bodyPr>
            <a:normAutofit/>
          </a:bodyPr>
          <a:lstStyle/>
          <a:p>
            <a:r>
              <a:rPr lang="en-US" dirty="0"/>
              <a:t>Most of the houses have surface area below 2000 sq. ft.</a:t>
            </a:r>
          </a:p>
          <a:p>
            <a:r>
              <a:rPr lang="en-US" dirty="0"/>
              <a:t>As the surface area increases, the sale price also increases </a:t>
            </a:r>
          </a:p>
        </p:txBody>
      </p:sp>
    </p:spTree>
    <p:extLst>
      <p:ext uri="{BB962C8B-B14F-4D97-AF65-F5344CB8AC3E}">
        <p14:creationId xmlns:p14="http://schemas.microsoft.com/office/powerpoint/2010/main" val="6637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F487D72-4661-4AA1-A2CA-325F7828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41" y="2309718"/>
            <a:ext cx="4883207" cy="3906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9B0BC-EE3E-4E66-AE10-D44D8ABC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05432" cy="1259894"/>
          </a:xfrm>
        </p:spPr>
        <p:txBody>
          <a:bodyPr>
            <a:normAutofit/>
          </a:bodyPr>
          <a:lstStyle/>
          <a:p>
            <a:r>
              <a:rPr lang="en-US" dirty="0"/>
              <a:t>Above ground living area vs. Sale price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3FFE1C-CAE6-4CE2-84A0-CC18BB3C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66960" cy="3759253"/>
          </a:xfrm>
        </p:spPr>
        <p:txBody>
          <a:bodyPr>
            <a:normAutofit/>
          </a:bodyPr>
          <a:lstStyle/>
          <a:p>
            <a:r>
              <a:rPr lang="en-US" dirty="0"/>
              <a:t>Most of the houses have above ground living area less than approximately 3000 </a:t>
            </a:r>
            <a:r>
              <a:rPr lang="en-US" dirty="0" err="1"/>
              <a:t>sq</a:t>
            </a:r>
            <a:r>
              <a:rPr lang="en-US" dirty="0"/>
              <a:t> ft</a:t>
            </a:r>
          </a:p>
          <a:p>
            <a:r>
              <a:rPr lang="en-US" dirty="0"/>
              <a:t>As the surface area increases, the sale price also increases </a:t>
            </a:r>
          </a:p>
          <a:p>
            <a:r>
              <a:rPr lang="en-US" dirty="0"/>
              <a:t>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1820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51D0D9-2C29-4623-9518-C841AEC7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3" y="2056201"/>
            <a:ext cx="5181600" cy="4145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32EBD-246C-42BA-936C-5926AE7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8717153" cy="100584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Sale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8C112A-CE97-4846-8204-B8CF5510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301878"/>
          </a:xfrm>
        </p:spPr>
        <p:txBody>
          <a:bodyPr>
            <a:normAutofit/>
          </a:bodyPr>
          <a:lstStyle/>
          <a:p>
            <a:r>
              <a:rPr lang="en-US" dirty="0"/>
              <a:t>More houses of normal sale condition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27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61BCB31-3A50-40A2-9877-A6525F19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04" y="1765943"/>
            <a:ext cx="5181600" cy="4145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59B60-AC3D-4595-AAF7-87906B1E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9044892" cy="100584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Classification of Zoning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18869A-22AD-411C-872E-04931E3C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301878"/>
          </a:xfrm>
        </p:spPr>
        <p:txBody>
          <a:bodyPr>
            <a:normAutofit/>
          </a:bodyPr>
          <a:lstStyle/>
          <a:p>
            <a:r>
              <a:rPr lang="en-US" sz="1400" dirty="0"/>
              <a:t>More number of Residential Low Density houses</a:t>
            </a:r>
          </a:p>
        </p:txBody>
      </p:sp>
    </p:spTree>
    <p:extLst>
      <p:ext uri="{BB962C8B-B14F-4D97-AF65-F5344CB8AC3E}">
        <p14:creationId xmlns:p14="http://schemas.microsoft.com/office/powerpoint/2010/main" val="258469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9E0B10-740E-4F2F-9C08-EF47CC1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62" y="2590798"/>
            <a:ext cx="5157733" cy="4126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E100C-CC44-4D8E-8E77-D23C47A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60461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House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742E5C-4E5B-4B32-B084-A604424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694769" cy="3759253"/>
          </a:xfrm>
        </p:spPr>
        <p:txBody>
          <a:bodyPr>
            <a:normAutofit/>
          </a:bodyPr>
          <a:lstStyle/>
          <a:p>
            <a:r>
              <a:rPr lang="en-US" dirty="0"/>
              <a:t>More number of 1 story and 2 story houses</a:t>
            </a:r>
          </a:p>
        </p:txBody>
      </p:sp>
    </p:spTree>
    <p:extLst>
      <p:ext uri="{BB962C8B-B14F-4D97-AF65-F5344CB8AC3E}">
        <p14:creationId xmlns:p14="http://schemas.microsoft.com/office/powerpoint/2010/main" val="237319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EFDDF31-3F99-412B-AC65-037EC2F3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75" y="1986197"/>
            <a:ext cx="4950139" cy="3960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A1BE3-C6CC-486F-8F4D-52CBC4C2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Overall quality vs. Built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91D536-0A10-44ED-97F1-20338FA5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3901529" cy="3785860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>
                <a:solidFill>
                  <a:srgbClr val="000000"/>
                </a:solidFill>
              </a:rPr>
              <a:t>the time goes, an overall quality of houses increase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566B-73A7-4C6F-946E-EB78EA47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B106-762C-4A89-BB36-A6F2DB6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houses in Ames, Iowa</a:t>
            </a:r>
          </a:p>
          <a:p>
            <a:r>
              <a:rPr lang="en-US" dirty="0"/>
              <a:t>1460 observations, 81 columns</a:t>
            </a:r>
          </a:p>
          <a:p>
            <a:r>
              <a:rPr lang="en-US" dirty="0"/>
              <a:t>Prediction of house depending on various columns</a:t>
            </a:r>
          </a:p>
          <a:p>
            <a:pPr lvl="1"/>
            <a:r>
              <a:rPr lang="en-US" sz="1800" dirty="0"/>
              <a:t>Overall quality, overall condition, house facilities, neighborhood,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FCD1A6-157D-4552-8828-17575669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33" y="2194033"/>
            <a:ext cx="4570633" cy="3656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0CE9A-A22E-4A51-A732-4E6A8323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6799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Year built vs. Total basement surface area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E3EB98-43D6-4873-962C-02EA2953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dirty="0"/>
              <a:t>Basement surface area increases with time</a:t>
            </a:r>
          </a:p>
        </p:txBody>
      </p:sp>
    </p:spTree>
    <p:extLst>
      <p:ext uri="{BB962C8B-B14F-4D97-AF65-F5344CB8AC3E}">
        <p14:creationId xmlns:p14="http://schemas.microsoft.com/office/powerpoint/2010/main" val="320113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C627F3-E8DA-4C30-861E-31A36BA3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98" y="1905000"/>
            <a:ext cx="6953577" cy="956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4657D-1C5D-421F-BCA8-BF6C0860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45471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 with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EECBA7-C81B-4689-B56A-67F9AEE3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Tried to predict the sale price</a:t>
            </a:r>
          </a:p>
        </p:txBody>
      </p:sp>
    </p:spTree>
    <p:extLst>
      <p:ext uri="{BB962C8B-B14F-4D97-AF65-F5344CB8AC3E}">
        <p14:creationId xmlns:p14="http://schemas.microsoft.com/office/powerpoint/2010/main" val="42627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56C88-8BDC-4195-BD52-EC58CFF4ED8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14083" y="643467"/>
            <a:ext cx="69638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08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306B20-42E6-4091-BE6A-E12ED868EC76}"/>
              </a:ext>
            </a:extLst>
          </p:cNvPr>
          <p:cNvSpPr/>
          <p:nvPr/>
        </p:nvSpPr>
        <p:spPr>
          <a:xfrm>
            <a:off x="4202696" y="2967335"/>
            <a:ext cx="3786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8637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CC7C0-7DAD-4DF6-AAF1-C2926BFA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88329"/>
            <a:ext cx="5451627" cy="436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66EF6-2534-469C-BBA7-DFB77B03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F4E3-2D30-49D4-AC88-954270B2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rows had at least one “NA”</a:t>
            </a:r>
          </a:p>
          <a:p>
            <a:r>
              <a:rPr lang="en-US" dirty="0"/>
              <a:t>Selected only required columns for house price prediction</a:t>
            </a:r>
          </a:p>
          <a:p>
            <a:r>
              <a:rPr lang="en-US" dirty="0"/>
              <a:t>Handling “NA”s</a:t>
            </a:r>
          </a:p>
          <a:p>
            <a:pPr lvl="1"/>
            <a:r>
              <a:rPr lang="en-US" dirty="0"/>
              <a:t>Manually enter values</a:t>
            </a:r>
          </a:p>
          <a:p>
            <a:pPr lvl="1"/>
            <a:r>
              <a:rPr lang="en-US" dirty="0"/>
              <a:t>Remove rows that contains “NA”s</a:t>
            </a:r>
          </a:p>
          <a:p>
            <a:r>
              <a:rPr lang="en-US" dirty="0"/>
              <a:t>Drop any duplications</a:t>
            </a:r>
          </a:p>
          <a:p>
            <a:r>
              <a:rPr lang="en-US" dirty="0"/>
              <a:t>Check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369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3DCF-A095-4FC6-9CA5-917A7043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/>
              <a:t>Data Cleaning(cont….)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86DC9-BAA2-4206-94A4-B4AFF991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702" y="2061148"/>
            <a:ext cx="5131175" cy="4109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1EA9A8-FE33-4106-859E-75611098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1" y="1874063"/>
            <a:ext cx="5364767" cy="42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15244719-2190-440C-B5CF-3CD98A69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96" y="1600479"/>
            <a:ext cx="6565967" cy="5252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24565-A192-46C9-B4BD-4B0DA1C4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68" y="123066"/>
            <a:ext cx="11419639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3D16-BF84-4298-80FC-5D14D1F2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2028078"/>
            <a:ext cx="3780486" cy="3777622"/>
          </a:xfrm>
        </p:spPr>
        <p:txBody>
          <a:bodyPr/>
          <a:lstStyle/>
          <a:p>
            <a:r>
              <a:rPr lang="en-US" dirty="0"/>
              <a:t>Relationship between Housing price and Number of houses</a:t>
            </a:r>
          </a:p>
          <a:p>
            <a:pPr lvl="1"/>
            <a:r>
              <a:rPr lang="en-US" dirty="0"/>
              <a:t>Right skewed</a:t>
            </a:r>
          </a:p>
          <a:p>
            <a:pPr lvl="1"/>
            <a:r>
              <a:rPr lang="en-US" dirty="0"/>
              <a:t>More number of inexpensive houses </a:t>
            </a:r>
          </a:p>
        </p:txBody>
      </p:sp>
    </p:spTree>
    <p:extLst>
      <p:ext uri="{BB962C8B-B14F-4D97-AF65-F5344CB8AC3E}">
        <p14:creationId xmlns:p14="http://schemas.microsoft.com/office/powerpoint/2010/main" val="30796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A902F0-7767-4FE4-83F2-EC7085D3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82" y="1765943"/>
            <a:ext cx="5181600" cy="4145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6FF03-6A7A-4304-900F-7B37CAE3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9159363" cy="1005840"/>
          </a:xfrm>
        </p:spPr>
        <p:txBody>
          <a:bodyPr anchor="b">
            <a:normAutofit/>
          </a:bodyPr>
          <a:lstStyle/>
          <a:p>
            <a:r>
              <a:rPr lang="en-US" sz="2000" dirty="0"/>
              <a:t>Overall quality vs. sale price and Overall condition vs. sale price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72FA16-5E8D-4F78-AFE1-FD8FED1F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301878"/>
          </a:xfrm>
        </p:spPr>
        <p:txBody>
          <a:bodyPr>
            <a:normAutofit/>
          </a:bodyPr>
          <a:lstStyle/>
          <a:p>
            <a:r>
              <a:rPr lang="en-US" sz="1400" dirty="0"/>
              <a:t>Direct relationship between overall quality and sale price</a:t>
            </a:r>
          </a:p>
          <a:p>
            <a:pPr lvl="1"/>
            <a:r>
              <a:rPr lang="en-US" sz="1200" dirty="0"/>
              <a:t>Sale price increases with the increase in overall quality</a:t>
            </a:r>
          </a:p>
          <a:p>
            <a:r>
              <a:rPr lang="en-US" sz="1400" dirty="0"/>
              <a:t>No definite relationship between overall condition and sale price</a:t>
            </a:r>
          </a:p>
          <a:p>
            <a:pPr lvl="1"/>
            <a:r>
              <a:rPr lang="en-US" sz="1200" dirty="0"/>
              <a:t>Sale prices are higher for the average conditions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2419E2E-D3A8-4874-B1D6-F4813E0B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01" y="2040204"/>
            <a:ext cx="5451627" cy="436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D166B-AD3C-498E-856D-22CD4D98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79" y="436460"/>
            <a:ext cx="11375015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Year built vs. Sale price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95BD58-FC71-4676-8893-3A46503D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Sale price increases with year built</a:t>
            </a:r>
          </a:p>
          <a:p>
            <a:pPr lvl="1"/>
            <a:r>
              <a:rPr lang="en-US" dirty="0"/>
              <a:t>Older houses are cheaper than the newer ones</a:t>
            </a:r>
          </a:p>
        </p:txBody>
      </p:sp>
    </p:spTree>
    <p:extLst>
      <p:ext uri="{BB962C8B-B14F-4D97-AF65-F5344CB8AC3E}">
        <p14:creationId xmlns:p14="http://schemas.microsoft.com/office/powerpoint/2010/main" val="16004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9111B4-B416-452C-8A7A-440FA025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71" y="2125362"/>
            <a:ext cx="5279469" cy="4223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124D6-4550-4333-9644-763959CD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Sale price vs. </a:t>
            </a:r>
            <a:r>
              <a:rPr lang="en-US" dirty="0" err="1"/>
              <a:t>Neighbourhood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75AA1B-2913-47C9-8636-B01658D2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3953995" cy="3785860"/>
          </a:xfrm>
        </p:spPr>
        <p:txBody>
          <a:bodyPr>
            <a:normAutofit/>
          </a:bodyPr>
          <a:lstStyle/>
          <a:p>
            <a:r>
              <a:rPr lang="en-US" dirty="0"/>
              <a:t>Sale price in North Ridge Height and North Ridge are the highest</a:t>
            </a:r>
          </a:p>
          <a:p>
            <a:r>
              <a:rPr lang="en-US" dirty="0"/>
              <a:t>Sale prices in Bluestem and </a:t>
            </a:r>
            <a:r>
              <a:rPr lang="en-US" dirty="0" err="1"/>
              <a:t>BrDale</a:t>
            </a:r>
            <a:r>
              <a:rPr lang="en-US" dirty="0"/>
              <a:t> are the lowest</a:t>
            </a:r>
          </a:p>
        </p:txBody>
      </p:sp>
    </p:spTree>
    <p:extLst>
      <p:ext uri="{BB962C8B-B14F-4D97-AF65-F5344CB8AC3E}">
        <p14:creationId xmlns:p14="http://schemas.microsoft.com/office/powerpoint/2010/main" val="111984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87C998C1-6A52-4D07-B8A1-F4F0C43A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79" y="2337545"/>
            <a:ext cx="5125605" cy="410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B1B40-A29D-4C85-8A8E-7F6781BE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Number of houses in neighborhoods 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1F825F6-6FC3-4E14-A9D4-4B7834AF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25362"/>
            <a:ext cx="3506788" cy="3785860"/>
          </a:xfrm>
        </p:spPr>
        <p:txBody>
          <a:bodyPr>
            <a:normAutofit/>
          </a:bodyPr>
          <a:lstStyle/>
          <a:p>
            <a:r>
              <a:rPr lang="en-US" dirty="0"/>
              <a:t>Maximum number of houses are in Names and College creek</a:t>
            </a:r>
          </a:p>
        </p:txBody>
      </p:sp>
    </p:spTree>
    <p:extLst>
      <p:ext uri="{BB962C8B-B14F-4D97-AF65-F5344CB8AC3E}">
        <p14:creationId xmlns:p14="http://schemas.microsoft.com/office/powerpoint/2010/main" val="3426378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399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Prediction of House Price</vt:lpstr>
      <vt:lpstr>Data Description</vt:lpstr>
      <vt:lpstr>Data Cleaning</vt:lpstr>
      <vt:lpstr>Data Cleaning(cont….)</vt:lpstr>
      <vt:lpstr>Data Visualization</vt:lpstr>
      <vt:lpstr>Overall quality vs. sale price and Overall condition vs. sale price</vt:lpstr>
      <vt:lpstr>Year built vs. Sale price</vt:lpstr>
      <vt:lpstr>Sale price vs. Neighbourhood</vt:lpstr>
      <vt:lpstr>Number of houses in neighborhoods </vt:lpstr>
      <vt:lpstr>Sale price vs year sold and  sale price vs month sold</vt:lpstr>
      <vt:lpstr>PowerPoint Presentation</vt:lpstr>
      <vt:lpstr>PowerPoint Presentation</vt:lpstr>
      <vt:lpstr>Bedroom above ground</vt:lpstr>
      <vt:lpstr>Total basement surface area vs. sale price</vt:lpstr>
      <vt:lpstr>Above ground living area vs. Sale price</vt:lpstr>
      <vt:lpstr>Sale Condition</vt:lpstr>
      <vt:lpstr>Classification of Zoning</vt:lpstr>
      <vt:lpstr>House style</vt:lpstr>
      <vt:lpstr>Overall quality vs. Built year</vt:lpstr>
      <vt:lpstr>Year built vs. Total basement surface area</vt:lpstr>
      <vt:lpstr>Regression with rpart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House Price</dc:title>
  <dc:creator>goral kansara</dc:creator>
  <cp:lastModifiedBy>Vidhi Amin</cp:lastModifiedBy>
  <cp:revision>15</cp:revision>
  <dcterms:created xsi:type="dcterms:W3CDTF">2018-05-15T21:31:51Z</dcterms:created>
  <dcterms:modified xsi:type="dcterms:W3CDTF">2018-05-16T01:09:12Z</dcterms:modified>
</cp:coreProperties>
</file>