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obster"/>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bst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d36ddb3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d36ddb3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d36ddb3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d36ddb3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36ddb3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d36ddb3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d36ddb35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d36ddb3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d36ddb3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d36ddb3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d36ddb3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d36ddb3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lt1"/>
          </a:solid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Concept of physics </a:t>
            </a:r>
            <a:endParaRPr>
              <a:latin typeface="Impact"/>
              <a:ea typeface="Impact"/>
              <a:cs typeface="Impact"/>
              <a:sym typeface="Impac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45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context</a:t>
            </a:r>
            <a:endParaRPr>
              <a:latin typeface="Impact"/>
              <a:ea typeface="Impact"/>
              <a:cs typeface="Impact"/>
              <a:sym typeface="Impac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1.Modern physics</a:t>
            </a:r>
            <a:endParaRPr/>
          </a:p>
          <a:p>
            <a:pPr indent="0" lvl="0" marL="0" rtl="0" algn="l">
              <a:spcBef>
                <a:spcPts val="1200"/>
              </a:spcBef>
              <a:spcAft>
                <a:spcPts val="0"/>
              </a:spcAft>
              <a:buNone/>
            </a:pPr>
            <a:r>
              <a:rPr lang="en"/>
              <a:t>2.sound and waves</a:t>
            </a:r>
            <a:endParaRPr/>
          </a:p>
          <a:p>
            <a:pPr indent="0" lvl="0" marL="0" rtl="0" algn="l">
              <a:spcBef>
                <a:spcPts val="1200"/>
              </a:spcBef>
              <a:spcAft>
                <a:spcPts val="0"/>
              </a:spcAft>
              <a:buNone/>
            </a:pPr>
            <a:r>
              <a:rPr lang="en"/>
              <a:t>3.optics</a:t>
            </a:r>
            <a:endParaRPr/>
          </a:p>
          <a:p>
            <a:pPr indent="0" lvl="0" marL="0" rtl="0" algn="l">
              <a:spcBef>
                <a:spcPts val="1200"/>
              </a:spcBef>
              <a:spcAft>
                <a:spcPts val="0"/>
              </a:spcAft>
              <a:buNone/>
            </a:pPr>
            <a:r>
              <a:rPr lang="en"/>
              <a:t>4.gravitation</a:t>
            </a:r>
            <a:endParaRPr/>
          </a:p>
          <a:p>
            <a:pPr indent="0" lvl="0" marL="0" rtl="0" algn="l">
              <a:spcBef>
                <a:spcPts val="1200"/>
              </a:spcBef>
              <a:spcAft>
                <a:spcPts val="0"/>
              </a:spcAft>
              <a:buNone/>
            </a:pPr>
            <a:r>
              <a:rPr lang="en"/>
              <a:t>5.thermodynamics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Modern</a:t>
            </a:r>
            <a:r>
              <a:rPr lang="en">
                <a:latin typeface="Lobster"/>
                <a:ea typeface="Lobster"/>
                <a:cs typeface="Lobster"/>
                <a:sym typeface="Lobster"/>
              </a:rPr>
              <a:t> physics </a:t>
            </a:r>
            <a:endParaRPr>
              <a:latin typeface="Lobster"/>
              <a:ea typeface="Lobster"/>
              <a:cs typeface="Lobster"/>
              <a:sym typeface="Lobster"/>
            </a:endParaRPr>
          </a:p>
          <a:p>
            <a:pPr indent="0" lvl="0" marL="0" rtl="0" algn="l">
              <a:spcBef>
                <a:spcPts val="0"/>
              </a:spcBef>
              <a:spcAft>
                <a:spcPts val="0"/>
              </a:spcAft>
              <a:buNone/>
            </a:pPr>
            <a:r>
              <a:t/>
            </a:r>
            <a:endParaRPr>
              <a:latin typeface="Lobster"/>
              <a:ea typeface="Lobster"/>
              <a:cs typeface="Lobster"/>
              <a:sym typeface="Lobste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rPr>
              <a:t>Modern physics is </a:t>
            </a:r>
            <a:r>
              <a:rPr lang="en">
                <a:solidFill>
                  <a:srgbClr val="040C28"/>
                </a:solidFill>
                <a:highlight>
                  <a:srgbClr val="FFFFFF"/>
                </a:highlight>
              </a:rPr>
              <a:t>a branch of physics that deals with the post-Newtonian concepts in the world of physics</a:t>
            </a:r>
            <a:r>
              <a:rPr lang="en">
                <a:solidFill>
                  <a:srgbClr val="202124"/>
                </a:solidFill>
                <a:highlight>
                  <a:srgbClr val="FFFFFF"/>
                </a:highlight>
              </a:rPr>
              <a:t>. It is based on the two major breakthroughs of the twentieth century: Relativity and Quantum Mechanics. Quantum effects typically involve distances related to atoms.</a:t>
            </a:r>
            <a:endParaRPr>
              <a:solidFill>
                <a:srgbClr val="202124"/>
              </a:solidFill>
              <a:highlight>
                <a:srgbClr val="FFFFFF"/>
              </a:highlight>
            </a:endParaRPr>
          </a:p>
          <a:p>
            <a:pPr indent="0" lvl="0" marL="0" rtl="0" algn="l">
              <a:spcBef>
                <a:spcPts val="1200"/>
              </a:spcBef>
              <a:spcAft>
                <a:spcPts val="1200"/>
              </a:spcAft>
              <a:buNone/>
            </a:pPr>
            <a:r>
              <a:t/>
            </a:r>
            <a:endParaRPr sz="160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Sound and wave</a:t>
            </a:r>
            <a:endParaRPr>
              <a:latin typeface="Lobster"/>
              <a:ea typeface="Lobster"/>
              <a:cs typeface="Lobster"/>
              <a:sym typeface="Lobste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001D35"/>
                </a:solidFill>
                <a:highlight>
                  <a:srgbClr val="FFFFFF"/>
                </a:highlight>
              </a:rPr>
              <a:t>In physics, the study of sound and waves is called acoustics, which is an interdisciplinary science. Acoustics covers the production, control, transmission, reception, and effects of sound. Some topics studied in acoustics include</a:t>
            </a:r>
            <a:endParaRPr sz="1850">
              <a:solidFill>
                <a:srgbClr val="001D35"/>
              </a:solidFill>
              <a:highlight>
                <a:srgbClr val="FFFFFF"/>
              </a:highlight>
            </a:endParaRPr>
          </a:p>
          <a:p>
            <a:pPr indent="0" lvl="0" marL="0" rtl="0" algn="l">
              <a:spcBef>
                <a:spcPts val="1200"/>
              </a:spcBef>
              <a:spcAft>
                <a:spcPts val="0"/>
              </a:spcAft>
              <a:buNone/>
            </a:pPr>
            <a:r>
              <a:rPr lang="en" sz="1550">
                <a:solidFill>
                  <a:srgbClr val="001D35"/>
                </a:solidFill>
                <a:highlight>
                  <a:srgbClr val="FFFFFF"/>
                </a:highlight>
              </a:rPr>
              <a:t>*Sound waves </a:t>
            </a:r>
            <a:endParaRPr sz="1550">
              <a:solidFill>
                <a:srgbClr val="001D35"/>
              </a:solidFill>
              <a:highlight>
                <a:srgbClr val="FFFFFF"/>
              </a:highlight>
            </a:endParaRPr>
          </a:p>
          <a:p>
            <a:pPr indent="0" lvl="0" marL="0" rtl="0" algn="l">
              <a:spcBef>
                <a:spcPts val="1200"/>
              </a:spcBef>
              <a:spcAft>
                <a:spcPts val="0"/>
              </a:spcAft>
              <a:buNone/>
            </a:pPr>
            <a:r>
              <a:rPr lang="en" sz="1550">
                <a:solidFill>
                  <a:srgbClr val="001D35"/>
                </a:solidFill>
                <a:highlight>
                  <a:srgbClr val="FFFFFF"/>
                </a:highlight>
              </a:rPr>
              <a:t>*Vibrations</a:t>
            </a:r>
            <a:endParaRPr sz="1550">
              <a:solidFill>
                <a:srgbClr val="001D35"/>
              </a:solidFill>
              <a:highlight>
                <a:srgbClr val="FFFFFF"/>
              </a:highlight>
            </a:endParaRPr>
          </a:p>
          <a:p>
            <a:pPr indent="0" lvl="0" marL="0" rtl="0" algn="l">
              <a:spcBef>
                <a:spcPts val="1200"/>
              </a:spcBef>
              <a:spcAft>
                <a:spcPts val="0"/>
              </a:spcAft>
              <a:buNone/>
            </a:pPr>
            <a:r>
              <a:rPr lang="en" sz="1550">
                <a:solidFill>
                  <a:srgbClr val="001D35"/>
                </a:solidFill>
                <a:highlight>
                  <a:srgbClr val="FFFFFF"/>
                </a:highlight>
              </a:rPr>
              <a:t>*</a:t>
            </a:r>
            <a:r>
              <a:rPr lang="en" sz="1550">
                <a:solidFill>
                  <a:srgbClr val="001D35"/>
                </a:solidFill>
                <a:highlight>
                  <a:srgbClr val="FFFFFF"/>
                </a:highlight>
              </a:rPr>
              <a:t>u</a:t>
            </a:r>
            <a:r>
              <a:rPr lang="en" sz="1550">
                <a:solidFill>
                  <a:srgbClr val="001D35"/>
                </a:solidFill>
                <a:highlight>
                  <a:srgbClr val="FFFFFF"/>
                </a:highlight>
              </a:rPr>
              <a:t>ltrasound and infrasound</a:t>
            </a:r>
            <a:endParaRPr sz="1550">
              <a:solidFill>
                <a:srgbClr val="001D35"/>
              </a:solidFill>
              <a:highlight>
                <a:srgbClr val="FFFFFF"/>
              </a:highlight>
            </a:endParaRPr>
          </a:p>
          <a:p>
            <a:pPr indent="0" lvl="0" marL="0" rtl="0" algn="l">
              <a:spcBef>
                <a:spcPts val="1200"/>
              </a:spcBef>
              <a:spcAft>
                <a:spcPts val="0"/>
              </a:spcAft>
              <a:buNone/>
            </a:pPr>
            <a:r>
              <a:rPr lang="en" sz="1550">
                <a:solidFill>
                  <a:srgbClr val="001D35"/>
                </a:solidFill>
                <a:highlight>
                  <a:srgbClr val="FFFFFF"/>
                </a:highlight>
              </a:rPr>
              <a:t>*applications</a:t>
            </a:r>
            <a:endParaRPr sz="1550">
              <a:solidFill>
                <a:srgbClr val="001D35"/>
              </a:solidFill>
              <a:highlight>
                <a:srgbClr val="FFFFFF"/>
              </a:highlight>
            </a:endParaRPr>
          </a:p>
          <a:p>
            <a:pPr indent="0" lvl="0" marL="0" rtl="0" algn="l">
              <a:spcBef>
                <a:spcPts val="1200"/>
              </a:spcBef>
              <a:spcAft>
                <a:spcPts val="1200"/>
              </a:spcAft>
              <a:buNone/>
            </a:pPr>
            <a:r>
              <a:rPr lang="en" sz="1550">
                <a:solidFill>
                  <a:srgbClr val="001D35"/>
                </a:solidFill>
                <a:highlight>
                  <a:srgbClr val="FFFFFF"/>
                </a:highlight>
              </a:rPr>
              <a:t>ects</a:t>
            </a:r>
            <a:endParaRPr sz="1550">
              <a:solidFill>
                <a:srgbClr val="001D3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optics</a:t>
            </a:r>
            <a:endParaRPr>
              <a:latin typeface="Lobster"/>
              <a:ea typeface="Lobster"/>
              <a:cs typeface="Lobster"/>
              <a:sym typeface="Lobste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202124"/>
                </a:solidFill>
                <a:highlight>
                  <a:srgbClr val="FFFFFF"/>
                </a:highlight>
              </a:rPr>
              <a:t>Optics is a branch of physics that deals with the generation, propagation, and detection of light. It studies </a:t>
            </a:r>
            <a:r>
              <a:rPr lang="en" sz="1900">
                <a:solidFill>
                  <a:srgbClr val="040C28"/>
                </a:solidFill>
                <a:highlight>
                  <a:srgbClr val="FFFFFF"/>
                </a:highlight>
              </a:rPr>
              <a:t>the properties and behavior of light, including how it interacts with matter and what instruments are used to detect it</a:t>
            </a:r>
            <a:r>
              <a:rPr lang="en" sz="1900">
                <a:solidFill>
                  <a:srgbClr val="202124"/>
                </a:solidFill>
                <a:highlight>
                  <a:srgbClr val="FFFFFF"/>
                </a:highlight>
              </a:rPr>
              <a:t>.</a:t>
            </a:r>
            <a:endParaRPr sz="1900">
              <a:solidFill>
                <a:srgbClr val="202124"/>
              </a:solidFill>
              <a:highlight>
                <a:srgbClr val="FFFFFF"/>
              </a:highlight>
            </a:endParaRPr>
          </a:p>
          <a:p>
            <a:pPr indent="0" lvl="0" marL="0" rtl="0" algn="l">
              <a:spcBef>
                <a:spcPts val="1200"/>
              </a:spcBef>
              <a:spcAft>
                <a:spcPts val="0"/>
              </a:spcAft>
              <a:buNone/>
            </a:pPr>
            <a:r>
              <a:rPr lang="en" sz="1900">
                <a:solidFill>
                  <a:srgbClr val="202124"/>
                </a:solidFill>
                <a:highlight>
                  <a:srgbClr val="FFFFFF"/>
                </a:highlight>
              </a:rPr>
              <a:t>*wave optics </a:t>
            </a:r>
            <a:endParaRPr sz="1900">
              <a:solidFill>
                <a:srgbClr val="202124"/>
              </a:solidFill>
              <a:highlight>
                <a:srgbClr val="FFFFFF"/>
              </a:highlight>
            </a:endParaRPr>
          </a:p>
          <a:p>
            <a:pPr indent="0" lvl="0" marL="0" rtl="0" algn="l">
              <a:spcBef>
                <a:spcPts val="1200"/>
              </a:spcBef>
              <a:spcAft>
                <a:spcPts val="1200"/>
              </a:spcAft>
              <a:buNone/>
            </a:pPr>
            <a:r>
              <a:rPr lang="en" sz="1900">
                <a:solidFill>
                  <a:srgbClr val="202124"/>
                </a:solidFill>
                <a:highlight>
                  <a:srgbClr val="FFFFFF"/>
                </a:highlight>
              </a:rPr>
              <a:t>*ray optics</a:t>
            </a:r>
            <a:endParaRPr sz="1900">
              <a:solidFill>
                <a:srgbClr val="2021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gravitation</a:t>
            </a:r>
            <a:endParaRPr>
              <a:latin typeface="Lobster"/>
              <a:ea typeface="Lobster"/>
              <a:cs typeface="Lobster"/>
              <a:sym typeface="Lobste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4D5156"/>
                </a:solidFill>
                <a:highlight>
                  <a:srgbClr val="FFFFFF"/>
                </a:highlight>
              </a:rPr>
              <a:t>Gravitational force is a attractive force between two masses m</a:t>
            </a:r>
            <a:r>
              <a:rPr baseline="-25000" lang="en" sz="1500">
                <a:solidFill>
                  <a:srgbClr val="4D5156"/>
                </a:solidFill>
                <a:highlight>
                  <a:srgbClr val="FFFFFF"/>
                </a:highlight>
              </a:rPr>
              <a:t>1</a:t>
            </a:r>
            <a:r>
              <a:rPr lang="en" sz="1600">
                <a:solidFill>
                  <a:srgbClr val="4D5156"/>
                </a:solidFill>
                <a:highlight>
                  <a:srgbClr val="FFFFFF"/>
                </a:highlight>
              </a:rPr>
              <a:t> and m</a:t>
            </a:r>
            <a:r>
              <a:rPr baseline="-25000" lang="en" sz="1500">
                <a:solidFill>
                  <a:srgbClr val="4D5156"/>
                </a:solidFill>
                <a:highlight>
                  <a:srgbClr val="FFFFFF"/>
                </a:highlight>
              </a:rPr>
              <a:t>2</a:t>
            </a:r>
            <a:r>
              <a:rPr lang="en" sz="1600">
                <a:solidFill>
                  <a:srgbClr val="4D5156"/>
                </a:solidFill>
                <a:highlight>
                  <a:srgbClr val="FFFFFF"/>
                </a:highlight>
              </a:rPr>
              <a:t> separated by a distance r. The gravitational force acting between two point objects is proportional to the product of their masses and inversely proportional to the square of the distance between them.</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thermodynamics</a:t>
            </a:r>
            <a:endParaRPr>
              <a:latin typeface="Lobster"/>
              <a:ea typeface="Lobster"/>
              <a:cs typeface="Lobster"/>
              <a:sym typeface="Lobste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202124"/>
                </a:solidFill>
                <a:highlight>
                  <a:srgbClr val="FFFFFF"/>
                </a:highlight>
              </a:rPr>
              <a:t>Thermodynamics is the study of </a:t>
            </a:r>
            <a:r>
              <a:rPr lang="en" sz="1900">
                <a:solidFill>
                  <a:srgbClr val="040C28"/>
                </a:solidFill>
                <a:highlight>
                  <a:srgbClr val="FFFFFF"/>
                </a:highlight>
              </a:rPr>
              <a:t>the relations between heat, work, temperature, and energy</a:t>
            </a:r>
            <a:r>
              <a:rPr lang="en" sz="1900">
                <a:solidFill>
                  <a:srgbClr val="202124"/>
                </a:solidFill>
                <a:highlight>
                  <a:srgbClr val="FFFFFF"/>
                </a:highlight>
              </a:rPr>
              <a:t>. The laws of thermodynamics describe how the energy in a system changes and whether the system can perform useful work on its surroundings.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