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Raleway SemiBold"/>
      <p:regular r:id="rId44"/>
      <p:bold r:id="rId45"/>
      <p:italic r:id="rId46"/>
      <p:boldItalic r:id="rId47"/>
    </p:embeddedFont>
    <p:embeddedFont>
      <p:font typeface="Roboto Thin"/>
      <p:regular r:id="rId48"/>
      <p:bold r:id="rId49"/>
      <p:italic r:id="rId50"/>
      <p:boldItalic r:id="rId51"/>
    </p:embeddedFont>
    <p:embeddedFont>
      <p:font typeface="Roboto Medium"/>
      <p:regular r:id="rId52"/>
      <p:bold r:id="rId53"/>
      <p:italic r:id="rId54"/>
      <p:boldItalic r:id="rId55"/>
    </p:embeddedFont>
    <p:embeddedFont>
      <p:font typeface="Roboto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4" roundtripDataSignature="AMtx7mj7qPRpjuh8XkTajb9rYk//7CPN1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Paul-Henry YOPA"/>
  <p:cmAuthor clrIdx="1" id="1" initials="" lastIdx="2" name="Chiara PALMA"/>
  <p:cmAuthor clrIdx="2" id="2" initials="" lastIdx="2" name="Vidhi Mahavir JAIN"/>
  <p:cmAuthor clrIdx="3" id="3" initials="" lastIdx="2" name="Greshma BABU"/>
  <p:cmAuthor clrIdx="4" id="4" initials="" lastIdx="2" name="Julien AZANCOT"/>
  <p:cmAuthor clrIdx="5" id="5" initials="" lastIdx="2" name="Aashima CHUG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13F052-5392-4F9F-962F-3C14FFAD40AE}">
  <a:tblStyle styleId="{7A13F052-5392-4F9F-962F-3C14FFAD40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9BD9B50-7A67-4701-86BE-6B416A5CB7E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RalewaySemiBold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RalewaySemiBold-italic.fntdata"/><Relationship Id="rId45" Type="http://schemas.openxmlformats.org/officeDocument/2006/relationships/font" Target="fonts/Raleway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RobotoThin-regular.fntdata"/><Relationship Id="rId47" Type="http://schemas.openxmlformats.org/officeDocument/2006/relationships/font" Target="fonts/RalewaySemiBold-boldItalic.fntdata"/><Relationship Id="rId49" Type="http://schemas.openxmlformats.org/officeDocument/2006/relationships/font" Target="fonts/RobotoThin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at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Thin-boldItalic.fntdata"/><Relationship Id="rId50" Type="http://schemas.openxmlformats.org/officeDocument/2006/relationships/font" Target="fonts/RobotoThin-italic.fntdata"/><Relationship Id="rId53" Type="http://schemas.openxmlformats.org/officeDocument/2006/relationships/font" Target="fonts/RobotoMedium-bold.fntdata"/><Relationship Id="rId52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55" Type="http://schemas.openxmlformats.org/officeDocument/2006/relationships/font" Target="fonts/RobotoMedium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Medium-italic.fntdata"/><Relationship Id="rId13" Type="http://schemas.openxmlformats.org/officeDocument/2006/relationships/slide" Target="slides/slide7.xml"/><Relationship Id="rId57" Type="http://schemas.openxmlformats.org/officeDocument/2006/relationships/font" Target="fonts/Roboto-bold.fntdata"/><Relationship Id="rId12" Type="http://schemas.openxmlformats.org/officeDocument/2006/relationships/slide" Target="slides/slide6.xml"/><Relationship Id="rId56" Type="http://schemas.openxmlformats.org/officeDocument/2006/relationships/font" Target="fonts/Roboto-regular.fntdata"/><Relationship Id="rId15" Type="http://schemas.openxmlformats.org/officeDocument/2006/relationships/slide" Target="slides/slide9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2-20T16:51:24.776">
    <p:pos x="6000" y="0"/>
    <p:text>may be its better to merge the 2 previous slides into this one, to reduce redundancy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TTaXxCc"/>
      </p:ext>
    </p:extLst>
  </p:cm>
  <p:cm authorId="1" idx="1" dt="2021-12-20T16:51:24.776">
    <p:pos x="6000" y="0"/>
    <p:text>I agree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TTf2cAo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1-12-20T17:55:56.052">
    <p:pos x="426" y="1059"/>
    <p:text>Shall we explain DecemberB and A, its not looking very self explainable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TgIo_8k"/>
      </p:ext>
    </p:extLst>
  </p:cm>
  <p:cm authorId="3" idx="1" dt="2021-12-20T17:42:11.400">
    <p:pos x="426" y="1059"/>
    <p:text>As in?December A and B were just the ways the prof denoted the two campaigns in dec, right?</p:text>
    <p:extLst>
      <p:ext uri="{C676402C-5697-4E1C-873F-D02D1690AC5C}">
        <p15:threadingInfo timeZoneBias="0">
          <p15:parentCm authorId="2" idx="1"/>
        </p15:threadingInfo>
      </p:ext>
      <p:ext uri="http://customooxmlschemas.google.com/">
        <go:slidesCustomData xmlns:go="http://customooxmlschemas.google.com/" commentPostId="AAAATgIo_8s"/>
      </p:ext>
    </p:extLst>
  </p:cm>
  <p:cm authorId="2" idx="2" dt="2021-12-20T17:47:42.175">
    <p:pos x="426" y="1059"/>
    <p:text>Yea so we copy the same behaviour here too ? Then its cool</p:text>
    <p:extLst>
      <p:ext uri="{C676402C-5697-4E1C-873F-D02D1690AC5C}">
        <p15:threadingInfo timeZoneBias="0">
          <p15:parentCm authorId="2" idx="1"/>
        </p15:threadingInfo>
      </p:ext>
      <p:ext uri="http://customooxmlschemas.google.com/">
        <go:slidesCustomData xmlns:go="http://customooxmlschemas.google.com/" commentPostId="AAAATgIo_8w"/>
      </p:ext>
    </p:extLst>
  </p:cm>
  <p:cm authorId="3" idx="2" dt="2021-12-20T17:55:04.048">
    <p:pos x="426" y="1059"/>
    <p:text>Yess!</p:text>
    <p:extLst>
      <p:ext uri="{C676402C-5697-4E1C-873F-D02D1690AC5C}">
        <p15:threadingInfo timeZoneBias="0">
          <p15:parentCm authorId="2" idx="1"/>
        </p15:threadingInfo>
      </p:ext>
      <p:ext uri="http://customooxmlschemas.google.com/">
        <go:slidesCustomData xmlns:go="http://customooxmlschemas.google.com/" commentPostId="AAAATgIo_80"/>
      </p:ext>
    </p:extLst>
  </p:cm>
  <p:cm authorId="4" idx="1" dt="2021-12-20T17:55:26.047">
    <p:pos x="426" y="1059"/>
    <p:text>Please !!!! Remove me from this group. Thanks</p:text>
    <p:extLst>
      <p:ext uri="{C676402C-5697-4E1C-873F-D02D1690AC5C}">
        <p15:threadingInfo timeZoneBias="0">
          <p15:parentCm authorId="2" idx="1"/>
        </p15:threadingInfo>
      </p:ext>
      <p:ext uri="http://customooxmlschemas.google.com/">
        <go:slidesCustomData xmlns:go="http://customooxmlschemas.google.com/" commentPostId="AAAATgIo_84"/>
      </p:ext>
    </p:extLst>
  </p:cm>
  <p:cm authorId="4" idx="2" dt="2021-12-20T17:55:56.052">
    <p:pos x="426" y="1059"/>
    <p:text>I already received plenty of emails</p:text>
    <p:extLst>
      <p:ext uri="{C676402C-5697-4E1C-873F-D02D1690AC5C}">
        <p15:threadingInfo timeZoneBias="0">
          <p15:parentCm authorId="2" idx="1"/>
        </p15:threadingInfo>
      </p:ext>
      <p:ext uri="http://customooxmlschemas.google.com/">
        <go:slidesCustomData xmlns:go="http://customooxmlschemas.google.com/" commentPostId="AAAATgIo_88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5" idx="1" dt="2021-12-20T16:20:48.761">
    <p:pos x="3642" y="2090"/>
    <p:text>Hey, can we just say that we used the elbow method to identify the optimal number of clusters instead of hit and trail?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TTaXxCQ"/>
      </p:ext>
    </p:extLst>
  </p:cm>
  <p:cm authorId="1" idx="2" dt="2021-12-20T16:20:22.714">
    <p:pos x="3642" y="2090"/>
    <p:text>I tried to use it, but it does not work with so many observations. Moreover, sometimes I think is better to focus on the usability of segments and identifiability</p:text>
    <p:extLst>
      <p:ext uri="{C676402C-5697-4E1C-873F-D02D1690AC5C}">
        <p15:threadingInfo timeZoneBias="0">
          <p15:parentCm authorId="5" idx="1"/>
        </p15:threadingInfo>
      </p:ext>
      <p:ext uri="http://customooxmlschemas.google.com/">
        <go:slidesCustomData xmlns:go="http://customooxmlschemas.google.com/" commentPostId="AAAATTaXxCU"/>
      </p:ext>
    </p:extLst>
  </p:cm>
  <p:cm authorId="5" idx="2" dt="2021-12-20T16:20:48.761">
    <p:pos x="3642" y="2090"/>
    <p:text>Cool cool, agreed.</p:text>
    <p:extLst>
      <p:ext uri="{C676402C-5697-4E1C-873F-D02D1690AC5C}">
        <p15:threadingInfo timeZoneBias="0">
          <p15:parentCm authorId="5" idx="1"/>
        </p15:threadingInfo>
      </p:ext>
      <p:ext uri="http://customooxmlschemas.google.com/">
        <go:slidesCustomData xmlns:go="http://customooxmlschemas.google.com/" commentPostId="AAAATTaXxCY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89d227d11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89d227d1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ff3375f81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ff3375f8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ff3375f81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ff3375f8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ff3375f81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ff3375f8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ff3375f81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ff3375f8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36756e08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936756e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89d227d11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89d227d11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3106085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9310608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3d9fa7e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93d9fa7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93d9fa7e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93d9fa7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89d227d11_1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89d227d11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36756e0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936756e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936756e0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936756e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8072414d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807241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95024cad8_3_4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95024cad8_3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89d227d11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89d227d1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889bf312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889bf31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ff3375f8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ff3375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9416451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941645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889bf312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889bf31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89d227d11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89d227d11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89d227d11_1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89d227d11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9d227d11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89d227d11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36756e0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36756e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89d227d11_1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89d227d11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936756e08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936756e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936756e08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936756e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9d227d11_1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89d227d11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89d227d11_1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89d227d11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89d227d11_1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89d227d1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f3375f81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ff3375f8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95024cad8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95024cad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ff3375f81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ff3375f8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89d227d11_1_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089d227d11_1_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1089d227d11_1_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089d227d11_1_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1089d227d11_1_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1089d227d11_1_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1089d227d11_1_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089d227d11_1_6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1089d227d11_1_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089d227d11_1_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1089d227d11_1_68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089d227d11_1_68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1089d227d11_1_6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89d227d11_1_7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089d227d11_1_1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1089d227d11_1_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089d227d11_1_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1089d227d11_1_12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1089d227d11_1_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089d227d11_1_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1089d227d11_1_1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1089d227d11_1_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089d227d11_1_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1089d227d11_1_18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1089d227d11_1_18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1089d227d11_1_1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089d227d11_1_2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1089d227d11_1_2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1089d227d11_1_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089d227d11_1_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1089d227d11_1_2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1089d227d11_1_26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1089d227d11_1_26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1089d227d11_1_2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89d227d11_1_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1089d227d11_1_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1089d227d11_1_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089d227d11_1_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089d227d11_1_3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1089d227d11_1_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089d227d11_1_4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1089d227d11_1_4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1089d227d11_1_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089d227d11_1_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089d227d11_1_42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1089d227d11_1_42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1089d227d11_1_4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089d227d11_1_50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1089d227d11_1_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1089d227d11_1_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1089d227d11_1_50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1089d227d11_1_5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89d227d11_1_5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1089d227d11_1_5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1089d227d11_1_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089d227d11_1_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089d227d11_1_56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1089d227d11_1_56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1089d227d11_1_56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1089d227d11_1_5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89d227d11_1_65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1089d227d11_1_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89d227d11_1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1089d227d11_1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089d227d11_1_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3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89d227d11_0_12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Assignment #3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Yearly </a:t>
            </a:r>
            <a:r>
              <a:rPr lang="fr-FR"/>
              <a:t>Solicitation</a:t>
            </a:r>
            <a:r>
              <a:rPr lang="fr-FR"/>
              <a:t> Plan</a:t>
            </a:r>
            <a:endParaRPr/>
          </a:p>
        </p:txBody>
      </p:sp>
      <p:sp>
        <p:nvSpPr>
          <p:cNvPr id="87" name="Google Shape;87;g1089d227d11_0_122"/>
          <p:cNvSpPr txBox="1"/>
          <p:nvPr>
            <p:ph idx="1" type="subTitle"/>
          </p:nvPr>
        </p:nvSpPr>
        <p:spPr>
          <a:xfrm>
            <a:off x="972825" y="4230512"/>
            <a:ext cx="10250700" cy="18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/>
              <a:t>Team 17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/>
              <a:t>BABU Greshma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/>
              <a:t>CHUGH Aashima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/>
              <a:t>JAIN Vidhi Mahavir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/>
              <a:t>PALMA Chiara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/>
              <a:t>YOPA Paul-Henry</a:t>
            </a:r>
            <a:endParaRPr sz="18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ff3375f81_0_78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Modelling approach</a:t>
            </a:r>
            <a:endParaRPr/>
          </a:p>
        </p:txBody>
      </p:sp>
      <p:sp>
        <p:nvSpPr>
          <p:cNvPr id="196" name="Google Shape;196;gcff3375f81_0_78"/>
          <p:cNvSpPr/>
          <p:nvPr/>
        </p:nvSpPr>
        <p:spPr>
          <a:xfrm>
            <a:off x="1122575" y="1999525"/>
            <a:ext cx="3771000" cy="13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RESPONSE PROBABILITY</a:t>
            </a:r>
            <a:endParaRPr b="1"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Predict the donor probability to respond to the campaign</a:t>
            </a:r>
            <a:r>
              <a:rPr b="1"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197" name="Google Shape;197;gcff3375f81_0_78"/>
          <p:cNvSpPr/>
          <p:nvPr/>
        </p:nvSpPr>
        <p:spPr>
          <a:xfrm>
            <a:off x="7384200" y="1999525"/>
            <a:ext cx="3560400" cy="13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DONATION AMOUNT</a:t>
            </a:r>
            <a:endParaRPr b="1"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Predict the donation amount the donor will make</a:t>
            </a:r>
            <a:endParaRPr/>
          </a:p>
        </p:txBody>
      </p:sp>
      <p:sp>
        <p:nvSpPr>
          <p:cNvPr id="198" name="Google Shape;198;gcff3375f81_0_78"/>
          <p:cNvSpPr/>
          <p:nvPr/>
        </p:nvSpPr>
        <p:spPr>
          <a:xfrm>
            <a:off x="1122575" y="4297200"/>
            <a:ext cx="9822000" cy="191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EXPECTED DONATION AMOUNT</a:t>
            </a:r>
            <a:endParaRPr b="1"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Combine both models to compute the expected donation amount for each donor</a:t>
            </a:r>
            <a:endParaRPr b="1"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Fit one model for each major fundraising campaign in order to better capture each campaign specifics</a:t>
            </a:r>
            <a:endParaRPr b="1"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gcff3375f81_0_78"/>
          <p:cNvSpPr/>
          <p:nvPr/>
        </p:nvSpPr>
        <p:spPr>
          <a:xfrm rot="5400000">
            <a:off x="4748775" y="3117650"/>
            <a:ext cx="1385700" cy="517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f3375f81_0_78"/>
          <p:cNvSpPr/>
          <p:nvPr/>
        </p:nvSpPr>
        <p:spPr>
          <a:xfrm flipH="1" rot="-5400000">
            <a:off x="6235313" y="3117650"/>
            <a:ext cx="1385700" cy="517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ff3375f81_0_84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Model implications</a:t>
            </a:r>
            <a:endParaRPr/>
          </a:p>
        </p:txBody>
      </p:sp>
      <p:sp>
        <p:nvSpPr>
          <p:cNvPr id="206" name="Google Shape;206;gcff3375f81_0_84"/>
          <p:cNvSpPr txBox="1"/>
          <p:nvPr/>
        </p:nvSpPr>
        <p:spPr>
          <a:xfrm>
            <a:off x="1192700" y="2124100"/>
            <a:ext cx="9489000" cy="397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 u="sng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What all we can therefore estimate:</a:t>
            </a:r>
            <a:endParaRPr b="1" sz="1700" u="sng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Lato"/>
              <a:buAutoNum type="arabicPeriod"/>
            </a:pPr>
            <a:r>
              <a:rPr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Whom to solicit</a:t>
            </a:r>
            <a:endParaRPr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Lato"/>
              <a:buAutoNum type="arabicPeriod"/>
            </a:pPr>
            <a:r>
              <a:rPr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When to solicit each person (ie, which campaign(s) to use among all campaigns)</a:t>
            </a:r>
            <a:endParaRPr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Lato"/>
              <a:buAutoNum type="arabicPeriod"/>
            </a:pPr>
            <a:r>
              <a:rPr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How many campaigns to target to each person?</a:t>
            </a:r>
            <a:endParaRPr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Lato"/>
              <a:buAutoNum type="arabicPeriod"/>
            </a:pPr>
            <a:r>
              <a:rPr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Budget for each campaign (since we know whom all to solicit)</a:t>
            </a:r>
            <a:endParaRPr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Lato"/>
              <a:buAutoNum type="arabicPeriod"/>
            </a:pPr>
            <a:r>
              <a:rPr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Estimated revenue from each campaign</a:t>
            </a:r>
            <a:endParaRPr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Lato"/>
              <a:buAutoNum type="arabicPeriod"/>
            </a:pPr>
            <a:r>
              <a:rPr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Estimated profits from each campaign</a:t>
            </a:r>
            <a:endParaRPr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ff3375f81_0_131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Results from the model</a:t>
            </a:r>
            <a:endParaRPr/>
          </a:p>
        </p:txBody>
      </p:sp>
      <p:graphicFrame>
        <p:nvGraphicFramePr>
          <p:cNvPr id="212" name="Google Shape;212;gcff3375f81_0_131"/>
          <p:cNvGraphicFramePr/>
          <p:nvPr/>
        </p:nvGraphicFramePr>
        <p:xfrm>
          <a:off x="676463" y="16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{69BD9B50-7A67-4701-86BE-6B416A5CB7E7}</a:tableStyleId>
              </a:tblPr>
              <a:tblGrid>
                <a:gridCol w="1088875"/>
                <a:gridCol w="1378875"/>
                <a:gridCol w="1001900"/>
                <a:gridCol w="1349850"/>
                <a:gridCol w="1074400"/>
                <a:gridCol w="1335350"/>
                <a:gridCol w="1074400"/>
                <a:gridCol w="1335350"/>
                <a:gridCol w="1204875"/>
              </a:tblGrid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chemeClr val="lt1"/>
                          </a:solidFill>
                        </a:rPr>
                        <a:t>Month</a:t>
                      </a:r>
                      <a:endParaRPr b="1" sz="12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Average solicitations made/to be made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Average no of donors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Average amount obtained/estimated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Profit 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</a:tr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Avg in similar campaigns of 2016/17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Estimated for 2019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Avg in similar campaigns of 2016/17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Estimated for 2019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Avg in similar campaigns of 2016/17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Estimated for 2019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Avg in similar campaigns of 2016/17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Estimated for 2019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March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89K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252K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204K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224K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108K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April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107K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364K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383K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333K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290K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May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60K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775K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June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146K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712K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845K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613K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August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113K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9K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470K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523K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437K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424K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October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125K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18K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773K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800K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733K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701K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November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60K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311K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584K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281K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486K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December (A)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108K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720K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854K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683K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755K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December (B)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121K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442K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478K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409K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379K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92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lt1"/>
                          </a:solidFill>
                        </a:rPr>
                        <a:t>TOTAL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350">
                          <a:solidFill>
                            <a:srgbClr val="111111"/>
                          </a:solidFill>
                        </a:rPr>
                        <a:t>400.4K</a:t>
                      </a:r>
                      <a:endParaRPr b="1" sz="13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350">
                          <a:solidFill>
                            <a:srgbClr val="111111"/>
                          </a:solidFill>
                        </a:rPr>
                        <a:t>453.1K</a:t>
                      </a:r>
                      <a:endParaRPr b="1" sz="13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ff3375f81_0_172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Results from the model</a:t>
            </a:r>
            <a:endParaRPr/>
          </a:p>
        </p:txBody>
      </p:sp>
      <p:graphicFrame>
        <p:nvGraphicFramePr>
          <p:cNvPr id="218" name="Google Shape;218;gcff3375f81_0_172"/>
          <p:cNvGraphicFramePr/>
          <p:nvPr/>
        </p:nvGraphicFramePr>
        <p:xfrm>
          <a:off x="676463" y="16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{69BD9B50-7A67-4701-86BE-6B416A5CB7E7}</a:tableStyleId>
              </a:tblPr>
              <a:tblGrid>
                <a:gridCol w="1088875"/>
                <a:gridCol w="1378875"/>
                <a:gridCol w="1001900"/>
                <a:gridCol w="1349850"/>
                <a:gridCol w="1074400"/>
                <a:gridCol w="1335350"/>
                <a:gridCol w="1074400"/>
                <a:gridCol w="1335350"/>
                <a:gridCol w="1204875"/>
              </a:tblGrid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chemeClr val="lt1"/>
                          </a:solidFill>
                        </a:rPr>
                        <a:t>Month</a:t>
                      </a:r>
                      <a:endParaRPr b="1" sz="12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Average solicitations made/to be made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Average no of donors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Average amount obtained/estimated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Profit 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</a:tr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Avg in similar campaigns of 2016/17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Estimated for 2019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Avg in similar campaigns of 2016/17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Estimated for 2019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Avg in similar campaigns of 2016/17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Estimated for 2019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Avg in similar campaigns of 2016/17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/>
                        <a:t>Estimated for 2019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March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89K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252K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204K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224K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108K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April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107K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364K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383K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333K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290K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May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60K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775K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June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146K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712K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845K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613K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August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113K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9K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470K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523K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437K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424K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October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125K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18K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773K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800K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733K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701K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November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60K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311K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584K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281K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486K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December (A)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108K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720K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854K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683K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755K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950">
                          <a:solidFill>
                            <a:schemeClr val="lt1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December (B</a:t>
                      </a:r>
                      <a:r>
                        <a:rPr b="1" lang="fr-FR" sz="950">
                          <a:solidFill>
                            <a:schemeClr val="lt1"/>
                          </a:solidFill>
                        </a:rPr>
                        <a:t>)</a:t>
                      </a:r>
                      <a:endParaRPr b="1" sz="9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121K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10K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87K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442K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478K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409K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50">
                          <a:solidFill>
                            <a:srgbClr val="111111"/>
                          </a:solidFill>
                        </a:rPr>
                        <a:t>379K</a:t>
                      </a:r>
                      <a:endParaRPr b="1" sz="12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92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lt1"/>
                          </a:solidFill>
                        </a:rPr>
                        <a:t>TOTAL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350">
                          <a:solidFill>
                            <a:srgbClr val="111111"/>
                          </a:solidFill>
                        </a:rPr>
                        <a:t>400.4K</a:t>
                      </a:r>
                      <a:endParaRPr b="1" sz="13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350">
                          <a:solidFill>
                            <a:srgbClr val="111111"/>
                          </a:solidFill>
                        </a:rPr>
                        <a:t>453.1K</a:t>
                      </a:r>
                      <a:endParaRPr b="1" sz="1350">
                        <a:solidFill>
                          <a:srgbClr val="11111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gcff3375f81_0_172"/>
          <p:cNvSpPr txBox="1"/>
          <p:nvPr/>
        </p:nvSpPr>
        <p:spPr>
          <a:xfrm>
            <a:off x="5495975" y="6160125"/>
            <a:ext cx="317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INCREASE OF &gt;50k!</a:t>
            </a:r>
            <a:endParaRPr sz="23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cff3375f81_0_172"/>
          <p:cNvSpPr txBox="1"/>
          <p:nvPr/>
        </p:nvSpPr>
        <p:spPr>
          <a:xfrm>
            <a:off x="8898050" y="5667375"/>
            <a:ext cx="12234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gcff3375f81_0_172"/>
          <p:cNvSpPr txBox="1"/>
          <p:nvPr/>
        </p:nvSpPr>
        <p:spPr>
          <a:xfrm>
            <a:off x="10229150" y="5667375"/>
            <a:ext cx="12234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2" name="Google Shape;222;gcff3375f81_0_172"/>
          <p:cNvCxnSpPr/>
          <p:nvPr/>
        </p:nvCxnSpPr>
        <p:spPr>
          <a:xfrm rot="10800000">
            <a:off x="8351300" y="6350475"/>
            <a:ext cx="24912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gcff3375f81_0_172"/>
          <p:cNvCxnSpPr/>
          <p:nvPr/>
        </p:nvCxnSpPr>
        <p:spPr>
          <a:xfrm>
            <a:off x="9508100" y="6067575"/>
            <a:ext cx="3300" cy="282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gcff3375f81_0_172"/>
          <p:cNvCxnSpPr/>
          <p:nvPr/>
        </p:nvCxnSpPr>
        <p:spPr>
          <a:xfrm>
            <a:off x="10839200" y="6067575"/>
            <a:ext cx="3300" cy="282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36756e08_0_34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3250"/>
              <a:t>So w</a:t>
            </a:r>
            <a:r>
              <a:rPr lang="fr-FR" sz="3250"/>
              <a:t>hy can’t we stop here?</a:t>
            </a:r>
            <a:endParaRPr sz="3250"/>
          </a:p>
        </p:txBody>
      </p:sp>
      <p:sp>
        <p:nvSpPr>
          <p:cNvPr id="230" name="Google Shape;230;g10936756e08_0_34"/>
          <p:cNvSpPr txBox="1"/>
          <p:nvPr>
            <p:ph idx="1" type="body"/>
          </p:nvPr>
        </p:nvSpPr>
        <p:spPr>
          <a:xfrm>
            <a:off x="659975" y="5070025"/>
            <a:ext cx="10251600" cy="160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7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fr-FR" sz="297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nly short-term benefits are considered. </a:t>
            </a:r>
            <a:endParaRPr sz="297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9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 to have a long-term view of the analysis?</a:t>
            </a:r>
            <a:endParaRPr sz="249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10936756e08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25" y="1967463"/>
            <a:ext cx="582375" cy="5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0936756e08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25" y="3482013"/>
            <a:ext cx="582375" cy="5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0936756e08_0_34"/>
          <p:cNvSpPr/>
          <p:nvPr/>
        </p:nvSpPr>
        <p:spPr>
          <a:xfrm>
            <a:off x="1511775" y="1769575"/>
            <a:ext cx="9356400" cy="13533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new customers considered!!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Since the analysis is done on the contacts that we already have, we do not solicit new people who could potentially be of a higher lifetime value</a:t>
            </a:r>
            <a:endParaRPr/>
          </a:p>
        </p:txBody>
      </p:sp>
      <p:sp>
        <p:nvSpPr>
          <p:cNvPr id="234" name="Google Shape;234;g10936756e08_0_34"/>
          <p:cNvSpPr/>
          <p:nvPr/>
        </p:nvSpPr>
        <p:spPr>
          <a:xfrm>
            <a:off x="1511775" y="3374800"/>
            <a:ext cx="9356400" cy="16044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maintaining relationships with donors</a:t>
            </a:r>
            <a:br>
              <a:rPr b="1" lang="fr-FR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If we solicit someone who donates in our year-end campaign only in December, we risk the possibility of him/her forgetting our charity and hence choosing other charities for his year-end donations</a:t>
            </a:r>
            <a:r>
              <a:rPr lang="fr-FR" sz="23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3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89d227d11_1_85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Customer LTV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/>
              <a:t>Long term view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240" name="Google Shape;240;g1089d227d11_1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463" y="3315842"/>
            <a:ext cx="3745078" cy="276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31060857_0_4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Relevance of Customer Lifetime Value (CLV)</a:t>
            </a:r>
            <a:endParaRPr/>
          </a:p>
        </p:txBody>
      </p:sp>
      <p:pic>
        <p:nvPicPr>
          <p:cNvPr id="246" name="Google Shape;246;g10931060857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25" y="2247924"/>
            <a:ext cx="409275" cy="4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0931060857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95" y="3151317"/>
            <a:ext cx="409275" cy="38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0931060857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13" y="4034254"/>
            <a:ext cx="502292" cy="4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0931060857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900" y="4937650"/>
            <a:ext cx="604880" cy="4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0931060857_0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4850" y="2253350"/>
            <a:ext cx="8734175" cy="324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93d9fa7ed_0_10"/>
          <p:cNvSpPr txBox="1"/>
          <p:nvPr>
            <p:ph type="title"/>
          </p:nvPr>
        </p:nvSpPr>
        <p:spPr>
          <a:xfrm>
            <a:off x="880375" y="7785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CLV - Identify the Top Donors</a:t>
            </a:r>
            <a:endParaRPr/>
          </a:p>
        </p:txBody>
      </p:sp>
      <p:sp>
        <p:nvSpPr>
          <p:cNvPr id="256" name="Google Shape;256;g1093d9fa7ed_0_10"/>
          <p:cNvSpPr txBox="1"/>
          <p:nvPr>
            <p:ph idx="1" type="body"/>
          </p:nvPr>
        </p:nvSpPr>
        <p:spPr>
          <a:xfrm>
            <a:off x="880375" y="5270100"/>
            <a:ext cx="10251600" cy="151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Short term objective: Target the customers with CLV less than 500.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-FR"/>
              <a:t>Long term objective: Target the customers with CLV more than 500.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high-valued customers (2000 and above) get most of the communications and marketing efforts.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093d9fa7e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325" y="1899450"/>
            <a:ext cx="4982625" cy="3370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8" name="Google Shape;258;g1093d9fa7ed_0_10"/>
          <p:cNvGraphicFramePr/>
          <p:nvPr/>
        </p:nvGraphicFramePr>
        <p:xfrm>
          <a:off x="1021900" y="18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{69BD9B50-7A67-4701-86BE-6B416A5CB7E7}</a:tableStyleId>
              </a:tblPr>
              <a:tblGrid>
                <a:gridCol w="2286000"/>
                <a:gridCol w="26384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Lifetime Value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Donors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0-50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137721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50-100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35076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100-500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68301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500-1000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6858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1000-2000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1870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 &amp; above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617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pic>
        <p:nvPicPr>
          <p:cNvPr id="259" name="Google Shape;259;g1093d9fa7ed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8950" y="930700"/>
            <a:ext cx="617450" cy="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3d9fa7ed_0_1"/>
          <p:cNvSpPr txBox="1"/>
          <p:nvPr>
            <p:ph type="title"/>
          </p:nvPr>
        </p:nvSpPr>
        <p:spPr>
          <a:xfrm>
            <a:off x="970200" y="584575"/>
            <a:ext cx="10251600" cy="104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CLV - Identify the </a:t>
            </a:r>
            <a:r>
              <a:rPr lang="fr-FR"/>
              <a:t>profitable</a:t>
            </a:r>
            <a:r>
              <a:rPr lang="fr-FR"/>
              <a:t> donors and minimize spending for unprofitable donors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77"/>
              <a:t>Estimated donations in the next year*</a:t>
            </a:r>
            <a:endParaRPr sz="2277"/>
          </a:p>
        </p:txBody>
      </p:sp>
      <p:sp>
        <p:nvSpPr>
          <p:cNvPr id="265" name="Google Shape;265;g1093d9fa7ed_0_1"/>
          <p:cNvSpPr txBox="1"/>
          <p:nvPr>
            <p:ph idx="1" type="body"/>
          </p:nvPr>
        </p:nvSpPr>
        <p:spPr>
          <a:xfrm>
            <a:off x="293925" y="5456450"/>
            <a:ext cx="11144100" cy="104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6100">
                <a:latin typeface="Calibri"/>
                <a:ea typeface="Calibri"/>
                <a:cs typeface="Calibri"/>
                <a:sym typeface="Calibri"/>
              </a:rPr>
              <a:t>This plot shows the distribution of the expected donations. About 80% of our donors have an estimated mean donation below $39. But some outliers can be a real game changer. The top 10% of the customers should be targeted for the all the campaigns whereas the </a:t>
            </a:r>
            <a:r>
              <a:rPr lang="fr-FR" sz="6100"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fr-FR" sz="6100">
                <a:latin typeface="Calibri"/>
                <a:ea typeface="Calibri"/>
                <a:cs typeface="Calibri"/>
                <a:sym typeface="Calibri"/>
              </a:rPr>
              <a:t> 50% can be targeted only when the campaign size is huge.</a:t>
            </a:r>
            <a:endParaRPr b="1"/>
          </a:p>
        </p:txBody>
      </p:sp>
      <p:sp>
        <p:nvSpPr>
          <p:cNvPr id="266" name="Google Shape;266;g1093d9fa7ed_0_1"/>
          <p:cNvSpPr txBox="1"/>
          <p:nvPr/>
        </p:nvSpPr>
        <p:spPr>
          <a:xfrm>
            <a:off x="49000" y="6554700"/>
            <a:ext cx="6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200">
                <a:latin typeface="Lato"/>
                <a:ea typeface="Lato"/>
                <a:cs typeface="Lato"/>
                <a:sym typeface="Lato"/>
              </a:rPr>
              <a:t>*This is estimated using Pareto NBD Model</a:t>
            </a:r>
            <a:r>
              <a:rPr lang="fr-FR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g1093d9fa7e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063" y="2207412"/>
            <a:ext cx="5183100" cy="3128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g1093d9fa7ed_0_1"/>
          <p:cNvGraphicFramePr/>
          <p:nvPr/>
        </p:nvGraphicFramePr>
        <p:xfrm>
          <a:off x="783838" y="23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{69BD9B50-7A67-4701-86BE-6B416A5CB7E7}</a:tableStyleId>
              </a:tblPr>
              <a:tblGrid>
                <a:gridCol w="2286000"/>
                <a:gridCol w="2638425"/>
              </a:tblGrid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Percentiles</a:t>
                      </a:r>
                      <a:endParaRPr b="1"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Donations</a:t>
                      </a:r>
                      <a:endParaRPr b="1"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25th percentile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27.03068151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 percentile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38.09299515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 percentile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38.09299515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 percentile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39.13337579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90th percentile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52.03635137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95th percentile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71.86682069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 Value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28836.96513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pic>
        <p:nvPicPr>
          <p:cNvPr id="269" name="Google Shape;269;g1093d9fa7e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1802" y="658077"/>
            <a:ext cx="555750" cy="52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093d9fa7ed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8525" y="1186029"/>
            <a:ext cx="502292" cy="4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89d227d11_1_89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300"/>
              <a:t>Segmentation</a:t>
            </a:r>
            <a:endParaRPr sz="5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/>
              <a:t>A combination between short term and long term view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276" name="Google Shape;276;g1089d227d11_1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050" y="3928150"/>
            <a:ext cx="3671466" cy="20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36756e08_0_0"/>
          <p:cNvSpPr txBox="1"/>
          <p:nvPr>
            <p:ph type="title"/>
          </p:nvPr>
        </p:nvSpPr>
        <p:spPr>
          <a:xfrm>
            <a:off x="961625" y="733650"/>
            <a:ext cx="4401300" cy="10299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Roadmap</a:t>
            </a:r>
            <a:endParaRPr/>
          </a:p>
        </p:txBody>
      </p:sp>
      <p:grpSp>
        <p:nvGrpSpPr>
          <p:cNvPr id="93" name="Google Shape;93;g10936756e08_0_0"/>
          <p:cNvGrpSpPr/>
          <p:nvPr/>
        </p:nvGrpSpPr>
        <p:grpSpPr>
          <a:xfrm>
            <a:off x="19049" y="1381725"/>
            <a:ext cx="12173167" cy="5244685"/>
            <a:chOff x="1" y="-134209"/>
            <a:chExt cx="10715816" cy="4617613"/>
          </a:xfrm>
        </p:grpSpPr>
        <p:cxnSp>
          <p:nvCxnSpPr>
            <p:cNvPr id="94" name="Google Shape;94;g10936756e08_0_0"/>
            <p:cNvCxnSpPr/>
            <p:nvPr/>
          </p:nvCxnSpPr>
          <p:spPr>
            <a:xfrm>
              <a:off x="1223158" y="3408219"/>
              <a:ext cx="0" cy="636300"/>
            </a:xfrm>
            <a:prstGeom prst="straightConnector1">
              <a:avLst/>
            </a:prstGeom>
            <a:noFill/>
            <a:ln cap="flat" cmpd="sng" w="19050">
              <a:solidFill>
                <a:srgbClr val="1C4587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95" name="Google Shape;95;g10936756e08_0_0"/>
            <p:cNvCxnSpPr/>
            <p:nvPr/>
          </p:nvCxnSpPr>
          <p:spPr>
            <a:xfrm>
              <a:off x="4239491" y="3206338"/>
              <a:ext cx="0" cy="921900"/>
            </a:xfrm>
            <a:prstGeom prst="straightConnector1">
              <a:avLst/>
            </a:prstGeom>
            <a:noFill/>
            <a:ln cap="flat" cmpd="sng" w="19050">
              <a:solidFill>
                <a:srgbClr val="1C4587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96" name="Google Shape;96;g10936756e08_0_0"/>
            <p:cNvCxnSpPr/>
            <p:nvPr/>
          </p:nvCxnSpPr>
          <p:spPr>
            <a:xfrm>
              <a:off x="7196447" y="1460665"/>
              <a:ext cx="0" cy="1788900"/>
            </a:xfrm>
            <a:prstGeom prst="straightConnector1">
              <a:avLst/>
            </a:prstGeom>
            <a:noFill/>
            <a:ln cap="flat" cmpd="sng" w="19050">
              <a:solidFill>
                <a:srgbClr val="1C4587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97" name="Google Shape;97;g10936756e08_0_0"/>
            <p:cNvSpPr txBox="1"/>
            <p:nvPr/>
          </p:nvSpPr>
          <p:spPr>
            <a:xfrm>
              <a:off x="1369192" y="3467591"/>
              <a:ext cx="1905000" cy="6762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11111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PROBLEM DEFINITION</a:t>
              </a:r>
              <a:endParaRPr>
                <a:solidFill>
                  <a:srgbClr val="111111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11111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Analysis of past campaigns</a:t>
              </a:r>
              <a:endParaRPr i="0" sz="11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  <p:cxnSp>
          <p:nvCxnSpPr>
            <p:cNvPr id="98" name="Google Shape;98;g10936756e08_0_0"/>
            <p:cNvCxnSpPr/>
            <p:nvPr/>
          </p:nvCxnSpPr>
          <p:spPr>
            <a:xfrm flipH="1" rot="10800000">
              <a:off x="2743200" y="605687"/>
              <a:ext cx="1500" cy="1083900"/>
            </a:xfrm>
            <a:prstGeom prst="straightConnector1">
              <a:avLst/>
            </a:prstGeom>
            <a:noFill/>
            <a:ln cap="flat" cmpd="sng" w="19050">
              <a:solidFill>
                <a:srgbClr val="1C4587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99" name="Google Shape;99;g10936756e08_0_0"/>
            <p:cNvSpPr txBox="1"/>
            <p:nvPr/>
          </p:nvSpPr>
          <p:spPr>
            <a:xfrm>
              <a:off x="2810279" y="503536"/>
              <a:ext cx="1377300" cy="7356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11111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MODEL 1</a:t>
              </a:r>
              <a:endParaRPr>
                <a:solidFill>
                  <a:srgbClr val="111111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11111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Donors reaction campaigns</a:t>
              </a:r>
              <a:endParaRPr i="0" sz="11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  <p:sp>
          <p:nvSpPr>
            <p:cNvPr id="100" name="Google Shape;100;g10936756e08_0_0"/>
            <p:cNvSpPr txBox="1"/>
            <p:nvPr/>
          </p:nvSpPr>
          <p:spPr>
            <a:xfrm>
              <a:off x="4306560" y="3771584"/>
              <a:ext cx="1788900" cy="6762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11111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MODEL 2</a:t>
              </a:r>
              <a:endParaRPr>
                <a:solidFill>
                  <a:srgbClr val="111111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11111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Analysis of donors  Life Time Value</a:t>
              </a:r>
              <a:endParaRPr i="0" sz="11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  <p:cxnSp>
          <p:nvCxnSpPr>
            <p:cNvPr id="101" name="Google Shape;101;g10936756e08_0_0"/>
            <p:cNvCxnSpPr/>
            <p:nvPr/>
          </p:nvCxnSpPr>
          <p:spPr>
            <a:xfrm rot="10800000">
              <a:off x="5664530" y="-30"/>
              <a:ext cx="0" cy="1626900"/>
            </a:xfrm>
            <a:prstGeom prst="straightConnector1">
              <a:avLst/>
            </a:prstGeom>
            <a:noFill/>
            <a:ln cap="flat" cmpd="sng" w="19050">
              <a:solidFill>
                <a:srgbClr val="1C4587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02" name="Google Shape;102;g10936756e08_0_0"/>
            <p:cNvSpPr txBox="1"/>
            <p:nvPr/>
          </p:nvSpPr>
          <p:spPr>
            <a:xfrm>
              <a:off x="5743487" y="-130005"/>
              <a:ext cx="1531800" cy="5811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11111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SEGMENTATION</a:t>
              </a:r>
              <a:endParaRPr>
                <a:solidFill>
                  <a:srgbClr val="111111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11111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Combining 1 and 2</a:t>
              </a:r>
              <a:endParaRPr>
                <a:solidFill>
                  <a:srgbClr val="111111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  <p:sp>
          <p:nvSpPr>
            <p:cNvPr id="103" name="Google Shape;103;g10936756e08_0_0"/>
            <p:cNvSpPr txBox="1"/>
            <p:nvPr/>
          </p:nvSpPr>
          <p:spPr>
            <a:xfrm>
              <a:off x="7275398" y="2611961"/>
              <a:ext cx="1377300" cy="7965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11111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CHURN MODEL</a:t>
              </a:r>
              <a:endParaRPr>
                <a:solidFill>
                  <a:srgbClr val="111111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11111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Prevent donors from leaving</a:t>
              </a:r>
              <a:endParaRPr>
                <a:solidFill>
                  <a:srgbClr val="111111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11111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  <p:cxnSp>
          <p:nvCxnSpPr>
            <p:cNvPr id="104" name="Google Shape;104;g10936756e08_0_0"/>
            <p:cNvCxnSpPr/>
            <p:nvPr/>
          </p:nvCxnSpPr>
          <p:spPr>
            <a:xfrm rot="10800000">
              <a:off x="8566932" y="119336"/>
              <a:ext cx="0" cy="1093500"/>
            </a:xfrm>
            <a:prstGeom prst="straightConnector1">
              <a:avLst/>
            </a:prstGeom>
            <a:noFill/>
            <a:ln cap="flat" cmpd="sng" w="19050">
              <a:solidFill>
                <a:srgbClr val="1C4587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05" name="Google Shape;105;g10936756e08_0_0"/>
            <p:cNvSpPr txBox="1"/>
            <p:nvPr/>
          </p:nvSpPr>
          <p:spPr>
            <a:xfrm>
              <a:off x="8645578" y="-134209"/>
              <a:ext cx="1788900" cy="6762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11111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RECOMMENDATIONS</a:t>
              </a:r>
              <a:endParaRPr>
                <a:solidFill>
                  <a:srgbClr val="111111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11111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How to use the tools developed </a:t>
              </a:r>
              <a:endParaRPr>
                <a:solidFill>
                  <a:srgbClr val="111111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  <p:cxnSp>
          <p:nvCxnSpPr>
            <p:cNvPr id="106" name="Google Shape;106;g10936756e08_0_0"/>
            <p:cNvCxnSpPr/>
            <p:nvPr/>
          </p:nvCxnSpPr>
          <p:spPr>
            <a:xfrm>
              <a:off x="10343408" y="2410691"/>
              <a:ext cx="0" cy="1788900"/>
            </a:xfrm>
            <a:prstGeom prst="straightConnector1">
              <a:avLst/>
            </a:prstGeom>
            <a:noFill/>
            <a:ln cap="flat" cmpd="sng" w="19050">
              <a:solidFill>
                <a:srgbClr val="1C4587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107" name="Google Shape;107;g10936756e08_0_0"/>
            <p:cNvGrpSpPr/>
            <p:nvPr/>
          </p:nvGrpSpPr>
          <p:grpSpPr>
            <a:xfrm>
              <a:off x="1" y="617511"/>
              <a:ext cx="10715816" cy="3281656"/>
              <a:chOff x="31115" y="440941"/>
              <a:chExt cx="5882640" cy="1802514"/>
            </a:xfrm>
          </p:grpSpPr>
          <p:sp>
            <p:nvSpPr>
              <p:cNvPr id="108" name="Google Shape;108;g10936756e08_0_0"/>
              <p:cNvSpPr/>
              <p:nvPr/>
            </p:nvSpPr>
            <p:spPr>
              <a:xfrm>
                <a:off x="4396105" y="782320"/>
                <a:ext cx="1517650" cy="664845"/>
              </a:xfrm>
              <a:custGeom>
                <a:rect b="b" l="l" r="r" t="t"/>
                <a:pathLst>
                  <a:path extrusionOk="0" h="339" w="774">
                    <a:moveTo>
                      <a:pt x="0" y="0"/>
                    </a:moveTo>
                    <a:cubicBezTo>
                      <a:pt x="253" y="254"/>
                      <a:pt x="253" y="254"/>
                      <a:pt x="253" y="254"/>
                    </a:cubicBezTo>
                    <a:cubicBezTo>
                      <a:pt x="338" y="339"/>
                      <a:pt x="476" y="339"/>
                      <a:pt x="562" y="254"/>
                    </a:cubicBezTo>
                    <a:cubicBezTo>
                      <a:pt x="774" y="41"/>
                      <a:pt x="774" y="41"/>
                      <a:pt x="774" y="41"/>
                    </a:cubicBezTo>
                  </a:path>
                </a:pathLst>
              </a:custGeom>
              <a:noFill/>
              <a:ln cap="rnd" cmpd="sng" w="622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g10936756e08_0_0"/>
              <p:cNvSpPr/>
              <p:nvPr/>
            </p:nvSpPr>
            <p:spPr>
              <a:xfrm>
                <a:off x="2418715" y="531495"/>
                <a:ext cx="1977391" cy="1252855"/>
              </a:xfrm>
              <a:custGeom>
                <a:rect b="b" l="l" r="r" t="t"/>
                <a:pathLst>
                  <a:path extrusionOk="0" h="639" w="1008">
                    <a:moveTo>
                      <a:pt x="0" y="639"/>
                    </a:moveTo>
                    <a:cubicBezTo>
                      <a:pt x="52" y="629"/>
                      <a:pt x="101" y="604"/>
                      <a:pt x="141" y="564"/>
                    </a:cubicBezTo>
                    <a:cubicBezTo>
                      <a:pt x="598" y="107"/>
                      <a:pt x="598" y="107"/>
                      <a:pt x="598" y="107"/>
                    </a:cubicBezTo>
                    <a:cubicBezTo>
                      <a:pt x="706" y="0"/>
                      <a:pt x="879" y="0"/>
                      <a:pt x="987" y="107"/>
                    </a:cubicBezTo>
                    <a:cubicBezTo>
                      <a:pt x="1008" y="128"/>
                      <a:pt x="1008" y="128"/>
                      <a:pt x="1008" y="128"/>
                    </a:cubicBezTo>
                  </a:path>
                </a:pathLst>
              </a:custGeom>
              <a:noFill/>
              <a:ln cap="rnd" cmpd="sng" w="622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g10936756e08_0_0"/>
              <p:cNvSpPr/>
              <p:nvPr/>
            </p:nvSpPr>
            <p:spPr>
              <a:xfrm>
                <a:off x="31115" y="1158875"/>
                <a:ext cx="2387599" cy="1084580"/>
              </a:xfrm>
              <a:custGeom>
                <a:rect b="b" l="l" r="r" t="t"/>
                <a:pathLst>
                  <a:path extrusionOk="0" h="553" w="1217">
                    <a:moveTo>
                      <a:pt x="0" y="553"/>
                    </a:moveTo>
                    <a:cubicBezTo>
                      <a:pt x="445" y="108"/>
                      <a:pt x="445" y="108"/>
                      <a:pt x="445" y="108"/>
                    </a:cubicBezTo>
                    <a:cubicBezTo>
                      <a:pt x="552" y="0"/>
                      <a:pt x="726" y="0"/>
                      <a:pt x="834" y="108"/>
                    </a:cubicBezTo>
                    <a:cubicBezTo>
                      <a:pt x="970" y="244"/>
                      <a:pt x="970" y="244"/>
                      <a:pt x="970" y="244"/>
                    </a:cubicBezTo>
                    <a:cubicBezTo>
                      <a:pt x="1037" y="311"/>
                      <a:pt x="1130" y="336"/>
                      <a:pt x="1217" y="319"/>
                    </a:cubicBezTo>
                  </a:path>
                </a:pathLst>
              </a:custGeom>
              <a:noFill/>
              <a:ln cap="rnd" cmpd="sng" w="622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g10936756e08_0_0"/>
              <p:cNvSpPr/>
              <p:nvPr/>
            </p:nvSpPr>
            <p:spPr>
              <a:xfrm>
                <a:off x="205740" y="1502410"/>
                <a:ext cx="569100" cy="566400"/>
              </a:xfrm>
              <a:prstGeom prst="ellipse">
                <a:avLst/>
              </a:prstGeom>
              <a:solidFill>
                <a:srgbClr val="FFFFFF"/>
              </a:solidFill>
              <a:ln cap="rnd" cmpd="sng" w="2857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g10936756e08_0_0"/>
              <p:cNvSpPr/>
              <p:nvPr/>
            </p:nvSpPr>
            <p:spPr>
              <a:xfrm>
                <a:off x="266700" y="1562735"/>
                <a:ext cx="445135" cy="445135"/>
              </a:xfrm>
              <a:custGeom>
                <a:rect b="b" l="l" r="r" t="t"/>
                <a:pathLst>
                  <a:path extrusionOk="0" h="227" w="227">
                    <a:moveTo>
                      <a:pt x="114" y="227"/>
                    </a:moveTo>
                    <a:cubicBezTo>
                      <a:pt x="114" y="227"/>
                      <a:pt x="114" y="227"/>
                      <a:pt x="114" y="227"/>
                    </a:cubicBezTo>
                    <a:cubicBezTo>
                      <a:pt x="51" y="227"/>
                      <a:pt x="0" y="176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51"/>
                      <a:pt x="51" y="0"/>
                      <a:pt x="114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77" y="0"/>
                      <a:pt x="227" y="51"/>
                      <a:pt x="227" y="113"/>
                    </a:cubicBezTo>
                    <a:cubicBezTo>
                      <a:pt x="227" y="113"/>
                      <a:pt x="227" y="113"/>
                      <a:pt x="227" y="113"/>
                    </a:cubicBezTo>
                    <a:cubicBezTo>
                      <a:pt x="227" y="176"/>
                      <a:pt x="177" y="227"/>
                      <a:pt x="114" y="227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g10936756e08_0_0"/>
              <p:cNvSpPr/>
              <p:nvPr/>
            </p:nvSpPr>
            <p:spPr>
              <a:xfrm>
                <a:off x="1031875" y="933450"/>
                <a:ext cx="567000" cy="569100"/>
              </a:xfrm>
              <a:prstGeom prst="ellipse">
                <a:avLst/>
              </a:prstGeom>
              <a:solidFill>
                <a:srgbClr val="FFFFFF"/>
              </a:solidFill>
              <a:ln cap="rnd" cmpd="sng" w="2857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g10936756e08_0_0"/>
              <p:cNvSpPr/>
              <p:nvPr/>
            </p:nvSpPr>
            <p:spPr>
              <a:xfrm>
                <a:off x="1092835" y="994410"/>
                <a:ext cx="445135" cy="445135"/>
              </a:xfrm>
              <a:custGeom>
                <a:rect b="b" l="l" r="r" t="t"/>
                <a:pathLst>
                  <a:path extrusionOk="0" h="227" w="227">
                    <a:moveTo>
                      <a:pt x="114" y="227"/>
                    </a:moveTo>
                    <a:cubicBezTo>
                      <a:pt x="114" y="227"/>
                      <a:pt x="114" y="227"/>
                      <a:pt x="114" y="227"/>
                    </a:cubicBezTo>
                    <a:cubicBezTo>
                      <a:pt x="51" y="227"/>
                      <a:pt x="0" y="176"/>
                      <a:pt x="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51"/>
                      <a:pt x="51" y="0"/>
                      <a:pt x="114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76" y="0"/>
                      <a:pt x="227" y="51"/>
                      <a:pt x="227" y="114"/>
                    </a:cubicBezTo>
                    <a:cubicBezTo>
                      <a:pt x="227" y="114"/>
                      <a:pt x="227" y="114"/>
                      <a:pt x="227" y="114"/>
                    </a:cubicBezTo>
                    <a:cubicBezTo>
                      <a:pt x="227" y="176"/>
                      <a:pt x="176" y="227"/>
                      <a:pt x="114" y="227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g10936756e08_0_0"/>
              <p:cNvSpPr/>
              <p:nvPr/>
            </p:nvSpPr>
            <p:spPr>
              <a:xfrm>
                <a:off x="2703195" y="955040"/>
                <a:ext cx="566400" cy="567000"/>
              </a:xfrm>
              <a:prstGeom prst="ellipse">
                <a:avLst/>
              </a:prstGeom>
              <a:solidFill>
                <a:srgbClr val="FFFFFF"/>
              </a:solidFill>
              <a:ln cap="rnd" cmpd="sng" w="2857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g10936756e08_0_0"/>
              <p:cNvSpPr/>
              <p:nvPr/>
            </p:nvSpPr>
            <p:spPr>
              <a:xfrm>
                <a:off x="2763520" y="1016000"/>
                <a:ext cx="445770" cy="445135"/>
              </a:xfrm>
              <a:custGeom>
                <a:rect b="b" l="l" r="r" t="t"/>
                <a:pathLst>
                  <a:path extrusionOk="0" h="227" w="227">
                    <a:moveTo>
                      <a:pt x="114" y="227"/>
                    </a:moveTo>
                    <a:cubicBezTo>
                      <a:pt x="114" y="227"/>
                      <a:pt x="114" y="227"/>
                      <a:pt x="114" y="227"/>
                    </a:cubicBezTo>
                    <a:cubicBezTo>
                      <a:pt x="51" y="227"/>
                      <a:pt x="0" y="176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51"/>
                      <a:pt x="51" y="0"/>
                      <a:pt x="114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76" y="0"/>
                      <a:pt x="227" y="51"/>
                      <a:pt x="227" y="113"/>
                    </a:cubicBezTo>
                    <a:cubicBezTo>
                      <a:pt x="227" y="113"/>
                      <a:pt x="227" y="113"/>
                      <a:pt x="227" y="113"/>
                    </a:cubicBezTo>
                    <a:cubicBezTo>
                      <a:pt x="227" y="176"/>
                      <a:pt x="176" y="227"/>
                      <a:pt x="114" y="227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g10936756e08_0_0"/>
              <p:cNvSpPr/>
              <p:nvPr/>
            </p:nvSpPr>
            <p:spPr>
              <a:xfrm>
                <a:off x="4355986" y="747122"/>
                <a:ext cx="569100" cy="569100"/>
              </a:xfrm>
              <a:prstGeom prst="ellipse">
                <a:avLst/>
              </a:prstGeom>
              <a:solidFill>
                <a:srgbClr val="FFFFFF"/>
              </a:solidFill>
              <a:ln cap="rnd" cmpd="sng" w="2857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g10936756e08_0_0"/>
              <p:cNvSpPr/>
              <p:nvPr/>
            </p:nvSpPr>
            <p:spPr>
              <a:xfrm>
                <a:off x="4416946" y="808080"/>
                <a:ext cx="447040" cy="445135"/>
              </a:xfrm>
              <a:custGeom>
                <a:rect b="b" l="l" r="r" t="t"/>
                <a:pathLst>
                  <a:path extrusionOk="0" h="227" w="228">
                    <a:moveTo>
                      <a:pt x="114" y="227"/>
                    </a:moveTo>
                    <a:cubicBezTo>
                      <a:pt x="114" y="227"/>
                      <a:pt x="114" y="227"/>
                      <a:pt x="114" y="227"/>
                    </a:cubicBezTo>
                    <a:cubicBezTo>
                      <a:pt x="51" y="227"/>
                      <a:pt x="0" y="177"/>
                      <a:pt x="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51"/>
                      <a:pt x="51" y="0"/>
                      <a:pt x="114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77" y="0"/>
                      <a:pt x="228" y="51"/>
                      <a:pt x="228" y="114"/>
                    </a:cubicBezTo>
                    <a:cubicBezTo>
                      <a:pt x="228" y="114"/>
                      <a:pt x="228" y="114"/>
                      <a:pt x="228" y="114"/>
                    </a:cubicBezTo>
                    <a:cubicBezTo>
                      <a:pt x="228" y="177"/>
                      <a:pt x="177" y="227"/>
                      <a:pt x="114" y="227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g10936756e08_0_0"/>
              <p:cNvSpPr/>
              <p:nvPr/>
            </p:nvSpPr>
            <p:spPr>
              <a:xfrm>
                <a:off x="3476199" y="440941"/>
                <a:ext cx="566400" cy="569100"/>
              </a:xfrm>
              <a:prstGeom prst="ellipse">
                <a:avLst/>
              </a:prstGeom>
              <a:solidFill>
                <a:srgbClr val="FFFFFF"/>
              </a:solidFill>
              <a:ln cap="rnd" cmpd="sng" w="2857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g10936756e08_0_0"/>
              <p:cNvSpPr/>
              <p:nvPr/>
            </p:nvSpPr>
            <p:spPr>
              <a:xfrm>
                <a:off x="3536524" y="501901"/>
                <a:ext cx="445770" cy="445135"/>
              </a:xfrm>
              <a:custGeom>
                <a:rect b="b" l="l" r="r" t="t"/>
                <a:pathLst>
                  <a:path extrusionOk="0" h="227" w="227">
                    <a:moveTo>
                      <a:pt x="113" y="227"/>
                    </a:moveTo>
                    <a:cubicBezTo>
                      <a:pt x="113" y="227"/>
                      <a:pt x="113" y="227"/>
                      <a:pt x="113" y="227"/>
                    </a:cubicBezTo>
                    <a:cubicBezTo>
                      <a:pt x="51" y="227"/>
                      <a:pt x="0" y="176"/>
                      <a:pt x="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51"/>
                      <a:pt x="51" y="0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76" y="0"/>
                      <a:pt x="227" y="51"/>
                      <a:pt x="227" y="114"/>
                    </a:cubicBezTo>
                    <a:cubicBezTo>
                      <a:pt x="227" y="114"/>
                      <a:pt x="227" y="114"/>
                      <a:pt x="227" y="114"/>
                    </a:cubicBezTo>
                    <a:cubicBezTo>
                      <a:pt x="227" y="176"/>
                      <a:pt x="176" y="227"/>
                      <a:pt x="113" y="227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g10936756e08_0_0"/>
              <p:cNvSpPr/>
              <p:nvPr/>
            </p:nvSpPr>
            <p:spPr>
              <a:xfrm>
                <a:off x="1887124" y="1376696"/>
                <a:ext cx="567000" cy="569100"/>
              </a:xfrm>
              <a:prstGeom prst="ellipse">
                <a:avLst/>
              </a:prstGeom>
              <a:solidFill>
                <a:srgbClr val="FFFFFF"/>
              </a:solidFill>
              <a:ln cap="rnd" cmpd="sng" w="2857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g10936756e08_0_0"/>
              <p:cNvSpPr/>
              <p:nvPr/>
            </p:nvSpPr>
            <p:spPr>
              <a:xfrm>
                <a:off x="1948084" y="1437656"/>
                <a:ext cx="445135" cy="445135"/>
              </a:xfrm>
              <a:custGeom>
                <a:rect b="b" l="l" r="r" t="t"/>
                <a:pathLst>
                  <a:path extrusionOk="0" h="227" w="227">
                    <a:moveTo>
                      <a:pt x="113" y="227"/>
                    </a:moveTo>
                    <a:cubicBezTo>
                      <a:pt x="113" y="227"/>
                      <a:pt x="113" y="227"/>
                      <a:pt x="113" y="227"/>
                    </a:cubicBezTo>
                    <a:cubicBezTo>
                      <a:pt x="51" y="227"/>
                      <a:pt x="0" y="177"/>
                      <a:pt x="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51"/>
                      <a:pt x="51" y="0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76" y="0"/>
                      <a:pt x="227" y="51"/>
                      <a:pt x="227" y="114"/>
                    </a:cubicBezTo>
                    <a:cubicBezTo>
                      <a:pt x="227" y="114"/>
                      <a:pt x="227" y="114"/>
                      <a:pt x="227" y="114"/>
                    </a:cubicBezTo>
                    <a:cubicBezTo>
                      <a:pt x="227" y="177"/>
                      <a:pt x="176" y="227"/>
                      <a:pt x="113" y="227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g10936756e08_0_0"/>
              <p:cNvSpPr/>
              <p:nvPr/>
            </p:nvSpPr>
            <p:spPr>
              <a:xfrm>
                <a:off x="5233148" y="941070"/>
                <a:ext cx="566400" cy="569100"/>
              </a:xfrm>
              <a:prstGeom prst="ellipse">
                <a:avLst/>
              </a:prstGeom>
              <a:solidFill>
                <a:srgbClr val="FFFFFF"/>
              </a:solidFill>
              <a:ln cap="rnd" cmpd="sng" w="2857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g10936756e08_0_0"/>
              <p:cNvSpPr/>
              <p:nvPr/>
            </p:nvSpPr>
            <p:spPr>
              <a:xfrm>
                <a:off x="5293473" y="1002030"/>
                <a:ext cx="445770" cy="445135"/>
              </a:xfrm>
              <a:custGeom>
                <a:rect b="b" l="l" r="r" t="t"/>
                <a:pathLst>
                  <a:path extrusionOk="0" h="227" w="227">
                    <a:moveTo>
                      <a:pt x="113" y="227"/>
                    </a:moveTo>
                    <a:cubicBezTo>
                      <a:pt x="113" y="227"/>
                      <a:pt x="113" y="227"/>
                      <a:pt x="113" y="227"/>
                    </a:cubicBezTo>
                    <a:cubicBezTo>
                      <a:pt x="51" y="227"/>
                      <a:pt x="0" y="176"/>
                      <a:pt x="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51"/>
                      <a:pt x="51" y="0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76" y="0"/>
                      <a:pt x="227" y="51"/>
                      <a:pt x="227" y="114"/>
                    </a:cubicBezTo>
                    <a:cubicBezTo>
                      <a:pt x="227" y="114"/>
                      <a:pt x="227" y="114"/>
                      <a:pt x="227" y="114"/>
                    </a:cubicBezTo>
                    <a:cubicBezTo>
                      <a:pt x="227" y="176"/>
                      <a:pt x="176" y="227"/>
                      <a:pt x="113" y="227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" name="Google Shape;125;g10936756e08_0_0"/>
            <p:cNvSpPr txBox="1"/>
            <p:nvPr/>
          </p:nvSpPr>
          <p:spPr>
            <a:xfrm>
              <a:off x="9041297" y="3807204"/>
              <a:ext cx="1247700" cy="6762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solidFill>
                    <a:srgbClr val="11111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BUDGET PLANNING</a:t>
              </a:r>
              <a:endParaRPr>
                <a:solidFill>
                  <a:srgbClr val="111111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11111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  <p:sp>
          <p:nvSpPr>
            <p:cNvPr id="126" name="Google Shape;126;g10936756e08_0_0"/>
            <p:cNvSpPr txBox="1"/>
            <p:nvPr/>
          </p:nvSpPr>
          <p:spPr>
            <a:xfrm>
              <a:off x="570016" y="2873829"/>
              <a:ext cx="495300" cy="3762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01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g10936756e08_0_0"/>
            <p:cNvSpPr txBox="1"/>
            <p:nvPr/>
          </p:nvSpPr>
          <p:spPr>
            <a:xfrm>
              <a:off x="2090057" y="1805050"/>
              <a:ext cx="495300" cy="3759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02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g10936756e08_0_0"/>
            <p:cNvSpPr txBox="1"/>
            <p:nvPr/>
          </p:nvSpPr>
          <p:spPr>
            <a:xfrm>
              <a:off x="3645725" y="2660073"/>
              <a:ext cx="495300" cy="3759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03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g10936756e08_0_0"/>
            <p:cNvSpPr txBox="1"/>
            <p:nvPr/>
          </p:nvSpPr>
          <p:spPr>
            <a:xfrm>
              <a:off x="5142016" y="1876302"/>
              <a:ext cx="495300" cy="3759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04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g10936756e08_0_0"/>
            <p:cNvSpPr txBox="1"/>
            <p:nvPr/>
          </p:nvSpPr>
          <p:spPr>
            <a:xfrm>
              <a:off x="6543304" y="950026"/>
              <a:ext cx="495300" cy="3759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05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g10936756e08_0_0"/>
            <p:cNvSpPr txBox="1"/>
            <p:nvPr/>
          </p:nvSpPr>
          <p:spPr>
            <a:xfrm>
              <a:off x="8146473" y="1496291"/>
              <a:ext cx="495300" cy="3759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06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10936756e08_0_0"/>
            <p:cNvSpPr txBox="1"/>
            <p:nvPr/>
          </p:nvSpPr>
          <p:spPr>
            <a:xfrm>
              <a:off x="9737766" y="1852551"/>
              <a:ext cx="495300" cy="3759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07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" name="Google Shape;133;g10936756e08_0_0"/>
            <p:cNvGrpSpPr/>
            <p:nvPr/>
          </p:nvGrpSpPr>
          <p:grpSpPr>
            <a:xfrm>
              <a:off x="1119124" y="3698921"/>
              <a:ext cx="26369" cy="8799"/>
              <a:chOff x="4681855" y="360045"/>
              <a:chExt cx="540345" cy="180300"/>
            </a:xfrm>
          </p:grpSpPr>
          <p:sp>
            <p:nvSpPr>
              <p:cNvPr id="134" name="Google Shape;134;g10936756e08_0_0"/>
              <p:cNvSpPr/>
              <p:nvPr/>
            </p:nvSpPr>
            <p:spPr>
              <a:xfrm>
                <a:off x="4681855" y="360045"/>
                <a:ext cx="180300" cy="1803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g10936756e08_0_0"/>
              <p:cNvSpPr/>
              <p:nvPr/>
            </p:nvSpPr>
            <p:spPr>
              <a:xfrm>
                <a:off x="5041900" y="360045"/>
                <a:ext cx="180300" cy="1803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g10936756e08_0_0"/>
            <p:cNvSpPr/>
            <p:nvPr/>
          </p:nvSpPr>
          <p:spPr>
            <a:xfrm>
              <a:off x="10161387" y="3333303"/>
              <a:ext cx="15110" cy="14956"/>
            </a:xfrm>
            <a:custGeom>
              <a:rect b="b" l="l" r="r" t="t"/>
              <a:pathLst>
                <a:path extrusionOk="0" h="105" w="106">
                  <a:moveTo>
                    <a:pt x="34" y="105"/>
                  </a:moveTo>
                  <a:cubicBezTo>
                    <a:pt x="21" y="105"/>
                    <a:pt x="9" y="97"/>
                    <a:pt x="4" y="85"/>
                  </a:cubicBezTo>
                  <a:cubicBezTo>
                    <a:pt x="0" y="73"/>
                    <a:pt x="3" y="59"/>
                    <a:pt x="12" y="50"/>
                  </a:cubicBezTo>
                  <a:cubicBezTo>
                    <a:pt x="24" y="39"/>
                    <a:pt x="36" y="26"/>
                    <a:pt x="47" y="13"/>
                  </a:cubicBezTo>
                  <a:cubicBezTo>
                    <a:pt x="54" y="4"/>
                    <a:pt x="65" y="0"/>
                    <a:pt x="77" y="1"/>
                  </a:cubicBezTo>
                  <a:cubicBezTo>
                    <a:pt x="88" y="3"/>
                    <a:pt x="98" y="11"/>
                    <a:pt x="102" y="22"/>
                  </a:cubicBezTo>
                  <a:cubicBezTo>
                    <a:pt x="106" y="33"/>
                    <a:pt x="103" y="45"/>
                    <a:pt x="96" y="54"/>
                  </a:cubicBezTo>
                  <a:cubicBezTo>
                    <a:pt x="83" y="69"/>
                    <a:pt x="70" y="83"/>
                    <a:pt x="56" y="96"/>
                  </a:cubicBezTo>
                  <a:cubicBezTo>
                    <a:pt x="50" y="102"/>
                    <a:pt x="42" y="105"/>
                    <a:pt x="34" y="105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936756e08_0_10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Key points </a:t>
            </a:r>
            <a:endParaRPr/>
          </a:p>
        </p:txBody>
      </p:sp>
      <p:grpSp>
        <p:nvGrpSpPr>
          <p:cNvPr id="282" name="Google Shape;282;g10936756e08_0_10"/>
          <p:cNvGrpSpPr/>
          <p:nvPr/>
        </p:nvGrpSpPr>
        <p:grpSpPr>
          <a:xfrm>
            <a:off x="972675" y="4266650"/>
            <a:ext cx="10251888" cy="1077219"/>
            <a:chOff x="1593000" y="2322568"/>
            <a:chExt cx="5957975" cy="643500"/>
          </a:xfrm>
        </p:grpSpPr>
        <p:sp>
          <p:nvSpPr>
            <p:cNvPr id="283" name="Google Shape;283;g10936756e08_0_1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g10936756e08_0_1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g10936756e08_0_10"/>
            <p:cNvSpPr/>
            <p:nvPr/>
          </p:nvSpPr>
          <p:spPr>
            <a:xfrm rot="-5400000">
              <a:off x="3501574" y="1934746"/>
              <a:ext cx="643356" cy="1419149"/>
            </a:xfrm>
            <a:prstGeom prst="flowChartOffpage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g10936756e08_0_1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4 Segments identified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g10936756e08_0_1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g10936756e08_0_1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89" name="Google Shape;289;g10936756e08_0_1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1111"/>
                </a:buClr>
                <a:buSzPts val="1300"/>
                <a:buFont typeface="Lato"/>
                <a:buChar char="●"/>
              </a:pPr>
              <a:r>
                <a:rPr lang="fr-FR" sz="13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Top Donors</a:t>
              </a:r>
              <a:endParaRPr sz="13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1111"/>
                </a:buClr>
                <a:buSzPts val="1300"/>
                <a:buFont typeface="Lato"/>
                <a:buChar char="●"/>
              </a:pPr>
              <a:r>
                <a:rPr lang="fr-FR" sz="13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Persuadables</a:t>
              </a:r>
              <a:endParaRPr sz="13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1111"/>
                </a:buClr>
                <a:buSzPts val="1300"/>
                <a:buFont typeface="Lato"/>
                <a:buChar char="●"/>
              </a:pPr>
              <a:r>
                <a:rPr lang="fr-FR" sz="13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Do Not Disturb</a:t>
              </a:r>
              <a:endParaRPr sz="13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1111"/>
                </a:buClr>
                <a:buSzPts val="1300"/>
                <a:buFont typeface="Lato"/>
                <a:buChar char="●"/>
              </a:pPr>
              <a:r>
                <a:rPr lang="fr-FR" sz="13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Lost Causes</a:t>
              </a:r>
              <a:endParaRPr sz="13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0" name="Google Shape;290;g10936756e08_0_10"/>
          <p:cNvGrpSpPr/>
          <p:nvPr/>
        </p:nvGrpSpPr>
        <p:grpSpPr>
          <a:xfrm>
            <a:off x="972680" y="3189455"/>
            <a:ext cx="10251888" cy="1204743"/>
            <a:chOff x="1593000" y="2322568"/>
            <a:chExt cx="5957975" cy="719679"/>
          </a:xfrm>
        </p:grpSpPr>
        <p:sp>
          <p:nvSpPr>
            <p:cNvPr id="291" name="Google Shape;291;g10936756e08_0_1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g10936756e08_0_1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g10936756e08_0_1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g10936756e08_0_1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Number of segments optimized for managerial use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g10936756e08_0_1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g10936756e08_0_1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97" name="Google Shape;297;g10936756e08_0_10"/>
            <p:cNvSpPr/>
            <p:nvPr/>
          </p:nvSpPr>
          <p:spPr>
            <a:xfrm>
              <a:off x="4387841" y="2399947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1111"/>
                </a:buClr>
                <a:buSzPts val="1300"/>
                <a:buFont typeface="Lato"/>
                <a:buChar char="●"/>
              </a:pPr>
              <a:r>
                <a:rPr lang="fr-FR" sz="13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The number of segments was picked (a priori) after different trials</a:t>
              </a:r>
              <a:endParaRPr sz="13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1111"/>
                </a:buClr>
                <a:buSzPts val="1300"/>
                <a:buFont typeface="Lato"/>
                <a:buChar char="●"/>
              </a:pPr>
              <a:r>
                <a:rPr lang="fr-FR" sz="13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The decision was taken based on the best identifiability of clusters </a:t>
              </a:r>
              <a:r>
                <a:rPr lang="fr-FR" sz="13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  <a:extLst>
                    <a:ext uri="http://customooxmlschemas.google.com/">
                      <go:slidesCustomData xmlns:go="http://customooxmlschemas.google.com/" textRoundtripDataId="1"/>
                    </a:ext>
                  </a:extLst>
                </a:rPr>
                <a:t>and</a:t>
              </a:r>
              <a:r>
                <a:rPr lang="fr-FR" sz="13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 differentiation in reactions</a:t>
              </a:r>
              <a:endParaRPr sz="13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8" name="Google Shape;298;g10936756e08_0_10"/>
          <p:cNvGrpSpPr/>
          <p:nvPr/>
        </p:nvGrpSpPr>
        <p:grpSpPr>
          <a:xfrm>
            <a:off x="972677" y="2112245"/>
            <a:ext cx="10251888" cy="1077219"/>
            <a:chOff x="1593000" y="2322568"/>
            <a:chExt cx="5957975" cy="643500"/>
          </a:xfrm>
        </p:grpSpPr>
        <p:sp>
          <p:nvSpPr>
            <p:cNvPr id="299" name="Google Shape;299;g10936756e08_0_1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g10936756e08_0_1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g10936756e08_0_1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g10936756e08_0_1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-FR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Based on both long and short term focused analysis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g10936756e08_0_1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g10936756e08_0_1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5" name="Google Shape;305;g10936756e08_0_1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1111"/>
                </a:buClr>
                <a:buSzPts val="1300"/>
                <a:buFont typeface="Lato"/>
                <a:buChar char="●"/>
              </a:pPr>
              <a:r>
                <a:rPr lang="fr-FR" sz="13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k-mean segmentation using variables predicted by the donors life-time value model</a:t>
              </a:r>
              <a:endParaRPr sz="13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873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1111"/>
                </a:buClr>
                <a:buSzPts val="1300"/>
                <a:buFont typeface="Lato"/>
                <a:buChar char="●"/>
              </a:pPr>
              <a:r>
                <a:rPr lang="fr-FR" sz="13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Analysis of each cluster reaction to campaigns</a:t>
              </a:r>
              <a:endParaRPr sz="13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8072414d6_0_0"/>
          <p:cNvSpPr txBox="1"/>
          <p:nvPr>
            <p:ph type="title"/>
          </p:nvPr>
        </p:nvSpPr>
        <p:spPr>
          <a:xfrm>
            <a:off x="972600" y="7676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Segments description</a:t>
            </a:r>
            <a:endParaRPr/>
          </a:p>
        </p:txBody>
      </p:sp>
      <p:sp>
        <p:nvSpPr>
          <p:cNvPr id="311" name="Google Shape;311;g108072414d6_0_0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95024cad8_3_459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Reaction to campaigns by segments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89d227d11_1_9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Churn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/>
              <a:t>Understand when to solicit donors</a:t>
            </a:r>
            <a:endParaRPr sz="4000"/>
          </a:p>
        </p:txBody>
      </p:sp>
      <p:pic>
        <p:nvPicPr>
          <p:cNvPr id="322" name="Google Shape;322;g1089d227d11_1_93"/>
          <p:cNvPicPr preferRelativeResize="0"/>
          <p:nvPr/>
        </p:nvPicPr>
        <p:blipFill rotWithShape="1">
          <a:blip r:embed="rId3">
            <a:alphaModFix/>
          </a:blip>
          <a:srcRect b="0" l="2170" r="-2170" t="0"/>
          <a:stretch/>
        </p:blipFill>
        <p:spPr>
          <a:xfrm>
            <a:off x="3196325" y="3548500"/>
            <a:ext cx="5633350" cy="12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889bf3121_0_4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Identifying Churners*</a:t>
            </a:r>
            <a:endParaRPr/>
          </a:p>
        </p:txBody>
      </p:sp>
      <p:sp>
        <p:nvSpPr>
          <p:cNvPr id="328" name="Google Shape;328;g10889bf3121_0_4"/>
          <p:cNvSpPr txBox="1"/>
          <p:nvPr/>
        </p:nvSpPr>
        <p:spPr>
          <a:xfrm>
            <a:off x="8069050" y="6393275"/>
            <a:ext cx="40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ato"/>
                <a:ea typeface="Lato"/>
                <a:cs typeface="Lato"/>
                <a:sym typeface="Lato"/>
              </a:rPr>
              <a:t>*calculated monthly based on YoY activity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9" name="Google Shape;329;g10889bf3121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075" y="1800225"/>
            <a:ext cx="4870700" cy="43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10889bf3121_0_4"/>
          <p:cNvSpPr/>
          <p:nvPr/>
        </p:nvSpPr>
        <p:spPr>
          <a:xfrm>
            <a:off x="7017200" y="2057400"/>
            <a:ext cx="3870000" cy="3846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i="1" lang="fr-FR" sz="1700">
                <a:latin typeface="Calibri"/>
                <a:ea typeface="Calibri"/>
                <a:cs typeface="Calibri"/>
                <a:sym typeface="Calibri"/>
              </a:rPr>
              <a:t>Customers once active that are now/turning inactive .</a:t>
            </a:r>
            <a:endParaRPr i="1"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i="1" lang="fr-FR" sz="1700">
                <a:latin typeface="Calibri"/>
                <a:ea typeface="Calibri"/>
                <a:cs typeface="Calibri"/>
                <a:sym typeface="Calibri"/>
              </a:rPr>
              <a:t>The following segments indicates possible churning </a:t>
            </a:r>
            <a:endParaRPr i="1"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i="1" lang="fr-FR" sz="1700">
                <a:latin typeface="Calibri"/>
                <a:ea typeface="Calibri"/>
                <a:cs typeface="Calibri"/>
                <a:sym typeface="Calibri"/>
              </a:rPr>
              <a:t>Signalling deeper research into these segments to try to retain these donors before they churn.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ff3375f84_0_0"/>
          <p:cNvSpPr txBox="1"/>
          <p:nvPr>
            <p:ph type="title"/>
          </p:nvPr>
        </p:nvSpPr>
        <p:spPr>
          <a:xfrm>
            <a:off x="886875" y="827475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Transition graphs</a:t>
            </a:r>
            <a:endParaRPr/>
          </a:p>
        </p:txBody>
      </p:sp>
      <p:pic>
        <p:nvPicPr>
          <p:cNvPr id="336" name="Google Shape;336;gcff3375f8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75" y="1871625"/>
            <a:ext cx="5087701" cy="39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cff3375f84_0_0"/>
          <p:cNvSpPr txBox="1"/>
          <p:nvPr>
            <p:ph idx="1" type="body"/>
          </p:nvPr>
        </p:nvSpPr>
        <p:spPr>
          <a:xfrm>
            <a:off x="6557450" y="1864775"/>
            <a:ext cx="4836000" cy="391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This graph shows us the movement of customers from one segment to another. </a:t>
            </a:r>
            <a:endParaRPr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The donors moving towards cold have high probability of becoming inactive -&gt; churning.</a:t>
            </a:r>
            <a:endParaRPr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The donors moving to inactive, could have possibly churned.</a:t>
            </a:r>
            <a:endParaRPr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Consider donors moving from region of activity to region of inactivity. And identify WHY?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9416451e6_0_0"/>
          <p:cNvSpPr txBox="1"/>
          <p:nvPr>
            <p:ph type="title"/>
          </p:nvPr>
        </p:nvSpPr>
        <p:spPr>
          <a:xfrm>
            <a:off x="970200" y="790725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Monthly churn prediction</a:t>
            </a:r>
            <a:endParaRPr/>
          </a:p>
        </p:txBody>
      </p:sp>
      <p:sp>
        <p:nvSpPr>
          <p:cNvPr id="343" name="Google Shape;343;g109416451e6_0_0"/>
          <p:cNvSpPr txBox="1"/>
          <p:nvPr>
            <p:ph idx="1" type="body"/>
          </p:nvPr>
        </p:nvSpPr>
        <p:spPr>
          <a:xfrm>
            <a:off x="896725" y="5719100"/>
            <a:ext cx="10516800" cy="63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-FR"/>
              <a:t>The churn rate varies between 22% to 38%. The predicted churn rate is basically giving us the indication of the donors  who might churn </a:t>
            </a:r>
            <a:endParaRPr/>
          </a:p>
        </p:txBody>
      </p:sp>
      <p:pic>
        <p:nvPicPr>
          <p:cNvPr id="344" name="Google Shape;344;g109416451e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75" y="1942850"/>
            <a:ext cx="5407474" cy="325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109416451e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850" y="1942850"/>
            <a:ext cx="5033251" cy="32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889bf3121_0_10"/>
          <p:cNvSpPr/>
          <p:nvPr/>
        </p:nvSpPr>
        <p:spPr>
          <a:xfrm>
            <a:off x="1038150" y="2177325"/>
            <a:ext cx="10115700" cy="3514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0889bf3121_0_10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Analysing churn behaviour</a:t>
            </a:r>
            <a:endParaRPr/>
          </a:p>
        </p:txBody>
      </p:sp>
      <p:sp>
        <p:nvSpPr>
          <p:cNvPr id="352" name="Google Shape;352;g10889bf3121_0_10"/>
          <p:cNvSpPr txBox="1"/>
          <p:nvPr/>
        </p:nvSpPr>
        <p:spPr>
          <a:xfrm>
            <a:off x="705000" y="2864188"/>
            <a:ext cx="1051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g10889bf3121_0_10"/>
          <p:cNvSpPr/>
          <p:nvPr/>
        </p:nvSpPr>
        <p:spPr>
          <a:xfrm>
            <a:off x="1526250" y="3374488"/>
            <a:ext cx="1408500" cy="514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New Donor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g10889bf3121_0_10"/>
          <p:cNvSpPr/>
          <p:nvPr/>
        </p:nvSpPr>
        <p:spPr>
          <a:xfrm>
            <a:off x="4732138" y="3595575"/>
            <a:ext cx="1408500" cy="514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Active</a:t>
            </a:r>
            <a:r>
              <a:rPr lang="fr-FR">
                <a:solidFill>
                  <a:schemeClr val="lt1"/>
                </a:solidFill>
              </a:rPr>
              <a:t> Donor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5" name="Google Shape;355;g10889bf3121_0_10"/>
          <p:cNvSpPr/>
          <p:nvPr/>
        </p:nvSpPr>
        <p:spPr>
          <a:xfrm>
            <a:off x="6529525" y="4695738"/>
            <a:ext cx="1408500" cy="514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Warm Donor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g10889bf3121_0_10"/>
          <p:cNvSpPr/>
          <p:nvPr/>
        </p:nvSpPr>
        <p:spPr>
          <a:xfrm>
            <a:off x="8788325" y="3374488"/>
            <a:ext cx="1600200" cy="514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Churned</a:t>
            </a:r>
            <a:r>
              <a:rPr lang="fr-FR"/>
              <a:t> </a:t>
            </a:r>
            <a:r>
              <a:rPr lang="fr-FR">
                <a:solidFill>
                  <a:schemeClr val="lt1"/>
                </a:solidFill>
              </a:rPr>
              <a:t>Donor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57" name="Google Shape;357;g10889bf3121_0_10"/>
          <p:cNvCxnSpPr>
            <a:stCxn id="353" idx="3"/>
            <a:endCxn id="354" idx="1"/>
          </p:cNvCxnSpPr>
          <p:nvPr/>
        </p:nvCxnSpPr>
        <p:spPr>
          <a:xfrm>
            <a:off x="2934750" y="3631738"/>
            <a:ext cx="1797300" cy="22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g10889bf3121_0_10"/>
          <p:cNvCxnSpPr>
            <a:stCxn id="354" idx="3"/>
            <a:endCxn id="356" idx="1"/>
          </p:cNvCxnSpPr>
          <p:nvPr/>
        </p:nvCxnSpPr>
        <p:spPr>
          <a:xfrm flipH="1" rot="10800000">
            <a:off x="6140638" y="3631725"/>
            <a:ext cx="2647800" cy="22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g10889bf3121_0_10"/>
          <p:cNvCxnSpPr>
            <a:stCxn id="353" idx="0"/>
            <a:endCxn id="356" idx="0"/>
          </p:cNvCxnSpPr>
          <p:nvPr/>
        </p:nvCxnSpPr>
        <p:spPr>
          <a:xfrm flipH="1" rot="-5400000">
            <a:off x="5909100" y="-304112"/>
            <a:ext cx="600" cy="7357800"/>
          </a:xfrm>
          <a:prstGeom prst="curvedConnector3">
            <a:avLst>
              <a:gd fmla="val -10521458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g10889bf3121_0_10"/>
          <p:cNvCxnSpPr>
            <a:stCxn id="353" idx="2"/>
            <a:endCxn id="355" idx="1"/>
          </p:cNvCxnSpPr>
          <p:nvPr/>
        </p:nvCxnSpPr>
        <p:spPr>
          <a:xfrm flipH="1" rot="-5400000">
            <a:off x="3847950" y="2271538"/>
            <a:ext cx="1064100" cy="4299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g10889bf3121_0_10"/>
          <p:cNvCxnSpPr>
            <a:stCxn id="355" idx="3"/>
            <a:endCxn id="356" idx="2"/>
          </p:cNvCxnSpPr>
          <p:nvPr/>
        </p:nvCxnSpPr>
        <p:spPr>
          <a:xfrm flipH="1" rot="10800000">
            <a:off x="7938025" y="3888888"/>
            <a:ext cx="1650300" cy="10641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g10889bf3121_0_10"/>
          <p:cNvSpPr txBox="1"/>
          <p:nvPr/>
        </p:nvSpPr>
        <p:spPr>
          <a:xfrm rot="227085">
            <a:off x="4316484" y="4850111"/>
            <a:ext cx="2767836" cy="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donor starts losing interest</a:t>
            </a:r>
            <a:endParaRPr b="1" i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g10889bf3121_0_10"/>
          <p:cNvSpPr txBox="1"/>
          <p:nvPr/>
        </p:nvSpPr>
        <p:spPr>
          <a:xfrm rot="-1768610">
            <a:off x="8134850" y="4377928"/>
            <a:ext cx="2767890" cy="400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disinterested donor</a:t>
            </a:r>
            <a:endParaRPr b="1" i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g10889bf3121_0_10"/>
          <p:cNvSpPr txBox="1"/>
          <p:nvPr/>
        </p:nvSpPr>
        <p:spPr>
          <a:xfrm rot="473247">
            <a:off x="3053023" y="3734675"/>
            <a:ext cx="1943486" cy="400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We are doing good!</a:t>
            </a:r>
            <a:endParaRPr b="1" i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g10889bf3121_0_10"/>
          <p:cNvSpPr txBox="1"/>
          <p:nvPr/>
        </p:nvSpPr>
        <p:spPr>
          <a:xfrm rot="-361893">
            <a:off x="6057799" y="3328625"/>
            <a:ext cx="2952143" cy="4003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donor has moved to our competitor</a:t>
            </a:r>
            <a:endParaRPr b="1" i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g10889bf3121_0_10"/>
          <p:cNvSpPr txBox="1"/>
          <p:nvPr/>
        </p:nvSpPr>
        <p:spPr>
          <a:xfrm>
            <a:off x="4712100" y="2388600"/>
            <a:ext cx="27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just a one time donor</a:t>
            </a:r>
            <a:endParaRPr b="1" i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7" name="Google Shape;367;g10889bf3121_0_10"/>
          <p:cNvCxnSpPr>
            <a:stCxn id="354" idx="2"/>
          </p:cNvCxnSpPr>
          <p:nvPr/>
        </p:nvCxnSpPr>
        <p:spPr>
          <a:xfrm flipH="1">
            <a:off x="5400688" y="4110075"/>
            <a:ext cx="35700" cy="8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89d227d11_1_97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Recommendations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89d227d11_1_105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Solicit each segment based on the churn model</a:t>
            </a:r>
            <a:endParaRPr/>
          </a:p>
        </p:txBody>
      </p:sp>
      <p:sp>
        <p:nvSpPr>
          <p:cNvPr id="378" name="Google Shape;378;g1089d227d11_1_105"/>
          <p:cNvSpPr txBox="1"/>
          <p:nvPr>
            <p:ph idx="1" type="body"/>
          </p:nvPr>
        </p:nvSpPr>
        <p:spPr>
          <a:xfrm>
            <a:off x="972600" y="2022600"/>
            <a:ext cx="10251600" cy="41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89d227d11_1_77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Analysis of past campaigns</a:t>
            </a:r>
            <a:endParaRPr/>
          </a:p>
        </p:txBody>
      </p:sp>
      <p:pic>
        <p:nvPicPr>
          <p:cNvPr id="142" name="Google Shape;142;g1089d227d11_1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600" y="2936142"/>
            <a:ext cx="2477189" cy="276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936756e08_0_15"/>
          <p:cNvSpPr txBox="1"/>
          <p:nvPr>
            <p:ph type="title"/>
          </p:nvPr>
        </p:nvSpPr>
        <p:spPr>
          <a:xfrm>
            <a:off x="1035300" y="7928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Type of solicitation for each segment</a:t>
            </a:r>
            <a:endParaRPr/>
          </a:p>
        </p:txBody>
      </p:sp>
      <p:sp>
        <p:nvSpPr>
          <p:cNvPr id="384" name="Google Shape;384;g10936756e08_0_15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89d227d11_1_101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Budget Planning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36756e08_0_39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This is an estimation of the budget.</a:t>
            </a:r>
            <a:endParaRPr/>
          </a:p>
        </p:txBody>
      </p:sp>
      <p:sp>
        <p:nvSpPr>
          <p:cNvPr id="395" name="Google Shape;395;g10936756e08_0_39"/>
          <p:cNvSpPr txBox="1"/>
          <p:nvPr>
            <p:ph idx="1" type="body"/>
          </p:nvPr>
        </p:nvSpPr>
        <p:spPr>
          <a:xfrm>
            <a:off x="972600" y="2022600"/>
            <a:ext cx="10251600" cy="41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936756e08_0_44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10936756e08_0_44"/>
          <p:cNvSpPr txBox="1"/>
          <p:nvPr>
            <p:ph idx="1" type="body"/>
          </p:nvPr>
        </p:nvSpPr>
        <p:spPr>
          <a:xfrm>
            <a:off x="972600" y="2022600"/>
            <a:ext cx="10251600" cy="41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89d227d11_1_110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Reach of past campaigns</a:t>
            </a:r>
            <a:endParaRPr/>
          </a:p>
        </p:txBody>
      </p:sp>
      <p:sp>
        <p:nvSpPr>
          <p:cNvPr id="148" name="Google Shape;148;g1089d227d11_1_110"/>
          <p:cNvSpPr txBox="1"/>
          <p:nvPr>
            <p:ph idx="1" type="body"/>
          </p:nvPr>
        </p:nvSpPr>
        <p:spPr>
          <a:xfrm>
            <a:off x="7837725" y="2144000"/>
            <a:ext cx="3386400" cy="3862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The graph shows in percentage how many donors donated after having been solicited during the past campaigns.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fr-FR" sz="1500"/>
              <a:t>Past campaigns were in general not efficient, with a maximum percentage of donations being less than 25%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 sz="1500"/>
              <a:t>Most efficient campaigns in 2016 were in October and in the first part of December, while in 2017 were in June and in October</a:t>
            </a:r>
            <a:endParaRPr sz="1500"/>
          </a:p>
        </p:txBody>
      </p:sp>
      <p:pic>
        <p:nvPicPr>
          <p:cNvPr id="149" name="Google Shape;149;g1089d227d11_1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00" y="2144000"/>
            <a:ext cx="6511470" cy="38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89d227d11_1_118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Revenues and cost of past campaigns</a:t>
            </a:r>
            <a:endParaRPr/>
          </a:p>
        </p:txBody>
      </p:sp>
      <p:pic>
        <p:nvPicPr>
          <p:cNvPr id="155" name="Google Shape;155;g1089d227d11_1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00" y="1938200"/>
            <a:ext cx="47625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89d227d11_1_118"/>
          <p:cNvSpPr txBox="1"/>
          <p:nvPr/>
        </p:nvSpPr>
        <p:spPr>
          <a:xfrm>
            <a:off x="6461700" y="4795700"/>
            <a:ext cx="48828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fr-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Returns from past campaigns were always positive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fr-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Cost stays almost constant during the year except from May in which in general less money is spend 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fr-F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Revenues show more seasonality, with peaks generally in June, October and in the first part of December, and with the worst performance in May 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g1089d227d11_1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850" y="1938200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9d227d11_1_81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Donors’ reaction to campaigns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/>
              <a:t>Short term view</a:t>
            </a:r>
            <a:endParaRPr sz="4500"/>
          </a:p>
        </p:txBody>
      </p:sp>
      <p:pic>
        <p:nvPicPr>
          <p:cNvPr id="163" name="Google Shape;163;g1089d227d11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025" y="3352542"/>
            <a:ext cx="3916872" cy="276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ff3375f81_0_100"/>
          <p:cNvSpPr txBox="1"/>
          <p:nvPr>
            <p:ph type="title"/>
          </p:nvPr>
        </p:nvSpPr>
        <p:spPr>
          <a:xfrm>
            <a:off x="871125" y="844775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Why model our campaigns?</a:t>
            </a:r>
            <a:endParaRPr/>
          </a:p>
        </p:txBody>
      </p:sp>
      <p:sp>
        <p:nvSpPr>
          <p:cNvPr id="169" name="Google Shape;169;gcff3375f81_0_100"/>
          <p:cNvSpPr txBox="1"/>
          <p:nvPr>
            <p:ph idx="1" type="body"/>
          </p:nvPr>
        </p:nvSpPr>
        <p:spPr>
          <a:xfrm>
            <a:off x="871125" y="1921658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-FR"/>
              <a:t>Avg response rate of campaigns ~ 10%</a:t>
            </a:r>
            <a:endParaRPr/>
          </a:p>
        </p:txBody>
      </p:sp>
      <p:sp>
        <p:nvSpPr>
          <p:cNvPr id="170" name="Google Shape;170;gcff3375f81_0_100"/>
          <p:cNvSpPr txBox="1"/>
          <p:nvPr/>
        </p:nvSpPr>
        <p:spPr>
          <a:xfrm>
            <a:off x="9409825" y="2566050"/>
            <a:ext cx="2175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 u="sng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TAKEAWAY:</a:t>
            </a:r>
            <a:endParaRPr b="1" sz="2000" u="sng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SPEND LARGE AMOUNT OF MONEY SOLICITING PEOPLE WHO DO NOT RESPOND!!!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gcff3375f81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25" y="2420623"/>
            <a:ext cx="8470076" cy="397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5024cad8_1_41"/>
          <p:cNvSpPr txBox="1"/>
          <p:nvPr>
            <p:ph type="title"/>
          </p:nvPr>
        </p:nvSpPr>
        <p:spPr>
          <a:xfrm>
            <a:off x="871125" y="844775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Why model our campaigns?</a:t>
            </a:r>
            <a:endParaRPr/>
          </a:p>
        </p:txBody>
      </p:sp>
      <p:graphicFrame>
        <p:nvGraphicFramePr>
          <p:cNvPr id="177" name="Google Shape;177;g1095024cad8_1_41"/>
          <p:cNvGraphicFramePr/>
          <p:nvPr/>
        </p:nvGraphicFramePr>
        <p:xfrm>
          <a:off x="7501225" y="123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{7A13F052-5392-4F9F-962F-3C14FFAD40AE}</a:tableStyleId>
              </a:tblPr>
              <a:tblGrid>
                <a:gridCol w="2169450"/>
                <a:gridCol w="2169450"/>
              </a:tblGrid>
              <a:tr h="39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Quarters</a:t>
                      </a:r>
                      <a:endParaRPr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Rate</a:t>
                      </a:r>
                      <a:endParaRPr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11.78%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14.06%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15.33%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21.56%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pic>
        <p:nvPicPr>
          <p:cNvPr id="178" name="Google Shape;178;g1095024cad8_1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275" y="1910650"/>
            <a:ext cx="5739401" cy="416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095024cad8_1_41"/>
          <p:cNvSpPr txBox="1"/>
          <p:nvPr/>
        </p:nvSpPr>
        <p:spPr>
          <a:xfrm>
            <a:off x="7279225" y="3702425"/>
            <a:ext cx="43389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 u="sng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KEY TAKEAWAYS</a:t>
            </a:r>
            <a:endParaRPr b="1" sz="2000" u="sng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fr-FR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Campaign average  response rate ~ 10%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fr-FR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We are spending a large amount of money soliciting people who do not respond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fr-FR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Campaign performance is  not consistent across the year: campaigns held in the 4th quarter perform better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ff3375f81_0_39"/>
          <p:cNvSpPr txBox="1"/>
          <p:nvPr>
            <p:ph type="title"/>
          </p:nvPr>
        </p:nvSpPr>
        <p:spPr>
          <a:xfrm>
            <a:off x="972600" y="843800"/>
            <a:ext cx="10251600" cy="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Who to solicit? - Short-term view</a:t>
            </a:r>
            <a:endParaRPr/>
          </a:p>
        </p:txBody>
      </p:sp>
      <p:sp>
        <p:nvSpPr>
          <p:cNvPr id="185" name="Google Shape;185;gcff3375f81_0_39"/>
          <p:cNvSpPr txBox="1"/>
          <p:nvPr>
            <p:ph idx="1" type="body"/>
          </p:nvPr>
        </p:nvSpPr>
        <p:spPr>
          <a:xfrm>
            <a:off x="972600" y="2022600"/>
            <a:ext cx="10251600" cy="41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-FR"/>
              <a:t>https://docs.google.com/presentation/d/1yBQBr-EOSBplSwiuBftqiju5v6ODRQ9Q/edit?usp=sharing&amp;ouid=110897629647135927868&amp;rtpof=true&amp;sd=true</a:t>
            </a:r>
            <a:endParaRPr/>
          </a:p>
        </p:txBody>
      </p:sp>
      <p:sp>
        <p:nvSpPr>
          <p:cNvPr id="186" name="Google Shape;186;gcff3375f81_0_39"/>
          <p:cNvSpPr txBox="1"/>
          <p:nvPr/>
        </p:nvSpPr>
        <p:spPr>
          <a:xfrm>
            <a:off x="972600" y="2022600"/>
            <a:ext cx="10510800" cy="754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PLAN OF ACTION:</a:t>
            </a:r>
            <a:br>
              <a:rPr lang="fr-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r-FR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9 major fundraising campaigns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gcff3375f81_0_39"/>
          <p:cNvSpPr txBox="1"/>
          <p:nvPr/>
        </p:nvSpPr>
        <p:spPr>
          <a:xfrm>
            <a:off x="929525" y="3088275"/>
            <a:ext cx="3508800" cy="358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 WE NEED TO KNOW:</a:t>
            </a:r>
            <a:endParaRPr b="1"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Lato"/>
              <a:buChar char="●"/>
            </a:pPr>
            <a:r>
              <a:rPr b="1"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WHO to solicit</a:t>
            </a:r>
            <a:endParaRPr b="1"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Lato"/>
              <a:buChar char="●"/>
            </a:pPr>
            <a:r>
              <a:rPr b="1"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WHEN to solicit to maximise campaign efficiency </a:t>
            </a:r>
            <a:endParaRPr b="1"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gcff3375f81_0_39"/>
          <p:cNvCxnSpPr/>
          <p:nvPr/>
        </p:nvCxnSpPr>
        <p:spPr>
          <a:xfrm flipH="1">
            <a:off x="4609800" y="4779975"/>
            <a:ext cx="2972400" cy="2910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gcff3375f81_0_39"/>
          <p:cNvSpPr txBox="1"/>
          <p:nvPr/>
        </p:nvSpPr>
        <p:spPr>
          <a:xfrm>
            <a:off x="5285000" y="3946575"/>
            <a:ext cx="1842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latin typeface="Lato"/>
                <a:ea typeface="Lato"/>
                <a:cs typeface="Lato"/>
                <a:sym typeface="Lato"/>
              </a:rPr>
              <a:t>Modelling using these known 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latin typeface="Lato"/>
                <a:ea typeface="Lato"/>
                <a:cs typeface="Lato"/>
                <a:sym typeface="Lato"/>
              </a:rPr>
              <a:t>factors as predictors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gcff3375f81_0_39"/>
          <p:cNvSpPr txBox="1"/>
          <p:nvPr/>
        </p:nvSpPr>
        <p:spPr>
          <a:xfrm>
            <a:off x="7974600" y="3088275"/>
            <a:ext cx="3508800" cy="358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 WE KNOW:</a:t>
            </a:r>
            <a:endParaRPr b="1" sz="1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Lato"/>
              <a:buChar char="●"/>
            </a:pPr>
            <a:r>
              <a:rPr b="1"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Campaigns similar to each campaign we are launching</a:t>
            </a:r>
            <a:endParaRPr b="1"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Lato"/>
              <a:buChar char="●"/>
            </a:pPr>
            <a:r>
              <a:rPr b="1"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How people reacted  in general to campaigns</a:t>
            </a:r>
            <a:endParaRPr b="1"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Lato"/>
              <a:buChar char="●"/>
            </a:pPr>
            <a:r>
              <a:rPr b="1" lang="fr-FR" sz="17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Donor’s behavioural metrics (recency, frequency, loyalty, avg donation amount, max donation amount…)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4E76DD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2021-09-21T13:27:44Z</dcterms:created>
  <dc:creator>AZANCOT Julien</dc:creator>
</cp:coreProperties>
</file>