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1"/>
  </p:notesMasterIdLst>
  <p:sldIdLst>
    <p:sldId id="256" r:id="rId2"/>
    <p:sldId id="257" r:id="rId3"/>
    <p:sldId id="270" r:id="rId4"/>
    <p:sldId id="260" r:id="rId5"/>
    <p:sldId id="273" r:id="rId6"/>
    <p:sldId id="271" r:id="rId7"/>
    <p:sldId id="274" r:id="rId8"/>
    <p:sldId id="267" r:id="rId9"/>
    <p:sldId id="272" r:id="rId10"/>
  </p:sldIdLst>
  <p:sldSz cx="12192000" cy="6858000"/>
  <p:notesSz cx="6858000" cy="9144000"/>
  <p:embeddedFontLst>
    <p:embeddedFont>
      <p:font typeface="Wingdings 3" panose="05040102010807070707" pitchFamily="18" charset="2"/>
      <p:regular r:id="rId12"/>
    </p:embeddedFont>
    <p:embeddedFont>
      <p:font typeface="Century Gothic" panose="020B0502020202020204" pitchFamily="3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Century Schoolbook" panose="02040604050505020304" pitchFamily="18"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KEFb+v0RMLWQz+7ka/GDgWpQI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420" y="2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0"/>
              </a:spcBef>
              <a:spcAft>
                <a:spcPts val="0"/>
              </a:spcAft>
              <a:buSzPts val="1400"/>
              <a:buNone/>
              <a:defRPr sz="1200" b="0" i="0" u="none" strike="noStrike" cap="none">
                <a:solidFill>
                  <a:schemeClr val="dk1"/>
                </a:solidFill>
                <a:latin typeface="Century Schoolbook"/>
                <a:ea typeface="Century Schoolbook"/>
                <a:cs typeface="Century Schoolbook"/>
                <a:sym typeface="Century Schoolbook"/>
              </a:defRPr>
            </a:lvl2pPr>
            <a:lvl3pPr marL="1371600" marR="0" lvl="2" indent="-228600" algn="l" rtl="0">
              <a:spcBef>
                <a:spcPts val="0"/>
              </a:spcBef>
              <a:spcAft>
                <a:spcPts val="0"/>
              </a:spcAft>
              <a:buSzPts val="1400"/>
              <a:buNone/>
              <a:defRPr sz="1200" b="0" i="0" u="none" strike="noStrike" cap="none">
                <a:solidFill>
                  <a:schemeClr val="dk1"/>
                </a:solidFill>
                <a:latin typeface="Century Schoolbook"/>
                <a:ea typeface="Century Schoolbook"/>
                <a:cs typeface="Century Schoolbook"/>
                <a:sym typeface="Century Schoolbook"/>
              </a:defRPr>
            </a:lvl3pPr>
            <a:lvl4pPr marL="1828800" marR="0" lvl="3" indent="-228600" algn="l" rtl="0">
              <a:spcBef>
                <a:spcPts val="0"/>
              </a:spcBef>
              <a:spcAft>
                <a:spcPts val="0"/>
              </a:spcAft>
              <a:buSzPts val="1400"/>
              <a:buNone/>
              <a:defRPr sz="1200" b="0" i="0" u="none" strike="noStrike" cap="none">
                <a:solidFill>
                  <a:schemeClr val="dk1"/>
                </a:solidFill>
                <a:latin typeface="Century Schoolbook"/>
                <a:ea typeface="Century Schoolbook"/>
                <a:cs typeface="Century Schoolbook"/>
                <a:sym typeface="Century Schoolbook"/>
              </a:defRPr>
            </a:lvl4pPr>
            <a:lvl5pPr marL="2286000" marR="0" lvl="4" indent="-228600" algn="l" rtl="0">
              <a:spcBef>
                <a:spcPts val="0"/>
              </a:spcBef>
              <a:spcAft>
                <a:spcPts val="0"/>
              </a:spcAft>
              <a:buSzPts val="1400"/>
              <a:buNone/>
              <a:defRPr sz="1200" b="0" i="0" u="none" strike="noStrike" cap="none">
                <a:solidFill>
                  <a:schemeClr val="dk1"/>
                </a:solidFill>
                <a:latin typeface="Century Schoolbook"/>
                <a:ea typeface="Century Schoolbook"/>
                <a:cs typeface="Century Schoolbook"/>
                <a:sym typeface="Century Schoolbook"/>
              </a:defRPr>
            </a:lvl5pPr>
            <a:lvl6pPr marL="2743200" marR="0" lvl="5" indent="-228600" algn="l" rtl="0">
              <a:spcBef>
                <a:spcPts val="0"/>
              </a:spcBef>
              <a:spcAft>
                <a:spcPts val="0"/>
              </a:spcAft>
              <a:buSzPts val="1400"/>
              <a:buNone/>
              <a:defRPr sz="1200" b="0" i="0" u="none" strike="noStrike" cap="none">
                <a:solidFill>
                  <a:schemeClr val="dk1"/>
                </a:solidFill>
                <a:latin typeface="Century Schoolbook"/>
                <a:ea typeface="Century Schoolbook"/>
                <a:cs typeface="Century Schoolbook"/>
                <a:sym typeface="Century Schoolbook"/>
              </a:defRPr>
            </a:lvl6pPr>
            <a:lvl7pPr marL="3200400" marR="0" lvl="6" indent="-228600" algn="l" rtl="0">
              <a:spcBef>
                <a:spcPts val="0"/>
              </a:spcBef>
              <a:spcAft>
                <a:spcPts val="0"/>
              </a:spcAft>
              <a:buSzPts val="1400"/>
              <a:buNone/>
              <a:defRPr sz="1200" b="0" i="0" u="none" strike="noStrike" cap="none">
                <a:solidFill>
                  <a:schemeClr val="dk1"/>
                </a:solidFill>
                <a:latin typeface="Century Schoolbook"/>
                <a:ea typeface="Century Schoolbook"/>
                <a:cs typeface="Century Schoolbook"/>
                <a:sym typeface="Century Schoolbook"/>
              </a:defRPr>
            </a:lvl7pPr>
            <a:lvl8pPr marL="3657600" marR="0" lvl="7" indent="-228600" algn="l" rtl="0">
              <a:spcBef>
                <a:spcPts val="0"/>
              </a:spcBef>
              <a:spcAft>
                <a:spcPts val="0"/>
              </a:spcAft>
              <a:buSzPts val="1400"/>
              <a:buNone/>
              <a:defRPr sz="1200" b="0" i="0" u="none" strike="noStrike" cap="none">
                <a:solidFill>
                  <a:schemeClr val="dk1"/>
                </a:solidFill>
                <a:latin typeface="Century Schoolbook"/>
                <a:ea typeface="Century Schoolbook"/>
                <a:cs typeface="Century Schoolbook"/>
                <a:sym typeface="Century Schoolbook"/>
              </a:defRPr>
            </a:lvl8pPr>
            <a:lvl9pPr marL="4114800" marR="0" lvl="8" indent="-228600" algn="l" rtl="0">
              <a:spcBef>
                <a:spcPts val="0"/>
              </a:spcBef>
              <a:spcAft>
                <a:spcPts val="0"/>
              </a:spcAft>
              <a:buSzPts val="1400"/>
              <a:buNone/>
              <a:defRPr sz="12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entury Schoolbook"/>
                <a:ea typeface="Century Schoolbook"/>
                <a:cs typeface="Century Schoolbook"/>
                <a:sym typeface="Century Schoolbook"/>
              </a:rPr>
              <a:t>‹#›</a:t>
            </a:fld>
            <a:endParaRPr sz="1200" b="0" i="0" u="none" strike="noStrike" cap="none">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38582073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66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362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9100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85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0f65ebe284_3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20f65ebe284_3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0f65ebe284_3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20f65ebe284_3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38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072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1998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28366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23727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12131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04936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888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881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0523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1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4737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438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040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74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0824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939974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5375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85"/>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xmlns="" id="{6D356F1A-690D-401E-8CF3-E4686CDFEC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95" name="Group 94">
            <a:extLst>
              <a:ext uri="{FF2B5EF4-FFF2-40B4-BE49-F238E27FC236}">
                <a16:creationId xmlns:a16="http://schemas.microsoft.com/office/drawing/2014/main" xmlns="" id="{F398A7BA-9279-4363-9D59-238782AB6B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57608" y="228600"/>
            <a:ext cx="2851523" cy="6638625"/>
            <a:chOff x="2487613" y="285750"/>
            <a:chExt cx="2428875" cy="5654676"/>
          </a:xfrm>
        </p:grpSpPr>
        <p:sp>
          <p:nvSpPr>
            <p:cNvPr id="96" name="Freeform 11">
              <a:extLst>
                <a:ext uri="{FF2B5EF4-FFF2-40B4-BE49-F238E27FC236}">
                  <a16:creationId xmlns:a16="http://schemas.microsoft.com/office/drawing/2014/main" xmlns="" id="{8ACCBEEF-7085-4833-8335-E4613C0A17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22" name="Freeform 12">
              <a:extLst>
                <a:ext uri="{FF2B5EF4-FFF2-40B4-BE49-F238E27FC236}">
                  <a16:creationId xmlns:a16="http://schemas.microsoft.com/office/drawing/2014/main" xmlns="" id="{B39C0EC5-6C91-409A-AB3F-D66AF23E9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98" name="Freeform 13">
              <a:extLst>
                <a:ext uri="{FF2B5EF4-FFF2-40B4-BE49-F238E27FC236}">
                  <a16:creationId xmlns:a16="http://schemas.microsoft.com/office/drawing/2014/main" xmlns="" id="{4D4A9340-30CF-474C-AC93-3E9048DFE9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99" name="Freeform 14">
              <a:extLst>
                <a:ext uri="{FF2B5EF4-FFF2-40B4-BE49-F238E27FC236}">
                  <a16:creationId xmlns:a16="http://schemas.microsoft.com/office/drawing/2014/main" xmlns="" id="{C2D90565-D660-46B2-B574-5A6E37C8B1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00" name="Freeform 15">
              <a:extLst>
                <a:ext uri="{FF2B5EF4-FFF2-40B4-BE49-F238E27FC236}">
                  <a16:creationId xmlns:a16="http://schemas.microsoft.com/office/drawing/2014/main" xmlns="" id="{4ADDF1F8-3D32-49F9-8A53-B01C2D92CC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01" name="Freeform 16">
              <a:extLst>
                <a:ext uri="{FF2B5EF4-FFF2-40B4-BE49-F238E27FC236}">
                  <a16:creationId xmlns:a16="http://schemas.microsoft.com/office/drawing/2014/main" xmlns="" id="{DD712377-DF82-454C-8AF4-CA68112928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02" name="Freeform 17">
              <a:extLst>
                <a:ext uri="{FF2B5EF4-FFF2-40B4-BE49-F238E27FC236}">
                  <a16:creationId xmlns:a16="http://schemas.microsoft.com/office/drawing/2014/main" xmlns="" id="{694E1871-CC0E-4704-902D-A324F58E4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03" name="Freeform 18">
              <a:extLst>
                <a:ext uri="{FF2B5EF4-FFF2-40B4-BE49-F238E27FC236}">
                  <a16:creationId xmlns:a16="http://schemas.microsoft.com/office/drawing/2014/main" xmlns="" id="{6CEE1CA2-8DDF-468B-B5E5-B584B84BD6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04" name="Freeform 19">
              <a:extLst>
                <a:ext uri="{FF2B5EF4-FFF2-40B4-BE49-F238E27FC236}">
                  <a16:creationId xmlns:a16="http://schemas.microsoft.com/office/drawing/2014/main" xmlns="" id="{AAA4172B-3921-482A-ABEF-E70C9242A4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05" name="Freeform 20">
              <a:extLst>
                <a:ext uri="{FF2B5EF4-FFF2-40B4-BE49-F238E27FC236}">
                  <a16:creationId xmlns:a16="http://schemas.microsoft.com/office/drawing/2014/main" xmlns="" id="{6D277B64-E367-442D-B59F-993A458565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06" name="Freeform 21">
              <a:extLst>
                <a:ext uri="{FF2B5EF4-FFF2-40B4-BE49-F238E27FC236}">
                  <a16:creationId xmlns:a16="http://schemas.microsoft.com/office/drawing/2014/main" xmlns="" id="{B4BA4199-8677-44FF-BD30-63130A0F5D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07" name="Freeform 22">
              <a:extLst>
                <a:ext uri="{FF2B5EF4-FFF2-40B4-BE49-F238E27FC236}">
                  <a16:creationId xmlns:a16="http://schemas.microsoft.com/office/drawing/2014/main" xmlns="" id="{A890CEB5-09DD-4185-9405-A39BA64050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09" name="Group 108">
            <a:extLst>
              <a:ext uri="{FF2B5EF4-FFF2-40B4-BE49-F238E27FC236}">
                <a16:creationId xmlns:a16="http://schemas.microsoft.com/office/drawing/2014/main" xmlns="" id="{3B88DAD3-AF6F-4D6C-8512-7239A69A40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84823" y="-786"/>
            <a:ext cx="2356675" cy="6854040"/>
            <a:chOff x="6627813" y="194833"/>
            <a:chExt cx="1952625" cy="5678918"/>
          </a:xfrm>
        </p:grpSpPr>
        <p:sp>
          <p:nvSpPr>
            <p:cNvPr id="110" name="Freeform 27">
              <a:extLst>
                <a:ext uri="{FF2B5EF4-FFF2-40B4-BE49-F238E27FC236}">
                  <a16:creationId xmlns:a16="http://schemas.microsoft.com/office/drawing/2014/main" xmlns="" id="{1BA39A29-3A4E-4822-A540-9AD6ACCBA9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11" name="Freeform 28">
              <a:extLst>
                <a:ext uri="{FF2B5EF4-FFF2-40B4-BE49-F238E27FC236}">
                  <a16:creationId xmlns:a16="http://schemas.microsoft.com/office/drawing/2014/main" xmlns="" id="{B2ACACE6-15B3-4FAF-AA08-E1006B3FD5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12" name="Freeform 29">
              <a:extLst>
                <a:ext uri="{FF2B5EF4-FFF2-40B4-BE49-F238E27FC236}">
                  <a16:creationId xmlns:a16="http://schemas.microsoft.com/office/drawing/2014/main" xmlns="" id="{1F9A4D9A-69F4-4FEC-B0DE-DD76F476ED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24" name="Freeform 30">
              <a:extLst>
                <a:ext uri="{FF2B5EF4-FFF2-40B4-BE49-F238E27FC236}">
                  <a16:creationId xmlns:a16="http://schemas.microsoft.com/office/drawing/2014/main" xmlns="" id="{E92DC9B5-F16D-4C41-824C-822DE7AA0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26" name="Freeform 31">
              <a:extLst>
                <a:ext uri="{FF2B5EF4-FFF2-40B4-BE49-F238E27FC236}">
                  <a16:creationId xmlns:a16="http://schemas.microsoft.com/office/drawing/2014/main" xmlns="" id="{E737D559-8865-4000-A777-792FF67549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27" name="Freeform 32">
              <a:extLst>
                <a:ext uri="{FF2B5EF4-FFF2-40B4-BE49-F238E27FC236}">
                  <a16:creationId xmlns:a16="http://schemas.microsoft.com/office/drawing/2014/main" xmlns="" id="{B1C2147A-442E-40A4-8A97-FF053B9D2A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16" name="Freeform 33">
              <a:extLst>
                <a:ext uri="{FF2B5EF4-FFF2-40B4-BE49-F238E27FC236}">
                  <a16:creationId xmlns:a16="http://schemas.microsoft.com/office/drawing/2014/main" xmlns="" id="{B138F17C-6D47-4F1B-BE44-4A47FBCFF3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17" name="Freeform 34">
              <a:extLst>
                <a:ext uri="{FF2B5EF4-FFF2-40B4-BE49-F238E27FC236}">
                  <a16:creationId xmlns:a16="http://schemas.microsoft.com/office/drawing/2014/main" xmlns="" id="{1BCD5498-C801-426F-9CDD-B84178E72E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18" name="Freeform 35">
              <a:extLst>
                <a:ext uri="{FF2B5EF4-FFF2-40B4-BE49-F238E27FC236}">
                  <a16:creationId xmlns:a16="http://schemas.microsoft.com/office/drawing/2014/main" xmlns="" id="{6DB0639C-39E0-4218-B7D1-0408D870F4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19" name="Freeform 36">
              <a:extLst>
                <a:ext uri="{FF2B5EF4-FFF2-40B4-BE49-F238E27FC236}">
                  <a16:creationId xmlns:a16="http://schemas.microsoft.com/office/drawing/2014/main" xmlns="" id="{72715634-CCEA-4B5D-94D7-E2C090EA1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20" name="Freeform 37">
              <a:extLst>
                <a:ext uri="{FF2B5EF4-FFF2-40B4-BE49-F238E27FC236}">
                  <a16:creationId xmlns:a16="http://schemas.microsoft.com/office/drawing/2014/main" xmlns="" id="{6BE08C78-1349-4408-8CE2-ED20F3244D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21" name="Freeform 38">
              <a:extLst>
                <a:ext uri="{FF2B5EF4-FFF2-40B4-BE49-F238E27FC236}">
                  <a16:creationId xmlns:a16="http://schemas.microsoft.com/office/drawing/2014/main" xmlns="" id="{642D5BF8-EF6C-43FC-947B-6986882110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86" name="Google Shape;86;p1"/>
          <p:cNvSpPr txBox="1">
            <a:spLocks noGrp="1"/>
          </p:cNvSpPr>
          <p:nvPr>
            <p:ph type="ctrTitle"/>
          </p:nvPr>
        </p:nvSpPr>
        <p:spPr>
          <a:xfrm>
            <a:off x="6183384" y="2059616"/>
            <a:ext cx="5681134" cy="2262781"/>
          </a:xfrm>
          <a:prstGeom prst="rect">
            <a:avLst/>
          </a:prstGeom>
        </p:spPr>
        <p:txBody>
          <a:bodyPr spcFirstLastPara="1" lIns="91425" tIns="45700" rIns="91425" bIns="45700" anchorCtr="0">
            <a:noAutofit/>
          </a:bodyPr>
          <a:lstStyle/>
          <a:p>
            <a:r>
              <a:rPr lang="en-US" sz="4800" b="1" i="0" dirty="0">
                <a:effectLst/>
                <a:latin typeface="Calibri" panose="020F0502020204030204" pitchFamily="34" charset="0"/>
                <a:ea typeface="Calibri" panose="020F0502020204030204" pitchFamily="34" charset="0"/>
                <a:cs typeface="Calibri" panose="020F0502020204030204" pitchFamily="34" charset="0"/>
              </a:rPr>
              <a:t>Final Presentation</a:t>
            </a:r>
            <a:endParaRPr lang="en-US" sz="4800" b="1" dirty="0">
              <a:latin typeface="Calibri" panose="020F0502020204030204" pitchFamily="34" charset="0"/>
              <a:ea typeface="Calibri" panose="020F0502020204030204" pitchFamily="34" charset="0"/>
              <a:cs typeface="Calibri" panose="020F0502020204030204" pitchFamily="34" charset="0"/>
            </a:endParaRPr>
          </a:p>
        </p:txBody>
      </p:sp>
      <p:sp>
        <p:nvSpPr>
          <p:cNvPr id="87" name="Google Shape;87;p1"/>
          <p:cNvSpPr txBox="1">
            <a:spLocks noGrp="1"/>
          </p:cNvSpPr>
          <p:nvPr>
            <p:ph type="subTitle" idx="1"/>
          </p:nvPr>
        </p:nvSpPr>
        <p:spPr>
          <a:xfrm>
            <a:off x="6026380" y="4736400"/>
            <a:ext cx="5681134" cy="1126283"/>
          </a:xfrm>
          <a:prstGeom prst="rect">
            <a:avLst/>
          </a:prstGeom>
        </p:spPr>
        <p:txBody>
          <a:bodyPr spcFirstLastPara="1" lIns="91425" tIns="45700" rIns="91425" bIns="45700" anchorCtr="0">
            <a:noAutofit/>
          </a:bodyPr>
          <a:lstStyle/>
          <a:p>
            <a:pPr marL="0" lvl="0" indent="0" algn="r" rtl="0">
              <a:lnSpc>
                <a:spcPct val="90000"/>
              </a:lnSpc>
              <a:spcBef>
                <a:spcPts val="0"/>
              </a:spcBef>
              <a:spcAft>
                <a:spcPts val="600"/>
              </a:spcAft>
              <a:buSzPts val="2400"/>
              <a:buNone/>
            </a:pPr>
            <a:r>
              <a:rPr lang="en-US" sz="2000" b="1" dirty="0">
                <a:latin typeface="Calibri" panose="020F0502020204030204" pitchFamily="34" charset="0"/>
                <a:ea typeface="Calibri" panose="020F0502020204030204" pitchFamily="34" charset="0"/>
                <a:cs typeface="Calibri" panose="020F0502020204030204" pitchFamily="34" charset="0"/>
              </a:rPr>
              <a:t>By:</a:t>
            </a:r>
          </a:p>
          <a:p>
            <a:pPr marL="0" lvl="0" indent="0" algn="r" rtl="0">
              <a:lnSpc>
                <a:spcPct val="90000"/>
              </a:lnSpc>
              <a:spcBef>
                <a:spcPts val="0"/>
              </a:spcBef>
              <a:spcAft>
                <a:spcPts val="600"/>
              </a:spcAft>
              <a:buSzPts val="2400"/>
              <a:buNone/>
            </a:pPr>
            <a:r>
              <a:rPr lang="en-US" sz="2000" b="1" dirty="0">
                <a:latin typeface="Calibri" panose="020F0502020204030204" pitchFamily="34" charset="0"/>
                <a:ea typeface="Calibri" panose="020F0502020204030204" pitchFamily="34" charset="0"/>
                <a:cs typeface="Calibri" panose="020F0502020204030204" pitchFamily="34" charset="0"/>
              </a:rPr>
              <a:t>Dheeraj Singh</a:t>
            </a:r>
          </a:p>
          <a:p>
            <a:pPr marL="0" lvl="0" indent="0" algn="r" rtl="0">
              <a:lnSpc>
                <a:spcPct val="90000"/>
              </a:lnSpc>
              <a:spcBef>
                <a:spcPts val="0"/>
              </a:spcBef>
              <a:spcAft>
                <a:spcPts val="600"/>
              </a:spcAft>
              <a:buSzPts val="2400"/>
              <a:buNone/>
            </a:pPr>
            <a:r>
              <a:rPr lang="en-US" sz="2000" b="1" dirty="0" err="1">
                <a:latin typeface="Calibri" panose="020F0502020204030204" pitchFamily="34" charset="0"/>
                <a:ea typeface="Calibri" panose="020F0502020204030204" pitchFamily="34" charset="0"/>
                <a:cs typeface="Calibri" panose="020F0502020204030204" pitchFamily="34" charset="0"/>
              </a:rPr>
              <a:t>Vidhika</a:t>
            </a:r>
            <a:r>
              <a:rPr lang="en-US" sz="2000" b="1" dirty="0">
                <a:latin typeface="Calibri" panose="020F0502020204030204" pitchFamily="34" charset="0"/>
                <a:ea typeface="Calibri" panose="020F0502020204030204" pitchFamily="34" charset="0"/>
                <a:cs typeface="Calibri" panose="020F0502020204030204" pitchFamily="34" charset="0"/>
              </a:rPr>
              <a:t> Jain</a:t>
            </a:r>
          </a:p>
          <a:p>
            <a:pPr marL="0" lvl="0" indent="0" algn="r" rtl="0">
              <a:lnSpc>
                <a:spcPct val="90000"/>
              </a:lnSpc>
              <a:spcBef>
                <a:spcPts val="0"/>
              </a:spcBef>
              <a:spcAft>
                <a:spcPts val="600"/>
              </a:spcAft>
              <a:buSzPts val="2400"/>
              <a:buNone/>
            </a:pPr>
            <a:r>
              <a:rPr lang="en-US" sz="2000" b="1" dirty="0">
                <a:latin typeface="Calibri" panose="020F0502020204030204" pitchFamily="34" charset="0"/>
                <a:ea typeface="Calibri" panose="020F0502020204030204" pitchFamily="34" charset="0"/>
                <a:cs typeface="Calibri" panose="020F0502020204030204" pitchFamily="34" charset="0"/>
              </a:rPr>
              <a:t>Ashish Bachuwar</a:t>
            </a:r>
          </a:p>
        </p:txBody>
      </p:sp>
      <p:sp>
        <p:nvSpPr>
          <p:cNvPr id="123" name="Rectangle 122">
            <a:extLst>
              <a:ext uri="{FF2B5EF4-FFF2-40B4-BE49-F238E27FC236}">
                <a16:creationId xmlns:a16="http://schemas.microsoft.com/office/drawing/2014/main" xmlns="" id="{8841A10E-0F0E-4596-8888-870D709254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5" name="Freeform 33">
            <a:extLst>
              <a:ext uri="{FF2B5EF4-FFF2-40B4-BE49-F238E27FC236}">
                <a16:creationId xmlns:a16="http://schemas.microsoft.com/office/drawing/2014/main" xmlns="" id="{29B1E55C-E51F-4093-A2A8-137C3E9014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pic>
        <p:nvPicPr>
          <p:cNvPr id="89" name="Picture 88">
            <a:extLst>
              <a:ext uri="{FF2B5EF4-FFF2-40B4-BE49-F238E27FC236}">
                <a16:creationId xmlns:a16="http://schemas.microsoft.com/office/drawing/2014/main" xmlns="" id="{E6A0BD58-D51E-A3DC-B816-1C87DDBF5FFD}"/>
              </a:ext>
            </a:extLst>
          </p:cNvPr>
          <p:cNvPicPr>
            <a:picLocks noChangeAspect="1"/>
          </p:cNvPicPr>
          <p:nvPr/>
        </p:nvPicPr>
        <p:blipFill rotWithShape="1">
          <a:blip r:embed="rId3"/>
          <a:srcRect l="16784" r="29541"/>
          <a:stretch/>
        </p:blipFill>
        <p:spPr>
          <a:xfrm>
            <a:off x="-2650" y="10"/>
            <a:ext cx="3681047" cy="685799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1"/>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xmlns="" id="{2B258D2B-6AC3-4B3A-A87C-FD7E65178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descr="A police officer standing next to a car&#10;&#10;Description automatically generated">
            <a:extLst>
              <a:ext uri="{FF2B5EF4-FFF2-40B4-BE49-F238E27FC236}">
                <a16:creationId xmlns:a16="http://schemas.microsoft.com/office/drawing/2014/main" xmlns="" id="{1FF4C64A-4082-3A0B-CE6A-B31B58EC79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525" r="18526" b="1"/>
          <a:stretch/>
        </p:blipFill>
        <p:spPr bwMode="auto">
          <a:xfrm>
            <a:off x="1" y="10"/>
            <a:ext cx="757444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77" name="Freeform 5">
            <a:extLst>
              <a:ext uri="{FF2B5EF4-FFF2-40B4-BE49-F238E27FC236}">
                <a16:creationId xmlns:a16="http://schemas.microsoft.com/office/drawing/2014/main" xmlns="" id="{8D55DD8B-9BF9-4B91-A22D-2D3F2AEFF1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Google Shape;92;p2"/>
          <p:cNvSpPr txBox="1">
            <a:spLocks noGrp="1"/>
          </p:cNvSpPr>
          <p:nvPr>
            <p:ph type="title"/>
          </p:nvPr>
        </p:nvSpPr>
        <p:spPr>
          <a:xfrm>
            <a:off x="541867" y="787400"/>
            <a:ext cx="7145866" cy="778933"/>
          </a:xfrm>
          <a:prstGeom prst="rect">
            <a:avLst/>
          </a:prstGeom>
        </p:spPr>
        <p:txBody>
          <a:bodyPr spcFirstLastPara="1" vert="horz" lIns="91440" tIns="45720" rIns="91440" bIns="45720" rtlCol="0" anchor="ctr" anchorCtr="0">
            <a:normAutofit/>
          </a:bodyPr>
          <a:lstStyle/>
          <a:p>
            <a:pPr marL="0" lvl="0" indent="0">
              <a:spcAft>
                <a:spcPts val="0"/>
              </a:spcAft>
              <a:buClr>
                <a:schemeClr val="accent1"/>
              </a:buClr>
              <a:buSzPts val="3400"/>
            </a:pPr>
            <a:r>
              <a:rPr lang="en-US" sz="3200" b="1">
                <a:solidFill>
                  <a:srgbClr val="FEFFFF"/>
                </a:solidFill>
              </a:rPr>
              <a:t>Table of Content</a:t>
            </a:r>
          </a:p>
        </p:txBody>
      </p:sp>
      <p:sp>
        <p:nvSpPr>
          <p:cNvPr id="2" name="TextBox 1">
            <a:extLst>
              <a:ext uri="{FF2B5EF4-FFF2-40B4-BE49-F238E27FC236}">
                <a16:creationId xmlns:a16="http://schemas.microsoft.com/office/drawing/2014/main" xmlns="" id="{9F78875C-78A5-A9C9-57CE-9942FA0008B5}"/>
              </a:ext>
            </a:extLst>
          </p:cNvPr>
          <p:cNvSpPr txBox="1"/>
          <p:nvPr/>
        </p:nvSpPr>
        <p:spPr>
          <a:xfrm>
            <a:off x="8225929" y="1798212"/>
            <a:ext cx="3750205" cy="3857816"/>
          </a:xfrm>
          <a:prstGeom prst="rect">
            <a:avLst/>
          </a:prstGeom>
        </p:spPr>
        <p:txBody>
          <a:bodyPr vert="horz" lIns="91440" tIns="45720" rIns="91440" bIns="45720" rtlCol="0">
            <a:noAutofit/>
          </a:bodyPr>
          <a:lstStyle/>
          <a:p>
            <a:pPr marL="342900" indent="-342900">
              <a:spcBef>
                <a:spcPts val="1000"/>
              </a:spcBef>
              <a:buClr>
                <a:schemeClr val="accent1"/>
              </a:buClr>
              <a:buFont typeface="Wingdings" panose="05000000000000000000" pitchFamily="2" charset="2"/>
              <a:buChar char="q"/>
            </a:pPr>
            <a:r>
              <a:rPr lang="en-US"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Introduction</a:t>
            </a:r>
          </a:p>
          <a:p>
            <a:pPr marL="342900" indent="-342900">
              <a:spcBef>
                <a:spcPts val="1000"/>
              </a:spcBef>
              <a:buClr>
                <a:schemeClr val="accent1"/>
              </a:buClr>
              <a:buFont typeface="Wingdings" panose="05000000000000000000" pitchFamily="2" charset="2"/>
              <a:buChar char="q"/>
            </a:pPr>
            <a:endParaRPr lang="en-US"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Target Audience</a:t>
            </a:r>
            <a:br>
              <a:rPr lang="en-US"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br>
            <a:endParaRPr lang="en-US"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Project Sponsor</a:t>
            </a:r>
          </a:p>
          <a:p>
            <a:pPr>
              <a:spcBef>
                <a:spcPts val="1000"/>
              </a:spcBef>
              <a:buClr>
                <a:schemeClr val="accent1"/>
              </a:buClr>
            </a:pPr>
            <a:r>
              <a:rPr lang="en-US"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p>
          <a:p>
            <a:pPr marL="342900" indent="-342900">
              <a:spcBef>
                <a:spcPts val="1000"/>
              </a:spcBef>
              <a:buClr>
                <a:schemeClr val="accent1"/>
              </a:buClr>
              <a:buFont typeface="Wingdings" panose="05000000000000000000" pitchFamily="2" charset="2"/>
              <a:buChar char="q"/>
            </a:pPr>
            <a:r>
              <a:rPr lang="en-US"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3 Minute Story</a:t>
            </a:r>
            <a:br>
              <a:rPr lang="en-US"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br>
            <a:endParaRPr lang="en-US"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Dashboard</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143560" y="282830"/>
            <a:ext cx="10515600" cy="512698"/>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Clr>
                <a:schemeClr val="accent1"/>
              </a:buClr>
              <a:buSzPts val="3400"/>
              <a:buFont typeface="Century Schoolbook"/>
              <a:buNone/>
            </a:pPr>
            <a:r>
              <a:rPr lang="en-US" b="1" dirty="0">
                <a:latin typeface="Calibri" panose="020F0502020204030204" pitchFamily="34" charset="0"/>
                <a:ea typeface="Calibri" panose="020F0502020204030204" pitchFamily="34" charset="0"/>
                <a:cs typeface="Calibri" panose="020F0502020204030204" pitchFamily="34" charset="0"/>
                <a:sym typeface="Times New Roman"/>
              </a:rPr>
              <a:t>Introduction</a:t>
            </a:r>
            <a:endParaRPr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3" name="Google Shape;111;p4">
            <a:extLst>
              <a:ext uri="{FF2B5EF4-FFF2-40B4-BE49-F238E27FC236}">
                <a16:creationId xmlns:a16="http://schemas.microsoft.com/office/drawing/2014/main" xmlns="" id="{EEC3992F-62F8-D81A-D322-F4304FCA2BF4}"/>
              </a:ext>
            </a:extLst>
          </p:cNvPr>
          <p:cNvSpPr txBox="1">
            <a:spLocks noGrp="1"/>
          </p:cNvSpPr>
          <p:nvPr>
            <p:ph sz="half" idx="1"/>
          </p:nvPr>
        </p:nvSpPr>
        <p:spPr>
          <a:xfrm>
            <a:off x="2571144" y="1060704"/>
            <a:ext cx="9088016" cy="2368296"/>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spcAft>
                <a:spcPts val="10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dataset that tells the stories of millions living in New York City struggling to follow the parking rules and regulations due to various influencing factors throughout the city. This dataset provides data on Parking Violations Issued between July 04, 2022, to January 16, 2024, and insights into the types and frequency of violations during this period. </a:t>
            </a:r>
          </a:p>
          <a:p>
            <a:pPr marL="0" indent="0" algn="just">
              <a:lnSpc>
                <a:spcPct val="115000"/>
              </a:lnSpc>
              <a:spcBef>
                <a:spcPts val="0"/>
              </a:spcBef>
              <a:spcAft>
                <a:spcPts val="10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What our team learned is that the dataset doesn't reflect the current status of violations, it only represents the violations as of the time they were issued. Since violations listed in the dataset may have undergone changes in status since issuance.</a:t>
            </a:r>
          </a:p>
          <a:p>
            <a:pPr marL="0" marR="0" indent="0" algn="just">
              <a:lnSpc>
                <a:spcPct val="115000"/>
              </a:lnSpc>
              <a:spcBef>
                <a:spcPts val="0"/>
              </a:spcBef>
              <a:spcAft>
                <a:spcPts val="1000"/>
              </a:spcAft>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1000"/>
              </a:spcAft>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Google Shape;110;p4">
            <a:extLst>
              <a:ext uri="{FF2B5EF4-FFF2-40B4-BE49-F238E27FC236}">
                <a16:creationId xmlns:a16="http://schemas.microsoft.com/office/drawing/2014/main" xmlns="" id="{3EFFA48A-9FC4-AC22-5B1B-8021CB34287C}"/>
              </a:ext>
            </a:extLst>
          </p:cNvPr>
          <p:cNvSpPr txBox="1">
            <a:spLocks/>
          </p:cNvSpPr>
          <p:nvPr/>
        </p:nvSpPr>
        <p:spPr>
          <a:xfrm>
            <a:off x="1143560" y="3630168"/>
            <a:ext cx="10515600" cy="512698"/>
          </a:xfrm>
          <a:prstGeom prst="rect">
            <a:avLst/>
          </a:prstGeom>
          <a:noFill/>
          <a:ln>
            <a:noFill/>
          </a:ln>
        </p:spPr>
        <p:txBody>
          <a:bodyPr spcFirstLastPara="1" vert="horz" wrap="square" lIns="91425" tIns="45700" rIns="91425" bIns="45700" rtlCol="0" anchor="b" anchorCtr="0">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accent1"/>
              </a:buClr>
              <a:buSzPts val="3400"/>
              <a:buFont typeface="Century Schoolbook"/>
              <a:buNone/>
            </a:pPr>
            <a:r>
              <a:rPr lang="en-US" b="1" dirty="0">
                <a:latin typeface="Calibri" panose="020F0502020204030204" pitchFamily="34" charset="0"/>
                <a:ea typeface="Calibri" panose="020F0502020204030204" pitchFamily="34" charset="0"/>
                <a:cs typeface="Calibri" panose="020F0502020204030204" pitchFamily="34" charset="0"/>
                <a:sym typeface="Times New Roman"/>
              </a:rPr>
              <a:t>Target Audience</a:t>
            </a:r>
          </a:p>
        </p:txBody>
      </p:sp>
      <p:sp>
        <p:nvSpPr>
          <p:cNvPr id="6" name="Google Shape;111;p4">
            <a:extLst>
              <a:ext uri="{FF2B5EF4-FFF2-40B4-BE49-F238E27FC236}">
                <a16:creationId xmlns:a16="http://schemas.microsoft.com/office/drawing/2014/main" xmlns="" id="{8CAB7ED4-3535-8BC1-09CC-9DF8D7DF05F0}"/>
              </a:ext>
            </a:extLst>
          </p:cNvPr>
          <p:cNvSpPr txBox="1">
            <a:spLocks/>
          </p:cNvSpPr>
          <p:nvPr/>
        </p:nvSpPr>
        <p:spPr>
          <a:xfrm>
            <a:off x="2571144" y="4142865"/>
            <a:ext cx="9088016" cy="2157667"/>
          </a:xfrm>
          <a:prstGeom prst="rect">
            <a:avLst/>
          </a:prstGeom>
          <a:noFill/>
          <a:ln>
            <a:noFill/>
          </a:ln>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15000"/>
              </a:lnSpc>
              <a:spcBef>
                <a:spcPts val="0"/>
              </a:spcBef>
              <a:spcAft>
                <a:spcPts val="1000"/>
              </a:spcAft>
              <a:buFont typeface="Wingdings 3" charset="2"/>
              <a:buNone/>
            </a:pPr>
            <a:r>
              <a:rPr lang="en-US" sz="1600" kern="100" dirty="0" err="1">
                <a:latin typeface="Calibri" panose="020F0502020204030204" pitchFamily="34" charset="0"/>
                <a:ea typeface="Calibri" panose="020F0502020204030204" pitchFamily="34" charset="0"/>
                <a:cs typeface="Times New Roman" panose="02020603050405020304" pitchFamily="18" charset="0"/>
              </a:rPr>
              <a:t>aaaa</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118567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09"/>
        <p:cNvGrpSpPr/>
        <p:nvPr/>
      </p:nvGrpSpPr>
      <p:grpSpPr>
        <a:xfrm>
          <a:off x="0" y="0"/>
          <a:ext cx="0" cy="0"/>
          <a:chOff x="0" y="0"/>
          <a:chExt cx="0" cy="0"/>
        </a:xfrm>
      </p:grpSpPr>
      <p:grpSp>
        <p:nvGrpSpPr>
          <p:cNvPr id="184" name="Group 183">
            <a:extLst>
              <a:ext uri="{FF2B5EF4-FFF2-40B4-BE49-F238E27FC236}">
                <a16:creationId xmlns:a16="http://schemas.microsoft.com/office/drawing/2014/main" xmlns="" id="{8D44E099-FC66-4167-A593-8F6FBB5EE0E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85" name="Freeform 11">
              <a:extLst>
                <a:ext uri="{FF2B5EF4-FFF2-40B4-BE49-F238E27FC236}">
                  <a16:creationId xmlns:a16="http://schemas.microsoft.com/office/drawing/2014/main" xmlns="" id="{47171E04-FEC4-4208-A619-A786E42348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86" name="Freeform 12">
              <a:extLst>
                <a:ext uri="{FF2B5EF4-FFF2-40B4-BE49-F238E27FC236}">
                  <a16:creationId xmlns:a16="http://schemas.microsoft.com/office/drawing/2014/main" xmlns="" id="{F3DE8019-884E-41C9-A54C-AC668CA526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87" name="Freeform 13">
              <a:extLst>
                <a:ext uri="{FF2B5EF4-FFF2-40B4-BE49-F238E27FC236}">
                  <a16:creationId xmlns:a16="http://schemas.microsoft.com/office/drawing/2014/main" xmlns="" id="{462C1647-5880-4037-8FCE-16E1F646C0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88" name="Freeform 14">
              <a:extLst>
                <a:ext uri="{FF2B5EF4-FFF2-40B4-BE49-F238E27FC236}">
                  <a16:creationId xmlns:a16="http://schemas.microsoft.com/office/drawing/2014/main" xmlns="" id="{C91082BE-FDAA-4A80-88B6-C5F5AD0C29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89" name="Freeform 15">
              <a:extLst>
                <a:ext uri="{FF2B5EF4-FFF2-40B4-BE49-F238E27FC236}">
                  <a16:creationId xmlns:a16="http://schemas.microsoft.com/office/drawing/2014/main" xmlns="" id="{059FE918-3CB9-43E6-8025-22A9C21C48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90" name="Freeform 16">
              <a:extLst>
                <a:ext uri="{FF2B5EF4-FFF2-40B4-BE49-F238E27FC236}">
                  <a16:creationId xmlns:a16="http://schemas.microsoft.com/office/drawing/2014/main" xmlns="" id="{E30464D7-34FF-42C8-8686-C3A865E90C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91" name="Freeform 17">
              <a:extLst>
                <a:ext uri="{FF2B5EF4-FFF2-40B4-BE49-F238E27FC236}">
                  <a16:creationId xmlns:a16="http://schemas.microsoft.com/office/drawing/2014/main" xmlns="" id="{07281894-7888-434B-BC17-FB67B4879C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92" name="Freeform 18">
              <a:extLst>
                <a:ext uri="{FF2B5EF4-FFF2-40B4-BE49-F238E27FC236}">
                  <a16:creationId xmlns:a16="http://schemas.microsoft.com/office/drawing/2014/main" xmlns="" id="{7CDF6636-2EE5-4477-B1E7-136C9B4F3C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93" name="Freeform 19">
              <a:extLst>
                <a:ext uri="{FF2B5EF4-FFF2-40B4-BE49-F238E27FC236}">
                  <a16:creationId xmlns:a16="http://schemas.microsoft.com/office/drawing/2014/main" xmlns="" id="{6A01C238-0F7D-4DF5-A879-3290200089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94" name="Freeform 20">
              <a:extLst>
                <a:ext uri="{FF2B5EF4-FFF2-40B4-BE49-F238E27FC236}">
                  <a16:creationId xmlns:a16="http://schemas.microsoft.com/office/drawing/2014/main" xmlns="" id="{AA10B8D3-BE6D-40AB-BA54-12C4758E58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95" name="Freeform 21">
              <a:extLst>
                <a:ext uri="{FF2B5EF4-FFF2-40B4-BE49-F238E27FC236}">
                  <a16:creationId xmlns:a16="http://schemas.microsoft.com/office/drawing/2014/main" xmlns="" id="{4CD8C1DF-88C2-4F11-AA23-36D5B5BD3B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96" name="Freeform 22">
              <a:extLst>
                <a:ext uri="{FF2B5EF4-FFF2-40B4-BE49-F238E27FC236}">
                  <a16:creationId xmlns:a16="http://schemas.microsoft.com/office/drawing/2014/main" xmlns="" id="{9AF01696-99FF-4093-938A-38D0C72232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97" name="Group 196">
            <a:extLst>
              <a:ext uri="{FF2B5EF4-FFF2-40B4-BE49-F238E27FC236}">
                <a16:creationId xmlns:a16="http://schemas.microsoft.com/office/drawing/2014/main" xmlns="" id="{629FAB3C-6A93-4306-8525-B9FC787B15F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198" name="Freeform 27">
              <a:extLst>
                <a:ext uri="{FF2B5EF4-FFF2-40B4-BE49-F238E27FC236}">
                  <a16:creationId xmlns:a16="http://schemas.microsoft.com/office/drawing/2014/main" xmlns="" id="{8838005D-B3A9-4E56-9BFB-3DD99E4BBB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99" name="Freeform 28">
              <a:extLst>
                <a:ext uri="{FF2B5EF4-FFF2-40B4-BE49-F238E27FC236}">
                  <a16:creationId xmlns:a16="http://schemas.microsoft.com/office/drawing/2014/main" xmlns="" id="{6450237E-A2DE-4BA3-AF9F-06399E5CF1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00" name="Freeform 29">
              <a:extLst>
                <a:ext uri="{FF2B5EF4-FFF2-40B4-BE49-F238E27FC236}">
                  <a16:creationId xmlns:a16="http://schemas.microsoft.com/office/drawing/2014/main" xmlns="" id="{A643E849-3FBA-4248-B0DF-9D6737E232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01" name="Freeform 30">
              <a:extLst>
                <a:ext uri="{FF2B5EF4-FFF2-40B4-BE49-F238E27FC236}">
                  <a16:creationId xmlns:a16="http://schemas.microsoft.com/office/drawing/2014/main" xmlns="" id="{231C0782-59AA-4C4F-8B86-85102F701A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02" name="Freeform 31">
              <a:extLst>
                <a:ext uri="{FF2B5EF4-FFF2-40B4-BE49-F238E27FC236}">
                  <a16:creationId xmlns:a16="http://schemas.microsoft.com/office/drawing/2014/main" xmlns="" id="{E19975F5-4F93-41BF-9A6D-1E6CFDFF1D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03" name="Freeform 32">
              <a:extLst>
                <a:ext uri="{FF2B5EF4-FFF2-40B4-BE49-F238E27FC236}">
                  <a16:creationId xmlns:a16="http://schemas.microsoft.com/office/drawing/2014/main" xmlns="" id="{AE6458FC-D3D9-469F-A8FB-0431BD156B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204" name="Freeform 33">
              <a:extLst>
                <a:ext uri="{FF2B5EF4-FFF2-40B4-BE49-F238E27FC236}">
                  <a16:creationId xmlns:a16="http://schemas.microsoft.com/office/drawing/2014/main" xmlns="" id="{90B9693F-2248-4DB8-A528-52C13C636F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205" name="Freeform 34">
              <a:extLst>
                <a:ext uri="{FF2B5EF4-FFF2-40B4-BE49-F238E27FC236}">
                  <a16:creationId xmlns:a16="http://schemas.microsoft.com/office/drawing/2014/main" xmlns="" id="{11CC5E15-09A8-41A0-930D-434F7D8D6F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206" name="Freeform 35">
              <a:extLst>
                <a:ext uri="{FF2B5EF4-FFF2-40B4-BE49-F238E27FC236}">
                  <a16:creationId xmlns:a16="http://schemas.microsoft.com/office/drawing/2014/main" xmlns="" id="{B5566C56-67EC-43D7-A3D2-3CCBEDAFC6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207" name="Freeform 36">
              <a:extLst>
                <a:ext uri="{FF2B5EF4-FFF2-40B4-BE49-F238E27FC236}">
                  <a16:creationId xmlns:a16="http://schemas.microsoft.com/office/drawing/2014/main" xmlns="" id="{CF74AC36-5E17-4D3B-A93B-1645741EBF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208" name="Freeform 37">
              <a:extLst>
                <a:ext uri="{FF2B5EF4-FFF2-40B4-BE49-F238E27FC236}">
                  <a16:creationId xmlns:a16="http://schemas.microsoft.com/office/drawing/2014/main" xmlns="" id="{39818481-D2FB-4507-B11D-8C6342ACF4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209" name="Freeform 38">
              <a:extLst>
                <a:ext uri="{FF2B5EF4-FFF2-40B4-BE49-F238E27FC236}">
                  <a16:creationId xmlns:a16="http://schemas.microsoft.com/office/drawing/2014/main" xmlns="" id="{E996F5F0-3979-44D1-9AE3-1251DA5D2F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10" name="Rectangle 209">
            <a:extLst>
              <a:ext uri="{FF2B5EF4-FFF2-40B4-BE49-F238E27FC236}">
                <a16:creationId xmlns:a16="http://schemas.microsoft.com/office/drawing/2014/main" xmlns="" id="{05C469C2-FE8F-491E-9139-7E7F8BB381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1" name="Freeform 11">
            <a:extLst>
              <a:ext uri="{FF2B5EF4-FFF2-40B4-BE49-F238E27FC236}">
                <a16:creationId xmlns:a16="http://schemas.microsoft.com/office/drawing/2014/main" xmlns="" id="{0D31E63E-1DE1-4400-9D1A-FA0378B291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110" name="Google Shape;110;p4"/>
          <p:cNvSpPr txBox="1">
            <a:spLocks noGrp="1"/>
          </p:cNvSpPr>
          <p:nvPr>
            <p:ph type="title"/>
          </p:nvPr>
        </p:nvSpPr>
        <p:spPr>
          <a:xfrm>
            <a:off x="2004059" y="417141"/>
            <a:ext cx="4790008" cy="1280890"/>
          </a:xfrm>
          <a:prstGeom prst="rect">
            <a:avLst/>
          </a:prstGeom>
        </p:spPr>
        <p:txBody>
          <a:bodyPr spcFirstLastPara="1" vert="horz" lIns="91440" tIns="45720" rIns="91440" bIns="45720" rtlCol="0" anchor="t" anchorCtr="0">
            <a:normAutofit/>
          </a:bodyPr>
          <a:lstStyle/>
          <a:p>
            <a:pPr marL="0" lvl="0" indent="0">
              <a:spcAft>
                <a:spcPts val="0"/>
              </a:spcAft>
              <a:buClr>
                <a:schemeClr val="accent1"/>
              </a:buClr>
              <a:buSzPts val="3400"/>
            </a:pPr>
            <a:r>
              <a:rPr lang="en-US" b="1" dirty="0">
                <a:latin typeface="Calibri" panose="020F0502020204030204" pitchFamily="34" charset="0"/>
                <a:ea typeface="Calibri" panose="020F0502020204030204" pitchFamily="34" charset="0"/>
                <a:cs typeface="Calibri" panose="020F0502020204030204" pitchFamily="34" charset="0"/>
              </a:rPr>
              <a:t>       Project Sponsor</a:t>
            </a:r>
            <a:endParaRPr lang="en-US"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11" name="Google Shape;111;p4"/>
          <p:cNvSpPr txBox="1">
            <a:spLocks noGrp="1"/>
          </p:cNvSpPr>
          <p:nvPr>
            <p:ph sz="half" idx="1"/>
          </p:nvPr>
        </p:nvSpPr>
        <p:spPr>
          <a:xfrm>
            <a:off x="1813427" y="1753657"/>
            <a:ext cx="5497365" cy="4246978"/>
          </a:xfrm>
          <a:prstGeom prst="rect">
            <a:avLst/>
          </a:prstGeom>
        </p:spPr>
        <p:txBody>
          <a:bodyPr spcFirstLastPara="1" vert="horz" lIns="91440" tIns="45720" rIns="91440" bIns="45720" rtlCol="0" anchorCtr="0">
            <a:normAutofit/>
          </a:bodyPr>
          <a:lstStyle/>
          <a:p>
            <a:pPr marL="0" marR="0">
              <a:lnSpc>
                <a:spcPct val="90000"/>
              </a:lnSpc>
            </a:pPr>
            <a:r>
              <a:rPr lang="en-US" sz="1600" b="1" dirty="0">
                <a:effectLst/>
                <a:latin typeface="Calibri" panose="020F0502020204030204" pitchFamily="34" charset="0"/>
                <a:ea typeface="Calibri" panose="020F0502020204030204" pitchFamily="34" charset="0"/>
                <a:cs typeface="Calibri" panose="020F0502020204030204" pitchFamily="34" charset="0"/>
              </a:rPr>
              <a:t>Name: </a:t>
            </a:r>
            <a:r>
              <a:rPr lang="en-US" sz="1600" dirty="0">
                <a:effectLst/>
                <a:latin typeface="Calibri" panose="020F0502020204030204" pitchFamily="34" charset="0"/>
                <a:ea typeface="Calibri" panose="020F0502020204030204" pitchFamily="34" charset="0"/>
                <a:cs typeface="Calibri" panose="020F0502020204030204" pitchFamily="34" charset="0"/>
              </a:rPr>
              <a:t>Dr. Oliver Quantum</a:t>
            </a:r>
            <a:br>
              <a:rPr lang="en-US" sz="1600" dirty="0">
                <a:effectLst/>
                <a:latin typeface="Calibri" panose="020F0502020204030204" pitchFamily="34" charset="0"/>
                <a:ea typeface="Calibri" panose="020F0502020204030204" pitchFamily="34" charset="0"/>
                <a:cs typeface="Calibri" panose="020F0502020204030204" pitchFamily="34" charset="0"/>
              </a:rPr>
            </a:b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a:lnSpc>
                <a:spcPct val="90000"/>
              </a:lnSpc>
            </a:pPr>
            <a:r>
              <a:rPr lang="en-US" sz="1600" b="1" dirty="0">
                <a:effectLst/>
                <a:latin typeface="Calibri" panose="020F0502020204030204" pitchFamily="34" charset="0"/>
                <a:ea typeface="Calibri" panose="020F0502020204030204" pitchFamily="34" charset="0"/>
                <a:cs typeface="Calibri" panose="020F0502020204030204" pitchFamily="34" charset="0"/>
              </a:rPr>
              <a:t>Title: </a:t>
            </a:r>
            <a:r>
              <a:rPr lang="en-US" sz="1600" dirty="0">
                <a:effectLst/>
                <a:latin typeface="Calibri" panose="020F0502020204030204" pitchFamily="34" charset="0"/>
                <a:ea typeface="Calibri" panose="020F0502020204030204" pitchFamily="34" charset="0"/>
                <a:cs typeface="Calibri" panose="020F0502020204030204" pitchFamily="34" charset="0"/>
              </a:rPr>
              <a:t>Director of Department of Transportation, Parking Enforcement, City of New York</a:t>
            </a:r>
            <a:br>
              <a:rPr lang="en-US" sz="1600" dirty="0">
                <a:effectLst/>
                <a:latin typeface="Calibri" panose="020F0502020204030204" pitchFamily="34" charset="0"/>
                <a:ea typeface="Calibri" panose="020F0502020204030204" pitchFamily="34" charset="0"/>
                <a:cs typeface="Calibri" panose="020F0502020204030204" pitchFamily="34" charset="0"/>
              </a:rPr>
            </a:b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90000"/>
              </a:lnSpc>
            </a:pPr>
            <a:r>
              <a:rPr lang="en-US" sz="1600" b="1" dirty="0">
                <a:effectLst/>
                <a:latin typeface="Calibri" panose="020F0502020204030204" pitchFamily="34" charset="0"/>
                <a:ea typeface="Calibri" panose="020F0502020204030204" pitchFamily="34" charset="0"/>
                <a:cs typeface="Calibri" panose="020F0502020204030204" pitchFamily="34" charset="0"/>
              </a:rPr>
              <a:t>Position: </a:t>
            </a:r>
            <a:r>
              <a:rPr lang="en-US" sz="1600" dirty="0">
                <a:effectLst/>
                <a:latin typeface="Calibri" panose="020F0502020204030204" pitchFamily="34" charset="0"/>
                <a:ea typeface="Calibri" panose="020F0502020204030204" pitchFamily="34" charset="0"/>
                <a:cs typeface="Calibri" panose="020F0502020204030204" pitchFamily="34" charset="0"/>
              </a:rPr>
              <a:t>Director of Legal Affairs Division, Parking Enforcement</a:t>
            </a:r>
          </a:p>
          <a:p>
            <a:pPr marL="0" marR="0" indent="0">
              <a:lnSpc>
                <a:spcPct val="90000"/>
              </a:lnSpc>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a:lnSpc>
                <a:spcPct val="90000"/>
              </a:lnSpc>
            </a:pPr>
            <a:r>
              <a:rPr lang="en-US" sz="1600" b="1" dirty="0">
                <a:effectLst/>
                <a:latin typeface="Calibri" panose="020F0502020204030204" pitchFamily="34" charset="0"/>
                <a:ea typeface="Calibri" panose="020F0502020204030204" pitchFamily="34" charset="0"/>
                <a:cs typeface="Calibri" panose="020F0502020204030204" pitchFamily="34" charset="0"/>
              </a:rPr>
              <a:t>Vision</a:t>
            </a:r>
            <a:r>
              <a:rPr lang="en-US" sz="1600" dirty="0">
                <a:effectLst/>
                <a:latin typeface="Calibri" panose="020F0502020204030204" pitchFamily="34" charset="0"/>
                <a:ea typeface="Calibri" panose="020F0502020204030204" pitchFamily="34" charset="0"/>
                <a:cs typeface="Calibri" panose="020F0502020204030204" pitchFamily="34" charset="0"/>
              </a:rPr>
              <a:t>: Leverage data insights such as identifying patterns, trends, and areas of concern related to parking violations to enhance the efficiency of parking enforcement operations while ensuring compliance with parking regulations and legal requirements. </a:t>
            </a:r>
          </a:p>
        </p:txBody>
      </p:sp>
      <p:pic>
        <p:nvPicPr>
          <p:cNvPr id="2" name="Picture 1" descr="A person in a suit&#10;&#10;Description automatically generated">
            <a:extLst>
              <a:ext uri="{FF2B5EF4-FFF2-40B4-BE49-F238E27FC236}">
                <a16:creationId xmlns:a16="http://schemas.microsoft.com/office/drawing/2014/main" xmlns="" id="{2C8DA3C8-4115-DB06-FFB4-C7F69D056A3D}"/>
              </a:ext>
            </a:extLst>
          </p:cNvPr>
          <p:cNvPicPr>
            <a:picLocks noChangeAspect="1"/>
          </p:cNvPicPr>
          <p:nvPr/>
        </p:nvPicPr>
        <p:blipFill rotWithShape="1">
          <a:blip r:embed="rId3"/>
          <a:srcRect r="-2" b="30280"/>
          <a:stretch/>
        </p:blipFill>
        <p:spPr>
          <a:xfrm>
            <a:off x="7736146" y="624111"/>
            <a:ext cx="3768466" cy="2627322"/>
          </a:xfrm>
          <a:prstGeom prst="rect">
            <a:avLst/>
          </a:prstGeom>
        </p:spPr>
      </p:pic>
      <p:pic>
        <p:nvPicPr>
          <p:cNvPr id="4" name="Picture 3" descr="A logo of a park&#10;&#10;Description automatically generated">
            <a:extLst>
              <a:ext uri="{FF2B5EF4-FFF2-40B4-BE49-F238E27FC236}">
                <a16:creationId xmlns:a16="http://schemas.microsoft.com/office/drawing/2014/main" xmlns="" id="{E8C35C5D-4AF7-73CC-BE2E-0C2D4B13C162}"/>
              </a:ext>
            </a:extLst>
          </p:cNvPr>
          <p:cNvPicPr>
            <a:picLocks noChangeAspect="1"/>
          </p:cNvPicPr>
          <p:nvPr/>
        </p:nvPicPr>
        <p:blipFill rotWithShape="1">
          <a:blip r:embed="rId4"/>
          <a:srcRect t="16704" r="-2" b="8756"/>
          <a:stretch/>
        </p:blipFill>
        <p:spPr>
          <a:xfrm>
            <a:off x="7736146" y="3416024"/>
            <a:ext cx="3768466" cy="2627323"/>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365126"/>
            <a:ext cx="10515600" cy="51269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3400"/>
              <a:buFont typeface="Century Schoolbook"/>
              <a:buNone/>
            </a:pPr>
            <a:r>
              <a:rPr lang="en-US" b="1" dirty="0">
                <a:latin typeface="Calibri" panose="020F0502020204030204" pitchFamily="34" charset="0"/>
                <a:ea typeface="Calibri" panose="020F0502020204030204" pitchFamily="34" charset="0"/>
                <a:cs typeface="Calibri" panose="020F0502020204030204" pitchFamily="34" charset="0"/>
                <a:sym typeface="Times New Roman"/>
              </a:rPr>
              <a:t>3 Minute Story</a:t>
            </a:r>
            <a:endParaRPr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3" name="Google Shape;111;p4">
            <a:extLst>
              <a:ext uri="{FF2B5EF4-FFF2-40B4-BE49-F238E27FC236}">
                <a16:creationId xmlns:a16="http://schemas.microsoft.com/office/drawing/2014/main" xmlns="" id="{EEC3992F-62F8-D81A-D322-F4304FCA2BF4}"/>
              </a:ext>
            </a:extLst>
          </p:cNvPr>
          <p:cNvSpPr txBox="1">
            <a:spLocks noGrp="1"/>
          </p:cNvSpPr>
          <p:nvPr>
            <p:ph sz="half" idx="1"/>
          </p:nvPr>
        </p:nvSpPr>
        <p:spPr>
          <a:xfrm>
            <a:off x="2571144" y="1060704"/>
            <a:ext cx="9088016" cy="4462272"/>
          </a:xfrm>
          <a:prstGeom prst="rect">
            <a:avLst/>
          </a:prstGeom>
          <a:noFill/>
          <a:ln>
            <a:noFill/>
          </a:ln>
        </p:spPr>
        <p:txBody>
          <a:bodyPr spcFirstLastPara="1" wrap="square" lIns="91425" tIns="45700" rIns="91425" bIns="45700" anchor="t" anchorCtr="0">
            <a:noAutofit/>
          </a:bodyPr>
          <a:lstStyle/>
          <a:p>
            <a:pPr marL="0" marR="0" indent="0" algn="just">
              <a:lnSpc>
                <a:spcPct val="115000"/>
              </a:lnSpc>
              <a:spcBef>
                <a:spcPts val="0"/>
              </a:spcBef>
              <a:spcAft>
                <a:spcPts val="10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In New York City, parking can be a real challenge. Between July 4, 2022, and January 16, 2024, over 5 million parking violations were issued. This data </a:t>
            </a:r>
            <a:r>
              <a:rPr lang="en-US" sz="1600" kern="100" dirty="0">
                <a:latin typeface="Calibri" panose="020F0502020204030204" pitchFamily="34" charset="0"/>
                <a:ea typeface="Calibri" panose="020F0502020204030204" pitchFamily="34" charset="0"/>
                <a:cs typeface="Times New Roman" panose="02020603050405020304" pitchFamily="18" charset="0"/>
              </a:rPr>
              <a:t>is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about how people park and where they're most likely to break the rules.</a:t>
            </a:r>
          </a:p>
          <a:p>
            <a:pPr marL="0" marR="0" indent="0" algn="just">
              <a:lnSpc>
                <a:spcPct val="115000"/>
              </a:lnSpc>
              <a:spcBef>
                <a:spcPts val="0"/>
              </a:spcBef>
              <a:spcAft>
                <a:spcPts val="10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In our analysis, we discovered that </a:t>
            </a:r>
            <a:r>
              <a:rPr lang="en-US" sz="1600" kern="100" dirty="0">
                <a:latin typeface="Calibri" panose="020F0502020204030204" pitchFamily="34" charset="0"/>
                <a:ea typeface="Calibri" panose="020F0502020204030204" pitchFamily="34" charset="0"/>
                <a:cs typeface="Times New Roman" panose="02020603050405020304" pitchFamily="18" charset="0"/>
              </a:rPr>
              <a:t>Manhattan had comparatively way</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more tickets than other boroughs</a:t>
            </a:r>
            <a:r>
              <a:rPr lang="en-US" sz="1600" kern="100" dirty="0">
                <a:latin typeface="Calibri" panose="020F0502020204030204" pitchFamily="34" charset="0"/>
                <a:ea typeface="Calibri" panose="020F0502020204030204" pitchFamily="34" charset="0"/>
                <a:cs typeface="Times New Roman" panose="02020603050405020304" pitchFamily="18" charset="0"/>
              </a:rPr>
              <a:t>, which was fair enough considering the population, tourists that visit compared to other boroughs. We were keen on learning/gaining more insights as to why Manhattan was trending high in parking violations, in other words, we were interested in finding the top 5 violation codes/types. We found some useful information that ‘No Parking-Street Cleaning’ was the most violated amongst the others. However, Manhattan had a lot of precincts, and our analysis aimed to pinpoint violations as accurately as possible, this made us consider the top 5 precincts in Manhattan which were 14, 13, 18, 19, and 17. Our team was also keen in knowing what time of the day played a vital role in increased parking violations in these precincts, and we found that the violations tend to start from as early as 6 AM and continue to be steady until 2 PM, and after that the violations gradually started to decrease. Another key finding was people who travelled in passenger vehicle type had way more parking violations compared to commercial vehicles.</a:t>
            </a:r>
          </a:p>
          <a:p>
            <a:pPr marL="0" marR="0" indent="0" algn="just">
              <a:lnSpc>
                <a:spcPct val="115000"/>
              </a:lnSpc>
              <a:spcBef>
                <a:spcPts val="0"/>
              </a:spcBef>
              <a:spcAft>
                <a:spcPts val="1000"/>
              </a:spcAft>
              <a:buNone/>
            </a:pPr>
            <a:r>
              <a:rPr lang="en-US" sz="1600" kern="100" dirty="0">
                <a:latin typeface="Calibri" panose="020F0502020204030204" pitchFamily="34" charset="0"/>
                <a:ea typeface="Calibri" panose="020F0502020204030204" pitchFamily="34" charset="0"/>
                <a:cs typeface="Times New Roman" panose="02020603050405020304" pitchFamily="18" charset="0"/>
              </a:rPr>
              <a:t>To address the high parking violations in Manhattan, we suggest focusing on targeted enforcement in top precincts during street cleaning hours and peak violation times from 6 AM to 2 PM. Providing more affordable parking options and better public transportation can also help ease the parking pressure. Lastly, raising awareness about parking rules, especially for passenger vehicle owners, could encourage compliance and reduce violations.</a:t>
            </a:r>
          </a:p>
        </p:txBody>
      </p:sp>
    </p:spTree>
    <p:extLst>
      <p:ext uri="{BB962C8B-B14F-4D97-AF65-F5344CB8AC3E}">
        <p14:creationId xmlns:p14="http://schemas.microsoft.com/office/powerpoint/2010/main" val="247809463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09"/>
        <p:cNvGrpSpPr/>
        <p:nvPr/>
      </p:nvGrpSpPr>
      <p:grpSpPr>
        <a:xfrm>
          <a:off x="0" y="0"/>
          <a:ext cx="0" cy="0"/>
          <a:chOff x="0" y="0"/>
          <a:chExt cx="0" cy="0"/>
        </a:xfrm>
      </p:grpSpPr>
      <p:grpSp>
        <p:nvGrpSpPr>
          <p:cNvPr id="1070" name="Group 1069">
            <a:extLst>
              <a:ext uri="{FF2B5EF4-FFF2-40B4-BE49-F238E27FC236}">
                <a16:creationId xmlns:a16="http://schemas.microsoft.com/office/drawing/2014/main" xmlns="" id="{7398C59F-5A18-487B-91D6-B955AACF2E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71" name="Freeform 11">
              <a:extLst>
                <a:ext uri="{FF2B5EF4-FFF2-40B4-BE49-F238E27FC236}">
                  <a16:creationId xmlns:a16="http://schemas.microsoft.com/office/drawing/2014/main" xmlns="" id="{0557FAFE-C7C3-47EC-A4F5-9B21663192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072" name="Freeform 12">
              <a:extLst>
                <a:ext uri="{FF2B5EF4-FFF2-40B4-BE49-F238E27FC236}">
                  <a16:creationId xmlns:a16="http://schemas.microsoft.com/office/drawing/2014/main" xmlns="" id="{95BC28FB-3882-4674-9D79-EA58BEB7C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073" name="Freeform 13">
              <a:extLst>
                <a:ext uri="{FF2B5EF4-FFF2-40B4-BE49-F238E27FC236}">
                  <a16:creationId xmlns:a16="http://schemas.microsoft.com/office/drawing/2014/main" xmlns="" id="{9C6EC892-83F9-402F-8552-0AD7C0556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074" name="Freeform 14">
              <a:extLst>
                <a:ext uri="{FF2B5EF4-FFF2-40B4-BE49-F238E27FC236}">
                  <a16:creationId xmlns:a16="http://schemas.microsoft.com/office/drawing/2014/main" xmlns="" id="{18387766-037C-4EF0-8471-D19CBF2A4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075" name="Freeform 15">
              <a:extLst>
                <a:ext uri="{FF2B5EF4-FFF2-40B4-BE49-F238E27FC236}">
                  <a16:creationId xmlns:a16="http://schemas.microsoft.com/office/drawing/2014/main" xmlns="" id="{1E364F38-6F3A-476A-93E6-962EA817C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076" name="Freeform 16">
              <a:extLst>
                <a:ext uri="{FF2B5EF4-FFF2-40B4-BE49-F238E27FC236}">
                  <a16:creationId xmlns:a16="http://schemas.microsoft.com/office/drawing/2014/main" xmlns="" id="{35C335A4-1E67-4293-8BE2-DFB085D4FB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077" name="Freeform 17">
              <a:extLst>
                <a:ext uri="{FF2B5EF4-FFF2-40B4-BE49-F238E27FC236}">
                  <a16:creationId xmlns:a16="http://schemas.microsoft.com/office/drawing/2014/main" xmlns="" id="{9A8A0F10-2C98-4297-9F92-5D95533927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078" name="Freeform 18">
              <a:extLst>
                <a:ext uri="{FF2B5EF4-FFF2-40B4-BE49-F238E27FC236}">
                  <a16:creationId xmlns:a16="http://schemas.microsoft.com/office/drawing/2014/main" xmlns="" id="{C3B112A3-006E-4008-A778-DB5F6A09D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079" name="Freeform 19">
              <a:extLst>
                <a:ext uri="{FF2B5EF4-FFF2-40B4-BE49-F238E27FC236}">
                  <a16:creationId xmlns:a16="http://schemas.microsoft.com/office/drawing/2014/main" xmlns="" id="{E5E62767-5C25-4C49-9568-432433A3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080" name="Freeform 20">
              <a:extLst>
                <a:ext uri="{FF2B5EF4-FFF2-40B4-BE49-F238E27FC236}">
                  <a16:creationId xmlns:a16="http://schemas.microsoft.com/office/drawing/2014/main" xmlns="" id="{598EC006-77B1-42BA-B815-66CCB9B170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081" name="Freeform 21">
              <a:extLst>
                <a:ext uri="{FF2B5EF4-FFF2-40B4-BE49-F238E27FC236}">
                  <a16:creationId xmlns:a16="http://schemas.microsoft.com/office/drawing/2014/main" xmlns="" id="{A144ED09-DA06-491D-95A8-AB3DED432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082" name="Freeform 22">
              <a:extLst>
                <a:ext uri="{FF2B5EF4-FFF2-40B4-BE49-F238E27FC236}">
                  <a16:creationId xmlns:a16="http://schemas.microsoft.com/office/drawing/2014/main" xmlns="" id="{1CB00BD2-11CD-4A38-8F38-02B0D1105E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084" name="Group 1083">
            <a:extLst>
              <a:ext uri="{FF2B5EF4-FFF2-40B4-BE49-F238E27FC236}">
                <a16:creationId xmlns:a16="http://schemas.microsoft.com/office/drawing/2014/main" xmlns="" id="{520234FB-542E-4550-9C2F-1B56FD41A1C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1085" name="Freeform 27">
              <a:extLst>
                <a:ext uri="{FF2B5EF4-FFF2-40B4-BE49-F238E27FC236}">
                  <a16:creationId xmlns:a16="http://schemas.microsoft.com/office/drawing/2014/main" xmlns="" id="{41FCE1F3-DEB3-47CD-90FF-7DABB4AF45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086" name="Freeform 28">
              <a:extLst>
                <a:ext uri="{FF2B5EF4-FFF2-40B4-BE49-F238E27FC236}">
                  <a16:creationId xmlns:a16="http://schemas.microsoft.com/office/drawing/2014/main" xmlns="" id="{5708E488-C19B-452C-B197-6F1C34F6E7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087" name="Freeform 29">
              <a:extLst>
                <a:ext uri="{FF2B5EF4-FFF2-40B4-BE49-F238E27FC236}">
                  <a16:creationId xmlns:a16="http://schemas.microsoft.com/office/drawing/2014/main" xmlns="" id="{89D3FD25-890E-4981-A71D-EE796873D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088" name="Freeform 30">
              <a:extLst>
                <a:ext uri="{FF2B5EF4-FFF2-40B4-BE49-F238E27FC236}">
                  <a16:creationId xmlns:a16="http://schemas.microsoft.com/office/drawing/2014/main" xmlns="" id="{51B5414C-556A-47CB-8EE2-974A85A7A4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089" name="Freeform 31">
              <a:extLst>
                <a:ext uri="{FF2B5EF4-FFF2-40B4-BE49-F238E27FC236}">
                  <a16:creationId xmlns:a16="http://schemas.microsoft.com/office/drawing/2014/main" xmlns="" id="{1C02B20C-2B27-4B75-8AEE-A5D2E2674B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090" name="Freeform 32">
              <a:extLst>
                <a:ext uri="{FF2B5EF4-FFF2-40B4-BE49-F238E27FC236}">
                  <a16:creationId xmlns:a16="http://schemas.microsoft.com/office/drawing/2014/main" xmlns="" id="{54427714-F9AA-4F93-BD1D-400F1EA93F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091" name="Freeform 33">
              <a:extLst>
                <a:ext uri="{FF2B5EF4-FFF2-40B4-BE49-F238E27FC236}">
                  <a16:creationId xmlns:a16="http://schemas.microsoft.com/office/drawing/2014/main" xmlns="" id="{28A77D6A-9E81-497F-ABCC-2695BB5ADD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092" name="Freeform 34">
              <a:extLst>
                <a:ext uri="{FF2B5EF4-FFF2-40B4-BE49-F238E27FC236}">
                  <a16:creationId xmlns:a16="http://schemas.microsoft.com/office/drawing/2014/main" xmlns="" id="{2A1533BA-1478-4F7C-8E24-3F3E90505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093" name="Freeform 35">
              <a:extLst>
                <a:ext uri="{FF2B5EF4-FFF2-40B4-BE49-F238E27FC236}">
                  <a16:creationId xmlns:a16="http://schemas.microsoft.com/office/drawing/2014/main" xmlns="" id="{39686201-E633-40FD-A80A-1E28AD52E3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094" name="Freeform 36">
              <a:extLst>
                <a:ext uri="{FF2B5EF4-FFF2-40B4-BE49-F238E27FC236}">
                  <a16:creationId xmlns:a16="http://schemas.microsoft.com/office/drawing/2014/main" xmlns="" id="{76A215C2-F590-4938-810B-F8A79366C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095" name="Freeform 37">
              <a:extLst>
                <a:ext uri="{FF2B5EF4-FFF2-40B4-BE49-F238E27FC236}">
                  <a16:creationId xmlns:a16="http://schemas.microsoft.com/office/drawing/2014/main" xmlns="" id="{85F418E7-330D-4002-8EC8-33C1A897FF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096" name="Freeform 38">
              <a:extLst>
                <a:ext uri="{FF2B5EF4-FFF2-40B4-BE49-F238E27FC236}">
                  <a16:creationId xmlns:a16="http://schemas.microsoft.com/office/drawing/2014/main" xmlns="" id="{8FFE669A-54C9-4436-9566-C5A90F16D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098" name="Rectangle 1097">
            <a:extLst>
              <a:ext uri="{FF2B5EF4-FFF2-40B4-BE49-F238E27FC236}">
                <a16:creationId xmlns:a16="http://schemas.microsoft.com/office/drawing/2014/main" xmlns="" id="{DE91395A-2D18-4AF6-A0AC-AAA7189FE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00" name="Freeform 11">
            <a:extLst>
              <a:ext uri="{FF2B5EF4-FFF2-40B4-BE49-F238E27FC236}">
                <a16:creationId xmlns:a16="http://schemas.microsoft.com/office/drawing/2014/main" xmlns="" id="{A57352BE-A213-4040-BE8E-D4A925AD9D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1102" name="Freeform: Shape 1101">
            <a:extLst>
              <a:ext uri="{FF2B5EF4-FFF2-40B4-BE49-F238E27FC236}">
                <a16:creationId xmlns:a16="http://schemas.microsoft.com/office/drawing/2014/main" xmlns="" id="{23C7736A-5A08-4021-9AB6-390DFF506A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1104" name="Rectangle 1103">
            <a:extLst>
              <a:ext uri="{FF2B5EF4-FFF2-40B4-BE49-F238E27FC236}">
                <a16:creationId xmlns:a16="http://schemas.microsoft.com/office/drawing/2014/main" xmlns="" id="{433DF4D3-8A35-461A-ABE0-F56B78A13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 name="Picture 7" descr="A screenshot of a data analysis board">
            <a:extLst>
              <a:ext uri="{FF2B5EF4-FFF2-40B4-BE49-F238E27FC236}">
                <a16:creationId xmlns:a16="http://schemas.microsoft.com/office/drawing/2014/main" xmlns="" id="{3F4172EB-8FA0-FA9C-C701-38524FE26A26}"/>
              </a:ext>
            </a:extLst>
          </p:cNvPr>
          <p:cNvPicPr>
            <a:picLocks noChangeAspect="1"/>
          </p:cNvPicPr>
          <p:nvPr/>
        </p:nvPicPr>
        <p:blipFill>
          <a:blip r:embed="rId3"/>
          <a:stretch>
            <a:fillRect/>
          </a:stretch>
        </p:blipFill>
        <p:spPr>
          <a:xfrm>
            <a:off x="0" y="1"/>
            <a:ext cx="12164776" cy="6853252"/>
          </a:xfrm>
          <a:prstGeom prst="rect">
            <a:avLst/>
          </a:prstGeom>
        </p:spPr>
      </p:pic>
    </p:spTree>
    <p:extLst>
      <p:ext uri="{BB962C8B-B14F-4D97-AF65-F5344CB8AC3E}">
        <p14:creationId xmlns:p14="http://schemas.microsoft.com/office/powerpoint/2010/main" val="38989291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365126"/>
            <a:ext cx="10515600" cy="51269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3400"/>
              <a:buFont typeface="Century Schoolbook"/>
              <a:buNone/>
            </a:pPr>
            <a:r>
              <a:rPr lang="en-US" b="1" dirty="0">
                <a:latin typeface="Calibri" panose="020F0502020204030204" pitchFamily="34" charset="0"/>
                <a:ea typeface="Calibri" panose="020F0502020204030204" pitchFamily="34" charset="0"/>
                <a:cs typeface="Calibri" panose="020F0502020204030204" pitchFamily="34" charset="0"/>
                <a:sym typeface="Times New Roman"/>
              </a:rPr>
              <a:t>Calls to Action</a:t>
            </a:r>
            <a:endParaRPr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3" name="Google Shape;111;p4">
            <a:extLst>
              <a:ext uri="{FF2B5EF4-FFF2-40B4-BE49-F238E27FC236}">
                <a16:creationId xmlns:a16="http://schemas.microsoft.com/office/drawing/2014/main" xmlns="" id="{EEC3992F-62F8-D81A-D322-F4304FCA2BF4}"/>
              </a:ext>
            </a:extLst>
          </p:cNvPr>
          <p:cNvSpPr txBox="1">
            <a:spLocks noGrp="1"/>
          </p:cNvSpPr>
          <p:nvPr>
            <p:ph sz="half" idx="1"/>
          </p:nvPr>
        </p:nvSpPr>
        <p:spPr>
          <a:xfrm>
            <a:off x="2680872" y="1573402"/>
            <a:ext cx="9088016" cy="4462272"/>
          </a:xfrm>
          <a:prstGeom prst="rect">
            <a:avLst/>
          </a:prstGeom>
          <a:noFill/>
          <a:ln>
            <a:noFill/>
          </a:ln>
        </p:spPr>
        <p:txBody>
          <a:bodyPr spcFirstLastPara="1" wrap="square" lIns="91425" tIns="45700" rIns="91425" bIns="45700" anchor="t" anchorCtr="0">
            <a:noAutofit/>
          </a:bodyPr>
          <a:lstStyle/>
          <a:p>
            <a:pPr marR="0" algn="just">
              <a:lnSpc>
                <a:spcPct val="115000"/>
              </a:lnSpc>
              <a:spcBef>
                <a:spcPts val="0"/>
              </a:spcBef>
              <a:spcAft>
                <a:spcPts val="1000"/>
              </a:spcAft>
              <a:buFont typeface="Wingdings" panose="05000000000000000000" pitchFamily="2" charset="2"/>
              <a:buChar char="q"/>
            </a:pPr>
            <a:r>
              <a:rPr lang="en-US" sz="1600" kern="100" dirty="0">
                <a:latin typeface="Calibri" panose="020F0502020204030204" pitchFamily="34" charset="0"/>
                <a:ea typeface="Calibri" panose="020F0502020204030204" pitchFamily="34" charset="0"/>
                <a:cs typeface="Times New Roman" panose="02020603050405020304" pitchFamily="18" charset="0"/>
              </a:rPr>
              <a:t>We suggest focusing on targeted enforcement in top precincts during street cleaning hours and peak violation times from 6 AM to 2 PM. </a:t>
            </a:r>
          </a:p>
          <a:p>
            <a:pPr marR="0" algn="just">
              <a:lnSpc>
                <a:spcPct val="115000"/>
              </a:lnSpc>
              <a:spcBef>
                <a:spcPts val="0"/>
              </a:spcBef>
              <a:spcAft>
                <a:spcPts val="1000"/>
              </a:spcAft>
              <a:buFont typeface="Wingdings" panose="05000000000000000000" pitchFamily="2" charset="2"/>
              <a:buChar char="q"/>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R="0" algn="just">
              <a:lnSpc>
                <a:spcPct val="115000"/>
              </a:lnSpc>
              <a:spcBef>
                <a:spcPts val="0"/>
              </a:spcBef>
              <a:spcAft>
                <a:spcPts val="1000"/>
              </a:spcAft>
              <a:buFont typeface="Wingdings" panose="05000000000000000000" pitchFamily="2" charset="2"/>
              <a:buChar char="q"/>
            </a:pPr>
            <a:r>
              <a:rPr lang="en-US" sz="1600" kern="100" dirty="0">
                <a:latin typeface="Calibri" panose="020F0502020204030204" pitchFamily="34" charset="0"/>
                <a:ea typeface="Calibri" panose="020F0502020204030204" pitchFamily="34" charset="0"/>
                <a:cs typeface="Times New Roman" panose="02020603050405020304" pitchFamily="18" charset="0"/>
              </a:rPr>
              <a:t>Providing more affordable parking options and better public transportation can also help ease the parking pressure. </a:t>
            </a:r>
          </a:p>
          <a:p>
            <a:pPr marR="0" algn="just">
              <a:lnSpc>
                <a:spcPct val="115000"/>
              </a:lnSpc>
              <a:spcBef>
                <a:spcPts val="0"/>
              </a:spcBef>
              <a:spcAft>
                <a:spcPts val="1000"/>
              </a:spcAft>
              <a:buFont typeface="Wingdings" panose="05000000000000000000" pitchFamily="2" charset="2"/>
              <a:buChar char="q"/>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R="0" algn="just">
              <a:lnSpc>
                <a:spcPct val="115000"/>
              </a:lnSpc>
              <a:spcBef>
                <a:spcPts val="0"/>
              </a:spcBef>
              <a:spcAft>
                <a:spcPts val="1000"/>
              </a:spcAft>
              <a:buFont typeface="Wingdings" panose="05000000000000000000" pitchFamily="2" charset="2"/>
              <a:buChar char="q"/>
            </a:pPr>
            <a:r>
              <a:rPr lang="en-US" sz="1600" kern="100" dirty="0">
                <a:latin typeface="Calibri" panose="020F0502020204030204" pitchFamily="34" charset="0"/>
                <a:ea typeface="Calibri" panose="020F0502020204030204" pitchFamily="34" charset="0"/>
                <a:cs typeface="Times New Roman" panose="02020603050405020304" pitchFamily="18" charset="0"/>
              </a:rPr>
              <a:t>Lastly, raising awareness about parking rules, especially for passenger vehicle owners, could encourage compliance and reduce violations.</a:t>
            </a:r>
          </a:p>
        </p:txBody>
      </p:sp>
    </p:spTree>
    <p:extLst>
      <p:ext uri="{BB962C8B-B14F-4D97-AF65-F5344CB8AC3E}">
        <p14:creationId xmlns:p14="http://schemas.microsoft.com/office/powerpoint/2010/main" val="27984525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028" name="Picture 4">
            <a:extLst>
              <a:ext uri="{FF2B5EF4-FFF2-40B4-BE49-F238E27FC236}">
                <a16:creationId xmlns:a16="http://schemas.microsoft.com/office/drawing/2014/main" xmlns="" id="{92E4778B-6E0D-E051-DC17-B1334B685B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708" y="892301"/>
            <a:ext cx="6756844" cy="50733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3" name="Rectangle 2">
            <a:extLst>
              <a:ext uri="{FF2B5EF4-FFF2-40B4-BE49-F238E27FC236}">
                <a16:creationId xmlns:a16="http://schemas.microsoft.com/office/drawing/2014/main" xmlns="" id="{A4E41935-332F-D197-DA2F-391E385E6F93}"/>
              </a:ext>
            </a:extLst>
          </p:cNvPr>
          <p:cNvSpPr/>
          <p:nvPr/>
        </p:nvSpPr>
        <p:spPr>
          <a:xfrm>
            <a:off x="3205884" y="2480916"/>
            <a:ext cx="6322164" cy="1200329"/>
          </a:xfrm>
          <a:prstGeom prst="rect">
            <a:avLst/>
          </a:prstGeom>
          <a:noFill/>
        </p:spPr>
        <p:txBody>
          <a:bodyPr wrap="square" lIns="91440" tIns="45720" rIns="91440" bIns="45720">
            <a:spAutoFit/>
          </a:bodyPr>
          <a:lstStyle/>
          <a:p>
            <a:pPr algn="ctr"/>
            <a:r>
              <a:rPr lang="en-US" sz="7200" b="1" cap="none" spc="0" dirty="0">
                <a:ln w="22225">
                  <a:solidFill>
                    <a:schemeClr val="accent2"/>
                  </a:solidFill>
                  <a:prstDash val="solid"/>
                </a:ln>
                <a:effectLst/>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18913945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CitySketch">
      <a:dk1>
        <a:srgbClr val="3D372E"/>
      </a:dk1>
      <a:lt1>
        <a:srgbClr val="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1990</TotalTime>
  <Words>535</Words>
  <Application>Microsoft Office PowerPoint</Application>
  <PresentationFormat>Custom</PresentationFormat>
  <Paragraphs>38</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Wingdings 3</vt:lpstr>
      <vt:lpstr>Century Gothic</vt:lpstr>
      <vt:lpstr>Times New Roman</vt:lpstr>
      <vt:lpstr>Wingdings</vt:lpstr>
      <vt:lpstr>Calibri</vt:lpstr>
      <vt:lpstr>Century Schoolbook</vt:lpstr>
      <vt:lpstr>Wisp</vt:lpstr>
      <vt:lpstr>Final Presentation</vt:lpstr>
      <vt:lpstr>Table of Content</vt:lpstr>
      <vt:lpstr>Introduction</vt:lpstr>
      <vt:lpstr>       Project Sponsor</vt:lpstr>
      <vt:lpstr>3 Minute Story</vt:lpstr>
      <vt:lpstr>PowerPoint Presentation</vt:lpstr>
      <vt:lpstr>Calls to Action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E-commerce</dc:title>
  <dc:creator>Gagan Singh</dc:creator>
  <cp:lastModifiedBy>admin</cp:lastModifiedBy>
  <cp:revision>103</cp:revision>
  <dcterms:created xsi:type="dcterms:W3CDTF">2023-02-20T18:53:59Z</dcterms:created>
  <dcterms:modified xsi:type="dcterms:W3CDTF">2025-05-09T21:09:37Z</dcterms:modified>
</cp:coreProperties>
</file>