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0DE"/>
          </a:solidFill>
        </a:fill>
      </a:tcStyle>
    </a:wholeTbl>
    <a:band2H>
      <a:tcTxStyle/>
      <a:tcStyle>
        <a:tcBdr/>
        <a:fill>
          <a:solidFill>
            <a:srgbClr val="E6E9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DF6"/>
          </a:solidFill>
        </a:fill>
      </a:tcStyle>
    </a:wholeTbl>
    <a:band2H>
      <a:tcTxStyle/>
      <a:tcStyle>
        <a:tcBdr/>
        <a:fill>
          <a:solidFill>
            <a:srgbClr val="E6EFF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3D9"/>
          </a:solidFill>
        </a:fill>
      </a:tcStyle>
    </a:wholeTbl>
    <a:band2H>
      <a:tcTxStyle/>
      <a:tcStyle>
        <a:tcBdr/>
        <a:fill>
          <a:solidFill>
            <a:srgbClr val="FFF1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2CB"/>
          </a:solidFill>
        </a:fill>
      </a:tcStyle>
    </a:wholeTbl>
    <a:band2H>
      <a:tcTxStyle/>
      <a:tcStyle>
        <a:tcBdr/>
        <a:fill>
          <a:solidFill>
            <a:srgbClr val="FDEA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6524"/>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6524"/>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snapToObjects="1">
      <p:cViewPr varScale="1">
        <p:scale>
          <a:sx n="148" d="100"/>
          <a:sy n="148" d="100"/>
        </p:scale>
        <p:origin x="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46524"/>
        </a:solidFill>
        <a:effectLst/>
      </p:bgPr>
    </p:bg>
    <p:spTree>
      <p:nvGrpSpPr>
        <p:cNvPr id="1" name=""/>
        <p:cNvGrpSpPr/>
        <p:nvPr/>
      </p:nvGrpSpPr>
      <p:grpSpPr>
        <a:xfrm>
          <a:off x="0" y="0"/>
          <a:ext cx="0" cy="0"/>
          <a:chOff x="0" y="0"/>
          <a:chExt cx="0" cy="0"/>
        </a:xfrm>
      </p:grpSpPr>
      <p:sp>
        <p:nvSpPr>
          <p:cNvPr id="11" name="Google Shape;10;p2"/>
          <p:cNvSpPr/>
          <p:nvPr/>
        </p:nvSpPr>
        <p:spPr>
          <a:xfrm>
            <a:off x="2477723" y="415650"/>
            <a:ext cx="6244202" cy="1"/>
          </a:xfrm>
          <a:prstGeom prst="line">
            <a:avLst/>
          </a:prstGeom>
          <a:ln w="38100">
            <a:solidFill>
              <a:srgbClr val="FFFFFF"/>
            </a:solidFill>
          </a:ln>
        </p:spPr>
        <p:txBody>
          <a:bodyPr lIns="0" tIns="0" rIns="0" bIns="0"/>
          <a:lstStyle/>
          <a:p>
            <a:endParaRPr/>
          </a:p>
        </p:txBody>
      </p:sp>
      <p:sp>
        <p:nvSpPr>
          <p:cNvPr id="12" name="Google Shape;11;p2"/>
          <p:cNvSpPr/>
          <p:nvPr/>
        </p:nvSpPr>
        <p:spPr>
          <a:xfrm>
            <a:off x="2477723" y="4739999"/>
            <a:ext cx="6244202" cy="1"/>
          </a:xfrm>
          <a:prstGeom prst="line">
            <a:avLst/>
          </a:prstGeom>
          <a:ln w="19050">
            <a:solidFill>
              <a:srgbClr val="FFFFFF"/>
            </a:solidFill>
          </a:ln>
        </p:spPr>
        <p:txBody>
          <a:bodyPr lIns="0" tIns="0" rIns="0" bIns="0"/>
          <a:lstStyle/>
          <a:p>
            <a:endParaRPr/>
          </a:p>
        </p:txBody>
      </p:sp>
      <p:sp>
        <p:nvSpPr>
          <p:cNvPr id="13" name="Google Shape;12;p2"/>
          <p:cNvSpPr/>
          <p:nvPr/>
        </p:nvSpPr>
        <p:spPr>
          <a:xfrm>
            <a:off x="425197" y="415650"/>
            <a:ext cx="183301" cy="1"/>
          </a:xfrm>
          <a:prstGeom prst="line">
            <a:avLst/>
          </a:prstGeom>
          <a:ln w="19050">
            <a:solidFill>
              <a:srgbClr val="FFFFFF"/>
            </a:solidFill>
          </a:ln>
        </p:spPr>
        <p:txBody>
          <a:bodyPr lIns="0" tIns="0" rIns="0" bIns="0"/>
          <a:lstStyle/>
          <a:p>
            <a:endParaRPr/>
          </a:p>
        </p:txBody>
      </p:sp>
      <p:sp>
        <p:nvSpPr>
          <p:cNvPr id="14" name="Title Text"/>
          <p:cNvSpPr txBox="1">
            <a:spLocks noGrp="1"/>
          </p:cNvSpPr>
          <p:nvPr>
            <p:ph type="title"/>
          </p:nvPr>
        </p:nvSpPr>
        <p:spPr>
          <a:xfrm>
            <a:off x="2371725" y="630225"/>
            <a:ext cx="6331500" cy="1542000"/>
          </a:xfrm>
          <a:prstGeom prst="rect">
            <a:avLst/>
          </a:prstGeom>
        </p:spPr>
        <p:txBody>
          <a:bodyPr/>
          <a:lstStyle>
            <a:lvl1pPr>
              <a:defRPr sz="4800">
                <a:solidFill>
                  <a:srgbClr val="FFFFFF"/>
                </a:solidFill>
              </a:defRPr>
            </a:lvl1pPr>
          </a:lstStyle>
          <a:p>
            <a:r>
              <a:t>Title Text</a:t>
            </a:r>
          </a:p>
        </p:txBody>
      </p:sp>
      <p:sp>
        <p:nvSpPr>
          <p:cNvPr id="15" name="Body Level One…"/>
          <p:cNvSpPr txBox="1">
            <a:spLocks noGrp="1"/>
          </p:cNvSpPr>
          <p:nvPr>
            <p:ph type="body" sz="quarter" idx="1"/>
          </p:nvPr>
        </p:nvSpPr>
        <p:spPr>
          <a:xfrm>
            <a:off x="2390267" y="3238450"/>
            <a:ext cx="6331501" cy="1241700"/>
          </a:xfrm>
          <a:prstGeom prst="rect">
            <a:avLst/>
          </a:prstGeom>
        </p:spPr>
        <p:txBody>
          <a:bodyPr anchor="b">
            <a:normAutofit/>
          </a:bodyPr>
          <a:lstStyle>
            <a:lvl1pPr marL="342900" indent="-228600">
              <a:lnSpc>
                <a:spcPct val="100000"/>
              </a:lnSpc>
              <a:buClrTx/>
              <a:buSzTx/>
              <a:buFontTx/>
              <a:buNone/>
              <a:defRPr>
                <a:solidFill>
                  <a:srgbClr val="FFFFFF"/>
                </a:solidFill>
              </a:defRPr>
            </a:lvl1pPr>
            <a:lvl2pPr marL="342900" indent="254000">
              <a:lnSpc>
                <a:spcPct val="100000"/>
              </a:lnSpc>
              <a:buClrTx/>
              <a:buSzTx/>
              <a:buFontTx/>
              <a:buNone/>
              <a:defRPr>
                <a:solidFill>
                  <a:srgbClr val="FFFFFF"/>
                </a:solidFill>
              </a:defRPr>
            </a:lvl2pPr>
            <a:lvl3pPr marL="342900" indent="711200">
              <a:lnSpc>
                <a:spcPct val="100000"/>
              </a:lnSpc>
              <a:buClrTx/>
              <a:buSzTx/>
              <a:buFontTx/>
              <a:buNone/>
              <a:defRPr>
                <a:solidFill>
                  <a:srgbClr val="FFFFFF"/>
                </a:solidFill>
              </a:defRPr>
            </a:lvl3pPr>
            <a:lvl4pPr marL="342900" indent="1168400">
              <a:lnSpc>
                <a:spcPct val="100000"/>
              </a:lnSpc>
              <a:buClrTx/>
              <a:buSzTx/>
              <a:buFontTx/>
              <a:buNone/>
              <a:defRPr>
                <a:solidFill>
                  <a:srgbClr val="FFFFFF"/>
                </a:solidFill>
              </a:defRPr>
            </a:lvl4pPr>
            <a:lvl5pPr marL="342900" indent="1625600">
              <a:lnSpc>
                <a:spcPct val="100000"/>
              </a:lnSpc>
              <a:buClrTx/>
              <a:buSzTx/>
              <a:buFont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07" name="Google Shape;61;p11"/>
          <p:cNvSpPr/>
          <p:nvPr/>
        </p:nvSpPr>
        <p:spPr>
          <a:xfrm>
            <a:off x="425200" y="4739999"/>
            <a:ext cx="8296800" cy="1"/>
          </a:xfrm>
          <a:prstGeom prst="line">
            <a:avLst/>
          </a:prstGeom>
          <a:ln w="19050">
            <a:solidFill>
              <a:srgbClr val="000000"/>
            </a:solidFill>
          </a:ln>
        </p:spPr>
        <p:txBody>
          <a:bodyPr lIns="0" tIns="0" rIns="0" bIns="0"/>
          <a:lstStyle/>
          <a:p>
            <a:endParaRPr/>
          </a:p>
        </p:txBody>
      </p:sp>
      <p:sp>
        <p:nvSpPr>
          <p:cNvPr id="108" name="Google Shape;62;p11"/>
          <p:cNvSpPr/>
          <p:nvPr/>
        </p:nvSpPr>
        <p:spPr>
          <a:xfrm>
            <a:off x="425200" y="415650"/>
            <a:ext cx="8296800" cy="1"/>
          </a:xfrm>
          <a:prstGeom prst="line">
            <a:avLst/>
          </a:prstGeom>
          <a:ln w="38100">
            <a:solidFill>
              <a:srgbClr val="000000"/>
            </a:solidFill>
          </a:ln>
        </p:spPr>
        <p:txBody>
          <a:bodyPr lIns="0" tIns="0" rIns="0" bIns="0"/>
          <a:lstStyle/>
          <a:p>
            <a:endParaRPr/>
          </a:p>
        </p:txBody>
      </p:sp>
      <p:sp>
        <p:nvSpPr>
          <p:cNvPr id="109" name="Title Text"/>
          <p:cNvSpPr txBox="1">
            <a:spLocks noGrp="1"/>
          </p:cNvSpPr>
          <p:nvPr>
            <p:ph type="title"/>
          </p:nvPr>
        </p:nvSpPr>
        <p:spPr>
          <a:xfrm>
            <a:off x="853950" y="1304850"/>
            <a:ext cx="7436101" cy="1538400"/>
          </a:xfrm>
          <a:prstGeom prst="rect">
            <a:avLst/>
          </a:prstGeom>
        </p:spPr>
        <p:txBody>
          <a:bodyPr anchor="ctr"/>
          <a:lstStyle>
            <a:lvl1pPr algn="ctr">
              <a:defRPr sz="9600">
                <a:solidFill>
                  <a:srgbClr val="F46524"/>
                </a:solidFill>
                <a:latin typeface="Lato"/>
                <a:ea typeface="Lato"/>
                <a:cs typeface="Lato"/>
                <a:sym typeface="Lato"/>
              </a:defRPr>
            </a:lvl1pPr>
          </a:lstStyle>
          <a:p>
            <a:r>
              <a:t>Title Text</a:t>
            </a:r>
          </a:p>
        </p:txBody>
      </p:sp>
      <p:sp>
        <p:nvSpPr>
          <p:cNvPr id="110" name="Body Level One…"/>
          <p:cNvSpPr txBox="1">
            <a:spLocks noGrp="1"/>
          </p:cNvSpPr>
          <p:nvPr>
            <p:ph type="body" sz="quarter" idx="1"/>
          </p:nvPr>
        </p:nvSpPr>
        <p:spPr>
          <a:xfrm>
            <a:off x="853950" y="2919450"/>
            <a:ext cx="7436101" cy="1071601"/>
          </a:xfrm>
          <a:prstGeom prst="rect">
            <a:avLst/>
          </a:prstGeom>
        </p:spPr>
        <p:txBody>
          <a:bodyPr>
            <a:normAutofit/>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F46524"/>
        </a:solidFill>
        <a:effectLst/>
      </p:bgPr>
    </p:bg>
    <p:spTree>
      <p:nvGrpSpPr>
        <p:cNvPr id="1" name=""/>
        <p:cNvGrpSpPr/>
        <p:nvPr/>
      </p:nvGrpSpPr>
      <p:grpSpPr>
        <a:xfrm>
          <a:off x="0" y="0"/>
          <a:ext cx="0" cy="0"/>
          <a:chOff x="0" y="0"/>
          <a:chExt cx="0" cy="0"/>
        </a:xfrm>
      </p:grpSpPr>
      <p:sp>
        <p:nvSpPr>
          <p:cNvPr id="23" name="Google Shape;17;p3"/>
          <p:cNvSpPr/>
          <p:nvPr/>
        </p:nvSpPr>
        <p:spPr>
          <a:xfrm>
            <a:off x="425200" y="415650"/>
            <a:ext cx="8296800" cy="1"/>
          </a:xfrm>
          <a:prstGeom prst="line">
            <a:avLst/>
          </a:prstGeom>
          <a:ln w="38100">
            <a:solidFill>
              <a:srgbClr val="FFFFFF"/>
            </a:solidFill>
          </a:ln>
        </p:spPr>
        <p:txBody>
          <a:bodyPr lIns="0" tIns="0" rIns="0" bIns="0"/>
          <a:lstStyle/>
          <a:p>
            <a:endParaRPr/>
          </a:p>
        </p:txBody>
      </p:sp>
      <p:sp>
        <p:nvSpPr>
          <p:cNvPr id="24" name="Google Shape;18;p3"/>
          <p:cNvSpPr/>
          <p:nvPr/>
        </p:nvSpPr>
        <p:spPr>
          <a:xfrm>
            <a:off x="425200" y="4739999"/>
            <a:ext cx="8296800" cy="1"/>
          </a:xfrm>
          <a:prstGeom prst="line">
            <a:avLst/>
          </a:prstGeom>
          <a:ln w="19050">
            <a:solidFill>
              <a:srgbClr val="FFFFFF"/>
            </a:solidFill>
          </a:ln>
        </p:spPr>
        <p:txBody>
          <a:bodyPr lIns="0" tIns="0" rIns="0" bIns="0"/>
          <a:lstStyle/>
          <a:p>
            <a:endParaRPr/>
          </a:p>
        </p:txBody>
      </p:sp>
      <p:sp>
        <p:nvSpPr>
          <p:cNvPr id="25" name="Title Text"/>
          <p:cNvSpPr txBox="1">
            <a:spLocks noGrp="1"/>
          </p:cNvSpPr>
          <p:nvPr>
            <p:ph type="title"/>
          </p:nvPr>
        </p:nvSpPr>
        <p:spPr>
          <a:xfrm>
            <a:off x="406424" y="1806824"/>
            <a:ext cx="8296801" cy="1542001"/>
          </a:xfrm>
          <a:prstGeom prst="rect">
            <a:avLst/>
          </a:prstGeom>
        </p:spPr>
        <p:txBody>
          <a:bodyPr anchor="ctr"/>
          <a:lstStyle>
            <a:lvl1pPr algn="ctr">
              <a:defRPr sz="4800">
                <a:solidFill>
                  <a:srgbClr val="FFFFFF"/>
                </a:solidFill>
              </a:defRPr>
            </a:lvl1pPr>
          </a:lstStyle>
          <a:p>
            <a:r>
              <a:t>Title Text</a:t>
            </a:r>
          </a:p>
        </p:txBody>
      </p:sp>
      <p:sp>
        <p:nvSpPr>
          <p:cNvPr id="2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3" name="Google Shape;22;p4"/>
          <p:cNvSpPr/>
          <p:nvPr/>
        </p:nvSpPr>
        <p:spPr>
          <a:xfrm>
            <a:off x="2477723" y="415650"/>
            <a:ext cx="6244202" cy="1"/>
          </a:xfrm>
          <a:prstGeom prst="line">
            <a:avLst/>
          </a:prstGeom>
          <a:ln w="38100">
            <a:solidFill>
              <a:srgbClr val="000000"/>
            </a:solidFill>
          </a:ln>
        </p:spPr>
        <p:txBody>
          <a:bodyPr lIns="0" tIns="0" rIns="0" bIns="0"/>
          <a:lstStyle/>
          <a:p>
            <a:endParaRPr/>
          </a:p>
        </p:txBody>
      </p:sp>
      <p:sp>
        <p:nvSpPr>
          <p:cNvPr id="34" name="Google Shape;23;p4"/>
          <p:cNvSpPr/>
          <p:nvPr/>
        </p:nvSpPr>
        <p:spPr>
          <a:xfrm>
            <a:off x="2477723" y="4739999"/>
            <a:ext cx="6244202" cy="1"/>
          </a:xfrm>
          <a:prstGeom prst="line">
            <a:avLst/>
          </a:prstGeom>
          <a:ln w="19050">
            <a:solidFill>
              <a:srgbClr val="000000"/>
            </a:solidFill>
          </a:ln>
        </p:spPr>
        <p:txBody>
          <a:bodyPr lIns="0" tIns="0" rIns="0" bIns="0"/>
          <a:lstStyle/>
          <a:p>
            <a:endParaRPr/>
          </a:p>
        </p:txBody>
      </p:sp>
      <p:sp>
        <p:nvSpPr>
          <p:cNvPr id="35" name="Google Shape;24;p4"/>
          <p:cNvSpPr/>
          <p:nvPr/>
        </p:nvSpPr>
        <p:spPr>
          <a:xfrm>
            <a:off x="425197" y="415650"/>
            <a:ext cx="183301" cy="1"/>
          </a:xfrm>
          <a:prstGeom prst="line">
            <a:avLst/>
          </a:prstGeom>
          <a:ln w="19050">
            <a:solidFill>
              <a:srgbClr val="000000"/>
            </a:solidFill>
          </a:ln>
        </p:spPr>
        <p:txBody>
          <a:bodyPr lIns="0" tIns="0" rIns="0" bIns="0"/>
          <a:lstStyle/>
          <a:p>
            <a:endParaRPr/>
          </a:p>
        </p:txBody>
      </p:sp>
      <p:sp>
        <p:nvSpPr>
          <p:cNvPr id="36" name="Title Text"/>
          <p:cNvSpPr txBox="1">
            <a:spLocks noGrp="1"/>
          </p:cNvSpPr>
          <p:nvPr>
            <p:ph type="title"/>
          </p:nvPr>
        </p:nvSpPr>
        <p:spPr>
          <a:xfrm>
            <a:off x="2400250" y="575950"/>
            <a:ext cx="6321601" cy="635401"/>
          </a:xfrm>
          <a:prstGeom prst="rect">
            <a:avLst/>
          </a:prstGeom>
        </p:spPr>
        <p:txBody>
          <a:bodyPr/>
          <a:lstStyle/>
          <a:p>
            <a:r>
              <a:t>Title Text</a:t>
            </a:r>
          </a:p>
        </p:txBody>
      </p:sp>
      <p:sp>
        <p:nvSpPr>
          <p:cNvPr id="37" name="Body Level One…"/>
          <p:cNvSpPr txBox="1">
            <a:spLocks noGrp="1"/>
          </p:cNvSpPr>
          <p:nvPr>
            <p:ph type="body" idx="1"/>
          </p:nvPr>
        </p:nvSpPr>
        <p:spPr>
          <a:xfrm>
            <a:off x="2410111" y="1595776"/>
            <a:ext cx="6321602" cy="30024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45" name="Google Shape;29;p5"/>
          <p:cNvSpPr/>
          <p:nvPr/>
        </p:nvSpPr>
        <p:spPr>
          <a:xfrm>
            <a:off x="2477723" y="415650"/>
            <a:ext cx="6244202" cy="1"/>
          </a:xfrm>
          <a:prstGeom prst="line">
            <a:avLst/>
          </a:prstGeom>
          <a:ln w="38100">
            <a:solidFill>
              <a:srgbClr val="000000"/>
            </a:solidFill>
          </a:ln>
        </p:spPr>
        <p:txBody>
          <a:bodyPr lIns="0" tIns="0" rIns="0" bIns="0"/>
          <a:lstStyle/>
          <a:p>
            <a:endParaRPr/>
          </a:p>
        </p:txBody>
      </p:sp>
      <p:sp>
        <p:nvSpPr>
          <p:cNvPr id="46" name="Google Shape;30;p5"/>
          <p:cNvSpPr/>
          <p:nvPr/>
        </p:nvSpPr>
        <p:spPr>
          <a:xfrm>
            <a:off x="2477723" y="4739999"/>
            <a:ext cx="6244202" cy="1"/>
          </a:xfrm>
          <a:prstGeom prst="line">
            <a:avLst/>
          </a:prstGeom>
          <a:ln w="19050">
            <a:solidFill>
              <a:srgbClr val="000000"/>
            </a:solidFill>
          </a:ln>
        </p:spPr>
        <p:txBody>
          <a:bodyPr lIns="0" tIns="0" rIns="0" bIns="0"/>
          <a:lstStyle/>
          <a:p>
            <a:endParaRPr/>
          </a:p>
        </p:txBody>
      </p:sp>
      <p:sp>
        <p:nvSpPr>
          <p:cNvPr id="47" name="Google Shape;31;p5"/>
          <p:cNvSpPr/>
          <p:nvPr/>
        </p:nvSpPr>
        <p:spPr>
          <a:xfrm>
            <a:off x="425197" y="415650"/>
            <a:ext cx="183301" cy="1"/>
          </a:xfrm>
          <a:prstGeom prst="line">
            <a:avLst/>
          </a:prstGeom>
          <a:ln w="19050">
            <a:solidFill>
              <a:srgbClr val="000000"/>
            </a:solidFill>
          </a:ln>
        </p:spPr>
        <p:txBody>
          <a:bodyPr lIns="0" tIns="0" rIns="0" bIns="0"/>
          <a:lstStyle/>
          <a:p>
            <a:endParaRPr/>
          </a:p>
        </p:txBody>
      </p:sp>
      <p:sp>
        <p:nvSpPr>
          <p:cNvPr id="48" name="Title Text"/>
          <p:cNvSpPr txBox="1">
            <a:spLocks noGrp="1"/>
          </p:cNvSpPr>
          <p:nvPr>
            <p:ph type="title"/>
          </p:nvPr>
        </p:nvSpPr>
        <p:spPr>
          <a:xfrm>
            <a:off x="2400250" y="575950"/>
            <a:ext cx="6321601" cy="635401"/>
          </a:xfrm>
          <a:prstGeom prst="rect">
            <a:avLst/>
          </a:prstGeom>
        </p:spPr>
        <p:txBody>
          <a:bodyPr/>
          <a:lstStyle/>
          <a:p>
            <a:r>
              <a:t>Title Text</a:t>
            </a:r>
          </a:p>
        </p:txBody>
      </p:sp>
      <p:sp>
        <p:nvSpPr>
          <p:cNvPr id="49" name="Body Level One…"/>
          <p:cNvSpPr txBox="1">
            <a:spLocks noGrp="1"/>
          </p:cNvSpPr>
          <p:nvPr>
            <p:ph type="body" sz="quarter" idx="1"/>
          </p:nvPr>
        </p:nvSpPr>
        <p:spPr>
          <a:xfrm>
            <a:off x="2400302" y="1602675"/>
            <a:ext cx="3071401" cy="3002401"/>
          </a:xfrm>
          <a:prstGeom prst="rect">
            <a:avLst/>
          </a:prstGeom>
        </p:spPr>
        <p:txBody>
          <a:bodyPr>
            <a:normAutofit/>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50" name="Google Shape;34;p5"/>
          <p:cNvSpPr txBox="1">
            <a:spLocks noGrp="1"/>
          </p:cNvSpPr>
          <p:nvPr>
            <p:ph type="body" sz="quarter" idx="13"/>
          </p:nvPr>
        </p:nvSpPr>
        <p:spPr>
          <a:xfrm>
            <a:off x="5650572" y="1602675"/>
            <a:ext cx="3071401" cy="3002401"/>
          </a:xfrm>
          <a:prstGeom prst="rect">
            <a:avLst/>
          </a:prstGeom>
        </p:spPr>
        <p:txBody>
          <a:bodyPr>
            <a:normAutofit/>
          </a:bodyPr>
          <a:lstStyle/>
          <a:p>
            <a:pPr indent="-317500">
              <a:buSzPts val="1400"/>
              <a:defRPr sz="1400"/>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66" name="Google Shape;40;p7"/>
          <p:cNvSpPr/>
          <p:nvPr/>
        </p:nvSpPr>
        <p:spPr>
          <a:xfrm>
            <a:off x="425197" y="415650"/>
            <a:ext cx="183301" cy="1"/>
          </a:xfrm>
          <a:prstGeom prst="line">
            <a:avLst/>
          </a:prstGeom>
          <a:ln w="19050">
            <a:solidFill>
              <a:srgbClr val="000000"/>
            </a:solidFill>
          </a:ln>
        </p:spPr>
        <p:txBody>
          <a:bodyPr lIns="0" tIns="0" rIns="0" bIns="0"/>
          <a:lstStyle/>
          <a:p>
            <a:endParaRPr/>
          </a:p>
        </p:txBody>
      </p:sp>
      <p:sp>
        <p:nvSpPr>
          <p:cNvPr id="67" name="Title Text"/>
          <p:cNvSpPr txBox="1">
            <a:spLocks noGrp="1"/>
          </p:cNvSpPr>
          <p:nvPr>
            <p:ph type="title"/>
          </p:nvPr>
        </p:nvSpPr>
        <p:spPr>
          <a:xfrm>
            <a:off x="319499" y="936600"/>
            <a:ext cx="2808001" cy="755700"/>
          </a:xfrm>
          <a:prstGeom prst="rect">
            <a:avLst/>
          </a:prstGeom>
        </p:spPr>
        <p:txBody>
          <a:bodyPr anchor="b"/>
          <a:lstStyle>
            <a:lvl1pPr>
              <a:defRPr sz="2400"/>
            </a:lvl1pPr>
          </a:lstStyle>
          <a:p>
            <a:r>
              <a:t>Title Text</a:t>
            </a:r>
          </a:p>
        </p:txBody>
      </p:sp>
      <p:sp>
        <p:nvSpPr>
          <p:cNvPr id="68" name="Body Level One…"/>
          <p:cNvSpPr txBox="1">
            <a:spLocks noGrp="1"/>
          </p:cNvSpPr>
          <p:nvPr>
            <p:ph type="body" sz="quarter" idx="1"/>
          </p:nvPr>
        </p:nvSpPr>
        <p:spPr>
          <a:xfrm>
            <a:off x="319499" y="1846803"/>
            <a:ext cx="2808001" cy="2806201"/>
          </a:xfrm>
          <a:prstGeom prst="rect">
            <a:avLst/>
          </a:prstGeom>
        </p:spPr>
        <p:txBody>
          <a:bodyPr>
            <a:normAutofit/>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bg>
      <p:bgPr>
        <a:solidFill>
          <a:srgbClr val="353535"/>
        </a:solidFill>
        <a:effectLst/>
      </p:bgPr>
    </p:bg>
    <p:spTree>
      <p:nvGrpSpPr>
        <p:cNvPr id="1" name=""/>
        <p:cNvGrpSpPr/>
        <p:nvPr/>
      </p:nvGrpSpPr>
      <p:grpSpPr>
        <a:xfrm>
          <a:off x="0" y="0"/>
          <a:ext cx="0" cy="0"/>
          <a:chOff x="0" y="0"/>
          <a:chExt cx="0" cy="0"/>
        </a:xfrm>
      </p:grpSpPr>
      <p:sp>
        <p:nvSpPr>
          <p:cNvPr id="76" name="Google Shape;45;p8"/>
          <p:cNvSpPr/>
          <p:nvPr/>
        </p:nvSpPr>
        <p:spPr>
          <a:xfrm>
            <a:off x="425197" y="415650"/>
            <a:ext cx="183301" cy="1"/>
          </a:xfrm>
          <a:prstGeom prst="line">
            <a:avLst/>
          </a:prstGeom>
          <a:ln w="19050">
            <a:solidFill>
              <a:srgbClr val="FFFFFF"/>
            </a:solidFill>
          </a:ln>
        </p:spPr>
        <p:txBody>
          <a:bodyPr lIns="0" tIns="0" rIns="0" bIns="0"/>
          <a:lstStyle/>
          <a:p>
            <a:endParaRPr/>
          </a:p>
        </p:txBody>
      </p:sp>
      <p:sp>
        <p:nvSpPr>
          <p:cNvPr id="77" name="Title Text"/>
          <p:cNvSpPr txBox="1">
            <a:spLocks noGrp="1"/>
          </p:cNvSpPr>
          <p:nvPr>
            <p:ph type="title"/>
          </p:nvPr>
        </p:nvSpPr>
        <p:spPr>
          <a:xfrm>
            <a:off x="283102" y="712140"/>
            <a:ext cx="6244201" cy="3835501"/>
          </a:xfrm>
          <a:prstGeom prst="rect">
            <a:avLst/>
          </a:prstGeom>
        </p:spPr>
        <p:txBody>
          <a:bodyPr anchor="ctr"/>
          <a:lstStyle>
            <a:lvl1pPr>
              <a:defRPr sz="4800">
                <a:solidFill>
                  <a:srgbClr val="FFFFFF"/>
                </a:solidFill>
              </a:defRPr>
            </a:lvl1pPr>
          </a:lstStyle>
          <a:p>
            <a:r>
              <a:t>Title Text</a:t>
            </a:r>
          </a:p>
        </p:txBody>
      </p:sp>
      <p:sp>
        <p:nvSpPr>
          <p:cNvPr id="7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85" name="Google Shape;49;p9"/>
          <p:cNvSpPr/>
          <p:nvPr/>
        </p:nvSpPr>
        <p:spPr>
          <a:xfrm>
            <a:off x="4572000" y="124"/>
            <a:ext cx="4572000" cy="5143501"/>
          </a:xfrm>
          <a:prstGeom prst="rect">
            <a:avLst/>
          </a:prstGeom>
          <a:solidFill>
            <a:srgbClr val="F46524"/>
          </a:solidFill>
          <a:ln w="12700">
            <a:miter lim="400000"/>
          </a:ln>
        </p:spPr>
        <p:txBody>
          <a:bodyPr lIns="0" tIns="0" rIns="0" bIns="0" anchor="ctr"/>
          <a:lstStyle/>
          <a:p>
            <a:pPr>
              <a:defRPr>
                <a:solidFill>
                  <a:srgbClr val="000000"/>
                </a:solidFill>
              </a:defRPr>
            </a:pPr>
            <a:endParaRPr/>
          </a:p>
        </p:txBody>
      </p:sp>
      <p:sp>
        <p:nvSpPr>
          <p:cNvPr id="86" name="Google Shape;50;p9"/>
          <p:cNvSpPr/>
          <p:nvPr/>
        </p:nvSpPr>
        <p:spPr>
          <a:xfrm>
            <a:off x="5029675" y="4495500"/>
            <a:ext cx="468301" cy="1"/>
          </a:xfrm>
          <a:prstGeom prst="line">
            <a:avLst/>
          </a:prstGeom>
          <a:ln w="19050">
            <a:solidFill>
              <a:srgbClr val="FFFFFF"/>
            </a:solidFill>
          </a:ln>
        </p:spPr>
        <p:txBody>
          <a:bodyPr lIns="0" tIns="0" rIns="0" bIns="0"/>
          <a:lstStyle/>
          <a:p>
            <a:endParaRPr/>
          </a:p>
        </p:txBody>
      </p:sp>
      <p:sp>
        <p:nvSpPr>
          <p:cNvPr id="87" name="Title Text"/>
          <p:cNvSpPr txBox="1">
            <a:spLocks noGrp="1"/>
          </p:cNvSpPr>
          <p:nvPr>
            <p:ph type="title"/>
          </p:nvPr>
        </p:nvSpPr>
        <p:spPr>
          <a:xfrm>
            <a:off x="265500" y="1397349"/>
            <a:ext cx="4045200" cy="1318201"/>
          </a:xfrm>
          <a:prstGeom prst="rect">
            <a:avLst/>
          </a:prstGeom>
        </p:spPr>
        <p:txBody>
          <a:bodyPr anchor="b"/>
          <a:lstStyle>
            <a:lvl1pPr algn="ctr">
              <a:defRPr sz="3600">
                <a:solidFill>
                  <a:srgbClr val="F46524"/>
                </a:solidFill>
              </a:defRPr>
            </a:lvl1pPr>
          </a:lstStyle>
          <a:p>
            <a:r>
              <a:t>Title Text</a:t>
            </a:r>
          </a:p>
        </p:txBody>
      </p:sp>
      <p:sp>
        <p:nvSpPr>
          <p:cNvPr id="88" name="Body Level One…"/>
          <p:cNvSpPr txBox="1">
            <a:spLocks noGrp="1"/>
          </p:cNvSpPr>
          <p:nvPr>
            <p:ph type="body" sz="quarter" idx="1"/>
          </p:nvPr>
        </p:nvSpPr>
        <p:spPr>
          <a:xfrm>
            <a:off x="265500" y="2735371"/>
            <a:ext cx="4045200" cy="1345501"/>
          </a:xfrm>
          <a:prstGeom prst="rect">
            <a:avLst/>
          </a:prstGeom>
        </p:spPr>
        <p:txBody>
          <a:bodyPr>
            <a:normAutofit/>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89" name="Google Shape;53;p9"/>
          <p:cNvSpPr txBox="1">
            <a:spLocks noGrp="1"/>
          </p:cNvSpPr>
          <p:nvPr>
            <p:ph type="body" sz="half" idx="13"/>
          </p:nvPr>
        </p:nvSpPr>
        <p:spPr>
          <a:xfrm>
            <a:off x="4939500" y="724199"/>
            <a:ext cx="3837000" cy="3695102"/>
          </a:xfrm>
          <a:prstGeom prst="rect">
            <a:avLst/>
          </a:prstGeom>
        </p:spPr>
        <p:txBody>
          <a:bodyPr anchor="ctr">
            <a:normAutofit/>
          </a:bodyPr>
          <a:lstStyle/>
          <a:p>
            <a:pPr>
              <a:buClr>
                <a:srgbClr val="FFFFFF"/>
              </a:buClr>
              <a:defRPr>
                <a:solidFill>
                  <a:srgbClr val="FFFFFF"/>
                </a:solidFill>
              </a:defRPr>
            </a:pPr>
            <a:endParaRPr/>
          </a:p>
        </p:txBody>
      </p:sp>
      <p:sp>
        <p:nvSpPr>
          <p:cNvPr id="90"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97" name="Google Shape;56;p10"/>
          <p:cNvSpPr/>
          <p:nvPr/>
        </p:nvSpPr>
        <p:spPr>
          <a:xfrm>
            <a:off x="425200" y="4739999"/>
            <a:ext cx="8296800" cy="1"/>
          </a:xfrm>
          <a:prstGeom prst="line">
            <a:avLst/>
          </a:prstGeom>
          <a:ln w="19050">
            <a:solidFill>
              <a:srgbClr val="000000"/>
            </a:solidFill>
          </a:ln>
        </p:spPr>
        <p:txBody>
          <a:bodyPr lIns="0" tIns="0" rIns="0" bIns="0"/>
          <a:lstStyle/>
          <a:p>
            <a:endParaRPr/>
          </a:p>
        </p:txBody>
      </p:sp>
      <p:sp>
        <p:nvSpPr>
          <p:cNvPr id="98" name="Google Shape;57;p10"/>
          <p:cNvSpPr/>
          <p:nvPr/>
        </p:nvSpPr>
        <p:spPr>
          <a:xfrm>
            <a:off x="425197" y="415650"/>
            <a:ext cx="183301" cy="1"/>
          </a:xfrm>
          <a:prstGeom prst="line">
            <a:avLst/>
          </a:prstGeom>
          <a:ln w="19050">
            <a:solidFill>
              <a:srgbClr val="000000"/>
            </a:solidFill>
          </a:ln>
        </p:spPr>
        <p:txBody>
          <a:bodyPr lIns="0" tIns="0" rIns="0" bIns="0"/>
          <a:lstStyle/>
          <a:p>
            <a:endParaRPr/>
          </a:p>
        </p:txBody>
      </p:sp>
      <p:sp>
        <p:nvSpPr>
          <p:cNvPr id="99" name="Body Level One…"/>
          <p:cNvSpPr txBox="1">
            <a:spLocks noGrp="1"/>
          </p:cNvSpPr>
          <p:nvPr>
            <p:ph type="body" sz="quarter" idx="1"/>
          </p:nvPr>
        </p:nvSpPr>
        <p:spPr>
          <a:xfrm>
            <a:off x="328016" y="4226024"/>
            <a:ext cx="8388602" cy="393601"/>
          </a:xfrm>
          <a:prstGeom prst="rect">
            <a:avLst/>
          </a:prstGeom>
        </p:spPr>
        <p:txBody>
          <a:bodyPr anchor="ctr">
            <a:normAutofit/>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3299" y="411575"/>
            <a:ext cx="8520602" cy="63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709886" y="4717934"/>
            <a:ext cx="336813" cy="335251"/>
          </a:xfrm>
          <a:prstGeom prst="rect">
            <a:avLst/>
          </a:prstGeom>
          <a:ln w="12700">
            <a:miter lim="400000"/>
          </a:ln>
        </p:spPr>
        <p:txBody>
          <a:bodyPr wrap="none" lIns="91424" tIns="91424" rIns="91424" bIns="91424" anchor="ctr">
            <a:spAutoFit/>
          </a:bodyPr>
          <a:lstStyle>
            <a:lvl1pPr algn="r">
              <a:defRPr sz="1000">
                <a:solidFill>
                  <a:srgbClr val="000000"/>
                </a:solidFill>
                <a:latin typeface="Lato"/>
                <a:ea typeface="Lato"/>
                <a:cs typeface="Lato"/>
                <a:sym typeface="Lato"/>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Raleway"/>
          <a:ea typeface="Raleway"/>
          <a:cs typeface="Raleway"/>
          <a:sym typeface="Raleway"/>
        </a:defRPr>
      </a:lvl9pPr>
    </p:titleStyle>
    <p:bodyStyle>
      <a:lvl1pPr marL="457200" marR="0" indent="-342900"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Lato"/>
          <a:ea typeface="Lato"/>
          <a:cs typeface="Lato"/>
          <a:sym typeface="Lato"/>
        </a:defRPr>
      </a:lvl1pPr>
      <a:lvl2pPr marL="10051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Lato"/>
          <a:ea typeface="Lato"/>
          <a:cs typeface="Lato"/>
          <a:sym typeface="Lato"/>
        </a:defRPr>
      </a:lvl2pPr>
      <a:lvl3pPr marL="14623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Lato"/>
          <a:ea typeface="Lato"/>
          <a:cs typeface="Lato"/>
          <a:sym typeface="Lato"/>
        </a:defRPr>
      </a:lvl3pPr>
      <a:lvl4pPr marL="19195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Lato"/>
          <a:ea typeface="Lato"/>
          <a:cs typeface="Lato"/>
          <a:sym typeface="Lato"/>
        </a:defRPr>
      </a:lvl4pPr>
      <a:lvl5pPr marL="23767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Lato"/>
          <a:ea typeface="Lato"/>
          <a:cs typeface="Lato"/>
          <a:sym typeface="Lato"/>
        </a:defRPr>
      </a:lvl5pPr>
      <a:lvl6pPr marL="28339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Lato"/>
          <a:ea typeface="Lato"/>
          <a:cs typeface="Lato"/>
          <a:sym typeface="Lato"/>
        </a:defRPr>
      </a:lvl6pPr>
      <a:lvl7pPr marL="32911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Lato"/>
          <a:ea typeface="Lato"/>
          <a:cs typeface="Lato"/>
          <a:sym typeface="Lato"/>
        </a:defRPr>
      </a:lvl7pPr>
      <a:lvl8pPr marL="37483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Lato"/>
          <a:ea typeface="Lato"/>
          <a:cs typeface="Lato"/>
          <a:sym typeface="Lato"/>
        </a:defRPr>
      </a:lvl8pPr>
      <a:lvl9pPr marL="42055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72;p13"/>
          <p:cNvSpPr txBox="1">
            <a:spLocks noGrp="1"/>
          </p:cNvSpPr>
          <p:nvPr>
            <p:ph type="ctrTitle"/>
          </p:nvPr>
        </p:nvSpPr>
        <p:spPr>
          <a:xfrm>
            <a:off x="2371725" y="630224"/>
            <a:ext cx="6331500" cy="1542002"/>
          </a:xfrm>
          <a:prstGeom prst="rect">
            <a:avLst/>
          </a:prstGeom>
        </p:spPr>
        <p:txBody>
          <a:bodyPr/>
          <a:lstStyle/>
          <a:p>
            <a:pPr defTabSz="457200">
              <a:defRPr sz="3000"/>
            </a:pPr>
            <a:r>
              <a:t>Re-Fridgerator</a:t>
            </a:r>
          </a:p>
          <a:p>
            <a:pPr defTabSz="457200">
              <a:defRPr sz="2400"/>
            </a:pPr>
            <a:endParaRPr sz="3000"/>
          </a:p>
        </p:txBody>
      </p:sp>
      <p:sp>
        <p:nvSpPr>
          <p:cNvPr id="128" name="Google Shape;73;p13"/>
          <p:cNvSpPr txBox="1"/>
          <p:nvPr/>
        </p:nvSpPr>
        <p:spPr>
          <a:xfrm>
            <a:off x="5086250" y="3244375"/>
            <a:ext cx="3838500" cy="1198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36550">
              <a:buClr>
                <a:srgbClr val="FFFFFF"/>
              </a:buClr>
              <a:buSzPts val="1700"/>
              <a:buFont typeface="Helvetica"/>
              <a:buChar char="-"/>
              <a:defRPr sz="1700" b="1">
                <a:solidFill>
                  <a:srgbClr val="FFFFFF"/>
                </a:solidFill>
                <a:latin typeface="Lato"/>
                <a:ea typeface="Lato"/>
                <a:cs typeface="Lato"/>
                <a:sym typeface="Lato"/>
              </a:defRPr>
            </a:pPr>
            <a:r>
              <a:t>ARTH AKHOURI - J003</a:t>
            </a:r>
          </a:p>
          <a:p>
            <a:pPr marL="457200" indent="-336550">
              <a:buClr>
                <a:srgbClr val="FFFFFF"/>
              </a:buClr>
              <a:buSzPts val="1700"/>
              <a:buFont typeface="Helvetica"/>
              <a:buChar char="-"/>
              <a:defRPr sz="1700" b="1">
                <a:solidFill>
                  <a:srgbClr val="FFFFFF"/>
                </a:solidFill>
                <a:latin typeface="Lato"/>
                <a:ea typeface="Lato"/>
                <a:cs typeface="Lato"/>
                <a:sym typeface="Lato"/>
              </a:defRPr>
            </a:pPr>
            <a:r>
              <a:t>GAURAV ANKALAGI - J004</a:t>
            </a:r>
          </a:p>
          <a:p>
            <a:pPr marL="457200" indent="-336550">
              <a:buClr>
                <a:srgbClr val="FFFFFF"/>
              </a:buClr>
              <a:buSzPts val="1700"/>
              <a:buFont typeface="Helvetica"/>
              <a:buChar char="-"/>
              <a:defRPr sz="1700" b="1">
                <a:solidFill>
                  <a:srgbClr val="FFFFFF"/>
                </a:solidFill>
                <a:latin typeface="Lato"/>
                <a:ea typeface="Lato"/>
                <a:cs typeface="Lato"/>
                <a:sym typeface="Lato"/>
              </a:defRPr>
            </a:pPr>
            <a:r>
              <a:t>PARISHA BHATIA - J008</a:t>
            </a:r>
          </a:p>
          <a:p>
            <a:pPr marL="457200" indent="-336550">
              <a:buClr>
                <a:srgbClr val="FFFFFF"/>
              </a:buClr>
              <a:buSzPts val="1700"/>
              <a:buFont typeface="Helvetica"/>
              <a:buChar char="-"/>
              <a:defRPr sz="1700" b="1">
                <a:solidFill>
                  <a:srgbClr val="FFFFFF"/>
                </a:solidFill>
                <a:latin typeface="Lato"/>
                <a:ea typeface="Lato"/>
                <a:cs typeface="Lato"/>
                <a:sym typeface="Lato"/>
              </a:defRPr>
            </a:pPr>
            <a:r>
              <a:t>VIDHI KAPOOR - J021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174" name="Google Shape;123;p19"/>
          <p:cNvSpPr txBox="1">
            <a:spLocks noGrp="1"/>
          </p:cNvSpPr>
          <p:nvPr>
            <p:ph type="title" idx="4294967295"/>
          </p:nvPr>
        </p:nvSpPr>
        <p:spPr>
          <a:xfrm>
            <a:off x="176424" y="167697"/>
            <a:ext cx="6004126" cy="732669"/>
          </a:xfrm>
          <a:prstGeom prst="rect">
            <a:avLst/>
          </a:prstGeom>
          <a:effectLst>
            <a:outerShdw blurRad="177800" dist="25400" dir="5400000" rotWithShape="0">
              <a:srgbClr val="000000">
                <a:alpha val="75000"/>
              </a:srgbClr>
            </a:outerShdw>
          </a:effectLst>
        </p:spPr>
        <p:txBody>
          <a:bodyPr/>
          <a:lstStyle>
            <a:lvl1pPr>
              <a:spcBef>
                <a:spcPts val="1600"/>
              </a:spcBef>
              <a:defRPr sz="3600">
                <a:solidFill>
                  <a:srgbClr val="F46524"/>
                </a:solidFill>
              </a:defRPr>
            </a:lvl1pPr>
          </a:lstStyle>
          <a:p>
            <a:r>
              <a:t>Components of our device </a:t>
            </a:r>
          </a:p>
        </p:txBody>
      </p:sp>
      <p:sp>
        <p:nvSpPr>
          <p:cNvPr id="175" name="Raspberry Pi"/>
          <p:cNvSpPr txBox="1"/>
          <p:nvPr/>
        </p:nvSpPr>
        <p:spPr>
          <a:xfrm>
            <a:off x="552743" y="3839357"/>
            <a:ext cx="2337587" cy="3587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2300">
                <a:solidFill>
                  <a:srgbClr val="FFFFFF"/>
                </a:solidFill>
              </a:defRPr>
            </a:lvl1pPr>
          </a:lstStyle>
          <a:p>
            <a:r>
              <a:t>Raspberry Pi</a:t>
            </a:r>
          </a:p>
        </p:txBody>
      </p:sp>
      <p:sp>
        <p:nvSpPr>
          <p:cNvPr id="176" name="Connecting Wires"/>
          <p:cNvSpPr txBox="1"/>
          <p:nvPr/>
        </p:nvSpPr>
        <p:spPr>
          <a:xfrm>
            <a:off x="3581879" y="3839357"/>
            <a:ext cx="2740882" cy="3587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2300">
                <a:solidFill>
                  <a:srgbClr val="FFFFFF"/>
                </a:solidFill>
              </a:defRPr>
            </a:lvl1pPr>
          </a:lstStyle>
          <a:p>
            <a:r>
              <a:t>Connecting Wires</a:t>
            </a:r>
          </a:p>
        </p:txBody>
      </p:sp>
      <p:sp>
        <p:nvSpPr>
          <p:cNvPr id="177" name="Buzzer"/>
          <p:cNvSpPr txBox="1"/>
          <p:nvPr/>
        </p:nvSpPr>
        <p:spPr>
          <a:xfrm>
            <a:off x="7056033" y="3839357"/>
            <a:ext cx="1535224" cy="3587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2300">
                <a:solidFill>
                  <a:srgbClr val="FFFFFF"/>
                </a:solidFill>
              </a:defRPr>
            </a:lvl1pPr>
          </a:lstStyle>
          <a:p>
            <a:r>
              <a:t>Buzzer</a:t>
            </a:r>
          </a:p>
        </p:txBody>
      </p:sp>
      <p:pic>
        <p:nvPicPr>
          <p:cNvPr id="178" name="Screenshot 2020-03-20 at 5.13.10 PM.png" descr="Screenshot 2020-03-20 at 5.13.10 PM.png"/>
          <p:cNvPicPr>
            <a:picLocks noChangeAspect="1"/>
          </p:cNvPicPr>
          <p:nvPr/>
        </p:nvPicPr>
        <p:blipFill>
          <a:blip r:embed="rId2"/>
          <a:stretch>
            <a:fillRect/>
          </a:stretch>
        </p:blipFill>
        <p:spPr>
          <a:xfrm>
            <a:off x="3770827" y="1399385"/>
            <a:ext cx="2362987" cy="1760556"/>
          </a:xfrm>
          <a:prstGeom prst="rect">
            <a:avLst/>
          </a:prstGeom>
          <a:ln w="25400">
            <a:solidFill>
              <a:srgbClr val="000000"/>
            </a:solidFill>
            <a:miter lim="400000"/>
          </a:ln>
          <a:effectLst>
            <a:outerShdw blurRad="177800" dist="25400" dir="5400000" rotWithShape="0">
              <a:srgbClr val="000000">
                <a:alpha val="75000"/>
              </a:srgbClr>
            </a:outerShdw>
          </a:effectLst>
        </p:spPr>
      </p:pic>
      <p:pic>
        <p:nvPicPr>
          <p:cNvPr id="179" name="Screenshot 2020-03-20 at 5.15.03 PM.png" descr="Screenshot 2020-03-20 at 5.15.03 PM.png"/>
          <p:cNvPicPr>
            <a:picLocks noChangeAspect="1"/>
          </p:cNvPicPr>
          <p:nvPr/>
        </p:nvPicPr>
        <p:blipFill>
          <a:blip r:embed="rId3"/>
          <a:stretch>
            <a:fillRect/>
          </a:stretch>
        </p:blipFill>
        <p:spPr>
          <a:xfrm>
            <a:off x="7098842" y="1513833"/>
            <a:ext cx="1449606" cy="1531660"/>
          </a:xfrm>
          <a:prstGeom prst="rect">
            <a:avLst/>
          </a:prstGeom>
          <a:ln w="25400">
            <a:solidFill>
              <a:srgbClr val="000000"/>
            </a:solidFill>
            <a:miter lim="400000"/>
          </a:ln>
          <a:effectLst>
            <a:outerShdw blurRad="177800" dist="25400" dir="5400000" rotWithShape="0">
              <a:srgbClr val="000000">
                <a:alpha val="75000"/>
              </a:srgbClr>
            </a:outerShdw>
          </a:effectLst>
        </p:spPr>
      </p:pic>
      <p:pic>
        <p:nvPicPr>
          <p:cNvPr id="180" name="Image" descr="Image"/>
          <p:cNvPicPr>
            <a:picLocks noChangeAspect="1"/>
          </p:cNvPicPr>
          <p:nvPr/>
        </p:nvPicPr>
        <p:blipFill>
          <a:blip r:embed="rId4"/>
          <a:stretch>
            <a:fillRect/>
          </a:stretch>
        </p:blipFill>
        <p:spPr>
          <a:xfrm>
            <a:off x="399520" y="1427611"/>
            <a:ext cx="2644034" cy="1704104"/>
          </a:xfrm>
          <a:prstGeom prst="rect">
            <a:avLst/>
          </a:prstGeom>
          <a:ln w="25400">
            <a:solidFill>
              <a:srgbClr val="000000"/>
            </a:solidFill>
            <a:miter lim="400000"/>
          </a:ln>
          <a:effectLst>
            <a:outerShdw blurRad="177800" dist="25400" dir="5400000" rotWithShape="0">
              <a:srgbClr val="000000">
                <a:alpha val="75000"/>
              </a:srgbClr>
            </a:outerShdw>
          </a:effec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Google Shape;135;p20"/>
          <p:cNvSpPr txBox="1">
            <a:spLocks noGrp="1"/>
          </p:cNvSpPr>
          <p:nvPr>
            <p:ph type="title"/>
          </p:nvPr>
        </p:nvSpPr>
        <p:spPr>
          <a:xfrm>
            <a:off x="283099" y="212024"/>
            <a:ext cx="8622302" cy="806102"/>
          </a:xfrm>
          <a:prstGeom prst="rect">
            <a:avLst/>
          </a:prstGeom>
        </p:spPr>
        <p:txBody>
          <a:bodyPr anchor="t"/>
          <a:lstStyle>
            <a:lvl1pPr defTabSz="777240">
              <a:spcBef>
                <a:spcPts val="800"/>
              </a:spcBef>
              <a:defRPr sz="4080">
                <a:solidFill>
                  <a:schemeClr val="accent5"/>
                </a:solidFill>
              </a:defRPr>
            </a:lvl1pPr>
          </a:lstStyle>
          <a:p>
            <a:r>
              <a:t>Working</a:t>
            </a:r>
          </a:p>
        </p:txBody>
      </p:sp>
      <p:sp>
        <p:nvSpPr>
          <p:cNvPr id="183" name="Cloud"/>
          <p:cNvSpPr/>
          <p:nvPr/>
        </p:nvSpPr>
        <p:spPr>
          <a:xfrm>
            <a:off x="888323" y="1347472"/>
            <a:ext cx="1133993" cy="683409"/>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79"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25400">
            <a:solidFill>
              <a:srgbClr val="000000"/>
            </a:solidFill>
            <a:miter lim="400000"/>
          </a:ln>
          <a:effectLst>
            <a:outerShdw blurRad="177800" dist="25400" dir="5400000" rotWithShape="0">
              <a:srgbClr val="000000">
                <a:alpha val="75000"/>
              </a:srgbClr>
            </a:outerShdw>
          </a:effectLst>
        </p:spPr>
        <p:txBody>
          <a:bodyPr lIns="0" tIns="0" rIns="0" bIns="0"/>
          <a:lstStyle/>
          <a:p>
            <a:endParaRPr/>
          </a:p>
        </p:txBody>
      </p:sp>
      <p:pic>
        <p:nvPicPr>
          <p:cNvPr id="184" name="Screenshot 2020-03-20 at 5.21.10 PM.png" descr="Screenshot 2020-03-20 at 5.21.10 PM.png"/>
          <p:cNvPicPr>
            <a:picLocks noChangeAspect="1"/>
          </p:cNvPicPr>
          <p:nvPr/>
        </p:nvPicPr>
        <p:blipFill>
          <a:blip r:embed="rId2"/>
          <a:stretch>
            <a:fillRect/>
          </a:stretch>
        </p:blipFill>
        <p:spPr>
          <a:xfrm>
            <a:off x="4054867" y="1137231"/>
            <a:ext cx="1034266" cy="924756"/>
          </a:xfrm>
          <a:prstGeom prst="rect">
            <a:avLst/>
          </a:prstGeom>
          <a:ln w="25400">
            <a:solidFill>
              <a:srgbClr val="000000"/>
            </a:solidFill>
            <a:miter lim="400000"/>
          </a:ln>
          <a:effectLst>
            <a:outerShdw blurRad="177800" dist="25400" dir="5400000" rotWithShape="0">
              <a:srgbClr val="000000">
                <a:alpha val="75000"/>
              </a:srgbClr>
            </a:outerShdw>
          </a:effectLst>
        </p:spPr>
      </p:pic>
      <p:pic>
        <p:nvPicPr>
          <p:cNvPr id="185" name="Screenshot 2020-03-20 at 5.22.48 PM.png" descr="Screenshot 2020-03-20 at 5.22.48 PM.png"/>
          <p:cNvPicPr>
            <a:picLocks noChangeAspect="1"/>
          </p:cNvPicPr>
          <p:nvPr/>
        </p:nvPicPr>
        <p:blipFill>
          <a:blip r:embed="rId3"/>
          <a:stretch>
            <a:fillRect/>
          </a:stretch>
        </p:blipFill>
        <p:spPr>
          <a:xfrm>
            <a:off x="4065803" y="3163484"/>
            <a:ext cx="1034267" cy="1029789"/>
          </a:xfrm>
          <a:prstGeom prst="rect">
            <a:avLst/>
          </a:prstGeom>
          <a:ln w="25400">
            <a:solidFill>
              <a:srgbClr val="000000"/>
            </a:solidFill>
            <a:miter lim="400000"/>
          </a:ln>
          <a:effectLst>
            <a:outerShdw blurRad="177800" dist="25400" dir="5400000" rotWithShape="0">
              <a:srgbClr val="000000">
                <a:alpha val="75000"/>
              </a:srgbClr>
            </a:outerShdw>
          </a:effectLst>
        </p:spPr>
      </p:pic>
      <p:sp>
        <p:nvSpPr>
          <p:cNvPr id="186" name="Bottle"/>
          <p:cNvSpPr/>
          <p:nvPr/>
        </p:nvSpPr>
        <p:spPr>
          <a:xfrm>
            <a:off x="745148" y="2918572"/>
            <a:ext cx="480369" cy="1519613"/>
          </a:xfrm>
          <a:custGeom>
            <a:avLst/>
            <a:gdLst/>
            <a:ahLst/>
            <a:cxnLst>
              <a:cxn ang="0">
                <a:pos x="wd2" y="hd2"/>
              </a:cxn>
              <a:cxn ang="5400000">
                <a:pos x="wd2" y="hd2"/>
              </a:cxn>
              <a:cxn ang="10800000">
                <a:pos x="wd2" y="hd2"/>
              </a:cxn>
              <a:cxn ang="16200000">
                <a:pos x="wd2" y="hd2"/>
              </a:cxn>
            </a:cxnLst>
            <a:rect l="0" t="0" r="r" b="b"/>
            <a:pathLst>
              <a:path w="21538" h="21600" extrusionOk="0">
                <a:moveTo>
                  <a:pt x="8022" y="0"/>
                </a:moveTo>
                <a:cubicBezTo>
                  <a:pt x="5433" y="0"/>
                  <a:pt x="5163" y="242"/>
                  <a:pt x="5163" y="415"/>
                </a:cubicBezTo>
                <a:lnTo>
                  <a:pt x="5163" y="1350"/>
                </a:lnTo>
                <a:cubicBezTo>
                  <a:pt x="5163" y="1415"/>
                  <a:pt x="5333" y="1463"/>
                  <a:pt x="5520" y="1463"/>
                </a:cubicBezTo>
                <a:lnTo>
                  <a:pt x="6063" y="1463"/>
                </a:lnTo>
                <a:cubicBezTo>
                  <a:pt x="6046" y="1522"/>
                  <a:pt x="6016" y="1594"/>
                  <a:pt x="5999" y="1664"/>
                </a:cubicBezTo>
                <a:cubicBezTo>
                  <a:pt x="5982" y="1707"/>
                  <a:pt x="5896" y="1744"/>
                  <a:pt x="5760" y="1755"/>
                </a:cubicBezTo>
                <a:cubicBezTo>
                  <a:pt x="5317" y="1798"/>
                  <a:pt x="5025" y="1879"/>
                  <a:pt x="5025" y="1971"/>
                </a:cubicBezTo>
                <a:cubicBezTo>
                  <a:pt x="5025" y="2047"/>
                  <a:pt x="5228" y="2117"/>
                  <a:pt x="5552" y="2160"/>
                </a:cubicBezTo>
                <a:cubicBezTo>
                  <a:pt x="5688" y="2182"/>
                  <a:pt x="5777" y="2224"/>
                  <a:pt x="5760" y="2273"/>
                </a:cubicBezTo>
                <a:cubicBezTo>
                  <a:pt x="5470" y="3072"/>
                  <a:pt x="5076" y="4148"/>
                  <a:pt x="4769" y="5066"/>
                </a:cubicBezTo>
                <a:cubicBezTo>
                  <a:pt x="4429" y="6124"/>
                  <a:pt x="2695" y="8311"/>
                  <a:pt x="1400" y="9823"/>
                </a:cubicBezTo>
                <a:cubicBezTo>
                  <a:pt x="463" y="10925"/>
                  <a:pt x="0" y="12059"/>
                  <a:pt x="0" y="13198"/>
                </a:cubicBezTo>
                <a:lnTo>
                  <a:pt x="0" y="20142"/>
                </a:lnTo>
                <a:cubicBezTo>
                  <a:pt x="0" y="20396"/>
                  <a:pt x="138" y="20623"/>
                  <a:pt x="309" y="20817"/>
                </a:cubicBezTo>
                <a:cubicBezTo>
                  <a:pt x="752" y="21287"/>
                  <a:pt x="2112" y="21600"/>
                  <a:pt x="3662" y="21600"/>
                </a:cubicBezTo>
                <a:lnTo>
                  <a:pt x="17870" y="21600"/>
                </a:lnTo>
                <a:cubicBezTo>
                  <a:pt x="19403" y="21600"/>
                  <a:pt x="20780" y="21281"/>
                  <a:pt x="21223" y="20817"/>
                </a:cubicBezTo>
                <a:cubicBezTo>
                  <a:pt x="21411" y="20623"/>
                  <a:pt x="21532" y="20396"/>
                  <a:pt x="21532" y="20142"/>
                </a:cubicBezTo>
                <a:lnTo>
                  <a:pt x="21532" y="13198"/>
                </a:lnTo>
                <a:cubicBezTo>
                  <a:pt x="21600" y="12053"/>
                  <a:pt x="21138" y="10919"/>
                  <a:pt x="20201" y="9823"/>
                </a:cubicBezTo>
                <a:cubicBezTo>
                  <a:pt x="18924" y="8311"/>
                  <a:pt x="17189" y="6124"/>
                  <a:pt x="16832" y="5066"/>
                </a:cubicBezTo>
                <a:cubicBezTo>
                  <a:pt x="16542" y="4148"/>
                  <a:pt x="16148" y="3072"/>
                  <a:pt x="15841" y="2273"/>
                </a:cubicBezTo>
                <a:cubicBezTo>
                  <a:pt x="15824" y="2224"/>
                  <a:pt x="15913" y="2182"/>
                  <a:pt x="16049" y="2160"/>
                </a:cubicBezTo>
                <a:cubicBezTo>
                  <a:pt x="16373" y="2117"/>
                  <a:pt x="16576" y="2047"/>
                  <a:pt x="16576" y="1971"/>
                </a:cubicBezTo>
                <a:cubicBezTo>
                  <a:pt x="16576" y="1879"/>
                  <a:pt x="16284" y="1798"/>
                  <a:pt x="15841" y="1755"/>
                </a:cubicBezTo>
                <a:cubicBezTo>
                  <a:pt x="15705" y="1744"/>
                  <a:pt x="15619" y="1707"/>
                  <a:pt x="15602" y="1664"/>
                </a:cubicBezTo>
                <a:cubicBezTo>
                  <a:pt x="15568" y="1594"/>
                  <a:pt x="15555" y="1522"/>
                  <a:pt x="15538" y="1463"/>
                </a:cubicBezTo>
                <a:lnTo>
                  <a:pt x="16081" y="1463"/>
                </a:lnTo>
                <a:cubicBezTo>
                  <a:pt x="16285" y="1463"/>
                  <a:pt x="16438" y="1409"/>
                  <a:pt x="16438" y="1350"/>
                </a:cubicBezTo>
                <a:lnTo>
                  <a:pt x="16438" y="415"/>
                </a:lnTo>
                <a:cubicBezTo>
                  <a:pt x="16438" y="248"/>
                  <a:pt x="16168" y="0"/>
                  <a:pt x="13579" y="0"/>
                </a:cubicBezTo>
                <a:lnTo>
                  <a:pt x="8022" y="0"/>
                </a:lnTo>
                <a:close/>
              </a:path>
            </a:pathLst>
          </a:custGeom>
          <a:solidFill>
            <a:srgbClr val="FFFFFF"/>
          </a:solidFill>
          <a:ln w="25400">
            <a:solidFill>
              <a:srgbClr val="000000"/>
            </a:solidFill>
            <a:miter lim="400000"/>
          </a:ln>
          <a:effectLst>
            <a:outerShdw blurRad="177800" dist="25400" dir="5400000" rotWithShape="0">
              <a:srgbClr val="000000">
                <a:alpha val="75000"/>
              </a:srgbClr>
            </a:outerShdw>
          </a:effectLst>
        </p:spPr>
        <p:txBody>
          <a:bodyPr lIns="0" tIns="0" rIns="0" bIns="0"/>
          <a:lstStyle/>
          <a:p>
            <a:endParaRPr/>
          </a:p>
        </p:txBody>
      </p:sp>
      <p:sp>
        <p:nvSpPr>
          <p:cNvPr id="187" name="Quote Bubble"/>
          <p:cNvSpPr/>
          <p:nvPr/>
        </p:nvSpPr>
        <p:spPr>
          <a:xfrm>
            <a:off x="1664820" y="3108069"/>
            <a:ext cx="1376115" cy="1140433"/>
          </a:xfrm>
          <a:prstGeom prst="wedgeEllipseCallout">
            <a:avLst>
              <a:gd name="adj1" fmla="val -87117"/>
              <a:gd name="adj2" fmla="val 23543"/>
            </a:avLst>
          </a:prstGeom>
          <a:solidFill>
            <a:srgbClr val="FFFFFF"/>
          </a:solidFill>
          <a:ln w="25400">
            <a:solidFill>
              <a:srgbClr val="000000"/>
            </a:solidFill>
            <a:miter lim="400000"/>
          </a:ln>
          <a:effectLst>
            <a:outerShdw blurRad="177800" dist="25400" dir="5400000" rotWithShape="0">
              <a:srgbClr val="000000">
                <a:alpha val="75000"/>
              </a:srgbClr>
            </a:outerShdw>
          </a:effectLst>
        </p:spPr>
        <p:txBody>
          <a:bodyPr lIns="0" tIns="0" rIns="0" bIns="0"/>
          <a:lstStyle/>
          <a:p>
            <a:endParaRPr/>
          </a:p>
        </p:txBody>
      </p:sp>
      <p:pic>
        <p:nvPicPr>
          <p:cNvPr id="188" name="Screenshot 2020-03-20 at 5.26.35 PM.png" descr="Screenshot 2020-03-20 at 5.26.35 PM.png"/>
          <p:cNvPicPr>
            <a:picLocks noChangeAspect="1"/>
          </p:cNvPicPr>
          <p:nvPr/>
        </p:nvPicPr>
        <p:blipFill>
          <a:blip r:embed="rId4"/>
          <a:stretch>
            <a:fillRect/>
          </a:stretch>
        </p:blipFill>
        <p:spPr>
          <a:xfrm>
            <a:off x="1852856" y="3479441"/>
            <a:ext cx="980026" cy="397875"/>
          </a:xfrm>
          <a:prstGeom prst="rect">
            <a:avLst/>
          </a:prstGeom>
          <a:ln w="12700">
            <a:miter lim="400000"/>
          </a:ln>
        </p:spPr>
      </p:pic>
      <p:sp>
        <p:nvSpPr>
          <p:cNvPr id="189" name="Bell"/>
          <p:cNvSpPr/>
          <p:nvPr/>
        </p:nvSpPr>
        <p:spPr>
          <a:xfrm>
            <a:off x="7269389" y="3492141"/>
            <a:ext cx="640771" cy="780701"/>
          </a:xfrm>
          <a:custGeom>
            <a:avLst/>
            <a:gdLst/>
            <a:ahLst/>
            <a:cxnLst>
              <a:cxn ang="0">
                <a:pos x="wd2" y="hd2"/>
              </a:cxn>
              <a:cxn ang="5400000">
                <a:pos x="wd2" y="hd2"/>
              </a:cxn>
              <a:cxn ang="10800000">
                <a:pos x="wd2" y="hd2"/>
              </a:cxn>
              <a:cxn ang="16200000">
                <a:pos x="wd2" y="hd2"/>
              </a:cxn>
            </a:cxnLst>
            <a:rect l="0" t="0" r="r" b="b"/>
            <a:pathLst>
              <a:path w="21600" h="21600" extrusionOk="0">
                <a:moveTo>
                  <a:pt x="12448" y="0"/>
                </a:moveTo>
                <a:cubicBezTo>
                  <a:pt x="7394" y="0"/>
                  <a:pt x="3298" y="3364"/>
                  <a:pt x="3298" y="7511"/>
                </a:cubicBezTo>
                <a:cubicBezTo>
                  <a:pt x="3298" y="11659"/>
                  <a:pt x="7394" y="15021"/>
                  <a:pt x="12448" y="15021"/>
                </a:cubicBezTo>
                <a:cubicBezTo>
                  <a:pt x="17502" y="15021"/>
                  <a:pt x="21600" y="11659"/>
                  <a:pt x="21600" y="7511"/>
                </a:cubicBezTo>
                <a:cubicBezTo>
                  <a:pt x="21600" y="3364"/>
                  <a:pt x="17502" y="0"/>
                  <a:pt x="12448" y="0"/>
                </a:cubicBezTo>
                <a:close/>
                <a:moveTo>
                  <a:pt x="12448" y="6026"/>
                </a:moveTo>
                <a:cubicBezTo>
                  <a:pt x="13447" y="6026"/>
                  <a:pt x="14256" y="6692"/>
                  <a:pt x="14256" y="7511"/>
                </a:cubicBezTo>
                <a:cubicBezTo>
                  <a:pt x="14256" y="8331"/>
                  <a:pt x="13447" y="8995"/>
                  <a:pt x="12448" y="8995"/>
                </a:cubicBezTo>
                <a:cubicBezTo>
                  <a:pt x="11450" y="8995"/>
                  <a:pt x="10640" y="8331"/>
                  <a:pt x="10640" y="7511"/>
                </a:cubicBezTo>
                <a:cubicBezTo>
                  <a:pt x="10640" y="6692"/>
                  <a:pt x="11450" y="6026"/>
                  <a:pt x="12448" y="6026"/>
                </a:cubicBezTo>
                <a:close/>
                <a:moveTo>
                  <a:pt x="12448" y="6616"/>
                </a:moveTo>
                <a:lnTo>
                  <a:pt x="11505" y="7064"/>
                </a:lnTo>
                <a:lnTo>
                  <a:pt x="11505" y="7958"/>
                </a:lnTo>
                <a:lnTo>
                  <a:pt x="12448" y="8405"/>
                </a:lnTo>
                <a:lnTo>
                  <a:pt x="13393" y="7958"/>
                </a:lnTo>
                <a:lnTo>
                  <a:pt x="13393" y="7064"/>
                </a:lnTo>
                <a:lnTo>
                  <a:pt x="12448" y="6616"/>
                </a:lnTo>
                <a:close/>
                <a:moveTo>
                  <a:pt x="1402" y="8498"/>
                </a:moveTo>
                <a:cubicBezTo>
                  <a:pt x="628" y="8498"/>
                  <a:pt x="0" y="9014"/>
                  <a:pt x="0" y="9649"/>
                </a:cubicBezTo>
                <a:cubicBezTo>
                  <a:pt x="0" y="10285"/>
                  <a:pt x="628" y="10800"/>
                  <a:pt x="1402" y="10800"/>
                </a:cubicBezTo>
                <a:cubicBezTo>
                  <a:pt x="1408" y="10800"/>
                  <a:pt x="1414" y="10800"/>
                  <a:pt x="1421" y="10800"/>
                </a:cubicBezTo>
                <a:cubicBezTo>
                  <a:pt x="2152" y="12441"/>
                  <a:pt x="3430" y="13910"/>
                  <a:pt x="5106" y="15013"/>
                </a:cubicBezTo>
                <a:cubicBezTo>
                  <a:pt x="5620" y="15351"/>
                  <a:pt x="6167" y="15651"/>
                  <a:pt x="6739" y="15912"/>
                </a:cubicBezTo>
                <a:cubicBezTo>
                  <a:pt x="6077" y="16373"/>
                  <a:pt x="5512" y="16899"/>
                  <a:pt x="5512" y="17864"/>
                </a:cubicBezTo>
                <a:lnTo>
                  <a:pt x="5512" y="20338"/>
                </a:lnTo>
                <a:cubicBezTo>
                  <a:pt x="5512" y="21036"/>
                  <a:pt x="6202" y="21600"/>
                  <a:pt x="7052" y="21600"/>
                </a:cubicBezTo>
                <a:lnTo>
                  <a:pt x="11322" y="21600"/>
                </a:lnTo>
                <a:lnTo>
                  <a:pt x="13576" y="21600"/>
                </a:lnTo>
                <a:lnTo>
                  <a:pt x="17847" y="21600"/>
                </a:lnTo>
                <a:cubicBezTo>
                  <a:pt x="18697" y="21600"/>
                  <a:pt x="19385" y="21036"/>
                  <a:pt x="19385" y="20338"/>
                </a:cubicBezTo>
                <a:lnTo>
                  <a:pt x="19385" y="17864"/>
                </a:lnTo>
                <a:cubicBezTo>
                  <a:pt x="19385" y="16105"/>
                  <a:pt x="17513" y="15801"/>
                  <a:pt x="16587" y="14697"/>
                </a:cubicBezTo>
                <a:cubicBezTo>
                  <a:pt x="15310" y="15193"/>
                  <a:pt x="13903" y="15456"/>
                  <a:pt x="12448" y="15456"/>
                </a:cubicBezTo>
                <a:cubicBezTo>
                  <a:pt x="10994" y="15456"/>
                  <a:pt x="9589" y="15193"/>
                  <a:pt x="8312" y="14697"/>
                </a:cubicBezTo>
                <a:cubicBezTo>
                  <a:pt x="8054" y="15004"/>
                  <a:pt x="7725" y="15249"/>
                  <a:pt x="7381" y="15481"/>
                </a:cubicBezTo>
                <a:cubicBezTo>
                  <a:pt x="6754" y="15212"/>
                  <a:pt x="6153" y="14890"/>
                  <a:pt x="5588" y="14518"/>
                </a:cubicBezTo>
                <a:cubicBezTo>
                  <a:pt x="4034" y="13495"/>
                  <a:pt x="2847" y="12137"/>
                  <a:pt x="2162" y="10617"/>
                </a:cubicBezTo>
                <a:cubicBezTo>
                  <a:pt x="2549" y="10413"/>
                  <a:pt x="2804" y="10055"/>
                  <a:pt x="2804" y="9649"/>
                </a:cubicBezTo>
                <a:cubicBezTo>
                  <a:pt x="2804" y="9014"/>
                  <a:pt x="2176" y="8498"/>
                  <a:pt x="1402" y="8498"/>
                </a:cubicBezTo>
                <a:close/>
                <a:moveTo>
                  <a:pt x="7369" y="19297"/>
                </a:moveTo>
                <a:lnTo>
                  <a:pt x="8067" y="19628"/>
                </a:lnTo>
                <a:lnTo>
                  <a:pt x="8067" y="20292"/>
                </a:lnTo>
                <a:lnTo>
                  <a:pt x="7369" y="20623"/>
                </a:lnTo>
                <a:lnTo>
                  <a:pt x="6669" y="20292"/>
                </a:lnTo>
                <a:lnTo>
                  <a:pt x="6669" y="19628"/>
                </a:lnTo>
                <a:lnTo>
                  <a:pt x="7369" y="19297"/>
                </a:lnTo>
                <a:close/>
                <a:moveTo>
                  <a:pt x="17554" y="19297"/>
                </a:moveTo>
                <a:lnTo>
                  <a:pt x="18254" y="19628"/>
                </a:lnTo>
                <a:lnTo>
                  <a:pt x="18254" y="20292"/>
                </a:lnTo>
                <a:lnTo>
                  <a:pt x="17554" y="20623"/>
                </a:lnTo>
                <a:lnTo>
                  <a:pt x="16856" y="20292"/>
                </a:lnTo>
                <a:lnTo>
                  <a:pt x="16856" y="19628"/>
                </a:lnTo>
                <a:lnTo>
                  <a:pt x="17554" y="19297"/>
                </a:lnTo>
                <a:close/>
              </a:path>
            </a:pathLst>
          </a:custGeom>
          <a:solidFill>
            <a:srgbClr val="FFFFFF"/>
          </a:solidFill>
          <a:ln w="25400">
            <a:solidFill>
              <a:srgbClr val="000000"/>
            </a:solidFill>
            <a:miter lim="400000"/>
          </a:ln>
          <a:effectLst>
            <a:outerShdw blurRad="177800" dist="25400" dir="5400000" rotWithShape="0">
              <a:srgbClr val="000000">
                <a:alpha val="75000"/>
              </a:srgbClr>
            </a:outerShdw>
          </a:effectLst>
        </p:spPr>
        <p:txBody>
          <a:bodyPr lIns="0" tIns="0" rIns="0" bIns="0"/>
          <a:lstStyle/>
          <a:p>
            <a:endParaRPr/>
          </a:p>
        </p:txBody>
      </p:sp>
      <p:sp>
        <p:nvSpPr>
          <p:cNvPr id="190" name="Computer"/>
          <p:cNvSpPr/>
          <p:nvPr/>
        </p:nvSpPr>
        <p:spPr>
          <a:xfrm>
            <a:off x="7166184" y="1128404"/>
            <a:ext cx="1389801" cy="1121545"/>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25400">
            <a:solidFill>
              <a:srgbClr val="000000"/>
            </a:solidFill>
            <a:miter lim="400000"/>
          </a:ln>
          <a:effectLst>
            <a:outerShdw blurRad="177800" dist="25400" dir="5400000" rotWithShape="0">
              <a:srgbClr val="000000">
                <a:alpha val="75000"/>
              </a:srgbClr>
            </a:outerShdw>
          </a:effectLst>
        </p:spPr>
        <p:txBody>
          <a:bodyPr lIns="0" tIns="0" rIns="0" bIns="0"/>
          <a:lstStyle/>
          <a:p>
            <a:endParaRPr/>
          </a:p>
        </p:txBody>
      </p:sp>
      <p:sp>
        <p:nvSpPr>
          <p:cNvPr id="191" name="Line"/>
          <p:cNvSpPr/>
          <p:nvPr/>
        </p:nvSpPr>
        <p:spPr>
          <a:xfrm>
            <a:off x="4559299" y="2824768"/>
            <a:ext cx="1" cy="275423"/>
          </a:xfrm>
          <a:prstGeom prst="line">
            <a:avLst/>
          </a:prstGeom>
          <a:ln w="38100">
            <a:solidFill>
              <a:srgbClr val="FFFFFF"/>
            </a:solidFill>
            <a:headEnd type="triangle"/>
          </a:ln>
          <a:effectLst>
            <a:outerShdw blurRad="101600" dist="25400" dir="16200000" rotWithShape="0">
              <a:srgbClr val="000000">
                <a:alpha val="75000"/>
              </a:srgbClr>
            </a:outerShdw>
          </a:effectLst>
        </p:spPr>
        <p:txBody>
          <a:bodyPr lIns="0" tIns="0" rIns="0" bIns="0"/>
          <a:lstStyle/>
          <a:p>
            <a:endParaRPr/>
          </a:p>
        </p:txBody>
      </p:sp>
      <p:sp>
        <p:nvSpPr>
          <p:cNvPr id="192" name="Line"/>
          <p:cNvSpPr/>
          <p:nvPr/>
        </p:nvSpPr>
        <p:spPr>
          <a:xfrm>
            <a:off x="2470020" y="1689176"/>
            <a:ext cx="1159393" cy="1"/>
          </a:xfrm>
          <a:prstGeom prst="line">
            <a:avLst/>
          </a:prstGeom>
          <a:ln w="38100">
            <a:solidFill>
              <a:srgbClr val="FFFFFF"/>
            </a:solidFill>
            <a:headEnd type="triangle"/>
            <a:tailEnd type="triangle"/>
          </a:ln>
          <a:effectLst>
            <a:outerShdw blurRad="101600" dist="25400" dir="5400000" rotWithShape="0">
              <a:srgbClr val="000000">
                <a:alpha val="75000"/>
              </a:srgbClr>
            </a:outerShdw>
          </a:effectLst>
        </p:spPr>
        <p:txBody>
          <a:bodyPr lIns="0" tIns="0" rIns="0" bIns="0"/>
          <a:lstStyle/>
          <a:p>
            <a:endParaRPr/>
          </a:p>
        </p:txBody>
      </p:sp>
      <p:sp>
        <p:nvSpPr>
          <p:cNvPr id="193" name="Line"/>
          <p:cNvSpPr/>
          <p:nvPr/>
        </p:nvSpPr>
        <p:spPr>
          <a:xfrm>
            <a:off x="5431106" y="1689176"/>
            <a:ext cx="1415202" cy="1"/>
          </a:xfrm>
          <a:prstGeom prst="line">
            <a:avLst/>
          </a:prstGeom>
          <a:ln w="38100">
            <a:solidFill>
              <a:srgbClr val="FFFFFF"/>
            </a:solidFill>
            <a:tailEnd type="triangle"/>
          </a:ln>
          <a:effectLst>
            <a:outerShdw blurRad="101600" dist="25400" dir="5400000" rotWithShape="0">
              <a:srgbClr val="000000">
                <a:alpha val="75000"/>
              </a:srgbClr>
            </a:outerShdw>
          </a:effectLst>
        </p:spPr>
        <p:txBody>
          <a:bodyPr lIns="0" tIns="0" rIns="0" bIns="0"/>
          <a:lstStyle/>
          <a:p>
            <a:endParaRPr/>
          </a:p>
        </p:txBody>
      </p:sp>
      <p:sp>
        <p:nvSpPr>
          <p:cNvPr id="194" name="Line"/>
          <p:cNvSpPr/>
          <p:nvPr/>
        </p:nvSpPr>
        <p:spPr>
          <a:xfrm>
            <a:off x="3266979" y="3678378"/>
            <a:ext cx="653213" cy="1"/>
          </a:xfrm>
          <a:prstGeom prst="line">
            <a:avLst/>
          </a:prstGeom>
          <a:ln w="38100">
            <a:solidFill>
              <a:srgbClr val="FFFFFF"/>
            </a:solidFill>
            <a:tailEnd type="triangle"/>
          </a:ln>
          <a:effectLst>
            <a:outerShdw blurRad="101600" dist="25400" dir="5400000" rotWithShape="0">
              <a:srgbClr val="000000">
                <a:alpha val="75000"/>
              </a:srgbClr>
            </a:outerShdw>
          </a:effectLst>
        </p:spPr>
        <p:txBody>
          <a:bodyPr lIns="0" tIns="0" rIns="0" bIns="0"/>
          <a:lstStyle/>
          <a:p>
            <a:endParaRPr/>
          </a:p>
        </p:txBody>
      </p:sp>
      <p:sp>
        <p:nvSpPr>
          <p:cNvPr id="195" name="Line"/>
          <p:cNvSpPr/>
          <p:nvPr/>
        </p:nvSpPr>
        <p:spPr>
          <a:xfrm>
            <a:off x="6034481" y="2941151"/>
            <a:ext cx="970388" cy="587353"/>
          </a:xfrm>
          <a:prstGeom prst="line">
            <a:avLst/>
          </a:prstGeom>
          <a:ln w="38100">
            <a:solidFill>
              <a:srgbClr val="FFFFFF"/>
            </a:solidFill>
            <a:tailEnd type="triangle"/>
          </a:ln>
          <a:effectLst>
            <a:outerShdw blurRad="101600" dist="25400" dir="5400000" rotWithShape="0">
              <a:srgbClr val="000000">
                <a:alpha val="75000"/>
              </a:srgbClr>
            </a:outerShdw>
          </a:effectLst>
        </p:spPr>
        <p:txBody>
          <a:bodyPr lIns="0" tIns="0" rIns="0" bIns="0"/>
          <a:lstStyle/>
          <a:p>
            <a:endParaRPr/>
          </a:p>
        </p:txBody>
      </p:sp>
      <p:sp>
        <p:nvSpPr>
          <p:cNvPr id="196" name="Local Database To Store The Fridge Contents"/>
          <p:cNvSpPr txBox="1"/>
          <p:nvPr/>
        </p:nvSpPr>
        <p:spPr>
          <a:xfrm>
            <a:off x="275498" y="2149986"/>
            <a:ext cx="2359644" cy="4005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a:solidFill>
                  <a:srgbClr val="FFFFFF"/>
                </a:solidFill>
              </a:defRPr>
            </a:lvl1pPr>
          </a:lstStyle>
          <a:p>
            <a:r>
              <a:t>Local Database To Store The Fridge Contents</a:t>
            </a:r>
          </a:p>
        </p:txBody>
      </p:sp>
      <p:sp>
        <p:nvSpPr>
          <p:cNvPr id="197" name="Barcode On Every Product Going Inside The Fridge"/>
          <p:cNvSpPr txBox="1"/>
          <p:nvPr/>
        </p:nvSpPr>
        <p:spPr>
          <a:xfrm>
            <a:off x="572200" y="4507239"/>
            <a:ext cx="2359644" cy="4005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a:solidFill>
                  <a:srgbClr val="FFFFFF"/>
                </a:solidFill>
              </a:defRPr>
            </a:lvl1pPr>
          </a:lstStyle>
          <a:p>
            <a:r>
              <a:t>Barcode On Every Product Going Inside The Fridge</a:t>
            </a:r>
          </a:p>
        </p:txBody>
      </p:sp>
      <p:sp>
        <p:nvSpPr>
          <p:cNvPr id="198" name="Barcode Scanner To Scan Every Product Going In The Fridge"/>
          <p:cNvSpPr txBox="1"/>
          <p:nvPr/>
        </p:nvSpPr>
        <p:spPr>
          <a:xfrm>
            <a:off x="3180137" y="4507239"/>
            <a:ext cx="2828226" cy="4005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a:solidFill>
                  <a:srgbClr val="FFFFFF"/>
                </a:solidFill>
              </a:defRPr>
            </a:lvl1pPr>
          </a:lstStyle>
          <a:p>
            <a:r>
              <a:t>Barcode Scanner To Scan Every Product Going In The Fridge</a:t>
            </a:r>
          </a:p>
        </p:txBody>
      </p:sp>
      <p:sp>
        <p:nvSpPr>
          <p:cNvPr id="199" name="Ringing Of The Buzzer Every Time A Product Is Scanned Successfully By The Raspberry Pi"/>
          <p:cNvSpPr txBox="1"/>
          <p:nvPr/>
        </p:nvSpPr>
        <p:spPr>
          <a:xfrm>
            <a:off x="6175661" y="4405639"/>
            <a:ext cx="2828226" cy="6037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a:solidFill>
                  <a:srgbClr val="FFFFFF"/>
                </a:solidFill>
              </a:defRPr>
            </a:lvl1pPr>
          </a:lstStyle>
          <a:p>
            <a:r>
              <a:t>Ringing Of The Buzzer Every Time A Product Is Scanned Successfully By The Raspberry Pi</a:t>
            </a:r>
          </a:p>
        </p:txBody>
      </p:sp>
      <p:sp>
        <p:nvSpPr>
          <p:cNvPr id="200" name="LCD Display To Display The Contents Of The Fridge"/>
          <p:cNvSpPr txBox="1"/>
          <p:nvPr/>
        </p:nvSpPr>
        <p:spPr>
          <a:xfrm>
            <a:off x="6681262" y="2369054"/>
            <a:ext cx="2359645" cy="4005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a:solidFill>
                  <a:srgbClr val="FFFFFF"/>
                </a:solidFill>
              </a:defRPr>
            </a:lvl1pPr>
          </a:lstStyle>
          <a:p>
            <a:r>
              <a:t>LCD Display To Display The Contents Of The Fridge</a:t>
            </a:r>
          </a:p>
        </p:txBody>
      </p:sp>
      <p:sp>
        <p:nvSpPr>
          <p:cNvPr id="201" name="Take The Input From The Barcode And Constantly Update The Database And Display The Real Time Contents Of The Fridge"/>
          <p:cNvSpPr txBox="1"/>
          <p:nvPr/>
        </p:nvSpPr>
        <p:spPr>
          <a:xfrm>
            <a:off x="2591512" y="2170391"/>
            <a:ext cx="3935576" cy="6037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a:solidFill>
                  <a:srgbClr val="FFFFFF"/>
                </a:solidFill>
              </a:defRPr>
            </a:lvl1pPr>
          </a:lstStyle>
          <a:p>
            <a:r>
              <a:t>Take The Input From The Barcode And Constantly Update The Database And Display The Real Time Contents Of The Fridge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Google Shape;141;p21"/>
          <p:cNvSpPr txBox="1">
            <a:spLocks noGrp="1"/>
          </p:cNvSpPr>
          <p:nvPr>
            <p:ph type="title"/>
          </p:nvPr>
        </p:nvSpPr>
        <p:spPr>
          <a:xfrm>
            <a:off x="283100" y="346375"/>
            <a:ext cx="8526300" cy="729301"/>
          </a:xfrm>
          <a:prstGeom prst="rect">
            <a:avLst/>
          </a:prstGeom>
        </p:spPr>
        <p:txBody>
          <a:bodyPr/>
          <a:lstStyle>
            <a:lvl1pPr defTabSz="685800">
              <a:defRPr sz="3600">
                <a:solidFill>
                  <a:schemeClr val="accent5"/>
                </a:solidFill>
              </a:defRPr>
            </a:lvl1pPr>
          </a:lstStyle>
          <a:p>
            <a:r>
              <a:t>Code Snippets</a:t>
            </a:r>
          </a:p>
        </p:txBody>
      </p:sp>
      <p:sp>
        <p:nvSpPr>
          <p:cNvPr id="204" name="Google Shape;111;p17"/>
          <p:cNvSpPr txBox="1"/>
          <p:nvPr/>
        </p:nvSpPr>
        <p:spPr>
          <a:xfrm>
            <a:off x="289628" y="1160911"/>
            <a:ext cx="8513244" cy="3459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lgn="just">
              <a:defRPr sz="2000">
                <a:solidFill>
                  <a:srgbClr val="FFFFFF"/>
                </a:solidFill>
                <a:latin typeface="Raleway"/>
                <a:ea typeface="Raleway"/>
                <a:cs typeface="Raleway"/>
                <a:sym typeface="Raleway"/>
              </a:defRPr>
            </a:pPr>
            <a:r>
              <a:t>From gpiozero import buzzer</a:t>
            </a:r>
          </a:p>
          <a:p>
            <a:pPr algn="just">
              <a:defRPr sz="2000">
                <a:solidFill>
                  <a:srgbClr val="FFFFFF"/>
                </a:solidFill>
                <a:latin typeface="Raleway"/>
                <a:ea typeface="Raleway"/>
                <a:cs typeface="Raleway"/>
                <a:sym typeface="Raleway"/>
              </a:defRPr>
            </a:pPr>
            <a:endParaRPr sz="1200">
              <a:latin typeface="Times"/>
              <a:ea typeface="Times"/>
              <a:cs typeface="Times"/>
              <a:sym typeface="Times"/>
            </a:endParaRPr>
          </a:p>
          <a:p>
            <a:pPr algn="just">
              <a:defRPr sz="2000">
                <a:solidFill>
                  <a:srgbClr val="FFFFFF"/>
                </a:solidFill>
                <a:latin typeface="Raleway"/>
                <a:ea typeface="Raleway"/>
                <a:cs typeface="Raleway"/>
                <a:sym typeface="Raleway"/>
              </a:defRPr>
            </a:pPr>
            <a:r>
              <a:t>#setting up buzzer</a:t>
            </a:r>
          </a:p>
          <a:p>
            <a:pPr algn="just">
              <a:defRPr sz="2000">
                <a:solidFill>
                  <a:srgbClr val="FFFFFF"/>
                </a:solidFill>
                <a:latin typeface="Raleway"/>
                <a:ea typeface="Raleway"/>
                <a:cs typeface="Raleway"/>
                <a:sym typeface="Raleway"/>
              </a:defRPr>
            </a:pPr>
            <a:r>
              <a:t>bz= buzzer(3)</a:t>
            </a:r>
          </a:p>
          <a:p>
            <a:pPr algn="just">
              <a:defRPr sz="2000">
                <a:solidFill>
                  <a:srgbClr val="FFFFFF"/>
                </a:solidFill>
                <a:latin typeface="Raleway"/>
                <a:ea typeface="Raleway"/>
                <a:cs typeface="Raleway"/>
                <a:sym typeface="Raleway"/>
              </a:defRPr>
            </a:pPr>
            <a:endParaRPr sz="1200">
              <a:latin typeface="Times"/>
              <a:ea typeface="Times"/>
              <a:cs typeface="Times"/>
              <a:sym typeface="Times"/>
            </a:endParaRPr>
          </a:p>
          <a:p>
            <a:pPr algn="just">
              <a:defRPr sz="2000">
                <a:solidFill>
                  <a:srgbClr val="FFFFFF"/>
                </a:solidFill>
                <a:latin typeface="Raleway"/>
                <a:ea typeface="Raleway"/>
                <a:cs typeface="Raleway"/>
                <a:sym typeface="Raleway"/>
              </a:defRPr>
            </a:pPr>
            <a:r>
              <a:t>#Read new frame using barcode scanner</a:t>
            </a:r>
            <a:endParaRPr sz="1200">
              <a:latin typeface="Times"/>
              <a:ea typeface="Times"/>
              <a:cs typeface="Times"/>
              <a:sym typeface="Times"/>
            </a:endParaRPr>
          </a:p>
          <a:p>
            <a:pPr algn="just">
              <a:defRPr sz="2000">
                <a:solidFill>
                  <a:srgbClr val="FFFFFF"/>
                </a:solidFill>
                <a:latin typeface="Raleway"/>
                <a:ea typeface="Raleway"/>
                <a:cs typeface="Raleway"/>
                <a:sym typeface="Raleway"/>
              </a:defRPr>
            </a:pPr>
            <a:r>
              <a:t>imshow (“reader”, frame);</a:t>
            </a:r>
            <a:endParaRPr sz="1200">
              <a:latin typeface="Times"/>
              <a:ea typeface="Times"/>
              <a:cs typeface="Times"/>
              <a:sym typeface="Times"/>
            </a:endParaRPr>
          </a:p>
          <a:p>
            <a:pPr algn="just">
              <a:defRPr sz="2000">
                <a:solidFill>
                  <a:srgbClr val="FFFFFF"/>
                </a:solidFill>
                <a:latin typeface="Raleway"/>
                <a:ea typeface="Raleway"/>
                <a:cs typeface="Raleway"/>
                <a:sym typeface="Raleway"/>
              </a:defRPr>
            </a:pPr>
            <a:r>
              <a:t>reader.GetBarcodes(&amp;result);</a:t>
            </a:r>
            <a:endParaRPr sz="1200">
              <a:latin typeface="Times"/>
              <a:ea typeface="Times"/>
              <a:cs typeface="Times"/>
              <a:sym typeface="Times"/>
            </a:endParaRPr>
          </a:p>
          <a:p>
            <a:pPr algn="just">
              <a:defRPr sz="2000">
                <a:solidFill>
                  <a:srgbClr val="FFFFFF"/>
                </a:solidFill>
                <a:latin typeface="Raleway"/>
                <a:ea typeface="Raleway"/>
                <a:cs typeface="Raleway"/>
                <a:sym typeface="Raleway"/>
              </a:defRPr>
            </a:pPr>
            <a:endParaRPr sz="1200">
              <a:latin typeface="Times"/>
              <a:ea typeface="Times"/>
              <a:cs typeface="Times"/>
              <a:sym typeface="Times"/>
            </a:endParaRPr>
          </a:p>
          <a:p>
            <a:pPr algn="just">
              <a:defRPr sz="2000">
                <a:solidFill>
                  <a:srgbClr val="FFFFFF"/>
                </a:solidFill>
                <a:latin typeface="Raleway"/>
                <a:ea typeface="Raleway"/>
                <a:cs typeface="Raleway"/>
                <a:sym typeface="Raleway"/>
              </a:defRPr>
            </a:pPr>
            <a:r>
              <a:t>#when barcode is read activate buzzer</a:t>
            </a:r>
            <a:endParaRPr sz="1200">
              <a:latin typeface="Times"/>
              <a:ea typeface="Times"/>
              <a:cs typeface="Times"/>
              <a:sym typeface="Times"/>
            </a:endParaRPr>
          </a:p>
          <a:p>
            <a:pPr algn="just">
              <a:defRPr sz="2000">
                <a:solidFill>
                  <a:srgbClr val="FFFFFF"/>
                </a:solidFill>
                <a:latin typeface="Raleway"/>
                <a:ea typeface="Raleway"/>
                <a:cs typeface="Raleway"/>
                <a:sym typeface="Raleway"/>
              </a:defRPr>
            </a:pPr>
            <a:r>
              <a:t>bz.on()</a:t>
            </a:r>
            <a:endParaRPr sz="1200">
              <a:latin typeface="Times"/>
              <a:ea typeface="Times"/>
              <a:cs typeface="Times"/>
              <a:sym typeface="Times"/>
            </a:endParaRPr>
          </a:p>
          <a:p>
            <a:pPr algn="just">
              <a:defRPr sz="2000">
                <a:solidFill>
                  <a:srgbClr val="FFFFFF"/>
                </a:solidFill>
                <a:latin typeface="Raleway"/>
                <a:ea typeface="Raleway"/>
                <a:cs typeface="Raleway"/>
                <a:sym typeface="Raleway"/>
              </a:defRPr>
            </a:pPr>
            <a:r>
              <a:t>sleep(3)</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Google Shape;148;p22"/>
          <p:cNvSpPr txBox="1">
            <a:spLocks noGrp="1"/>
          </p:cNvSpPr>
          <p:nvPr>
            <p:ph type="title"/>
          </p:nvPr>
        </p:nvSpPr>
        <p:spPr>
          <a:xfrm>
            <a:off x="261749" y="168529"/>
            <a:ext cx="4055471" cy="1510879"/>
          </a:xfrm>
          <a:prstGeom prst="rect">
            <a:avLst/>
          </a:prstGeom>
        </p:spPr>
        <p:txBody>
          <a:bodyPr/>
          <a:lstStyle/>
          <a:p>
            <a:pPr defTabSz="804672">
              <a:defRPr sz="3168">
                <a:solidFill>
                  <a:schemeClr val="accent5"/>
                </a:solidFill>
              </a:defRPr>
            </a:pPr>
            <a:r>
              <a:t>Challenges with our </a:t>
            </a:r>
          </a:p>
          <a:p>
            <a:pPr defTabSz="804672">
              <a:defRPr sz="3168">
                <a:solidFill>
                  <a:schemeClr val="accent5"/>
                </a:solidFill>
              </a:defRPr>
            </a:pPr>
            <a:r>
              <a:t>design</a:t>
            </a:r>
          </a:p>
        </p:txBody>
      </p:sp>
      <p:pic>
        <p:nvPicPr>
          <p:cNvPr id="207" name="Screenshot 2020-03-20 at 5.45.48 PM.png" descr="Screenshot 2020-03-20 at 5.45.48 PM.png"/>
          <p:cNvPicPr>
            <a:picLocks noChangeAspect="1"/>
          </p:cNvPicPr>
          <p:nvPr/>
        </p:nvPicPr>
        <p:blipFill>
          <a:blip r:embed="rId2"/>
          <a:stretch>
            <a:fillRect/>
          </a:stretch>
        </p:blipFill>
        <p:spPr>
          <a:xfrm>
            <a:off x="426722" y="1619600"/>
            <a:ext cx="3142050" cy="3157452"/>
          </a:xfrm>
          <a:prstGeom prst="rect">
            <a:avLst/>
          </a:prstGeom>
          <a:ln w="25400">
            <a:solidFill>
              <a:srgbClr val="000000"/>
            </a:solidFill>
            <a:miter lim="400000"/>
          </a:ln>
          <a:effectLst>
            <a:outerShdw blurRad="177800" dist="25400" dir="5400000" rotWithShape="0">
              <a:srgbClr val="000000">
                <a:alpha val="75000"/>
              </a:srgbClr>
            </a:outerShdw>
          </a:effectLst>
        </p:spPr>
      </p:pic>
      <p:sp>
        <p:nvSpPr>
          <p:cNvPr id="208" name="Oval"/>
          <p:cNvSpPr/>
          <p:nvPr/>
        </p:nvSpPr>
        <p:spPr>
          <a:xfrm>
            <a:off x="4292291" y="2460750"/>
            <a:ext cx="2221261" cy="2150634"/>
          </a:xfrm>
          <a:prstGeom prst="ellipse">
            <a:avLst/>
          </a:prstGeom>
          <a:solidFill>
            <a:srgbClr val="F46524"/>
          </a:solidFill>
          <a:ln w="25400">
            <a:solidFill>
              <a:srgbClr val="000000"/>
            </a:solidFill>
            <a:miter lim="400000"/>
          </a:ln>
          <a:effectLst>
            <a:outerShdw blurRad="177800" dist="25400" dir="5400000" rotWithShape="0">
              <a:srgbClr val="000000">
                <a:alpha val="75000"/>
              </a:srgbClr>
            </a:outerShdw>
          </a:effectLst>
        </p:spPr>
        <p:txBody>
          <a:bodyPr lIns="0" tIns="0" rIns="0" bIns="0"/>
          <a:lstStyle/>
          <a:p>
            <a:pPr>
              <a:defRPr>
                <a:solidFill>
                  <a:srgbClr val="000000"/>
                </a:solidFill>
              </a:defRPr>
            </a:pPr>
            <a:endParaRPr/>
          </a:p>
        </p:txBody>
      </p:sp>
      <p:sp>
        <p:nvSpPr>
          <p:cNvPr id="209" name="Google Shape;154;p22"/>
          <p:cNvSpPr txBox="1"/>
          <p:nvPr/>
        </p:nvSpPr>
        <p:spPr>
          <a:xfrm>
            <a:off x="4427726" y="2646954"/>
            <a:ext cx="1950391" cy="1778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defTabSz="905255">
              <a:spcBef>
                <a:spcPts val="1100"/>
              </a:spcBef>
              <a:defRPr sz="1485" b="1">
                <a:solidFill>
                  <a:srgbClr val="FFFFFF"/>
                </a:solidFill>
                <a:latin typeface="Raleway"/>
                <a:ea typeface="Raleway"/>
                <a:cs typeface="Raleway"/>
                <a:sym typeface="Raleway"/>
              </a:defRPr>
            </a:lvl1pPr>
          </a:lstStyle>
          <a:p>
            <a:r>
              <a:t>A relatively large LCD display will be required to make the contents of the fridge visible to a large number of people</a:t>
            </a:r>
          </a:p>
        </p:txBody>
      </p:sp>
      <p:sp>
        <p:nvSpPr>
          <p:cNvPr id="210" name="Oval"/>
          <p:cNvSpPr/>
          <p:nvPr/>
        </p:nvSpPr>
        <p:spPr>
          <a:xfrm>
            <a:off x="5448817" y="532116"/>
            <a:ext cx="2221261" cy="2150634"/>
          </a:xfrm>
          <a:prstGeom prst="ellipse">
            <a:avLst/>
          </a:prstGeom>
          <a:solidFill>
            <a:schemeClr val="accent5"/>
          </a:solidFill>
          <a:ln w="25400">
            <a:solidFill>
              <a:srgbClr val="000000"/>
            </a:solidFill>
            <a:miter lim="400000"/>
          </a:ln>
          <a:effectLst>
            <a:outerShdw blurRad="177800" dist="25400" dir="5400000" rotWithShape="0">
              <a:srgbClr val="000000">
                <a:alpha val="75000"/>
              </a:srgbClr>
            </a:outerShdw>
          </a:effectLst>
        </p:spPr>
        <p:txBody>
          <a:bodyPr lIns="0" tIns="0" rIns="0" bIns="0"/>
          <a:lstStyle/>
          <a:p>
            <a:pPr>
              <a:defRPr>
                <a:solidFill>
                  <a:srgbClr val="000000"/>
                </a:solidFill>
              </a:defRPr>
            </a:pPr>
            <a:endParaRPr/>
          </a:p>
        </p:txBody>
      </p:sp>
      <p:sp>
        <p:nvSpPr>
          <p:cNvPr id="211" name="Oval"/>
          <p:cNvSpPr/>
          <p:nvPr/>
        </p:nvSpPr>
        <p:spPr>
          <a:xfrm>
            <a:off x="6602792" y="2460750"/>
            <a:ext cx="2221260" cy="2150634"/>
          </a:xfrm>
          <a:prstGeom prst="ellipse">
            <a:avLst/>
          </a:prstGeom>
          <a:solidFill>
            <a:schemeClr val="accent2"/>
          </a:solidFill>
          <a:ln w="25400">
            <a:solidFill>
              <a:srgbClr val="000000"/>
            </a:solidFill>
            <a:miter lim="400000"/>
          </a:ln>
          <a:effectLst>
            <a:outerShdw blurRad="177800" dist="25400" dir="5400000" rotWithShape="0">
              <a:srgbClr val="000000">
                <a:alpha val="75000"/>
              </a:srgbClr>
            </a:outerShdw>
          </a:effectLst>
        </p:spPr>
        <p:txBody>
          <a:bodyPr lIns="0" tIns="0" rIns="0" bIns="0"/>
          <a:lstStyle/>
          <a:p>
            <a:pPr>
              <a:defRPr>
                <a:solidFill>
                  <a:srgbClr val="000000"/>
                </a:solidFill>
              </a:defRPr>
            </a:pPr>
            <a:endParaRPr/>
          </a:p>
        </p:txBody>
      </p:sp>
      <p:sp>
        <p:nvSpPr>
          <p:cNvPr id="212" name="Google Shape;153;p22"/>
          <p:cNvSpPr txBox="1"/>
          <p:nvPr/>
        </p:nvSpPr>
        <p:spPr>
          <a:xfrm>
            <a:off x="5318647" y="933031"/>
            <a:ext cx="2481601" cy="13488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a:defRPr sz="1800" b="1">
                <a:solidFill>
                  <a:srgbClr val="FFFFFF"/>
                </a:solidFill>
                <a:latin typeface="Raleway"/>
                <a:ea typeface="Raleway"/>
                <a:cs typeface="Raleway"/>
                <a:sym typeface="Raleway"/>
              </a:defRPr>
            </a:lvl1pPr>
          </a:lstStyle>
          <a:p>
            <a:r>
              <a:t>Scan every item before it goes in the fridge</a:t>
            </a:r>
          </a:p>
        </p:txBody>
      </p:sp>
      <p:sp>
        <p:nvSpPr>
          <p:cNvPr id="213" name="Google Shape;152;p22"/>
          <p:cNvSpPr txBox="1"/>
          <p:nvPr/>
        </p:nvSpPr>
        <p:spPr>
          <a:xfrm>
            <a:off x="6818566" y="2780628"/>
            <a:ext cx="1789712" cy="15108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a:defRPr sz="1800" b="1">
                <a:solidFill>
                  <a:srgbClr val="FFFFFF"/>
                </a:solidFill>
                <a:latin typeface="Raleway"/>
                <a:ea typeface="Raleway"/>
                <a:cs typeface="Raleway"/>
                <a:sym typeface="Raleway"/>
              </a:defRPr>
            </a:lvl1pPr>
          </a:lstStyle>
          <a:p>
            <a:r>
              <a:t>Will require additional power for the accessory</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Google Shape;160;p23"/>
          <p:cNvSpPr txBox="1">
            <a:spLocks noGrp="1"/>
          </p:cNvSpPr>
          <p:nvPr>
            <p:ph type="title"/>
          </p:nvPr>
        </p:nvSpPr>
        <p:spPr>
          <a:xfrm>
            <a:off x="340675" y="269599"/>
            <a:ext cx="8641500" cy="921300"/>
          </a:xfrm>
          <a:prstGeom prst="rect">
            <a:avLst/>
          </a:prstGeom>
        </p:spPr>
        <p:txBody>
          <a:bodyPr/>
          <a:lstStyle>
            <a:lvl1pPr>
              <a:defRPr>
                <a:solidFill>
                  <a:schemeClr val="accent5"/>
                </a:solidFill>
              </a:defRPr>
            </a:lvl1pPr>
          </a:lstStyle>
          <a:p>
            <a:r>
              <a:t>Future Scope</a:t>
            </a:r>
          </a:p>
        </p:txBody>
      </p:sp>
      <p:sp>
        <p:nvSpPr>
          <p:cNvPr id="216" name="Google Shape;111;p17"/>
          <p:cNvSpPr txBox="1"/>
          <p:nvPr/>
        </p:nvSpPr>
        <p:spPr>
          <a:xfrm>
            <a:off x="315378" y="1353954"/>
            <a:ext cx="8513244" cy="31927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140368" indent="-140368" algn="just">
              <a:spcBef>
                <a:spcPts val="3100"/>
              </a:spcBef>
              <a:buSzPct val="100000"/>
              <a:buChar char="•"/>
              <a:defRPr sz="2000">
                <a:solidFill>
                  <a:srgbClr val="FFFFFF"/>
                </a:solidFill>
                <a:latin typeface="Raleway"/>
                <a:ea typeface="Raleway"/>
                <a:cs typeface="Raleway"/>
                <a:sym typeface="Raleway"/>
              </a:defRPr>
            </a:pPr>
            <a:r>
              <a:t>Integration into mainstream fridges.</a:t>
            </a:r>
          </a:p>
          <a:p>
            <a:pPr marL="140368" indent="-140368" algn="just">
              <a:spcBef>
                <a:spcPts val="3100"/>
              </a:spcBef>
              <a:buSzPct val="100000"/>
              <a:buChar char="•"/>
              <a:defRPr sz="2000">
                <a:solidFill>
                  <a:srgbClr val="FFFFFF"/>
                </a:solidFill>
                <a:latin typeface="Raleway"/>
                <a:ea typeface="Raleway"/>
                <a:cs typeface="Raleway"/>
                <a:sym typeface="Raleway"/>
              </a:defRPr>
            </a:pPr>
            <a:r>
              <a:t>Better tracking of products and sales.</a:t>
            </a:r>
            <a:endParaRPr sz="1600">
              <a:latin typeface="Lato"/>
              <a:ea typeface="Lato"/>
              <a:cs typeface="Lato"/>
              <a:sym typeface="Lato"/>
            </a:endParaRPr>
          </a:p>
          <a:p>
            <a:pPr marL="140368" indent="-140368" algn="just">
              <a:spcBef>
                <a:spcPts val="3100"/>
              </a:spcBef>
              <a:buSzPct val="100000"/>
              <a:buChar char="•"/>
              <a:defRPr sz="2000">
                <a:solidFill>
                  <a:srgbClr val="FFFFFF"/>
                </a:solidFill>
                <a:latin typeface="Raleway"/>
                <a:ea typeface="Raleway"/>
                <a:cs typeface="Raleway"/>
                <a:sym typeface="Raleway"/>
              </a:defRPr>
            </a:pPr>
            <a:r>
              <a:t>Reduce time and effort taken to scan and put every product in the fridge.</a:t>
            </a:r>
            <a:endParaRPr sz="1600">
              <a:latin typeface="Lato"/>
              <a:ea typeface="Lato"/>
              <a:cs typeface="Lato"/>
              <a:sym typeface="Lato"/>
            </a:endParaRPr>
          </a:p>
          <a:p>
            <a:pPr marL="140368" indent="-140368" algn="just">
              <a:spcBef>
                <a:spcPts val="3100"/>
              </a:spcBef>
              <a:buSzPct val="100000"/>
              <a:buChar char="•"/>
              <a:defRPr sz="2000">
                <a:solidFill>
                  <a:srgbClr val="FFFFFF"/>
                </a:solidFill>
                <a:latin typeface="Raleway"/>
                <a:ea typeface="Raleway"/>
                <a:cs typeface="Raleway"/>
                <a:sym typeface="Raleway"/>
              </a:defRPr>
            </a:pPr>
            <a:r>
              <a:t>Companies also save money on transportation by not sending goods to places where they record low sales.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hank You"/>
          <p:cNvSpPr txBox="1">
            <a:spLocks noGrp="1"/>
          </p:cNvSpPr>
          <p:nvPr>
            <p:ph type="title"/>
          </p:nvPr>
        </p:nvSpPr>
        <p:spPr>
          <a:prstGeom prst="rect">
            <a:avLst/>
          </a:prstGeom>
        </p:spPr>
        <p:txBody>
          <a:bodyPr/>
          <a:lstStyle/>
          <a:p>
            <a:r>
              <a:t>Thank You</a:t>
            </a:r>
          </a:p>
        </p:txBody>
      </p:sp>
      <p:sp>
        <p:nvSpPr>
          <p:cNvPr id="219" name="Google Shape;73;p13"/>
          <p:cNvSpPr txBox="1"/>
          <p:nvPr/>
        </p:nvSpPr>
        <p:spPr>
          <a:xfrm>
            <a:off x="5188071" y="3440224"/>
            <a:ext cx="3838500" cy="1198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36550">
              <a:buClr>
                <a:srgbClr val="FFFFFF"/>
              </a:buClr>
              <a:buSzPts val="1700"/>
              <a:buFont typeface="Helvetica"/>
              <a:buChar char="-"/>
              <a:defRPr sz="1700" b="1">
                <a:solidFill>
                  <a:srgbClr val="FFFFFF"/>
                </a:solidFill>
                <a:latin typeface="Lato"/>
                <a:ea typeface="Lato"/>
                <a:cs typeface="Lato"/>
                <a:sym typeface="Lato"/>
              </a:defRPr>
            </a:pPr>
            <a:r>
              <a:t>ARTH AKHOURI - J003</a:t>
            </a:r>
          </a:p>
          <a:p>
            <a:pPr marL="457200" indent="-336550">
              <a:buClr>
                <a:srgbClr val="FFFFFF"/>
              </a:buClr>
              <a:buSzPts val="1700"/>
              <a:buFont typeface="Helvetica"/>
              <a:buChar char="-"/>
              <a:defRPr sz="1700" b="1">
                <a:solidFill>
                  <a:srgbClr val="FFFFFF"/>
                </a:solidFill>
                <a:latin typeface="Lato"/>
                <a:ea typeface="Lato"/>
                <a:cs typeface="Lato"/>
                <a:sym typeface="Lato"/>
              </a:defRPr>
            </a:pPr>
            <a:r>
              <a:t>GAURAV ANKALAGI - J004</a:t>
            </a:r>
          </a:p>
          <a:p>
            <a:pPr marL="457200" indent="-336550">
              <a:buClr>
                <a:srgbClr val="FFFFFF"/>
              </a:buClr>
              <a:buSzPts val="1700"/>
              <a:buFont typeface="Helvetica"/>
              <a:buChar char="-"/>
              <a:defRPr sz="1700" b="1">
                <a:solidFill>
                  <a:srgbClr val="FFFFFF"/>
                </a:solidFill>
                <a:latin typeface="Lato"/>
                <a:ea typeface="Lato"/>
                <a:cs typeface="Lato"/>
                <a:sym typeface="Lato"/>
              </a:defRPr>
            </a:pPr>
            <a:r>
              <a:t>PARISHA BHATIA - J008</a:t>
            </a:r>
          </a:p>
          <a:p>
            <a:pPr marL="457200" indent="-336550">
              <a:buClr>
                <a:srgbClr val="FFFFFF"/>
              </a:buClr>
              <a:buSzPts val="1700"/>
              <a:buFont typeface="Helvetica"/>
              <a:buChar char="-"/>
              <a:defRPr sz="1700" b="1">
                <a:solidFill>
                  <a:srgbClr val="FFFFFF"/>
                </a:solidFill>
                <a:latin typeface="Lato"/>
                <a:ea typeface="Lato"/>
                <a:cs typeface="Lato"/>
                <a:sym typeface="Lato"/>
              </a:defRPr>
            </a:pPr>
            <a:r>
              <a:t>VIDHI KAPOOR - J021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130" name="Google Shape;78;p14"/>
          <p:cNvSpPr txBox="1">
            <a:spLocks noGrp="1"/>
          </p:cNvSpPr>
          <p:nvPr>
            <p:ph type="title" idx="4294967295"/>
          </p:nvPr>
        </p:nvSpPr>
        <p:spPr>
          <a:xfrm>
            <a:off x="149656" y="210610"/>
            <a:ext cx="4477754" cy="723405"/>
          </a:xfrm>
          <a:prstGeom prst="rect">
            <a:avLst/>
          </a:prstGeom>
          <a:effectLst>
            <a:outerShdw blurRad="177800" dist="25400" dir="5400000" rotWithShape="0">
              <a:srgbClr val="000000">
                <a:alpha val="75000"/>
              </a:srgbClr>
            </a:outerShdw>
          </a:effectLst>
        </p:spPr>
        <p:txBody>
          <a:bodyPr anchor="ctr"/>
          <a:lstStyle>
            <a:lvl1pPr algn="ctr">
              <a:spcBef>
                <a:spcPts val="1600"/>
              </a:spcBef>
              <a:defRPr sz="3600">
                <a:solidFill>
                  <a:schemeClr val="accent5"/>
                </a:solidFill>
              </a:defRPr>
            </a:lvl1pPr>
          </a:lstStyle>
          <a:p>
            <a:r>
              <a:t>Problem Statement </a:t>
            </a:r>
          </a:p>
        </p:txBody>
      </p:sp>
      <p:sp>
        <p:nvSpPr>
          <p:cNvPr id="131" name="Google Shape;79;p14"/>
          <p:cNvSpPr txBox="1"/>
          <p:nvPr/>
        </p:nvSpPr>
        <p:spPr>
          <a:xfrm>
            <a:off x="3542586" y="1346005"/>
            <a:ext cx="5230891" cy="3264587"/>
          </a:xfrm>
          <a:prstGeom prst="rect">
            <a:avLst/>
          </a:prstGeom>
          <a:ln w="12700">
            <a:miter lim="400000"/>
          </a:ln>
          <a:effectLst>
            <a:outerShdw blurRad="101600" dist="25400" dir="54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pPr marL="180473" indent="-180473" algn="just">
              <a:lnSpc>
                <a:spcPct val="115000"/>
              </a:lnSpc>
              <a:spcBef>
                <a:spcPts val="6700"/>
              </a:spcBef>
              <a:buSzPct val="100000"/>
              <a:buChar char="•"/>
              <a:defRPr sz="1900">
                <a:solidFill>
                  <a:srgbClr val="FFFFFF"/>
                </a:solidFill>
                <a:latin typeface="Raleway"/>
                <a:ea typeface="Raleway"/>
                <a:cs typeface="Raleway"/>
                <a:sym typeface="Raleway"/>
              </a:defRPr>
            </a:pPr>
            <a:r>
              <a:t>In regular refrigerators, we have no way of knowing what is inside them without physically opening them.</a:t>
            </a:r>
          </a:p>
          <a:p>
            <a:pPr marL="180473" indent="-180473" algn="just">
              <a:lnSpc>
                <a:spcPct val="115000"/>
              </a:lnSpc>
              <a:spcBef>
                <a:spcPts val="6700"/>
              </a:spcBef>
              <a:buSzPct val="100000"/>
              <a:buChar char="•"/>
              <a:defRPr sz="1900">
                <a:solidFill>
                  <a:srgbClr val="FFFFFF"/>
                </a:solidFill>
                <a:latin typeface="Raleway"/>
                <a:ea typeface="Raleway"/>
                <a:cs typeface="Raleway"/>
                <a:sym typeface="Raleway"/>
              </a:defRPr>
            </a:pPr>
            <a:r>
              <a:t>Fridges at local shops or vendors have glass doors which always fog up because of condensation which render these glass door fridges useless.</a:t>
            </a:r>
          </a:p>
        </p:txBody>
      </p:sp>
      <p:pic>
        <p:nvPicPr>
          <p:cNvPr id="132" name="Screenshot 2020-03-20 at 4.02.26 PM.png" descr="Screenshot 2020-03-20 at 4.02.26 PM.png"/>
          <p:cNvPicPr>
            <a:picLocks noChangeAspect="1"/>
          </p:cNvPicPr>
          <p:nvPr/>
        </p:nvPicPr>
        <p:blipFill>
          <a:blip r:embed="rId2"/>
          <a:stretch>
            <a:fillRect/>
          </a:stretch>
        </p:blipFill>
        <p:spPr>
          <a:xfrm>
            <a:off x="369964" y="1288855"/>
            <a:ext cx="2608477" cy="3378887"/>
          </a:xfrm>
          <a:prstGeom prst="rect">
            <a:avLst/>
          </a:prstGeom>
          <a:ln w="25400">
            <a:solidFill>
              <a:srgbClr val="000000"/>
            </a:solidFill>
            <a:miter lim="400000"/>
          </a:ln>
          <a:effectLst>
            <a:outerShdw blurRad="177800" dist="25400" dir="5400000" rotWithShape="0">
              <a:srgbClr val="000000">
                <a:alpha val="75000"/>
              </a:srgbClr>
            </a:outerShdw>
          </a:effec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84;p15"/>
          <p:cNvSpPr txBox="1">
            <a:spLocks noGrp="1"/>
          </p:cNvSpPr>
          <p:nvPr>
            <p:ph type="title"/>
          </p:nvPr>
        </p:nvSpPr>
        <p:spPr>
          <a:xfrm>
            <a:off x="256199" y="220923"/>
            <a:ext cx="8631602" cy="575401"/>
          </a:xfrm>
          <a:prstGeom prst="rect">
            <a:avLst/>
          </a:prstGeom>
          <a:effectLst>
            <a:outerShdw blurRad="177800" dist="25400" dir="5400000" rotWithShape="0">
              <a:srgbClr val="000000">
                <a:alpha val="75000"/>
              </a:srgbClr>
            </a:outerShdw>
          </a:effectLst>
        </p:spPr>
        <p:txBody>
          <a:bodyPr anchor="t"/>
          <a:lstStyle>
            <a:lvl1pPr defTabSz="594359">
              <a:defRPr sz="2600">
                <a:solidFill>
                  <a:schemeClr val="accent5"/>
                </a:solidFill>
              </a:defRPr>
            </a:lvl1pPr>
          </a:lstStyle>
          <a:p>
            <a:r>
              <a:t>Our College Canteen - A Current Scenario Example</a:t>
            </a:r>
          </a:p>
        </p:txBody>
      </p:sp>
      <p:sp>
        <p:nvSpPr>
          <p:cNvPr id="135" name="Google Shape;85;p15"/>
          <p:cNvSpPr txBox="1"/>
          <p:nvPr/>
        </p:nvSpPr>
        <p:spPr>
          <a:xfrm>
            <a:off x="163150" y="873615"/>
            <a:ext cx="5127683" cy="4094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200526" indent="-200526" algn="just">
              <a:spcBef>
                <a:spcPts val="2200"/>
              </a:spcBef>
              <a:buSzPct val="100000"/>
              <a:buChar char="•"/>
              <a:defRPr sz="2000">
                <a:solidFill>
                  <a:srgbClr val="FFFFFF"/>
                </a:solidFill>
                <a:latin typeface="Raleway"/>
                <a:ea typeface="Raleway"/>
                <a:cs typeface="Raleway"/>
                <a:sym typeface="Raleway"/>
              </a:defRPr>
            </a:pPr>
            <a:r>
              <a:rPr dirty="0"/>
              <a:t>Our college canteen has a single glass door fridge in which different types of drinks and snacks are available.</a:t>
            </a:r>
          </a:p>
          <a:p>
            <a:pPr marL="200526" indent="-200526" algn="just">
              <a:spcBef>
                <a:spcPts val="2200"/>
              </a:spcBef>
              <a:buSzPct val="100000"/>
              <a:buChar char="•"/>
              <a:defRPr sz="2000">
                <a:solidFill>
                  <a:srgbClr val="FFFFFF"/>
                </a:solidFill>
                <a:latin typeface="Raleway"/>
                <a:ea typeface="Raleway"/>
                <a:cs typeface="Raleway"/>
                <a:sym typeface="Raleway"/>
              </a:defRPr>
            </a:pPr>
            <a:r>
              <a:rPr dirty="0"/>
              <a:t>The major problem in this scenario is that most of the times the fridge is quite full and we are unable to see stuff kept in the back because of the </a:t>
            </a:r>
            <a:r>
              <a:rPr lang="en-US" dirty="0"/>
              <a:t>items</a:t>
            </a:r>
            <a:r>
              <a:rPr dirty="0"/>
              <a:t> right near the door.</a:t>
            </a:r>
          </a:p>
          <a:p>
            <a:pPr marL="200526" indent="-200526" algn="just">
              <a:spcBef>
                <a:spcPts val="2200"/>
              </a:spcBef>
              <a:buSzPct val="100000"/>
              <a:buChar char="•"/>
              <a:defRPr sz="2000">
                <a:solidFill>
                  <a:srgbClr val="FFFFFF"/>
                </a:solidFill>
                <a:latin typeface="Raleway"/>
                <a:ea typeface="Raleway"/>
                <a:cs typeface="Raleway"/>
                <a:sym typeface="Raleway"/>
              </a:defRPr>
            </a:pPr>
            <a:r>
              <a:rPr dirty="0"/>
              <a:t>Since we are not given the full array of choices, sometimes we end up not buying any thing.</a:t>
            </a:r>
          </a:p>
        </p:txBody>
      </p:sp>
      <p:pic>
        <p:nvPicPr>
          <p:cNvPr id="136" name="Screenshot 2020-03-20 at 4.05.22 PM.png" descr="Screenshot 2020-03-20 at 4.05.22 PM.png"/>
          <p:cNvPicPr>
            <a:picLocks noChangeAspect="1"/>
          </p:cNvPicPr>
          <p:nvPr/>
        </p:nvPicPr>
        <p:blipFill>
          <a:blip r:embed="rId2"/>
          <a:stretch>
            <a:fillRect/>
          </a:stretch>
        </p:blipFill>
        <p:spPr>
          <a:xfrm>
            <a:off x="5627415" y="1012073"/>
            <a:ext cx="3175196" cy="3817535"/>
          </a:xfrm>
          <a:prstGeom prst="rect">
            <a:avLst/>
          </a:prstGeom>
          <a:ln w="25400">
            <a:solidFill>
              <a:srgbClr val="000000"/>
            </a:solidFill>
            <a:miter lim="400000"/>
          </a:ln>
          <a:effectLst>
            <a:outerShdw blurRad="177800" dist="25400" dir="5400000" rotWithShape="0">
              <a:srgbClr val="000000">
                <a:alpha val="75000"/>
              </a:srgbClr>
            </a:outerShdw>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oogle Shape;94;p16"/>
          <p:cNvSpPr/>
          <p:nvPr/>
        </p:nvSpPr>
        <p:spPr>
          <a:xfrm rot="21157313">
            <a:off x="5926189" y="1526240"/>
            <a:ext cx="2917008" cy="29932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F46524"/>
          </a:solidFill>
          <a:ln w="25400">
            <a:solidFill>
              <a:srgbClr val="000000"/>
            </a:solidFill>
            <a:miter lim="400000"/>
          </a:ln>
          <a:effectLst>
            <a:outerShdw blurRad="177800" dist="25400" dir="5400000" rotWithShape="0">
              <a:srgbClr val="000000">
                <a:alpha val="75000"/>
              </a:srgbClr>
            </a:outerShdw>
          </a:effectLst>
        </p:spPr>
        <p:txBody>
          <a:bodyPr lIns="0" tIns="0" rIns="0" bIns="0" anchor="ctr"/>
          <a:lstStyle/>
          <a:p>
            <a:pPr>
              <a:defRPr>
                <a:solidFill>
                  <a:srgbClr val="000000"/>
                </a:solidFill>
              </a:defRPr>
            </a:pPr>
            <a:endParaRPr/>
          </a:p>
        </p:txBody>
      </p:sp>
      <p:sp>
        <p:nvSpPr>
          <p:cNvPr id="139" name="Google Shape;91;p16"/>
          <p:cNvSpPr txBox="1">
            <a:spLocks noGrp="1"/>
          </p:cNvSpPr>
          <p:nvPr>
            <p:ph type="title"/>
          </p:nvPr>
        </p:nvSpPr>
        <p:spPr>
          <a:xfrm>
            <a:off x="261749" y="420724"/>
            <a:ext cx="8852693" cy="743525"/>
          </a:xfrm>
          <a:prstGeom prst="rect">
            <a:avLst/>
          </a:prstGeom>
          <a:effectLst>
            <a:outerShdw blurRad="177800" dist="25400" dir="5400000" rotWithShape="0">
              <a:srgbClr val="000000">
                <a:alpha val="75000"/>
              </a:srgbClr>
            </a:outerShdw>
          </a:effectLst>
        </p:spPr>
        <p:txBody>
          <a:bodyPr anchor="t"/>
          <a:lstStyle>
            <a:lvl1pPr>
              <a:defRPr sz="3600">
                <a:solidFill>
                  <a:schemeClr val="accent5"/>
                </a:solidFill>
              </a:defRPr>
            </a:lvl1pPr>
          </a:lstStyle>
          <a:p>
            <a:r>
              <a:t>Problems with the current scenario</a:t>
            </a:r>
          </a:p>
        </p:txBody>
      </p:sp>
      <p:sp>
        <p:nvSpPr>
          <p:cNvPr id="140" name="Google Shape;93;p16"/>
          <p:cNvSpPr/>
          <p:nvPr/>
        </p:nvSpPr>
        <p:spPr>
          <a:xfrm rot="610682">
            <a:off x="3057300" y="1687510"/>
            <a:ext cx="3001170" cy="28617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chemeClr val="accent5"/>
          </a:solidFill>
          <a:ln w="25400">
            <a:solidFill>
              <a:srgbClr val="000000"/>
            </a:solidFill>
            <a:miter lim="400000"/>
          </a:ln>
          <a:effectLst>
            <a:outerShdw blurRad="177800" dist="25400" dir="5400000" rotWithShape="0">
              <a:srgbClr val="000000">
                <a:alpha val="75000"/>
              </a:srgbClr>
            </a:outerShdw>
          </a:effectLst>
        </p:spPr>
        <p:txBody>
          <a:bodyPr lIns="0" tIns="0" rIns="0" bIns="0" anchor="ctr"/>
          <a:lstStyle/>
          <a:p>
            <a:pPr>
              <a:defRPr>
                <a:solidFill>
                  <a:srgbClr val="000000"/>
                </a:solidFill>
              </a:defRPr>
            </a:pPr>
            <a:endParaRPr/>
          </a:p>
        </p:txBody>
      </p:sp>
      <p:sp>
        <p:nvSpPr>
          <p:cNvPr id="141" name="Google Shape;95;p16"/>
          <p:cNvSpPr txBox="1"/>
          <p:nvPr/>
        </p:nvSpPr>
        <p:spPr>
          <a:xfrm rot="21156000">
            <a:off x="6122538" y="1882547"/>
            <a:ext cx="2481601" cy="1951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a:spcBef>
                <a:spcPts val="1200"/>
              </a:spcBef>
              <a:defRPr sz="1900">
                <a:solidFill>
                  <a:srgbClr val="FFFFFF"/>
                </a:solidFill>
                <a:latin typeface="Raleway"/>
                <a:ea typeface="Raleway"/>
                <a:cs typeface="Raleway"/>
                <a:sym typeface="Raleway"/>
              </a:defRPr>
            </a:lvl1pPr>
          </a:lstStyle>
          <a:p>
            <a:r>
              <a:t>Sometimes physically opening of fridge is required to check the customer’s requirement </a:t>
            </a:r>
          </a:p>
        </p:txBody>
      </p:sp>
      <p:sp>
        <p:nvSpPr>
          <p:cNvPr id="142" name="Google Shape;97;p16"/>
          <p:cNvSpPr txBox="1"/>
          <p:nvPr/>
        </p:nvSpPr>
        <p:spPr>
          <a:xfrm rot="612001">
            <a:off x="3356750" y="1854018"/>
            <a:ext cx="2481601" cy="2161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a:spcBef>
                <a:spcPts val="1200"/>
              </a:spcBef>
              <a:defRPr sz="1900">
                <a:solidFill>
                  <a:srgbClr val="FFFFFF"/>
                </a:solidFill>
                <a:latin typeface="Raleway"/>
                <a:ea typeface="Raleway"/>
                <a:cs typeface="Raleway"/>
                <a:sym typeface="Raleway"/>
              </a:defRPr>
            </a:lvl1pPr>
          </a:lstStyle>
          <a:p>
            <a:r>
              <a:t>Glass Door Fridge Might tamper the sight due to condensation or the things might be too far behind so they might not be visible</a:t>
            </a:r>
          </a:p>
        </p:txBody>
      </p:sp>
      <p:sp>
        <p:nvSpPr>
          <p:cNvPr id="143" name="Google Shape;92;p16"/>
          <p:cNvSpPr/>
          <p:nvPr/>
        </p:nvSpPr>
        <p:spPr>
          <a:xfrm rot="21180000">
            <a:off x="329071" y="1566982"/>
            <a:ext cx="2887203" cy="2895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chemeClr val="accent2"/>
          </a:solidFill>
          <a:ln w="25400">
            <a:solidFill>
              <a:srgbClr val="000000"/>
            </a:solidFill>
            <a:miter lim="400000"/>
          </a:ln>
          <a:effectLst>
            <a:outerShdw blurRad="177800" dist="25400" dir="5400000" rotWithShape="0">
              <a:srgbClr val="000000">
                <a:alpha val="75000"/>
              </a:srgbClr>
            </a:outerShdw>
          </a:effectLst>
        </p:spPr>
        <p:txBody>
          <a:bodyPr lIns="0" tIns="0" rIns="0" bIns="0" anchor="ctr"/>
          <a:lstStyle/>
          <a:p>
            <a:pPr>
              <a:defRPr>
                <a:solidFill>
                  <a:srgbClr val="000000"/>
                </a:solidFill>
              </a:defRPr>
            </a:pPr>
            <a:endParaRPr/>
          </a:p>
        </p:txBody>
      </p:sp>
      <p:sp>
        <p:nvSpPr>
          <p:cNvPr id="144" name="Google Shape;96;p16"/>
          <p:cNvSpPr txBox="1"/>
          <p:nvPr/>
        </p:nvSpPr>
        <p:spPr>
          <a:xfrm rot="21180000">
            <a:off x="456026" y="1831068"/>
            <a:ext cx="2582018" cy="1783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a:defRPr sz="1900">
                <a:solidFill>
                  <a:srgbClr val="FFFFFF"/>
                </a:solidFill>
                <a:latin typeface="Raleway"/>
                <a:ea typeface="Raleway"/>
                <a:cs typeface="Raleway"/>
                <a:sym typeface="Raleway"/>
              </a:defRPr>
            </a:lvl1pPr>
          </a:lstStyle>
          <a:p>
            <a:r>
              <a:t>Closed Door Fridge People cant see the things kept inside.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104;p17"/>
          <p:cNvSpPr txBox="1">
            <a:spLocks noGrp="1"/>
          </p:cNvSpPr>
          <p:nvPr>
            <p:ph type="title"/>
          </p:nvPr>
        </p:nvSpPr>
        <p:spPr>
          <a:xfrm>
            <a:off x="283099" y="173649"/>
            <a:ext cx="8545502" cy="1074602"/>
          </a:xfrm>
          <a:prstGeom prst="rect">
            <a:avLst/>
          </a:prstGeom>
          <a:effectLst>
            <a:outerShdw blurRad="177800" dist="25400" dir="5400000" rotWithShape="0">
              <a:srgbClr val="000000">
                <a:alpha val="75000"/>
              </a:srgbClr>
            </a:outerShdw>
          </a:effectLst>
        </p:spPr>
        <p:txBody>
          <a:bodyPr anchor="t"/>
          <a:lstStyle>
            <a:lvl1pPr>
              <a:defRPr sz="3000">
                <a:solidFill>
                  <a:schemeClr val="accent5"/>
                </a:solidFill>
              </a:defRPr>
            </a:lvl1pPr>
          </a:lstStyle>
          <a:p>
            <a:r>
              <a:t>Our Solution</a:t>
            </a:r>
          </a:p>
        </p:txBody>
      </p:sp>
      <p:sp>
        <p:nvSpPr>
          <p:cNvPr id="147" name="Google Shape;111;p17"/>
          <p:cNvSpPr txBox="1"/>
          <p:nvPr/>
        </p:nvSpPr>
        <p:spPr>
          <a:xfrm>
            <a:off x="219611" y="888690"/>
            <a:ext cx="5799425" cy="4018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140368" indent="-140368" algn="just">
              <a:spcBef>
                <a:spcPts val="700"/>
              </a:spcBef>
              <a:buSzPct val="100000"/>
              <a:buChar char="•"/>
              <a:defRPr sz="2000">
                <a:solidFill>
                  <a:srgbClr val="FFFFFF"/>
                </a:solidFill>
                <a:latin typeface="Raleway"/>
                <a:ea typeface="Raleway"/>
                <a:cs typeface="Raleway"/>
                <a:sym typeface="Raleway"/>
              </a:defRPr>
            </a:pPr>
            <a:r>
              <a:rPr dirty="0"/>
              <a:t>We propose to make an accessory for a conventional fridge by converting it to a smart fridge which can keep track of things kept inside it and display exact amount of inventory inside on an LCD outside.</a:t>
            </a:r>
          </a:p>
          <a:p>
            <a:pPr marL="140368" indent="-140368" algn="just">
              <a:spcBef>
                <a:spcPts val="700"/>
              </a:spcBef>
              <a:buSzPct val="100000"/>
              <a:buChar char="•"/>
              <a:defRPr sz="2000">
                <a:solidFill>
                  <a:srgbClr val="FFFFFF"/>
                </a:solidFill>
                <a:latin typeface="Raleway"/>
                <a:ea typeface="Raleway"/>
                <a:cs typeface="Raleway"/>
                <a:sym typeface="Raleway"/>
              </a:defRPr>
            </a:pPr>
            <a:r>
              <a:rPr dirty="0"/>
              <a:t>This accessory will keep a track of everything that is going in the fridge and also when it is taken out of the fridge. </a:t>
            </a:r>
          </a:p>
          <a:p>
            <a:pPr marL="140368" indent="-140368" algn="just">
              <a:spcBef>
                <a:spcPts val="700"/>
              </a:spcBef>
              <a:buSzPct val="100000"/>
              <a:buChar char="•"/>
              <a:defRPr sz="2000">
                <a:solidFill>
                  <a:srgbClr val="FFFFFF"/>
                </a:solidFill>
                <a:latin typeface="Raleway"/>
                <a:ea typeface="Raleway"/>
                <a:cs typeface="Raleway"/>
                <a:sym typeface="Raleway"/>
              </a:defRPr>
            </a:pPr>
            <a:r>
              <a:rPr dirty="0"/>
              <a:t>We aim to track the contents of the fridge by scanning them first and constantly updating a local database for all the addition and the subtractions to the fridge.</a:t>
            </a:r>
          </a:p>
        </p:txBody>
      </p:sp>
      <p:sp>
        <p:nvSpPr>
          <p:cNvPr id="148" name="Fridge"/>
          <p:cNvSpPr/>
          <p:nvPr/>
        </p:nvSpPr>
        <p:spPr>
          <a:xfrm>
            <a:off x="7370627" y="1035805"/>
            <a:ext cx="645420" cy="1357512"/>
          </a:xfrm>
          <a:custGeom>
            <a:avLst/>
            <a:gdLst/>
            <a:ahLst/>
            <a:cxnLst>
              <a:cxn ang="0">
                <a:pos x="wd2" y="hd2"/>
              </a:cxn>
              <a:cxn ang="5400000">
                <a:pos x="wd2" y="hd2"/>
              </a:cxn>
              <a:cxn ang="10800000">
                <a:pos x="wd2" y="hd2"/>
              </a:cxn>
              <a:cxn ang="16200000">
                <a:pos x="wd2" y="hd2"/>
              </a:cxn>
            </a:cxnLst>
            <a:rect l="0" t="0" r="r" b="b"/>
            <a:pathLst>
              <a:path w="21600" h="21597" extrusionOk="0">
                <a:moveTo>
                  <a:pt x="10798" y="0"/>
                </a:moveTo>
                <a:cubicBezTo>
                  <a:pt x="5398" y="-3"/>
                  <a:pt x="0" y="128"/>
                  <a:pt x="0" y="404"/>
                </a:cubicBezTo>
                <a:cubicBezTo>
                  <a:pt x="0" y="711"/>
                  <a:pt x="0" y="7075"/>
                  <a:pt x="0" y="12627"/>
                </a:cubicBezTo>
                <a:lnTo>
                  <a:pt x="21600" y="12627"/>
                </a:lnTo>
                <a:cubicBezTo>
                  <a:pt x="21600" y="7069"/>
                  <a:pt x="21600" y="697"/>
                  <a:pt x="21600" y="404"/>
                </a:cubicBezTo>
                <a:cubicBezTo>
                  <a:pt x="21600" y="141"/>
                  <a:pt x="16198" y="3"/>
                  <a:pt x="10798" y="0"/>
                </a:cubicBezTo>
                <a:close/>
                <a:moveTo>
                  <a:pt x="2217" y="2216"/>
                </a:moveTo>
                <a:lnTo>
                  <a:pt x="2830" y="2216"/>
                </a:lnTo>
                <a:cubicBezTo>
                  <a:pt x="2830" y="2216"/>
                  <a:pt x="2653" y="2739"/>
                  <a:pt x="2653" y="2973"/>
                </a:cubicBezTo>
                <a:cubicBezTo>
                  <a:pt x="2653" y="3291"/>
                  <a:pt x="2653" y="9406"/>
                  <a:pt x="2653" y="9724"/>
                </a:cubicBezTo>
                <a:cubicBezTo>
                  <a:pt x="2653" y="9959"/>
                  <a:pt x="2830" y="10482"/>
                  <a:pt x="2830" y="10482"/>
                </a:cubicBezTo>
                <a:lnTo>
                  <a:pt x="2217" y="10482"/>
                </a:lnTo>
                <a:cubicBezTo>
                  <a:pt x="2217" y="10482"/>
                  <a:pt x="1831" y="10090"/>
                  <a:pt x="1831" y="9701"/>
                </a:cubicBezTo>
                <a:cubicBezTo>
                  <a:pt x="1831" y="9400"/>
                  <a:pt x="1831" y="3300"/>
                  <a:pt x="1831" y="2999"/>
                </a:cubicBezTo>
                <a:cubicBezTo>
                  <a:pt x="1831" y="2609"/>
                  <a:pt x="2217" y="2216"/>
                  <a:pt x="2217" y="2216"/>
                </a:cubicBezTo>
                <a:close/>
                <a:moveTo>
                  <a:pt x="0" y="12933"/>
                </a:moveTo>
                <a:cubicBezTo>
                  <a:pt x="0" y="17288"/>
                  <a:pt x="0" y="21011"/>
                  <a:pt x="0" y="21011"/>
                </a:cubicBezTo>
                <a:lnTo>
                  <a:pt x="868" y="21011"/>
                </a:lnTo>
                <a:lnTo>
                  <a:pt x="868" y="21597"/>
                </a:lnTo>
                <a:lnTo>
                  <a:pt x="3846" y="21597"/>
                </a:lnTo>
                <a:lnTo>
                  <a:pt x="3846" y="21314"/>
                </a:lnTo>
                <a:lnTo>
                  <a:pt x="17754" y="21314"/>
                </a:lnTo>
                <a:lnTo>
                  <a:pt x="17754" y="21597"/>
                </a:lnTo>
                <a:lnTo>
                  <a:pt x="20732" y="21597"/>
                </a:lnTo>
                <a:lnTo>
                  <a:pt x="20732" y="21011"/>
                </a:lnTo>
                <a:lnTo>
                  <a:pt x="21600" y="21011"/>
                </a:lnTo>
                <a:cubicBezTo>
                  <a:pt x="21600" y="21011"/>
                  <a:pt x="21600" y="17288"/>
                  <a:pt x="21600" y="12933"/>
                </a:cubicBezTo>
                <a:lnTo>
                  <a:pt x="0" y="12933"/>
                </a:lnTo>
                <a:close/>
                <a:moveTo>
                  <a:pt x="2975" y="13738"/>
                </a:moveTo>
                <a:cubicBezTo>
                  <a:pt x="2975" y="13738"/>
                  <a:pt x="4072" y="13822"/>
                  <a:pt x="4565" y="13822"/>
                </a:cubicBezTo>
                <a:cubicBezTo>
                  <a:pt x="5234" y="13822"/>
                  <a:pt x="16363" y="13822"/>
                  <a:pt x="17031" y="13822"/>
                </a:cubicBezTo>
                <a:cubicBezTo>
                  <a:pt x="17524" y="13822"/>
                  <a:pt x="18625" y="13738"/>
                  <a:pt x="18625" y="13738"/>
                </a:cubicBezTo>
                <a:lnTo>
                  <a:pt x="18625" y="14029"/>
                </a:lnTo>
                <a:cubicBezTo>
                  <a:pt x="18625" y="14029"/>
                  <a:pt x="17800" y="14213"/>
                  <a:pt x="16982" y="14213"/>
                </a:cubicBezTo>
                <a:cubicBezTo>
                  <a:pt x="16348" y="14213"/>
                  <a:pt x="5252" y="14213"/>
                  <a:pt x="4618" y="14213"/>
                </a:cubicBezTo>
                <a:cubicBezTo>
                  <a:pt x="3800" y="14213"/>
                  <a:pt x="2975" y="14029"/>
                  <a:pt x="2975" y="14029"/>
                </a:cubicBezTo>
                <a:lnTo>
                  <a:pt x="2975" y="13738"/>
                </a:lnTo>
                <a:close/>
              </a:path>
            </a:pathLst>
          </a:custGeom>
          <a:solidFill>
            <a:schemeClr val="accent2"/>
          </a:solidFill>
          <a:ln w="25400">
            <a:solidFill>
              <a:srgbClr val="000000"/>
            </a:solidFill>
          </a:ln>
          <a:effectLst>
            <a:outerShdw blurRad="177800" dist="25400" dir="5400000" rotWithShape="0">
              <a:srgbClr val="000000">
                <a:alpha val="75000"/>
              </a:srgbClr>
            </a:outerShdw>
          </a:effectLst>
        </p:spPr>
        <p:txBody>
          <a:bodyPr lIns="0" tIns="0" rIns="0" bIns="0"/>
          <a:lstStyle/>
          <a:p>
            <a:pPr>
              <a:defRPr>
                <a:solidFill>
                  <a:srgbClr val="FFFFFF"/>
                </a:solidFill>
              </a:defRPr>
            </a:pPr>
            <a:endParaRPr/>
          </a:p>
        </p:txBody>
      </p:sp>
      <p:sp>
        <p:nvSpPr>
          <p:cNvPr id="149" name="+"/>
          <p:cNvSpPr txBox="1"/>
          <p:nvPr/>
        </p:nvSpPr>
        <p:spPr>
          <a:xfrm>
            <a:off x="7486739" y="2627477"/>
            <a:ext cx="413197" cy="764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5400">
                <a:solidFill>
                  <a:srgbClr val="FFFFFF"/>
                </a:solidFill>
              </a:defRPr>
            </a:lvl1pPr>
          </a:lstStyle>
          <a:p>
            <a:r>
              <a:t>+</a:t>
            </a:r>
          </a:p>
        </p:txBody>
      </p:sp>
      <p:sp>
        <p:nvSpPr>
          <p:cNvPr id="150" name="Cloud"/>
          <p:cNvSpPr/>
          <p:nvPr/>
        </p:nvSpPr>
        <p:spPr>
          <a:xfrm>
            <a:off x="6946791" y="3638894"/>
            <a:ext cx="1493092" cy="899822"/>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chemeClr val="accent2"/>
          </a:solidFill>
          <a:ln w="25400">
            <a:solidFill>
              <a:srgbClr val="000000"/>
            </a:solidFill>
          </a:ln>
          <a:effectLst>
            <a:outerShdw blurRad="177800" dist="25400" dir="5400000" rotWithShape="0">
              <a:srgbClr val="000000">
                <a:alpha val="75000"/>
              </a:srgbClr>
            </a:outerShdw>
          </a:effectLst>
        </p:spPr>
        <p:txBody>
          <a:bodyPr lIns="0" tIns="0" rIns="0" bIns="0"/>
          <a:lstStyle/>
          <a:p>
            <a:pPr>
              <a:defRPr>
                <a:solidFill>
                  <a:srgbClr val="FFFFFF"/>
                </a:solidFill>
              </a:defRPr>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Google Shape;91;p16"/>
          <p:cNvSpPr txBox="1">
            <a:spLocks noGrp="1"/>
          </p:cNvSpPr>
          <p:nvPr>
            <p:ph type="title"/>
          </p:nvPr>
        </p:nvSpPr>
        <p:spPr>
          <a:xfrm>
            <a:off x="261749" y="196402"/>
            <a:ext cx="8836341" cy="743525"/>
          </a:xfrm>
          <a:prstGeom prst="rect">
            <a:avLst/>
          </a:prstGeom>
          <a:effectLst>
            <a:outerShdw blurRad="177800" dist="25400" dir="5400000" rotWithShape="0">
              <a:srgbClr val="000000">
                <a:alpha val="75000"/>
              </a:srgbClr>
            </a:outerShdw>
          </a:effectLst>
        </p:spPr>
        <p:txBody>
          <a:bodyPr anchor="t"/>
          <a:lstStyle>
            <a:lvl1pPr defTabSz="905255">
              <a:defRPr sz="3564">
                <a:solidFill>
                  <a:schemeClr val="accent5"/>
                </a:solidFill>
              </a:defRPr>
            </a:lvl1pPr>
          </a:lstStyle>
          <a:p>
            <a:r>
              <a:t>How Our Solution Tackles The Problems</a:t>
            </a:r>
          </a:p>
        </p:txBody>
      </p:sp>
      <p:sp>
        <p:nvSpPr>
          <p:cNvPr id="153" name="Quote Bubble"/>
          <p:cNvSpPr/>
          <p:nvPr/>
        </p:nvSpPr>
        <p:spPr>
          <a:xfrm>
            <a:off x="147155" y="2088612"/>
            <a:ext cx="2936532" cy="2493825"/>
          </a:xfrm>
          <a:prstGeom prst="wedgeEllipseCallout">
            <a:avLst>
              <a:gd name="adj1" fmla="val -49475"/>
              <a:gd name="adj2" fmla="val 59882"/>
            </a:avLst>
          </a:prstGeom>
          <a:solidFill>
            <a:schemeClr val="accent5"/>
          </a:solidFill>
          <a:ln w="12700">
            <a:miter lim="400000"/>
          </a:ln>
        </p:spPr>
        <p:txBody>
          <a:bodyPr lIns="0" tIns="0" rIns="0" bIns="0"/>
          <a:lstStyle/>
          <a:p>
            <a:pPr>
              <a:defRPr>
                <a:solidFill>
                  <a:srgbClr val="000000"/>
                </a:solidFill>
              </a:defRPr>
            </a:pPr>
            <a:endParaRPr/>
          </a:p>
        </p:txBody>
      </p:sp>
      <p:sp>
        <p:nvSpPr>
          <p:cNvPr id="154" name="Quote Bubble"/>
          <p:cNvSpPr/>
          <p:nvPr/>
        </p:nvSpPr>
        <p:spPr>
          <a:xfrm>
            <a:off x="2748195" y="1199554"/>
            <a:ext cx="3431911" cy="2744233"/>
          </a:xfrm>
          <a:prstGeom prst="wedgeEllipseCallout">
            <a:avLst>
              <a:gd name="adj1" fmla="val -62316"/>
              <a:gd name="adj2" fmla="val -48123"/>
            </a:avLst>
          </a:prstGeom>
          <a:solidFill>
            <a:schemeClr val="accent2"/>
          </a:solidFill>
          <a:ln w="12700">
            <a:miter lim="400000"/>
          </a:ln>
        </p:spPr>
        <p:txBody>
          <a:bodyPr lIns="0" tIns="0" rIns="0" bIns="0"/>
          <a:lstStyle/>
          <a:p>
            <a:pPr>
              <a:defRPr>
                <a:solidFill>
                  <a:srgbClr val="000000"/>
                </a:solidFill>
              </a:defRPr>
            </a:pPr>
            <a:endParaRPr/>
          </a:p>
        </p:txBody>
      </p:sp>
      <p:sp>
        <p:nvSpPr>
          <p:cNvPr id="155" name="Quote Bubble"/>
          <p:cNvSpPr/>
          <p:nvPr/>
        </p:nvSpPr>
        <p:spPr>
          <a:xfrm>
            <a:off x="5770647" y="2074112"/>
            <a:ext cx="3226198" cy="2627318"/>
          </a:xfrm>
          <a:prstGeom prst="wedgeEllipseCallout">
            <a:avLst>
              <a:gd name="adj1" fmla="val 43923"/>
              <a:gd name="adj2" fmla="val 55403"/>
            </a:avLst>
          </a:prstGeom>
          <a:solidFill>
            <a:srgbClr val="F46524"/>
          </a:solidFill>
          <a:ln w="12700">
            <a:miter lim="400000"/>
          </a:ln>
        </p:spPr>
        <p:txBody>
          <a:bodyPr lIns="0" tIns="0" rIns="0" bIns="0"/>
          <a:lstStyle/>
          <a:p>
            <a:pPr>
              <a:defRPr>
                <a:solidFill>
                  <a:srgbClr val="000000"/>
                </a:solidFill>
              </a:defRPr>
            </a:pPr>
            <a:endParaRPr/>
          </a:p>
        </p:txBody>
      </p:sp>
      <p:sp>
        <p:nvSpPr>
          <p:cNvPr id="156" name="Google Shape;96;p16"/>
          <p:cNvSpPr txBox="1"/>
          <p:nvPr/>
        </p:nvSpPr>
        <p:spPr>
          <a:xfrm rot="21060000">
            <a:off x="286379" y="2555358"/>
            <a:ext cx="2582017" cy="1421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defTabSz="896111">
              <a:defRPr sz="1862">
                <a:solidFill>
                  <a:srgbClr val="FFFFFF"/>
                </a:solidFill>
                <a:latin typeface="Raleway"/>
                <a:ea typeface="Raleway"/>
                <a:cs typeface="Raleway"/>
                <a:sym typeface="Raleway"/>
              </a:defRPr>
            </a:lvl1pPr>
          </a:lstStyle>
          <a:p>
            <a:r>
              <a:t>There is always a LCD display outside displaying the contents of the fridge.</a:t>
            </a:r>
          </a:p>
        </p:txBody>
      </p:sp>
      <p:sp>
        <p:nvSpPr>
          <p:cNvPr id="157" name="Google Shape;97;p16"/>
          <p:cNvSpPr txBox="1"/>
          <p:nvPr/>
        </p:nvSpPr>
        <p:spPr>
          <a:xfrm rot="372001">
            <a:off x="3244206" y="1503458"/>
            <a:ext cx="2481601" cy="2161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a:spcBef>
                <a:spcPts val="1200"/>
              </a:spcBef>
              <a:defRPr sz="1900">
                <a:solidFill>
                  <a:srgbClr val="FFFFFF"/>
                </a:solidFill>
                <a:latin typeface="Raleway"/>
                <a:ea typeface="Raleway"/>
                <a:cs typeface="Raleway"/>
                <a:sym typeface="Raleway"/>
              </a:defRPr>
            </a:lvl1pPr>
          </a:lstStyle>
          <a:p>
            <a:r>
              <a:t>We can study trends using the  data in the database and be better prepared for future stocking of the fridge.</a:t>
            </a:r>
          </a:p>
        </p:txBody>
      </p:sp>
      <p:sp>
        <p:nvSpPr>
          <p:cNvPr id="158" name="Google Shape;95;p16"/>
          <p:cNvSpPr txBox="1"/>
          <p:nvPr/>
        </p:nvSpPr>
        <p:spPr>
          <a:xfrm rot="551554">
            <a:off x="6142945" y="2403247"/>
            <a:ext cx="2481601" cy="1951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defTabSz="868680">
              <a:spcBef>
                <a:spcPts val="1100"/>
              </a:spcBef>
              <a:defRPr sz="1804">
                <a:solidFill>
                  <a:srgbClr val="FFFFFF"/>
                </a:solidFill>
                <a:latin typeface="Raleway"/>
                <a:ea typeface="Raleway"/>
                <a:cs typeface="Raleway"/>
                <a:sym typeface="Raleway"/>
              </a:defRPr>
            </a:lvl1pPr>
          </a:lstStyle>
          <a:p>
            <a:r>
              <a:t>Since there is an LCD display showing the contents, there is less need to open the fridge door and thus it saves electricity.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Google Shape;117;p18"/>
          <p:cNvSpPr txBox="1">
            <a:spLocks noGrp="1"/>
          </p:cNvSpPr>
          <p:nvPr>
            <p:ph type="title"/>
          </p:nvPr>
        </p:nvSpPr>
        <p:spPr>
          <a:xfrm>
            <a:off x="371550" y="250700"/>
            <a:ext cx="8158499" cy="993900"/>
          </a:xfrm>
          <a:prstGeom prst="rect">
            <a:avLst/>
          </a:prstGeom>
        </p:spPr>
        <p:txBody>
          <a:bodyPr anchor="t"/>
          <a:lstStyle>
            <a:lvl1pPr>
              <a:spcBef>
                <a:spcPts val="1600"/>
              </a:spcBef>
              <a:defRPr sz="3600">
                <a:solidFill>
                  <a:srgbClr val="F46524"/>
                </a:solidFill>
              </a:defRPr>
            </a:lvl1pPr>
          </a:lstStyle>
          <a:p>
            <a:r>
              <a:t>Our Device</a:t>
            </a:r>
          </a:p>
        </p:txBody>
      </p:sp>
      <p:sp>
        <p:nvSpPr>
          <p:cNvPr id="161" name="Google Shape;111;p17"/>
          <p:cNvSpPr txBox="1"/>
          <p:nvPr/>
        </p:nvSpPr>
        <p:spPr>
          <a:xfrm>
            <a:off x="315378" y="1295975"/>
            <a:ext cx="8513244" cy="3484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lgn="just">
              <a:spcBef>
                <a:spcPts val="4600"/>
              </a:spcBef>
              <a:defRPr sz="2000">
                <a:solidFill>
                  <a:srgbClr val="FFFFFF"/>
                </a:solidFill>
                <a:latin typeface="Raleway"/>
                <a:ea typeface="Raleway"/>
                <a:cs typeface="Raleway"/>
                <a:sym typeface="Raleway"/>
              </a:defRPr>
            </a:pPr>
            <a:r>
              <a:t>Our device has various components with different purposes which are described below :- </a:t>
            </a:r>
          </a:p>
          <a:p>
            <a:pPr marL="140368" indent="-140368" algn="just">
              <a:spcBef>
                <a:spcPts val="4600"/>
              </a:spcBef>
              <a:buSzPct val="100000"/>
              <a:buChar char="•"/>
              <a:defRPr sz="2000">
                <a:solidFill>
                  <a:srgbClr val="FFFFFF"/>
                </a:solidFill>
                <a:latin typeface="Raleway"/>
                <a:ea typeface="Raleway"/>
                <a:cs typeface="Raleway"/>
                <a:sym typeface="Raleway"/>
              </a:defRPr>
            </a:pPr>
            <a:r>
              <a:t>We use a flip switch to decide whether we are putting the products inside the fridge ( adding ) or products bottles from the fridge ( subtracting ) so we can perform the required actions in the database.</a:t>
            </a:r>
          </a:p>
          <a:p>
            <a:pPr marL="140368" indent="-140368" algn="just">
              <a:spcBef>
                <a:spcPts val="4600"/>
              </a:spcBef>
              <a:buSzPct val="100000"/>
              <a:buChar char="•"/>
              <a:defRPr sz="2000">
                <a:solidFill>
                  <a:srgbClr val="FFFFFF"/>
                </a:solidFill>
                <a:latin typeface="Raleway"/>
                <a:ea typeface="Raleway"/>
                <a:cs typeface="Raleway"/>
                <a:sym typeface="Raleway"/>
              </a:defRPr>
            </a:pPr>
            <a:r>
              <a:t>We have a barcode scanner at the door of the fridge which is connected to the raspberry pi using jumper wires.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oogle Shape;117;p18"/>
          <p:cNvSpPr txBox="1">
            <a:spLocks noGrp="1"/>
          </p:cNvSpPr>
          <p:nvPr>
            <p:ph type="title"/>
          </p:nvPr>
        </p:nvSpPr>
        <p:spPr>
          <a:xfrm>
            <a:off x="371550" y="250700"/>
            <a:ext cx="8158499" cy="993900"/>
          </a:xfrm>
          <a:prstGeom prst="rect">
            <a:avLst/>
          </a:prstGeom>
        </p:spPr>
        <p:txBody>
          <a:bodyPr anchor="t"/>
          <a:lstStyle>
            <a:lvl1pPr>
              <a:spcBef>
                <a:spcPts val="1600"/>
              </a:spcBef>
              <a:defRPr sz="3600">
                <a:solidFill>
                  <a:srgbClr val="F46524"/>
                </a:solidFill>
              </a:defRPr>
            </a:lvl1pPr>
          </a:lstStyle>
          <a:p>
            <a:r>
              <a:t>Our Device</a:t>
            </a:r>
          </a:p>
        </p:txBody>
      </p:sp>
      <p:sp>
        <p:nvSpPr>
          <p:cNvPr id="164" name="Google Shape;111;p17"/>
          <p:cNvSpPr txBox="1"/>
          <p:nvPr/>
        </p:nvSpPr>
        <p:spPr>
          <a:xfrm>
            <a:off x="315378" y="1126971"/>
            <a:ext cx="8513244" cy="36880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140368" indent="-140368" algn="just">
              <a:spcBef>
                <a:spcPts val="4200"/>
              </a:spcBef>
              <a:buSzPct val="100000"/>
              <a:buChar char="•"/>
              <a:defRPr sz="2000">
                <a:solidFill>
                  <a:srgbClr val="FFFFFF"/>
                </a:solidFill>
                <a:latin typeface="Raleway"/>
                <a:ea typeface="Raleway"/>
                <a:cs typeface="Raleway"/>
                <a:sym typeface="Raleway"/>
              </a:defRPr>
            </a:pPr>
            <a:r>
              <a:t>After selecting the mode of use we scan the bottle using a barcode scanner which is connected to a buzzer via raspberry pi so that the vendor/customer know that the barcode is scanned successfully</a:t>
            </a:r>
          </a:p>
          <a:p>
            <a:pPr marL="140368" indent="-140368" algn="just">
              <a:spcBef>
                <a:spcPts val="4200"/>
              </a:spcBef>
              <a:buSzPct val="100000"/>
              <a:buChar char="•"/>
              <a:defRPr sz="2000">
                <a:solidFill>
                  <a:srgbClr val="FFFFFF"/>
                </a:solidFill>
                <a:latin typeface="Raleway"/>
                <a:ea typeface="Raleway"/>
                <a:cs typeface="Raleway"/>
                <a:sym typeface="Raleway"/>
              </a:defRPr>
            </a:pPr>
            <a:r>
              <a:t>Raspberry pi is connected to the local database which is stored in a SD Card on the Raspberry Pi itself.</a:t>
            </a:r>
          </a:p>
          <a:p>
            <a:pPr marL="140368" indent="-140368" algn="just">
              <a:spcBef>
                <a:spcPts val="4200"/>
              </a:spcBef>
              <a:buSzPct val="100000"/>
              <a:buChar char="•"/>
              <a:defRPr sz="2000">
                <a:solidFill>
                  <a:srgbClr val="FFFFFF"/>
                </a:solidFill>
                <a:latin typeface="Raleway"/>
                <a:ea typeface="Raleway"/>
                <a:cs typeface="Raleway"/>
                <a:sym typeface="Raleway"/>
              </a:defRPr>
            </a:pPr>
            <a:r>
              <a:t>The database gets immediately updated and LCD screen connected to the raspberry pi will display the quantity of each product and the different types of variety available in it.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166" name="Google Shape;123;p19"/>
          <p:cNvSpPr txBox="1">
            <a:spLocks noGrp="1"/>
          </p:cNvSpPr>
          <p:nvPr>
            <p:ph type="title" idx="4294967295"/>
          </p:nvPr>
        </p:nvSpPr>
        <p:spPr>
          <a:xfrm>
            <a:off x="176424" y="167697"/>
            <a:ext cx="6004126" cy="732669"/>
          </a:xfrm>
          <a:prstGeom prst="rect">
            <a:avLst/>
          </a:prstGeom>
          <a:effectLst>
            <a:outerShdw blurRad="177800" dist="25400" dir="5400000" rotWithShape="0">
              <a:srgbClr val="000000">
                <a:alpha val="75000"/>
              </a:srgbClr>
            </a:outerShdw>
          </a:effectLst>
        </p:spPr>
        <p:txBody>
          <a:bodyPr/>
          <a:lstStyle>
            <a:lvl1pPr>
              <a:spcBef>
                <a:spcPts val="1600"/>
              </a:spcBef>
              <a:defRPr sz="3600">
                <a:solidFill>
                  <a:srgbClr val="F46524"/>
                </a:solidFill>
              </a:defRPr>
            </a:lvl1pPr>
          </a:lstStyle>
          <a:p>
            <a:r>
              <a:t>Components of our device </a:t>
            </a:r>
          </a:p>
        </p:txBody>
      </p:sp>
      <p:pic>
        <p:nvPicPr>
          <p:cNvPr id="167" name="Screenshot 2020-03-20 at 5.01.36 PM.png" descr="Screenshot 2020-03-20 at 5.01.36 PM.png"/>
          <p:cNvPicPr>
            <a:picLocks noChangeAspect="1"/>
          </p:cNvPicPr>
          <p:nvPr/>
        </p:nvPicPr>
        <p:blipFill>
          <a:blip r:embed="rId2"/>
          <a:stretch>
            <a:fillRect/>
          </a:stretch>
        </p:blipFill>
        <p:spPr>
          <a:xfrm>
            <a:off x="646316" y="1307643"/>
            <a:ext cx="2196390" cy="1944040"/>
          </a:xfrm>
          <a:prstGeom prst="rect">
            <a:avLst/>
          </a:prstGeom>
          <a:ln w="25400">
            <a:solidFill>
              <a:srgbClr val="000000"/>
            </a:solidFill>
            <a:miter lim="400000"/>
          </a:ln>
          <a:effectLst>
            <a:outerShdw blurRad="177800" dist="25400" dir="6404385" rotWithShape="0">
              <a:srgbClr val="000000">
                <a:alpha val="75000"/>
              </a:srgbClr>
            </a:outerShdw>
          </a:effectLst>
        </p:spPr>
      </p:pic>
      <p:sp>
        <p:nvSpPr>
          <p:cNvPr id="168" name="Barcode Scanner"/>
          <p:cNvSpPr txBox="1"/>
          <p:nvPr/>
        </p:nvSpPr>
        <p:spPr>
          <a:xfrm>
            <a:off x="575717" y="3839357"/>
            <a:ext cx="2337588" cy="3587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2300">
                <a:solidFill>
                  <a:srgbClr val="FFFFFF"/>
                </a:solidFill>
              </a:defRPr>
            </a:lvl1pPr>
          </a:lstStyle>
          <a:p>
            <a:r>
              <a:t>Barcode Scanner</a:t>
            </a:r>
          </a:p>
        </p:txBody>
      </p:sp>
      <p:sp>
        <p:nvSpPr>
          <p:cNvPr id="169" name="Cloud"/>
          <p:cNvSpPr/>
          <p:nvPr/>
        </p:nvSpPr>
        <p:spPr>
          <a:xfrm>
            <a:off x="4228748" y="1829752"/>
            <a:ext cx="1493092" cy="899822"/>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chemeClr val="accent2"/>
          </a:solidFill>
          <a:ln w="25400">
            <a:solidFill>
              <a:srgbClr val="000000"/>
            </a:solidFill>
            <a:miter lim="400000"/>
          </a:ln>
          <a:effectLst>
            <a:outerShdw blurRad="177800" dist="25400" dir="5400000" rotWithShape="0">
              <a:srgbClr val="000000">
                <a:alpha val="75000"/>
              </a:srgbClr>
            </a:outerShdw>
          </a:effectLst>
        </p:spPr>
        <p:txBody>
          <a:bodyPr lIns="0" tIns="0" rIns="0" bIns="0"/>
          <a:lstStyle/>
          <a:p>
            <a:pPr>
              <a:defRPr>
                <a:solidFill>
                  <a:srgbClr val="000000"/>
                </a:solidFill>
              </a:defRPr>
            </a:pPr>
            <a:endParaRPr/>
          </a:p>
        </p:txBody>
      </p:sp>
      <p:sp>
        <p:nvSpPr>
          <p:cNvPr id="170" name="Local…"/>
          <p:cNvSpPr txBox="1"/>
          <p:nvPr/>
        </p:nvSpPr>
        <p:spPr>
          <a:xfrm>
            <a:off x="3806501" y="3667907"/>
            <a:ext cx="2337587" cy="7016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ctr">
              <a:defRPr sz="2300">
                <a:solidFill>
                  <a:srgbClr val="FFFFFF"/>
                </a:solidFill>
              </a:defRPr>
            </a:pPr>
            <a:r>
              <a:t>Local</a:t>
            </a:r>
          </a:p>
          <a:p>
            <a:pPr algn="ctr">
              <a:defRPr sz="2300">
                <a:solidFill>
                  <a:srgbClr val="FFFFFF"/>
                </a:solidFill>
              </a:defRPr>
            </a:pPr>
            <a:r>
              <a:t>Database</a:t>
            </a:r>
          </a:p>
        </p:txBody>
      </p:sp>
      <p:sp>
        <p:nvSpPr>
          <p:cNvPr id="171" name="Computer"/>
          <p:cNvSpPr/>
          <p:nvPr/>
        </p:nvSpPr>
        <p:spPr>
          <a:xfrm>
            <a:off x="7107883" y="1829004"/>
            <a:ext cx="1389802" cy="1121546"/>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chemeClr val="accent5"/>
          </a:solidFill>
          <a:ln w="25400">
            <a:solidFill>
              <a:srgbClr val="000000"/>
            </a:solidFill>
            <a:miter lim="400000"/>
          </a:ln>
          <a:effectLst>
            <a:outerShdw blurRad="177800" dist="25400" dir="5400000" rotWithShape="0">
              <a:srgbClr val="000000">
                <a:alpha val="75000"/>
              </a:srgbClr>
            </a:outerShdw>
          </a:effectLst>
        </p:spPr>
        <p:txBody>
          <a:bodyPr lIns="0" tIns="0" rIns="0" bIns="0"/>
          <a:lstStyle/>
          <a:p>
            <a:pPr>
              <a:defRPr>
                <a:solidFill>
                  <a:srgbClr val="000000"/>
                </a:solidFill>
              </a:defRPr>
            </a:pPr>
            <a:endParaRPr/>
          </a:p>
        </p:txBody>
      </p:sp>
      <p:sp>
        <p:nvSpPr>
          <p:cNvPr id="172" name="LCD Display"/>
          <p:cNvSpPr txBox="1"/>
          <p:nvPr/>
        </p:nvSpPr>
        <p:spPr>
          <a:xfrm>
            <a:off x="6633990" y="3839357"/>
            <a:ext cx="2337587" cy="3587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2300">
                <a:solidFill>
                  <a:srgbClr val="FFFFFF"/>
                </a:solidFill>
              </a:defRPr>
            </a:lvl1pPr>
          </a:lstStyle>
          <a:p>
            <a:r>
              <a:t>LCD Display</a:t>
            </a:r>
          </a:p>
        </p:txBody>
      </p:sp>
    </p:spTree>
  </p:cSld>
  <p:clrMapOvr>
    <a:masterClrMapping/>
  </p:clrMapOvr>
  <p:transition spd="med"/>
</p:sld>
</file>

<file path=ppt/theme/theme1.xml><?xml version="1.0" encoding="utf-8"?>
<a:theme xmlns:a="http://schemas.openxmlformats.org/drawingml/2006/main"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772</Words>
  <Application>Microsoft Macintosh PowerPoint</Application>
  <PresentationFormat>On-screen Show (16:9)</PresentationFormat>
  <Paragraphs>77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Helvetica</vt:lpstr>
      <vt:lpstr>Lato</vt:lpstr>
      <vt:lpstr>Raleway</vt:lpstr>
      <vt:lpstr>Times</vt:lpstr>
      <vt:lpstr>Swiss</vt:lpstr>
      <vt:lpstr>Re-Fridgerator </vt:lpstr>
      <vt:lpstr>Problem Statement </vt:lpstr>
      <vt:lpstr>Our College Canteen - A Current Scenario Example</vt:lpstr>
      <vt:lpstr>Problems with the current scenario</vt:lpstr>
      <vt:lpstr>Our Solution</vt:lpstr>
      <vt:lpstr>How Our Solution Tackles The Problems</vt:lpstr>
      <vt:lpstr>Our Device</vt:lpstr>
      <vt:lpstr>Our Device</vt:lpstr>
      <vt:lpstr>Components of our device </vt:lpstr>
      <vt:lpstr>Components of our device </vt:lpstr>
      <vt:lpstr>Working</vt:lpstr>
      <vt:lpstr>Code Snippets</vt:lpstr>
      <vt:lpstr>Challenges with our  design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Re-Fridgerator </dc:title>
  <cp:lastModifiedBy>Microsoft Office User</cp:lastModifiedBy>
  <cp:revision>2</cp:revision>
  <dcterms:modified xsi:type="dcterms:W3CDTF">2020-03-20T13:03:18Z</dcterms:modified>
</cp:coreProperties>
</file>