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80"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dhi" initials="V" lastIdx="1" clrIdx="0">
    <p:extLst>
      <p:ext uri="{19B8F6BF-5375-455C-9EA6-DF929625EA0E}">
        <p15:presenceInfo xmlns:p15="http://schemas.microsoft.com/office/powerpoint/2012/main" userId="03c819ada61473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5/26/2022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6416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5/26/2022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094013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79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13028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69977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285750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719713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3512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7577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01615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549725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5/26/2022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211941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5/26/2022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1664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0313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98607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5/26/2022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871026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96426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5/26/2022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834074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7CCF-4D80-404F-9B87-7E427DFF520B}"/>
              </a:ext>
            </a:extLst>
          </p:cNvPr>
          <p:cNvSpPr>
            <a:spLocks noGrp="1"/>
          </p:cNvSpPr>
          <p:nvPr>
            <p:ph type="ctrTitle"/>
          </p:nvPr>
        </p:nvSpPr>
        <p:spPr>
          <a:xfrm>
            <a:off x="2792934" y="2761790"/>
            <a:ext cx="8574622" cy="1134534"/>
          </a:xfrm>
        </p:spPr>
        <p:txBody>
          <a:bodyPr>
            <a:normAutofit/>
          </a:bodyPr>
          <a:lstStyle/>
          <a:p>
            <a:pPr algn="ctr">
              <a:spcAft>
                <a:spcPts val="0"/>
              </a:spcAft>
            </a:pPr>
            <a:r>
              <a:rPr lang="en-IN" sz="5400" b="1" dirty="0">
                <a:latin typeface="Georgia" panose="02040502050405020303" pitchFamily="18" charset="0"/>
                <a:ea typeface="Times New Roman" panose="02020603050405020304" pitchFamily="18" charset="0"/>
                <a:cs typeface="Calibri" panose="020F0502020204030204" pitchFamily="34" charset="0"/>
              </a:rPr>
              <a:t>PROGRAMMING IN C</a:t>
            </a:r>
            <a:endParaRPr lang="en-IN" sz="5400" dirty="0">
              <a:latin typeface="Georgia" panose="02040502050405020303" pitchFamily="18" charset="0"/>
            </a:endParaRPr>
          </a:p>
        </p:txBody>
      </p:sp>
      <p:sp>
        <p:nvSpPr>
          <p:cNvPr id="3" name="Subtitle 2">
            <a:extLst>
              <a:ext uri="{FF2B5EF4-FFF2-40B4-BE49-F238E27FC236}">
                <a16:creationId xmlns:a16="http://schemas.microsoft.com/office/drawing/2014/main" id="{B15E33D3-2227-4C46-821C-D189010594F5}"/>
              </a:ext>
            </a:extLst>
          </p:cNvPr>
          <p:cNvSpPr>
            <a:spLocks noGrp="1"/>
          </p:cNvSpPr>
          <p:nvPr>
            <p:ph type="subTitle" idx="1"/>
          </p:nvPr>
        </p:nvSpPr>
        <p:spPr>
          <a:xfrm>
            <a:off x="6831021" y="3996267"/>
            <a:ext cx="4865155" cy="1388534"/>
          </a:xfrm>
        </p:spPr>
        <p:txBody>
          <a:bodyPr>
            <a:normAutofit fontScale="25000" lnSpcReduction="20000"/>
          </a:bodyPr>
          <a:lstStyle/>
          <a:p>
            <a:pPr algn="l">
              <a:spcAft>
                <a:spcPts val="0"/>
              </a:spcAft>
            </a:pPr>
            <a:r>
              <a:rPr lang="en-IN" sz="9600" b="1" dirty="0">
                <a:highlight>
                  <a:srgbClr val="C0C0C0"/>
                </a:highlight>
                <a:latin typeface="Calibri" panose="020F0502020204030204" pitchFamily="34" charset="0"/>
                <a:ea typeface="Times New Roman" panose="02020603050405020304" pitchFamily="18" charset="0"/>
                <a:cs typeface="Calibri" panose="020F0502020204030204" pitchFamily="34" charset="0"/>
              </a:rPr>
              <a:t>MADE BY</a:t>
            </a:r>
            <a:r>
              <a:rPr lang="en-IN" sz="9600" b="1" dirty="0">
                <a:latin typeface="Calibri" panose="020F0502020204030204" pitchFamily="34" charset="0"/>
                <a:ea typeface="Times New Roman" panose="02020603050405020304" pitchFamily="18" charset="0"/>
                <a:cs typeface="Calibri" panose="020F0502020204030204" pitchFamily="34" charset="0"/>
              </a:rPr>
              <a:t>:</a:t>
            </a:r>
            <a:endParaRPr lang="en-IN" sz="9600" b="1" dirty="0">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en-IN" sz="9600" dirty="0">
                <a:latin typeface="Calibri" panose="020F0502020204030204" pitchFamily="34" charset="0"/>
                <a:ea typeface="Times New Roman" panose="02020603050405020304" pitchFamily="18" charset="0"/>
                <a:cs typeface="Calibri" panose="020F0502020204030204" pitchFamily="34" charset="0"/>
              </a:rPr>
              <a:t>SAMAR JHA: 19070122148</a:t>
            </a:r>
            <a:endParaRPr lang="en-IN" sz="9600" dirty="0">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en-IN" sz="9600" dirty="0">
                <a:latin typeface="Calibri" panose="020F0502020204030204" pitchFamily="34" charset="0"/>
                <a:ea typeface="Times New Roman" panose="02020603050405020304" pitchFamily="18" charset="0"/>
                <a:cs typeface="Calibri" panose="020F0502020204030204" pitchFamily="34" charset="0"/>
              </a:rPr>
              <a:t>SHAUNAK INAMDAR: 19070122156</a:t>
            </a:r>
            <a:endParaRPr lang="en-IN" sz="9600" dirty="0">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en-IN" sz="9600" dirty="0">
                <a:latin typeface="Calibri" panose="020F0502020204030204" pitchFamily="34" charset="0"/>
                <a:ea typeface="Times New Roman" panose="02020603050405020304" pitchFamily="18" charset="0"/>
                <a:cs typeface="Calibri" panose="020F0502020204030204" pitchFamily="34" charset="0"/>
              </a:rPr>
              <a:t>SOMAAY MAHESWARI: 19070122170</a:t>
            </a:r>
            <a:endParaRPr lang="en-IN" sz="9600" dirty="0">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en-IN" sz="9600" dirty="0">
                <a:latin typeface="Calibri" panose="020F0502020204030204" pitchFamily="34" charset="0"/>
                <a:ea typeface="Times New Roman" panose="02020603050405020304" pitchFamily="18" charset="0"/>
                <a:cs typeface="Calibri" panose="020F0502020204030204" pitchFamily="34" charset="0"/>
              </a:rPr>
              <a:t>SRUSHTI GORAKH: 19070122176</a:t>
            </a:r>
            <a:endParaRPr lang="en-IN" sz="9600" dirty="0">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en-IN" sz="9600" dirty="0">
                <a:latin typeface="Calibri" panose="020F0502020204030204" pitchFamily="34" charset="0"/>
                <a:ea typeface="Times New Roman" panose="02020603050405020304" pitchFamily="18" charset="0"/>
                <a:cs typeface="Calibri" panose="020F0502020204030204" pitchFamily="34" charset="0"/>
              </a:rPr>
              <a:t>VIDHI KHATWANI: 19070122194</a:t>
            </a:r>
            <a:endParaRPr lang="en-IN" sz="96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F1BFA3A-5749-4219-9C0B-0758BA47B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334" y="186267"/>
            <a:ext cx="4775200" cy="2929466"/>
          </a:xfrm>
          <a:prstGeom prst="rect">
            <a:avLst/>
          </a:prstGeom>
        </p:spPr>
      </p:pic>
      <p:sp>
        <p:nvSpPr>
          <p:cNvPr id="7" name="TextBox 6">
            <a:extLst>
              <a:ext uri="{FF2B5EF4-FFF2-40B4-BE49-F238E27FC236}">
                <a16:creationId xmlns:a16="http://schemas.microsoft.com/office/drawing/2014/main" id="{9C68015D-1CA9-4763-832C-521868605167}"/>
              </a:ext>
            </a:extLst>
          </p:cNvPr>
          <p:cNvSpPr txBox="1"/>
          <p:nvPr/>
        </p:nvSpPr>
        <p:spPr>
          <a:xfrm>
            <a:off x="4223603" y="4676915"/>
            <a:ext cx="2274753" cy="707886"/>
          </a:xfrm>
          <a:prstGeom prst="rect">
            <a:avLst/>
          </a:prstGeom>
          <a:noFill/>
        </p:spPr>
        <p:txBody>
          <a:bodyPr wrap="square" rtlCol="0">
            <a:spAutoFit/>
          </a:bodyPr>
          <a:lstStyle/>
          <a:p>
            <a:r>
              <a:rPr lang="en-IN" sz="4000" dirty="0">
                <a:latin typeface="Algerian" panose="04020705040A02060702" pitchFamily="82" charset="0"/>
              </a:rPr>
              <a:t>GROUP-3</a:t>
            </a:r>
          </a:p>
        </p:txBody>
      </p:sp>
    </p:spTree>
    <p:extLst>
      <p:ext uri="{BB962C8B-B14F-4D97-AF65-F5344CB8AC3E}">
        <p14:creationId xmlns:p14="http://schemas.microsoft.com/office/powerpoint/2010/main" val="2526201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EE7D-15FD-4A45-9E9B-0F7F1C9C1014}"/>
              </a:ext>
            </a:extLst>
          </p:cNvPr>
          <p:cNvSpPr>
            <a:spLocks noGrp="1"/>
          </p:cNvSpPr>
          <p:nvPr>
            <p:ph type="title"/>
          </p:nvPr>
        </p:nvSpPr>
        <p:spPr>
          <a:xfrm>
            <a:off x="-1941514" y="2114285"/>
            <a:ext cx="10018713" cy="2629429"/>
          </a:xfrm>
        </p:spPr>
        <p:txBody>
          <a:bodyPr>
            <a:normAutofit fontScale="90000"/>
          </a:bodyPr>
          <a:lstStyle/>
          <a:p>
            <a:r>
              <a:rPr lang="en-IN" sz="5400" b="1" dirty="0">
                <a:latin typeface="Georgia" panose="02040502050405020303" pitchFamily="18" charset="0"/>
              </a:rPr>
              <a:t>F</a:t>
            </a:r>
            <a:br>
              <a:rPr lang="en-IN" sz="5400" b="1" dirty="0">
                <a:latin typeface="Georgia" panose="02040502050405020303" pitchFamily="18" charset="0"/>
              </a:rPr>
            </a:br>
            <a:r>
              <a:rPr lang="en-IN" sz="5400" b="1" dirty="0">
                <a:latin typeface="Georgia" panose="02040502050405020303" pitchFamily="18" charset="0"/>
              </a:rPr>
              <a:t>L</a:t>
            </a:r>
            <a:br>
              <a:rPr lang="en-IN" sz="5400" b="1" dirty="0">
                <a:latin typeface="Georgia" panose="02040502050405020303" pitchFamily="18" charset="0"/>
              </a:rPr>
            </a:br>
            <a:r>
              <a:rPr lang="en-IN" sz="5400" b="1" dirty="0">
                <a:latin typeface="Georgia" panose="02040502050405020303" pitchFamily="18" charset="0"/>
              </a:rPr>
              <a:t>O</a:t>
            </a:r>
            <a:br>
              <a:rPr lang="en-IN" sz="5400" b="1" dirty="0">
                <a:latin typeface="Georgia" panose="02040502050405020303" pitchFamily="18" charset="0"/>
              </a:rPr>
            </a:br>
            <a:r>
              <a:rPr lang="en-IN" sz="5400" b="1" dirty="0">
                <a:latin typeface="Georgia" panose="02040502050405020303" pitchFamily="18" charset="0"/>
              </a:rPr>
              <a:t>W</a:t>
            </a:r>
            <a:br>
              <a:rPr lang="en-IN" sz="5400" b="1" dirty="0">
                <a:latin typeface="Georgia" panose="02040502050405020303" pitchFamily="18" charset="0"/>
              </a:rPr>
            </a:br>
            <a:r>
              <a:rPr lang="en-IN" sz="5400" b="1" dirty="0">
                <a:latin typeface="Georgia" panose="02040502050405020303" pitchFamily="18" charset="0"/>
              </a:rPr>
              <a:t>C</a:t>
            </a:r>
            <a:br>
              <a:rPr lang="en-IN" sz="5400" b="1" dirty="0">
                <a:latin typeface="Georgia" panose="02040502050405020303" pitchFamily="18" charset="0"/>
              </a:rPr>
            </a:br>
            <a:r>
              <a:rPr lang="en-IN" sz="5400" b="1" dirty="0">
                <a:latin typeface="Georgia" panose="02040502050405020303" pitchFamily="18" charset="0"/>
              </a:rPr>
              <a:t>H</a:t>
            </a:r>
            <a:br>
              <a:rPr lang="en-IN" sz="5400" b="1" dirty="0">
                <a:latin typeface="Georgia" panose="02040502050405020303" pitchFamily="18" charset="0"/>
              </a:rPr>
            </a:br>
            <a:r>
              <a:rPr lang="en-IN" sz="5400" b="1" dirty="0">
                <a:latin typeface="Georgia" panose="02040502050405020303" pitchFamily="18" charset="0"/>
              </a:rPr>
              <a:t>A</a:t>
            </a:r>
            <a:br>
              <a:rPr lang="en-IN" sz="5400" b="1" dirty="0">
                <a:latin typeface="Georgia" panose="02040502050405020303" pitchFamily="18" charset="0"/>
              </a:rPr>
            </a:br>
            <a:r>
              <a:rPr lang="en-IN" sz="5400" b="1" dirty="0">
                <a:latin typeface="Georgia" panose="02040502050405020303" pitchFamily="18" charset="0"/>
              </a:rPr>
              <a:t>R</a:t>
            </a:r>
            <a:br>
              <a:rPr lang="en-IN" sz="5400" b="1" dirty="0">
                <a:latin typeface="Georgia" panose="02040502050405020303" pitchFamily="18" charset="0"/>
              </a:rPr>
            </a:br>
            <a:r>
              <a:rPr lang="en-IN" sz="5400" b="1" dirty="0">
                <a:latin typeface="Georgia" panose="02040502050405020303" pitchFamily="18" charset="0"/>
              </a:rPr>
              <a:t>T</a:t>
            </a:r>
          </a:p>
        </p:txBody>
      </p:sp>
      <p:pic>
        <p:nvPicPr>
          <p:cNvPr id="4" name="Picture 3">
            <a:extLst>
              <a:ext uri="{FF2B5EF4-FFF2-40B4-BE49-F238E27FC236}">
                <a16:creationId xmlns:a16="http://schemas.microsoft.com/office/drawing/2014/main" id="{5212ED10-EB0E-49CD-98A6-6C468341A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949" y="207434"/>
            <a:ext cx="7810500" cy="6410325"/>
          </a:xfrm>
          <a:prstGeom prst="roundRect">
            <a:avLst/>
          </a:prstGeom>
        </p:spPr>
      </p:pic>
    </p:spTree>
    <p:extLst>
      <p:ext uri="{BB962C8B-B14F-4D97-AF65-F5344CB8AC3E}">
        <p14:creationId xmlns:p14="http://schemas.microsoft.com/office/powerpoint/2010/main" val="367557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DBDCD0-2FA3-42C5-A547-BE281C28F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849" y="106532"/>
            <a:ext cx="8691238" cy="6676008"/>
          </a:xfrm>
          <a:prstGeom prst="rect">
            <a:avLst/>
          </a:prstGeom>
        </p:spPr>
      </p:pic>
    </p:spTree>
    <p:extLst>
      <p:ext uri="{BB962C8B-B14F-4D97-AF65-F5344CB8AC3E}">
        <p14:creationId xmlns:p14="http://schemas.microsoft.com/office/powerpoint/2010/main" val="41060003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E610-DC29-4BB4-9FC4-20E8C2C96DF3}"/>
              </a:ext>
            </a:extLst>
          </p:cNvPr>
          <p:cNvSpPr>
            <a:spLocks noGrp="1"/>
          </p:cNvSpPr>
          <p:nvPr>
            <p:ph type="title"/>
          </p:nvPr>
        </p:nvSpPr>
        <p:spPr>
          <a:xfrm>
            <a:off x="1484309" y="-397934"/>
            <a:ext cx="10018713" cy="1752599"/>
          </a:xfrm>
        </p:spPr>
        <p:txBody>
          <a:bodyPr>
            <a:normAutofit/>
          </a:bodyPr>
          <a:lstStyle/>
          <a:p>
            <a:r>
              <a:rPr lang="en-IN" b="1" dirty="0">
                <a:latin typeface="Georgia" panose="02040502050405020303" pitchFamily="18" charset="0"/>
              </a:rPr>
              <a:t>PROGRAM CODE</a:t>
            </a:r>
          </a:p>
        </p:txBody>
      </p:sp>
      <p:sp>
        <p:nvSpPr>
          <p:cNvPr id="3" name="Content Placeholder 2">
            <a:extLst>
              <a:ext uri="{FF2B5EF4-FFF2-40B4-BE49-F238E27FC236}">
                <a16:creationId xmlns:a16="http://schemas.microsoft.com/office/drawing/2014/main" id="{15E3A9FD-B496-47F3-AAFD-CC5FEDC2737F}"/>
              </a:ext>
            </a:extLst>
          </p:cNvPr>
          <p:cNvSpPr>
            <a:spLocks noGrp="1"/>
          </p:cNvSpPr>
          <p:nvPr>
            <p:ph idx="1"/>
          </p:nvPr>
        </p:nvSpPr>
        <p:spPr>
          <a:xfrm>
            <a:off x="1484310" y="812800"/>
            <a:ext cx="10018713" cy="6045199"/>
          </a:xfrm>
        </p:spPr>
        <p:txBody>
          <a:bodyPr>
            <a:normAutofit fontScale="70000" lnSpcReduction="20000"/>
          </a:bodyPr>
          <a:lstStyle/>
          <a:p>
            <a:pPr marL="0" indent="0">
              <a:buNone/>
            </a:pPr>
            <a:r>
              <a:rPr lang="en-IN" sz="2700" dirty="0">
                <a:latin typeface="Calibri" panose="020F0502020204030204" pitchFamily="34" charset="0"/>
                <a:cs typeface="Calibri" panose="020F0502020204030204" pitchFamily="34" charset="0"/>
              </a:rPr>
              <a:t>#include&lt;</a:t>
            </a:r>
            <a:r>
              <a:rPr lang="en-IN" sz="2700" dirty="0" err="1">
                <a:latin typeface="Calibri" panose="020F0502020204030204" pitchFamily="34" charset="0"/>
                <a:cs typeface="Calibri" panose="020F0502020204030204" pitchFamily="34" charset="0"/>
              </a:rPr>
              <a:t>stdio.h</a:t>
            </a:r>
            <a:r>
              <a:rPr lang="en-IN" sz="2700" dirty="0">
                <a:latin typeface="Calibri" panose="020F0502020204030204" pitchFamily="34" charset="0"/>
                <a:cs typeface="Calibri" panose="020F0502020204030204" pitchFamily="34" charset="0"/>
              </a:rPr>
              <a:t>&gt;</a:t>
            </a:r>
          </a:p>
          <a:p>
            <a:pPr marL="0" indent="0">
              <a:buNone/>
            </a:pPr>
            <a:r>
              <a:rPr lang="en-IN" sz="2700" dirty="0">
                <a:latin typeface="Calibri" panose="020F0502020204030204" pitchFamily="34" charset="0"/>
                <a:cs typeface="Calibri" panose="020F0502020204030204" pitchFamily="34" charset="0"/>
              </a:rPr>
              <a:t>struct student{</a:t>
            </a:r>
          </a:p>
          <a:p>
            <a:pPr marL="0" indent="0">
              <a:buNone/>
            </a:pPr>
            <a:r>
              <a:rPr lang="en-IN" sz="2700" dirty="0">
                <a:latin typeface="Calibri" panose="020F0502020204030204" pitchFamily="34" charset="0"/>
                <a:cs typeface="Calibri" panose="020F0502020204030204" pitchFamily="34" charset="0"/>
              </a:rPr>
              <a:t>  	char name[20];</a:t>
            </a:r>
          </a:p>
          <a:p>
            <a:pPr marL="0" indent="0">
              <a:buNone/>
            </a:pPr>
            <a:r>
              <a:rPr lang="en-IN" sz="2700" dirty="0">
                <a:latin typeface="Calibri" panose="020F0502020204030204" pitchFamily="34" charset="0"/>
                <a:cs typeface="Calibri" panose="020F0502020204030204" pitchFamily="34" charset="0"/>
              </a:rPr>
              <a:t>  	long int </a:t>
            </a:r>
            <a:r>
              <a:rPr lang="en-IN" sz="2700" dirty="0" err="1">
                <a:latin typeface="Calibri" panose="020F0502020204030204" pitchFamily="34" charset="0"/>
                <a:cs typeface="Calibri" panose="020F0502020204030204" pitchFamily="34" charset="0"/>
              </a:rPr>
              <a:t>pr_no</a:t>
            </a:r>
            <a:r>
              <a:rPr lang="en-IN" sz="2700" dirty="0">
                <a:latin typeface="Calibri" panose="020F0502020204030204" pitchFamily="34" charset="0"/>
                <a:cs typeface="Calibri" panose="020F0502020204030204" pitchFamily="34" charset="0"/>
              </a:rPr>
              <a:t>;</a:t>
            </a:r>
          </a:p>
          <a:p>
            <a:pPr marL="0" indent="0">
              <a:buNone/>
            </a:pPr>
            <a:r>
              <a:rPr lang="en-IN" sz="2700" dirty="0">
                <a:latin typeface="Calibri" panose="020F0502020204030204" pitchFamily="34" charset="0"/>
                <a:cs typeface="Calibri" panose="020F0502020204030204" pitchFamily="34" charset="0"/>
              </a:rPr>
              <a:t> 	int present;</a:t>
            </a:r>
          </a:p>
          <a:p>
            <a:pPr marL="0" indent="0">
              <a:buNone/>
            </a:pPr>
            <a:r>
              <a:rPr lang="en-IN" sz="2700" dirty="0">
                <a:latin typeface="Calibri" panose="020F0502020204030204" pitchFamily="34" charset="0"/>
                <a:cs typeface="Calibri" panose="020F0502020204030204" pitchFamily="34" charset="0"/>
              </a:rPr>
              <a:t>  	int total;</a:t>
            </a:r>
          </a:p>
          <a:p>
            <a:pPr marL="0" indent="0">
              <a:buNone/>
            </a:pPr>
            <a:r>
              <a:rPr lang="en-IN" sz="2700" dirty="0">
                <a:latin typeface="Calibri" panose="020F0502020204030204" pitchFamily="34" charset="0"/>
                <a:cs typeface="Calibri" panose="020F0502020204030204" pitchFamily="34" charset="0"/>
              </a:rPr>
              <a:t>};</a:t>
            </a:r>
          </a:p>
          <a:p>
            <a:pPr marL="0" indent="0">
              <a:buNone/>
            </a:pPr>
            <a:endParaRPr lang="en-IN" sz="2700" dirty="0">
              <a:latin typeface="Calibri" panose="020F0502020204030204" pitchFamily="34" charset="0"/>
              <a:cs typeface="Calibri" panose="020F0502020204030204" pitchFamily="34" charset="0"/>
            </a:endParaRPr>
          </a:p>
          <a:p>
            <a:pPr marL="0" indent="0">
              <a:buNone/>
            </a:pPr>
            <a:r>
              <a:rPr lang="en-IN" sz="2700" dirty="0">
                <a:latin typeface="Calibri" panose="020F0502020204030204" pitchFamily="34" charset="0"/>
                <a:cs typeface="Calibri" panose="020F0502020204030204" pitchFamily="34" charset="0"/>
              </a:rPr>
              <a:t>int main(){</a:t>
            </a:r>
          </a:p>
          <a:p>
            <a:pPr marL="0" indent="0">
              <a:buNone/>
            </a:pPr>
            <a:r>
              <a:rPr lang="en-IN" sz="2700" dirty="0">
                <a:latin typeface="Calibri" panose="020F0502020204030204" pitchFamily="34" charset="0"/>
                <a:cs typeface="Calibri" panose="020F0502020204030204" pitchFamily="34" charset="0"/>
              </a:rPr>
              <a:t>  	FILE *</a:t>
            </a:r>
            <a:r>
              <a:rPr lang="en-IN" sz="2700" dirty="0" err="1">
                <a:latin typeface="Calibri" panose="020F0502020204030204" pitchFamily="34" charset="0"/>
                <a:cs typeface="Calibri" panose="020F0502020204030204" pitchFamily="34" charset="0"/>
              </a:rPr>
              <a:t>outfile</a:t>
            </a:r>
            <a:r>
              <a:rPr lang="en-IN" sz="2700" dirty="0">
                <a:latin typeface="Calibri" panose="020F0502020204030204" pitchFamily="34" charset="0"/>
                <a:cs typeface="Calibri" panose="020F0502020204030204" pitchFamily="34" charset="0"/>
              </a:rPr>
              <a:t>, *</a:t>
            </a:r>
            <a:r>
              <a:rPr lang="en-IN" sz="2700" dirty="0" err="1">
                <a:latin typeface="Calibri" panose="020F0502020204030204" pitchFamily="34" charset="0"/>
                <a:cs typeface="Calibri" panose="020F0502020204030204" pitchFamily="34" charset="0"/>
              </a:rPr>
              <a:t>infile</a:t>
            </a:r>
            <a:r>
              <a:rPr lang="en-IN" sz="2700" dirty="0">
                <a:latin typeface="Calibri" panose="020F0502020204030204" pitchFamily="34" charset="0"/>
                <a:cs typeface="Calibri" panose="020F0502020204030204" pitchFamily="34" charset="0"/>
              </a:rPr>
              <a:t>;		//Files for writing, reading </a:t>
            </a:r>
          </a:p>
          <a:p>
            <a:pPr marL="0" indent="0">
              <a:buNone/>
            </a:pPr>
            <a:r>
              <a:rPr lang="en-IN" sz="2700" dirty="0">
                <a:latin typeface="Calibri" panose="020F0502020204030204" pitchFamily="34" charset="0"/>
                <a:cs typeface="Calibri" panose="020F0502020204030204" pitchFamily="34" charset="0"/>
              </a:rPr>
              <a:t>  	int </a:t>
            </a:r>
            <a:r>
              <a:rPr lang="en-IN" sz="2700" dirty="0" err="1">
                <a:latin typeface="Calibri" panose="020F0502020204030204" pitchFamily="34" charset="0"/>
                <a:cs typeface="Calibri" panose="020F0502020204030204" pitchFamily="34" charset="0"/>
              </a:rPr>
              <a:t>num</a:t>
            </a:r>
            <a:r>
              <a:rPr lang="en-IN" sz="2700" dirty="0">
                <a:latin typeface="Calibri" panose="020F0502020204030204" pitchFamily="34" charset="0"/>
                <a:cs typeface="Calibri" panose="020F0502020204030204" pitchFamily="34" charset="0"/>
              </a:rPr>
              <a:t>, choice = 0;</a:t>
            </a:r>
          </a:p>
          <a:p>
            <a:pPr marL="0" indent="0">
              <a:buNone/>
            </a:pPr>
            <a:r>
              <a:rPr lang="en-IN" sz="2700" dirty="0">
                <a:latin typeface="Calibri" panose="020F0502020204030204" pitchFamily="34" charset="0"/>
                <a:cs typeface="Calibri" panose="020F0502020204030204" pitchFamily="34" charset="0"/>
              </a:rPr>
              <a:t>  	char </a:t>
            </a:r>
            <a:r>
              <a:rPr lang="en-IN" sz="2700" dirty="0" err="1">
                <a:latin typeface="Calibri" panose="020F0502020204030204" pitchFamily="34" charset="0"/>
                <a:cs typeface="Calibri" panose="020F0502020204030204" pitchFamily="34" charset="0"/>
              </a:rPr>
              <a:t>pres</a:t>
            </a:r>
            <a:r>
              <a:rPr lang="en-IN" sz="2700" dirty="0">
                <a:latin typeface="Calibri" panose="020F0502020204030204" pitchFamily="34" charset="0"/>
                <a:cs typeface="Calibri" panose="020F0502020204030204" pitchFamily="34" charset="0"/>
              </a:rPr>
              <a:t>;</a:t>
            </a:r>
          </a:p>
          <a:p>
            <a:pPr marL="0" indent="0">
              <a:buNone/>
            </a:pPr>
            <a:r>
              <a:rPr lang="en-IN" sz="2700" dirty="0">
                <a:latin typeface="Calibri" panose="020F0502020204030204" pitchFamily="34" charset="0"/>
                <a:cs typeface="Calibri" panose="020F0502020204030204" pitchFamily="34" charset="0"/>
              </a:rPr>
              <a:t>  	while(choice != 4){</a:t>
            </a:r>
          </a:p>
          <a:p>
            <a:pPr marL="0" indent="0">
              <a:buNone/>
            </a:pPr>
            <a:r>
              <a:rPr lang="en-IN" sz="2700" dirty="0">
                <a:latin typeface="Calibri" panose="020F0502020204030204" pitchFamily="34" charset="0"/>
                <a:cs typeface="Calibri" panose="020F0502020204030204" pitchFamily="34" charset="0"/>
              </a:rPr>
              <a:t>        	</a:t>
            </a:r>
            <a:r>
              <a:rPr lang="en-IN" sz="2700" dirty="0" err="1">
                <a:latin typeface="Calibri" panose="020F0502020204030204" pitchFamily="34" charset="0"/>
                <a:cs typeface="Calibri" panose="020F0502020204030204" pitchFamily="34" charset="0"/>
              </a:rPr>
              <a:t>printf</a:t>
            </a:r>
            <a:r>
              <a:rPr lang="en-IN" sz="2700" dirty="0">
                <a:latin typeface="Calibri" panose="020F0502020204030204" pitchFamily="34" charset="0"/>
                <a:cs typeface="Calibri" panose="020F0502020204030204" pitchFamily="34" charset="0"/>
              </a:rPr>
              <a:t>("1)Feed fresh data\n2)Take attendance\n3)Check </a:t>
            </a:r>
            <a:r>
              <a:rPr lang="en-IN" sz="2700" dirty="0" err="1">
                <a:latin typeface="Calibri" panose="020F0502020204030204" pitchFamily="34" charset="0"/>
                <a:cs typeface="Calibri" panose="020F0502020204030204" pitchFamily="34" charset="0"/>
              </a:rPr>
              <a:t>atrendance</a:t>
            </a:r>
            <a:r>
              <a:rPr lang="en-IN" sz="2700" dirty="0">
                <a:latin typeface="Calibri" panose="020F0502020204030204" pitchFamily="34" charset="0"/>
                <a:cs typeface="Calibri" panose="020F0502020204030204" pitchFamily="34" charset="0"/>
              </a:rPr>
              <a:t> percentage\n4)Exit\</a:t>
            </a:r>
            <a:r>
              <a:rPr lang="en-IN" sz="2700" dirty="0" err="1">
                <a:latin typeface="Calibri" panose="020F0502020204030204" pitchFamily="34" charset="0"/>
                <a:cs typeface="Calibri" panose="020F0502020204030204" pitchFamily="34" charset="0"/>
              </a:rPr>
              <a:t>nEnter</a:t>
            </a:r>
            <a:r>
              <a:rPr lang="en-IN" sz="2700" dirty="0">
                <a:latin typeface="Calibri" panose="020F0502020204030204" pitchFamily="34" charset="0"/>
                <a:cs typeface="Calibri" panose="020F0502020204030204" pitchFamily="34" charset="0"/>
              </a:rPr>
              <a:t> the choice: ");</a:t>
            </a:r>
          </a:p>
          <a:p>
            <a:pPr marL="0" indent="0">
              <a:buNone/>
            </a:pPr>
            <a:r>
              <a:rPr lang="en-IN" sz="2700" dirty="0">
                <a:latin typeface="Calibri" panose="020F0502020204030204" pitchFamily="34" charset="0"/>
                <a:cs typeface="Calibri" panose="020F0502020204030204" pitchFamily="34" charset="0"/>
              </a:rPr>
              <a:t>        	</a:t>
            </a:r>
            <a:r>
              <a:rPr lang="en-IN" sz="2700" dirty="0" err="1">
                <a:latin typeface="Calibri" panose="020F0502020204030204" pitchFamily="34" charset="0"/>
                <a:cs typeface="Calibri" panose="020F0502020204030204" pitchFamily="34" charset="0"/>
              </a:rPr>
              <a:t>scanf</a:t>
            </a:r>
            <a:r>
              <a:rPr lang="en-IN" sz="2700" dirty="0">
                <a:latin typeface="Calibri" panose="020F0502020204030204" pitchFamily="34" charset="0"/>
                <a:cs typeface="Calibri" panose="020F0502020204030204" pitchFamily="34" charset="0"/>
              </a:rPr>
              <a:t>(" %d",  &amp;choice);</a:t>
            </a:r>
          </a:p>
          <a:p>
            <a:pPr marL="0" indent="0">
              <a:buNone/>
            </a:pPr>
            <a:r>
              <a:rPr lang="en-IN"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664268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36532-2EA1-49D7-BE42-5A1DFC7ACDFE}"/>
              </a:ext>
            </a:extLst>
          </p:cNvPr>
          <p:cNvSpPr>
            <a:spLocks noGrp="1"/>
          </p:cNvSpPr>
          <p:nvPr>
            <p:ph idx="1"/>
          </p:nvPr>
        </p:nvSpPr>
        <p:spPr>
          <a:xfrm>
            <a:off x="1786151" y="669523"/>
            <a:ext cx="10018713" cy="5944341"/>
          </a:xfrm>
        </p:spPr>
        <p:txBody>
          <a:bodyPr>
            <a:normAutofit fontScale="77500" lnSpcReduction="20000"/>
          </a:bodyPr>
          <a:lstStyle/>
          <a:p>
            <a:pPr marL="0" indent="0">
              <a:buNone/>
            </a:pPr>
            <a:r>
              <a:rPr lang="en-IN" dirty="0">
                <a:latin typeface="Calibri" panose="020F0502020204030204" pitchFamily="34" charset="0"/>
                <a:cs typeface="Calibri" panose="020F0502020204030204" pitchFamily="34" charset="0"/>
              </a:rPr>
              <a:t>if(choice == 1){ </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outfile</a:t>
            </a:r>
            <a:r>
              <a:rPr lang="en-IN" dirty="0">
                <a:latin typeface="Calibri" panose="020F0502020204030204" pitchFamily="34" charset="0"/>
                <a:cs typeface="Calibri" panose="020F0502020204030204" pitchFamily="34" charset="0"/>
              </a:rPr>
              <a:t> = </a:t>
            </a:r>
            <a:r>
              <a:rPr lang="en-IN" dirty="0" err="1">
                <a:latin typeface="Calibri" panose="020F0502020204030204" pitchFamily="34" charset="0"/>
                <a:cs typeface="Calibri" panose="020F0502020204030204" pitchFamily="34" charset="0"/>
              </a:rPr>
              <a:t>fopen</a:t>
            </a:r>
            <a:r>
              <a:rPr lang="en-IN" dirty="0">
                <a:latin typeface="Calibri" panose="020F0502020204030204" pitchFamily="34" charset="0"/>
                <a:cs typeface="Calibri" panose="020F0502020204030204" pitchFamily="34" charset="0"/>
              </a:rPr>
              <a:t>("</a:t>
            </a:r>
            <a:r>
              <a:rPr lang="en-IN" dirty="0" err="1">
                <a:latin typeface="Calibri" panose="020F0502020204030204" pitchFamily="34" charset="0"/>
                <a:cs typeface="Calibri" panose="020F0502020204030204" pitchFamily="34" charset="0"/>
              </a:rPr>
              <a:t>Attendance.bin</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wb</a:t>
            </a:r>
            <a:r>
              <a:rPr lang="en-IN"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printf</a:t>
            </a:r>
            <a:r>
              <a:rPr lang="en-IN" dirty="0">
                <a:latin typeface="Calibri" panose="020F0502020204030204" pitchFamily="34" charset="0"/>
                <a:cs typeface="Calibri" panose="020F0502020204030204" pitchFamily="34" charset="0"/>
              </a:rPr>
              <a:t> ("Enter the no. of students in the class: ");</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scanf</a:t>
            </a:r>
            <a:r>
              <a:rPr lang="en-IN" dirty="0">
                <a:latin typeface="Calibri" panose="020F0502020204030204" pitchFamily="34" charset="0"/>
                <a:cs typeface="Calibri" panose="020F0502020204030204" pitchFamily="34" charset="0"/>
              </a:rPr>
              <a:t> (" %d", &amp;</a:t>
            </a:r>
            <a:r>
              <a:rPr lang="en-IN" dirty="0" err="1">
                <a:latin typeface="Calibri" panose="020F0502020204030204" pitchFamily="34" charset="0"/>
                <a:cs typeface="Calibri" panose="020F0502020204030204" pitchFamily="34" charset="0"/>
              </a:rPr>
              <a:t>num</a:t>
            </a:r>
            <a:r>
              <a:rPr lang="en-IN"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			struct student temp;</a:t>
            </a:r>
          </a:p>
          <a:p>
            <a:pPr marL="0" indent="0">
              <a:buNone/>
            </a:pPr>
            <a:r>
              <a:rPr lang="en-IN" dirty="0">
                <a:latin typeface="Calibri" panose="020F0502020204030204" pitchFamily="34" charset="0"/>
                <a:cs typeface="Calibri" panose="020F0502020204030204" pitchFamily="34" charset="0"/>
              </a:rPr>
              <a:t>            		for(int </a:t>
            </a:r>
            <a:r>
              <a:rPr lang="en-IN" dirty="0" err="1">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=0; </a:t>
            </a:r>
            <a:r>
              <a:rPr lang="en-IN" dirty="0" err="1">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&lt;</a:t>
            </a:r>
            <a:r>
              <a:rPr lang="en-IN" dirty="0" err="1">
                <a:latin typeface="Calibri" panose="020F0502020204030204" pitchFamily="34" charset="0"/>
                <a:cs typeface="Calibri" panose="020F0502020204030204" pitchFamily="34" charset="0"/>
              </a:rPr>
              <a:t>num;i</a:t>
            </a:r>
            <a:r>
              <a:rPr lang="en-IN"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printf</a:t>
            </a:r>
            <a:r>
              <a:rPr lang="en-IN" dirty="0">
                <a:latin typeface="Calibri" panose="020F0502020204030204" pitchFamily="34" charset="0"/>
                <a:cs typeface="Calibri" panose="020F0502020204030204" pitchFamily="34" charset="0"/>
              </a:rPr>
              <a:t>("Enter the %d student's name: ", i+1);</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scanf</a:t>
            </a:r>
            <a:r>
              <a:rPr lang="en-IN" dirty="0">
                <a:latin typeface="Calibri" panose="020F0502020204030204" pitchFamily="34" charset="0"/>
                <a:cs typeface="Calibri" panose="020F0502020204030204" pitchFamily="34" charset="0"/>
              </a:rPr>
              <a:t>(" %s", temp.name);</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printf</a:t>
            </a:r>
            <a:r>
              <a:rPr lang="en-IN" dirty="0">
                <a:latin typeface="Calibri" panose="020F0502020204030204" pitchFamily="34" charset="0"/>
                <a:cs typeface="Calibri" panose="020F0502020204030204" pitchFamily="34" charset="0"/>
              </a:rPr>
              <a:t>("Enter the %d student's prn: ", i+1);</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scanf</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lu</a:t>
            </a:r>
            <a:r>
              <a:rPr lang="en-IN" dirty="0">
                <a:latin typeface="Calibri" panose="020F0502020204030204" pitchFamily="34" charset="0"/>
                <a:cs typeface="Calibri" panose="020F0502020204030204" pitchFamily="34" charset="0"/>
              </a:rPr>
              <a:t>", &amp;</a:t>
            </a:r>
            <a:r>
              <a:rPr lang="en-IN" dirty="0" err="1">
                <a:latin typeface="Calibri" panose="020F0502020204030204" pitchFamily="34" charset="0"/>
                <a:cs typeface="Calibri" panose="020F0502020204030204" pitchFamily="34" charset="0"/>
              </a:rPr>
              <a:t>temp.pr_no</a:t>
            </a:r>
            <a:r>
              <a:rPr lang="en-IN"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temp.present</a:t>
            </a:r>
            <a:r>
              <a:rPr lang="en-IN" dirty="0">
                <a:latin typeface="Calibri" panose="020F0502020204030204" pitchFamily="34" charset="0"/>
                <a:cs typeface="Calibri" panose="020F0502020204030204" pitchFamily="34" charset="0"/>
              </a:rPr>
              <a:t> = 0;</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temp.total</a:t>
            </a:r>
            <a:r>
              <a:rPr lang="en-IN" dirty="0">
                <a:latin typeface="Calibri" panose="020F0502020204030204" pitchFamily="34" charset="0"/>
                <a:cs typeface="Calibri" panose="020F0502020204030204" pitchFamily="34" charset="0"/>
              </a:rPr>
              <a:t> = 0;</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fwrite</a:t>
            </a:r>
            <a:r>
              <a:rPr lang="en-IN" dirty="0">
                <a:latin typeface="Calibri" panose="020F0502020204030204" pitchFamily="34" charset="0"/>
                <a:cs typeface="Calibri" panose="020F0502020204030204" pitchFamily="34" charset="0"/>
              </a:rPr>
              <a:t>(&amp;temp, </a:t>
            </a:r>
            <a:r>
              <a:rPr lang="en-IN" dirty="0" err="1">
                <a:latin typeface="Calibri" panose="020F0502020204030204" pitchFamily="34" charset="0"/>
                <a:cs typeface="Calibri" panose="020F0502020204030204" pitchFamily="34" charset="0"/>
              </a:rPr>
              <a:t>sizeof</a:t>
            </a:r>
            <a:r>
              <a:rPr lang="en-IN" dirty="0">
                <a:latin typeface="Calibri" panose="020F0502020204030204" pitchFamily="34" charset="0"/>
                <a:cs typeface="Calibri" panose="020F0502020204030204" pitchFamily="34" charset="0"/>
              </a:rPr>
              <a:t>(struct student), 1, </a:t>
            </a:r>
            <a:r>
              <a:rPr lang="en-IN" dirty="0" err="1">
                <a:latin typeface="Calibri" panose="020F0502020204030204" pitchFamily="34" charset="0"/>
                <a:cs typeface="Calibri" panose="020F0502020204030204" pitchFamily="34" charset="0"/>
              </a:rPr>
              <a:t>outfile</a:t>
            </a:r>
            <a:r>
              <a:rPr lang="en-IN"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              		}</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fclose</a:t>
            </a:r>
            <a:r>
              <a:rPr lang="en-IN" dirty="0">
                <a:latin typeface="Calibri" panose="020F0502020204030204" pitchFamily="34" charset="0"/>
                <a:cs typeface="Calibri" panose="020F0502020204030204" pitchFamily="34" charset="0"/>
              </a:rPr>
              <a:t>(</a:t>
            </a:r>
            <a:r>
              <a:rPr lang="en-IN" dirty="0" err="1">
                <a:latin typeface="Calibri" panose="020F0502020204030204" pitchFamily="34" charset="0"/>
                <a:cs typeface="Calibri" panose="020F0502020204030204" pitchFamily="34" charset="0"/>
              </a:rPr>
              <a:t>outfile</a:t>
            </a:r>
            <a:r>
              <a:rPr lang="en-IN"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10589770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E1423-4162-46B2-8D92-E16125CE2743}"/>
              </a:ext>
            </a:extLst>
          </p:cNvPr>
          <p:cNvSpPr>
            <a:spLocks noGrp="1"/>
          </p:cNvSpPr>
          <p:nvPr>
            <p:ph idx="1"/>
          </p:nvPr>
        </p:nvSpPr>
        <p:spPr>
          <a:xfrm>
            <a:off x="1552043" y="364066"/>
            <a:ext cx="10018713" cy="6493934"/>
          </a:xfrm>
        </p:spPr>
        <p:txBody>
          <a:bodyPr>
            <a:noAutofit/>
          </a:bodyPr>
          <a:lstStyle/>
          <a:p>
            <a:pPr marL="0" indent="0">
              <a:buNone/>
            </a:pPr>
            <a:r>
              <a:rPr lang="en-IN" sz="1600" dirty="0">
                <a:latin typeface="Calibri" panose="020F0502020204030204" pitchFamily="34" charset="0"/>
                <a:cs typeface="Calibri" panose="020F0502020204030204" pitchFamily="34" charset="0"/>
              </a:rPr>
              <a:t>else if (choice == 2){</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infile</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fopen</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Attendance.bin</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rb</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outfile</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fopen</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temp.bin</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wb</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printf</a:t>
            </a:r>
            <a:r>
              <a:rPr lang="en-IN" sz="1600" dirty="0">
                <a:latin typeface="Calibri" panose="020F0502020204030204" pitchFamily="34" charset="0"/>
                <a:cs typeface="Calibri" panose="020F0502020204030204" pitchFamily="34" charset="0"/>
              </a:rPr>
              <a:t>("Enter p if present and a if absent\n");</a:t>
            </a:r>
          </a:p>
          <a:p>
            <a:pPr marL="0" indent="0">
              <a:buNone/>
            </a:pPr>
            <a:r>
              <a:rPr lang="en-IN" sz="1600" dirty="0">
                <a:latin typeface="Calibri" panose="020F0502020204030204" pitchFamily="34" charset="0"/>
                <a:cs typeface="Calibri" panose="020F0502020204030204" pitchFamily="34" charset="0"/>
              </a:rPr>
              <a:t>			struct student temp;</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num</a:t>
            </a:r>
            <a:r>
              <a:rPr lang="en-IN" sz="1600" dirty="0">
                <a:latin typeface="Calibri" panose="020F0502020204030204" pitchFamily="34" charset="0"/>
                <a:cs typeface="Calibri" panose="020F0502020204030204" pitchFamily="34" charset="0"/>
              </a:rPr>
              <a:t> = 0;</a:t>
            </a:r>
          </a:p>
          <a:p>
            <a:pPr marL="0" indent="0">
              <a:buNone/>
            </a:pPr>
            <a:r>
              <a:rPr lang="en-IN" sz="1600" dirty="0">
                <a:latin typeface="Calibri" panose="020F0502020204030204" pitchFamily="34" charset="0"/>
                <a:cs typeface="Calibri" panose="020F0502020204030204" pitchFamily="34" charset="0"/>
              </a:rPr>
              <a:t>			while(</a:t>
            </a:r>
            <a:r>
              <a:rPr lang="en-IN" sz="1600" dirty="0" err="1">
                <a:latin typeface="Calibri" panose="020F0502020204030204" pitchFamily="34" charset="0"/>
                <a:cs typeface="Calibri" panose="020F0502020204030204" pitchFamily="34" charset="0"/>
              </a:rPr>
              <a:t>fread</a:t>
            </a:r>
            <a:r>
              <a:rPr lang="en-IN" sz="1600" dirty="0">
                <a:latin typeface="Calibri" panose="020F0502020204030204" pitchFamily="34" charset="0"/>
                <a:cs typeface="Calibri" panose="020F0502020204030204" pitchFamily="34" charset="0"/>
              </a:rPr>
              <a:t>(&amp;temp, </a:t>
            </a:r>
            <a:r>
              <a:rPr lang="en-IN" sz="1600" dirty="0" err="1">
                <a:latin typeface="Calibri" panose="020F0502020204030204" pitchFamily="34" charset="0"/>
                <a:cs typeface="Calibri" panose="020F0502020204030204" pitchFamily="34" charset="0"/>
              </a:rPr>
              <a:t>sizeof</a:t>
            </a:r>
            <a:r>
              <a:rPr lang="en-IN" sz="1600" dirty="0">
                <a:latin typeface="Calibri" panose="020F0502020204030204" pitchFamily="34" charset="0"/>
                <a:cs typeface="Calibri" panose="020F0502020204030204" pitchFamily="34" charset="0"/>
              </a:rPr>
              <a:t>(struct student), 1, </a:t>
            </a:r>
            <a:r>
              <a:rPr lang="en-IN" sz="1600" dirty="0" err="1">
                <a:latin typeface="Calibri" panose="020F0502020204030204" pitchFamily="34" charset="0"/>
                <a:cs typeface="Calibri" panose="020F0502020204030204" pitchFamily="34" charset="0"/>
              </a:rPr>
              <a:t>infile</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num</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fseek</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infile</a:t>
            </a:r>
            <a:r>
              <a:rPr lang="en-IN" sz="1600" dirty="0">
                <a:latin typeface="Calibri" panose="020F0502020204030204" pitchFamily="34" charset="0"/>
                <a:cs typeface="Calibri" panose="020F0502020204030204" pitchFamily="34" charset="0"/>
              </a:rPr>
              <a:t>, 0, SEEK_SET);</a:t>
            </a:r>
          </a:p>
          <a:p>
            <a:pPr marL="0" indent="0">
              <a:buNone/>
            </a:pPr>
            <a:r>
              <a:rPr lang="en-IN" sz="1600" dirty="0">
                <a:latin typeface="Calibri" panose="020F0502020204030204" pitchFamily="34" charset="0"/>
                <a:cs typeface="Calibri" panose="020F0502020204030204" pitchFamily="34" charset="0"/>
              </a:rPr>
              <a:t>            		for(int </a:t>
            </a:r>
            <a:r>
              <a:rPr lang="en-IN" sz="1600" dirty="0" err="1">
                <a:latin typeface="Calibri" panose="020F0502020204030204" pitchFamily="34" charset="0"/>
                <a:cs typeface="Calibri" panose="020F0502020204030204" pitchFamily="34" charset="0"/>
              </a:rPr>
              <a:t>i</a:t>
            </a:r>
            <a:r>
              <a:rPr lang="en-IN" sz="1600" dirty="0">
                <a:latin typeface="Calibri" panose="020F0502020204030204" pitchFamily="34" charset="0"/>
                <a:cs typeface="Calibri" panose="020F0502020204030204" pitchFamily="34" charset="0"/>
              </a:rPr>
              <a:t>=0; </a:t>
            </a:r>
            <a:r>
              <a:rPr lang="en-IN" sz="1600" dirty="0" err="1">
                <a:latin typeface="Calibri" panose="020F0502020204030204" pitchFamily="34" charset="0"/>
                <a:cs typeface="Calibri" panose="020F0502020204030204" pitchFamily="34" charset="0"/>
              </a:rPr>
              <a:t>i</a:t>
            </a:r>
            <a:r>
              <a:rPr lang="en-IN" sz="1600" dirty="0">
                <a:latin typeface="Calibri" panose="020F0502020204030204" pitchFamily="34" charset="0"/>
                <a:cs typeface="Calibri" panose="020F0502020204030204" pitchFamily="34" charset="0"/>
              </a:rPr>
              <a:t>&lt;</a:t>
            </a:r>
            <a:r>
              <a:rPr lang="en-IN" sz="1600" dirty="0" err="1">
                <a:latin typeface="Calibri" panose="020F0502020204030204" pitchFamily="34" charset="0"/>
                <a:cs typeface="Calibri" panose="020F0502020204030204" pitchFamily="34" charset="0"/>
              </a:rPr>
              <a:t>num</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i</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fread</a:t>
            </a:r>
            <a:r>
              <a:rPr lang="en-IN" sz="1600" dirty="0">
                <a:latin typeface="Calibri" panose="020F0502020204030204" pitchFamily="34" charset="0"/>
                <a:cs typeface="Calibri" panose="020F0502020204030204" pitchFamily="34" charset="0"/>
              </a:rPr>
              <a:t>(&amp;temp, </a:t>
            </a:r>
            <a:r>
              <a:rPr lang="en-IN" sz="1600" dirty="0" err="1">
                <a:latin typeface="Calibri" panose="020F0502020204030204" pitchFamily="34" charset="0"/>
                <a:cs typeface="Calibri" panose="020F0502020204030204" pitchFamily="34" charset="0"/>
              </a:rPr>
              <a:t>sizeof</a:t>
            </a:r>
            <a:r>
              <a:rPr lang="en-IN" sz="1600" dirty="0">
                <a:latin typeface="Calibri" panose="020F0502020204030204" pitchFamily="34" charset="0"/>
                <a:cs typeface="Calibri" panose="020F0502020204030204" pitchFamily="34" charset="0"/>
              </a:rPr>
              <a:t>(struct student), 1, </a:t>
            </a:r>
            <a:r>
              <a:rPr lang="en-IN" sz="1600" dirty="0" err="1">
                <a:latin typeface="Calibri" panose="020F0502020204030204" pitchFamily="34" charset="0"/>
                <a:cs typeface="Calibri" panose="020F0502020204030204" pitchFamily="34" charset="0"/>
              </a:rPr>
              <a:t>infile</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printf</a:t>
            </a:r>
            <a:r>
              <a:rPr lang="en-IN" sz="1600" dirty="0">
                <a:latin typeface="Calibri" panose="020F0502020204030204" pitchFamily="34" charset="0"/>
                <a:cs typeface="Calibri" panose="020F0502020204030204" pitchFamily="34" charset="0"/>
              </a:rPr>
              <a:t> ("Mark for student %d : ", i+1);</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scanf</a:t>
            </a:r>
            <a:r>
              <a:rPr lang="en-IN" sz="1600" dirty="0">
                <a:latin typeface="Calibri" panose="020F0502020204030204" pitchFamily="34" charset="0"/>
                <a:cs typeface="Calibri" panose="020F0502020204030204" pitchFamily="34" charset="0"/>
              </a:rPr>
              <a:t> (" %c", &amp;</a:t>
            </a:r>
            <a:r>
              <a:rPr lang="en-IN" sz="1600" dirty="0" err="1">
                <a:latin typeface="Calibri" panose="020F0502020204030204" pitchFamily="34" charset="0"/>
                <a:cs typeface="Calibri" panose="020F0502020204030204" pitchFamily="34" charset="0"/>
              </a:rPr>
              <a:t>pres</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if (</a:t>
            </a:r>
            <a:r>
              <a:rPr lang="en-IN" sz="1600" dirty="0" err="1">
                <a:latin typeface="Calibri" panose="020F0502020204030204" pitchFamily="34" charset="0"/>
                <a:cs typeface="Calibri" panose="020F0502020204030204" pitchFamily="34" charset="0"/>
              </a:rPr>
              <a:t>pres</a:t>
            </a:r>
            <a:r>
              <a:rPr lang="en-IN" sz="1600" dirty="0">
                <a:latin typeface="Calibri" panose="020F0502020204030204" pitchFamily="34" charset="0"/>
                <a:cs typeface="Calibri" panose="020F0502020204030204" pitchFamily="34" charset="0"/>
              </a:rPr>
              <a:t> == 'p' || </a:t>
            </a:r>
            <a:r>
              <a:rPr lang="en-IN" sz="1600" dirty="0" err="1">
                <a:latin typeface="Calibri" panose="020F0502020204030204" pitchFamily="34" charset="0"/>
                <a:cs typeface="Calibri" panose="020F0502020204030204" pitchFamily="34" charset="0"/>
              </a:rPr>
              <a:t>pres</a:t>
            </a:r>
            <a:r>
              <a:rPr lang="en-IN" sz="1600" dirty="0">
                <a:latin typeface="Calibri" panose="020F0502020204030204" pitchFamily="34" charset="0"/>
                <a:cs typeface="Calibri" panose="020F0502020204030204" pitchFamily="34" charset="0"/>
              </a:rPr>
              <a:t> == 'P'){</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temp.present</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temp.total</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fwrite</a:t>
            </a:r>
            <a:r>
              <a:rPr lang="en-IN" sz="1600" dirty="0">
                <a:latin typeface="Calibri" panose="020F0502020204030204" pitchFamily="34" charset="0"/>
                <a:cs typeface="Calibri" panose="020F0502020204030204" pitchFamily="34" charset="0"/>
              </a:rPr>
              <a:t>(&amp;temp, </a:t>
            </a:r>
            <a:r>
              <a:rPr lang="en-IN" sz="1600" dirty="0" err="1">
                <a:latin typeface="Calibri" panose="020F0502020204030204" pitchFamily="34" charset="0"/>
                <a:cs typeface="Calibri" panose="020F0502020204030204" pitchFamily="34" charset="0"/>
              </a:rPr>
              <a:t>sizeof</a:t>
            </a:r>
            <a:r>
              <a:rPr lang="en-IN" sz="1600" dirty="0">
                <a:latin typeface="Calibri" panose="020F0502020204030204" pitchFamily="34" charset="0"/>
                <a:cs typeface="Calibri" panose="020F0502020204030204" pitchFamily="34" charset="0"/>
              </a:rPr>
              <a:t>(struct student), 1, </a:t>
            </a:r>
            <a:r>
              <a:rPr lang="en-IN" sz="1600" dirty="0" err="1">
                <a:latin typeface="Calibri" panose="020F0502020204030204" pitchFamily="34" charset="0"/>
                <a:cs typeface="Calibri" panose="020F0502020204030204" pitchFamily="34" charset="0"/>
              </a:rPr>
              <a:t>outfile</a:t>
            </a:r>
            <a:r>
              <a:rPr lang="en-IN" sz="1600" dirty="0">
                <a:latin typeface="Calibri" panose="020F0502020204030204" pitchFamily="34" charset="0"/>
                <a:cs typeface="Calibri" panose="020F0502020204030204" pitchFamily="34" charset="0"/>
              </a:rPr>
              <a:t>);</a:t>
            </a:r>
          </a:p>
          <a:p>
            <a:pPr marL="0" indent="0">
              <a:buNone/>
            </a:pPr>
            <a:r>
              <a:rPr lang="en-IN" sz="1600" dirty="0">
                <a:latin typeface="Calibri" panose="020F0502020204030204" pitchFamily="34" charset="0"/>
                <a:cs typeface="Calibri" panose="020F0502020204030204" pitchFamily="34" charset="0"/>
              </a:rPr>
              <a:t>                    		}</a:t>
            </a:r>
          </a:p>
          <a:p>
            <a:pPr marL="0" indent="0">
              <a:buNone/>
            </a:pPr>
            <a:r>
              <a:rPr lang="en-IN" sz="19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86728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A9923-8A01-4B04-BB48-BA94CCDB4BCB}"/>
              </a:ext>
            </a:extLst>
          </p:cNvPr>
          <p:cNvSpPr>
            <a:spLocks noGrp="1"/>
          </p:cNvSpPr>
          <p:nvPr>
            <p:ph idx="1"/>
          </p:nvPr>
        </p:nvSpPr>
        <p:spPr>
          <a:xfrm>
            <a:off x="2173287" y="84667"/>
            <a:ext cx="10018713" cy="6688666"/>
          </a:xfrm>
        </p:spPr>
        <p:txBody>
          <a:bodyPr>
            <a:noAutofit/>
          </a:bodyPr>
          <a:lstStyle/>
          <a:p>
            <a:pPr marL="0" indent="0">
              <a:buNone/>
            </a:pPr>
            <a:r>
              <a:rPr lang="en-IN" sz="1400" dirty="0">
                <a:latin typeface="Calibri" panose="020F0502020204030204" pitchFamily="34" charset="0"/>
                <a:cs typeface="Calibri" panose="020F0502020204030204" pitchFamily="34" charset="0"/>
              </a:rPr>
              <a:t>else if (</a:t>
            </a:r>
            <a:r>
              <a:rPr lang="en-IN" sz="1400" dirty="0" err="1">
                <a:latin typeface="Calibri" panose="020F0502020204030204" pitchFamily="34" charset="0"/>
                <a:cs typeface="Calibri" panose="020F0502020204030204" pitchFamily="34" charset="0"/>
              </a:rPr>
              <a:t>pres</a:t>
            </a:r>
            <a:r>
              <a:rPr lang="en-IN" sz="1400" dirty="0">
                <a:latin typeface="Calibri" panose="020F0502020204030204" pitchFamily="34" charset="0"/>
                <a:cs typeface="Calibri" panose="020F0502020204030204" pitchFamily="34" charset="0"/>
              </a:rPr>
              <a:t> == 'a' || </a:t>
            </a:r>
            <a:r>
              <a:rPr lang="en-IN" sz="1400" dirty="0" err="1">
                <a:latin typeface="Calibri" panose="020F0502020204030204" pitchFamily="34" charset="0"/>
                <a:cs typeface="Calibri" panose="020F0502020204030204" pitchFamily="34" charset="0"/>
              </a:rPr>
              <a:t>pres</a:t>
            </a:r>
            <a:r>
              <a:rPr lang="en-IN" sz="1400" dirty="0">
                <a:latin typeface="Calibri" panose="020F0502020204030204" pitchFamily="34" charset="0"/>
                <a:cs typeface="Calibri" panose="020F0502020204030204" pitchFamily="34" charset="0"/>
              </a:rPr>
              <a:t> == 'A'){</a:t>
            </a:r>
          </a:p>
          <a:p>
            <a:pPr marL="0" indent="0">
              <a:buNone/>
            </a:pPr>
            <a:r>
              <a:rPr lang="en-IN" sz="1400" dirty="0">
                <a:latin typeface="Calibri" panose="020F0502020204030204" pitchFamily="34" charset="0"/>
                <a:cs typeface="Calibri" panose="020F0502020204030204" pitchFamily="34" charset="0"/>
              </a:rPr>
              <a:t>                       			</a:t>
            </a:r>
            <a:r>
              <a:rPr lang="en-IN" sz="1400" dirty="0" err="1">
                <a:latin typeface="Calibri" panose="020F0502020204030204" pitchFamily="34" charset="0"/>
                <a:cs typeface="Calibri" panose="020F0502020204030204" pitchFamily="34" charset="0"/>
              </a:rPr>
              <a:t>temp.total</a:t>
            </a:r>
            <a:r>
              <a:rPr lang="en-IN" sz="1400" dirty="0">
                <a:latin typeface="Calibri" panose="020F0502020204030204" pitchFamily="34" charset="0"/>
                <a:cs typeface="Calibri" panose="020F0502020204030204" pitchFamily="34" charset="0"/>
              </a:rPr>
              <a:t>++;</a:t>
            </a:r>
          </a:p>
          <a:p>
            <a:pPr marL="0" indent="0">
              <a:buNone/>
            </a:pPr>
            <a:r>
              <a:rPr lang="en-IN" sz="1400" dirty="0">
                <a:latin typeface="Calibri" panose="020F0502020204030204" pitchFamily="34" charset="0"/>
                <a:cs typeface="Calibri" panose="020F0502020204030204" pitchFamily="34" charset="0"/>
              </a:rPr>
              <a:t>                       			</a:t>
            </a:r>
            <a:r>
              <a:rPr lang="en-IN" sz="1400" dirty="0" err="1">
                <a:latin typeface="Calibri" panose="020F0502020204030204" pitchFamily="34" charset="0"/>
                <a:cs typeface="Calibri" panose="020F0502020204030204" pitchFamily="34" charset="0"/>
              </a:rPr>
              <a:t>fwrite</a:t>
            </a:r>
            <a:r>
              <a:rPr lang="en-IN" sz="1400" dirty="0">
                <a:latin typeface="Calibri" panose="020F0502020204030204" pitchFamily="34" charset="0"/>
                <a:cs typeface="Calibri" panose="020F0502020204030204" pitchFamily="34" charset="0"/>
              </a:rPr>
              <a:t>(&amp;temp, </a:t>
            </a:r>
            <a:r>
              <a:rPr lang="en-IN" sz="1400" dirty="0" err="1">
                <a:latin typeface="Calibri" panose="020F0502020204030204" pitchFamily="34" charset="0"/>
                <a:cs typeface="Calibri" panose="020F0502020204030204" pitchFamily="34" charset="0"/>
              </a:rPr>
              <a:t>sizeof</a:t>
            </a:r>
            <a:r>
              <a:rPr lang="en-IN" sz="1400" dirty="0">
                <a:latin typeface="Calibri" panose="020F0502020204030204" pitchFamily="34" charset="0"/>
                <a:cs typeface="Calibri" panose="020F0502020204030204" pitchFamily="34" charset="0"/>
              </a:rPr>
              <a:t>(struct student), 1, </a:t>
            </a:r>
            <a:r>
              <a:rPr lang="en-IN" sz="1400" dirty="0" err="1">
                <a:latin typeface="Calibri" panose="020F0502020204030204" pitchFamily="34" charset="0"/>
                <a:cs typeface="Calibri" panose="020F0502020204030204" pitchFamily="34" charset="0"/>
              </a:rPr>
              <a:t>outfile</a:t>
            </a:r>
            <a:r>
              <a:rPr lang="en-IN" sz="1400" dirty="0">
                <a:latin typeface="Calibri" panose="020F0502020204030204" pitchFamily="34" charset="0"/>
                <a:cs typeface="Calibri" panose="020F0502020204030204" pitchFamily="34" charset="0"/>
              </a:rPr>
              <a:t>);</a:t>
            </a:r>
          </a:p>
          <a:p>
            <a:pPr marL="0" indent="0">
              <a:buNone/>
            </a:pPr>
            <a:r>
              <a:rPr lang="en-IN" sz="1400" dirty="0">
                <a:latin typeface="Calibri" panose="020F0502020204030204" pitchFamily="34" charset="0"/>
                <a:cs typeface="Calibri" panose="020F0502020204030204" pitchFamily="34" charset="0"/>
              </a:rPr>
              <a:t>                     		}</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else{</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printf</a:t>
            </a:r>
            <a:r>
              <a:rPr lang="en-IN" sz="1400" dirty="0">
                <a:solidFill>
                  <a:prstClr val="black"/>
                </a:solidFill>
                <a:latin typeface="Calibri" panose="020F0502020204030204" pitchFamily="34" charset="0"/>
                <a:cs typeface="Calibri" panose="020F0502020204030204" pitchFamily="34" charset="0"/>
              </a:rPr>
              <a:t> ("Enter a valid option\n");</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i</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fclose</a:t>
            </a:r>
            <a:r>
              <a:rPr lang="en-IN" sz="1400" dirty="0">
                <a:solidFill>
                  <a:prstClr val="black"/>
                </a:solidFill>
                <a:latin typeface="Calibri" panose="020F0502020204030204" pitchFamily="34" charset="0"/>
                <a:cs typeface="Calibri" panose="020F0502020204030204" pitchFamily="34" charset="0"/>
              </a:rPr>
              <a:t>(</a:t>
            </a:r>
            <a:r>
              <a:rPr lang="en-IN" sz="1400" dirty="0" err="1">
                <a:solidFill>
                  <a:prstClr val="black"/>
                </a:solidFill>
                <a:latin typeface="Calibri" panose="020F0502020204030204" pitchFamily="34" charset="0"/>
                <a:cs typeface="Calibri" panose="020F0502020204030204" pitchFamily="34" charset="0"/>
              </a:rPr>
              <a:t>outfile</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fclose</a:t>
            </a:r>
            <a:r>
              <a:rPr lang="en-IN" sz="1400" dirty="0">
                <a:solidFill>
                  <a:prstClr val="black"/>
                </a:solidFill>
                <a:latin typeface="Calibri" panose="020F0502020204030204" pitchFamily="34" charset="0"/>
                <a:cs typeface="Calibri" panose="020F0502020204030204" pitchFamily="34" charset="0"/>
              </a:rPr>
              <a:t>(</a:t>
            </a:r>
            <a:r>
              <a:rPr lang="en-IN" sz="1400" dirty="0" err="1">
                <a:solidFill>
                  <a:prstClr val="black"/>
                </a:solidFill>
                <a:latin typeface="Calibri" panose="020F0502020204030204" pitchFamily="34" charset="0"/>
                <a:cs typeface="Calibri" panose="020F0502020204030204" pitchFamily="34" charset="0"/>
              </a:rPr>
              <a:t>infile</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infile</a:t>
            </a:r>
            <a:r>
              <a:rPr lang="en-IN" sz="1400" dirty="0">
                <a:solidFill>
                  <a:prstClr val="black"/>
                </a:solidFill>
                <a:latin typeface="Calibri" panose="020F0502020204030204" pitchFamily="34" charset="0"/>
                <a:cs typeface="Calibri" panose="020F0502020204030204" pitchFamily="34" charset="0"/>
              </a:rPr>
              <a:t> = </a:t>
            </a:r>
            <a:r>
              <a:rPr lang="en-IN" sz="1400" dirty="0" err="1">
                <a:solidFill>
                  <a:prstClr val="black"/>
                </a:solidFill>
                <a:latin typeface="Calibri" panose="020F0502020204030204" pitchFamily="34" charset="0"/>
                <a:cs typeface="Calibri" panose="020F0502020204030204" pitchFamily="34" charset="0"/>
              </a:rPr>
              <a:t>fopen</a:t>
            </a:r>
            <a:r>
              <a:rPr lang="en-IN" sz="1400" dirty="0">
                <a:solidFill>
                  <a:prstClr val="black"/>
                </a:solidFill>
                <a:latin typeface="Calibri" panose="020F0502020204030204" pitchFamily="34" charset="0"/>
                <a:cs typeface="Calibri" panose="020F0502020204030204" pitchFamily="34" charset="0"/>
              </a:rPr>
              <a:t>("</a:t>
            </a:r>
            <a:r>
              <a:rPr lang="en-IN" sz="1400" dirty="0" err="1">
                <a:solidFill>
                  <a:prstClr val="black"/>
                </a:solidFill>
                <a:latin typeface="Calibri" panose="020F0502020204030204" pitchFamily="34" charset="0"/>
                <a:cs typeface="Calibri" panose="020F0502020204030204" pitchFamily="34" charset="0"/>
              </a:rPr>
              <a:t>temp.bin</a:t>
            </a: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rb</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outfile</a:t>
            </a:r>
            <a:r>
              <a:rPr lang="en-IN" sz="1400" dirty="0">
                <a:solidFill>
                  <a:prstClr val="black"/>
                </a:solidFill>
                <a:latin typeface="Calibri" panose="020F0502020204030204" pitchFamily="34" charset="0"/>
                <a:cs typeface="Calibri" panose="020F0502020204030204" pitchFamily="34" charset="0"/>
              </a:rPr>
              <a:t> = </a:t>
            </a:r>
            <a:r>
              <a:rPr lang="en-IN" sz="1400" dirty="0" err="1">
                <a:solidFill>
                  <a:prstClr val="black"/>
                </a:solidFill>
                <a:latin typeface="Calibri" panose="020F0502020204030204" pitchFamily="34" charset="0"/>
                <a:cs typeface="Calibri" panose="020F0502020204030204" pitchFamily="34" charset="0"/>
              </a:rPr>
              <a:t>fopen</a:t>
            </a:r>
            <a:r>
              <a:rPr lang="en-IN" sz="1400" dirty="0">
                <a:solidFill>
                  <a:prstClr val="black"/>
                </a:solidFill>
                <a:latin typeface="Calibri" panose="020F0502020204030204" pitchFamily="34" charset="0"/>
                <a:cs typeface="Calibri" panose="020F0502020204030204" pitchFamily="34" charset="0"/>
              </a:rPr>
              <a:t>("</a:t>
            </a:r>
            <a:r>
              <a:rPr lang="en-IN" sz="1400" dirty="0" err="1">
                <a:solidFill>
                  <a:prstClr val="black"/>
                </a:solidFill>
                <a:latin typeface="Calibri" panose="020F0502020204030204" pitchFamily="34" charset="0"/>
                <a:cs typeface="Calibri" panose="020F0502020204030204" pitchFamily="34" charset="0"/>
              </a:rPr>
              <a:t>Attendance.bin</a:t>
            </a: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wb</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for(int </a:t>
            </a:r>
            <a:r>
              <a:rPr lang="en-IN" sz="1400" dirty="0" err="1">
                <a:solidFill>
                  <a:prstClr val="black"/>
                </a:solidFill>
                <a:latin typeface="Calibri" panose="020F0502020204030204" pitchFamily="34" charset="0"/>
                <a:cs typeface="Calibri" panose="020F0502020204030204" pitchFamily="34" charset="0"/>
              </a:rPr>
              <a:t>i</a:t>
            </a:r>
            <a:r>
              <a:rPr lang="en-IN" sz="1400" dirty="0">
                <a:solidFill>
                  <a:prstClr val="black"/>
                </a:solidFill>
                <a:latin typeface="Calibri" panose="020F0502020204030204" pitchFamily="34" charset="0"/>
                <a:cs typeface="Calibri" panose="020F0502020204030204" pitchFamily="34" charset="0"/>
              </a:rPr>
              <a:t>=0; </a:t>
            </a:r>
            <a:r>
              <a:rPr lang="en-IN" sz="1400" dirty="0" err="1">
                <a:solidFill>
                  <a:prstClr val="black"/>
                </a:solidFill>
                <a:latin typeface="Calibri" panose="020F0502020204030204" pitchFamily="34" charset="0"/>
                <a:cs typeface="Calibri" panose="020F0502020204030204" pitchFamily="34" charset="0"/>
              </a:rPr>
              <a:t>i</a:t>
            </a:r>
            <a:r>
              <a:rPr lang="en-IN" sz="1400" dirty="0">
                <a:solidFill>
                  <a:prstClr val="black"/>
                </a:solidFill>
                <a:latin typeface="Calibri" panose="020F0502020204030204" pitchFamily="34" charset="0"/>
                <a:cs typeface="Calibri" panose="020F0502020204030204" pitchFamily="34" charset="0"/>
              </a:rPr>
              <a:t>&lt;</a:t>
            </a:r>
            <a:r>
              <a:rPr lang="en-IN" sz="1400" dirty="0" err="1">
                <a:solidFill>
                  <a:prstClr val="black"/>
                </a:solidFill>
                <a:latin typeface="Calibri" panose="020F0502020204030204" pitchFamily="34" charset="0"/>
                <a:cs typeface="Calibri" panose="020F0502020204030204" pitchFamily="34" charset="0"/>
              </a:rPr>
              <a:t>num</a:t>
            </a: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i</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fread</a:t>
            </a:r>
            <a:r>
              <a:rPr lang="en-IN" sz="1400" dirty="0">
                <a:solidFill>
                  <a:prstClr val="black"/>
                </a:solidFill>
                <a:latin typeface="Calibri" panose="020F0502020204030204" pitchFamily="34" charset="0"/>
                <a:cs typeface="Calibri" panose="020F0502020204030204" pitchFamily="34" charset="0"/>
              </a:rPr>
              <a:t>(&amp;temp, </a:t>
            </a:r>
            <a:r>
              <a:rPr lang="en-IN" sz="1400" dirty="0" err="1">
                <a:solidFill>
                  <a:prstClr val="black"/>
                </a:solidFill>
                <a:latin typeface="Calibri" panose="020F0502020204030204" pitchFamily="34" charset="0"/>
                <a:cs typeface="Calibri" panose="020F0502020204030204" pitchFamily="34" charset="0"/>
              </a:rPr>
              <a:t>sizeof</a:t>
            </a:r>
            <a:r>
              <a:rPr lang="en-IN" sz="1400" dirty="0">
                <a:solidFill>
                  <a:prstClr val="black"/>
                </a:solidFill>
                <a:latin typeface="Calibri" panose="020F0502020204030204" pitchFamily="34" charset="0"/>
                <a:cs typeface="Calibri" panose="020F0502020204030204" pitchFamily="34" charset="0"/>
              </a:rPr>
              <a:t>(struct student), 1, </a:t>
            </a:r>
            <a:r>
              <a:rPr lang="en-IN" sz="1400" dirty="0" err="1">
                <a:solidFill>
                  <a:prstClr val="black"/>
                </a:solidFill>
                <a:latin typeface="Calibri" panose="020F0502020204030204" pitchFamily="34" charset="0"/>
                <a:cs typeface="Calibri" panose="020F0502020204030204" pitchFamily="34" charset="0"/>
              </a:rPr>
              <a:t>infile</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fwrite</a:t>
            </a:r>
            <a:r>
              <a:rPr lang="en-IN" sz="1400" dirty="0">
                <a:solidFill>
                  <a:prstClr val="black"/>
                </a:solidFill>
                <a:latin typeface="Calibri" panose="020F0502020204030204" pitchFamily="34" charset="0"/>
                <a:cs typeface="Calibri" panose="020F0502020204030204" pitchFamily="34" charset="0"/>
              </a:rPr>
              <a:t>(&amp;temp, </a:t>
            </a:r>
            <a:r>
              <a:rPr lang="en-IN" sz="1400" dirty="0" err="1">
                <a:solidFill>
                  <a:prstClr val="black"/>
                </a:solidFill>
                <a:latin typeface="Calibri" panose="020F0502020204030204" pitchFamily="34" charset="0"/>
                <a:cs typeface="Calibri" panose="020F0502020204030204" pitchFamily="34" charset="0"/>
              </a:rPr>
              <a:t>sizeof</a:t>
            </a:r>
            <a:r>
              <a:rPr lang="en-IN" sz="1400" dirty="0">
                <a:solidFill>
                  <a:prstClr val="black"/>
                </a:solidFill>
                <a:latin typeface="Calibri" panose="020F0502020204030204" pitchFamily="34" charset="0"/>
                <a:cs typeface="Calibri" panose="020F0502020204030204" pitchFamily="34" charset="0"/>
              </a:rPr>
              <a:t>(struct student), 1, </a:t>
            </a:r>
            <a:r>
              <a:rPr lang="en-IN" sz="1400" dirty="0" err="1">
                <a:solidFill>
                  <a:prstClr val="black"/>
                </a:solidFill>
                <a:latin typeface="Calibri" panose="020F0502020204030204" pitchFamily="34" charset="0"/>
                <a:cs typeface="Calibri" panose="020F0502020204030204" pitchFamily="34" charset="0"/>
              </a:rPr>
              <a:t>outfile</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fclose</a:t>
            </a:r>
            <a:r>
              <a:rPr lang="en-IN" sz="1400" dirty="0">
                <a:solidFill>
                  <a:prstClr val="black"/>
                </a:solidFill>
                <a:latin typeface="Calibri" panose="020F0502020204030204" pitchFamily="34" charset="0"/>
                <a:cs typeface="Calibri" panose="020F0502020204030204" pitchFamily="34" charset="0"/>
              </a:rPr>
              <a:t>(</a:t>
            </a:r>
            <a:r>
              <a:rPr lang="en-IN" sz="1400" dirty="0" err="1">
                <a:solidFill>
                  <a:prstClr val="black"/>
                </a:solidFill>
                <a:latin typeface="Calibri" panose="020F0502020204030204" pitchFamily="34" charset="0"/>
                <a:cs typeface="Calibri" panose="020F0502020204030204" pitchFamily="34" charset="0"/>
              </a:rPr>
              <a:t>infile</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r>
              <a:rPr lang="en-IN" sz="1400" dirty="0" err="1">
                <a:solidFill>
                  <a:prstClr val="black"/>
                </a:solidFill>
                <a:latin typeface="Calibri" panose="020F0502020204030204" pitchFamily="34" charset="0"/>
                <a:cs typeface="Calibri" panose="020F0502020204030204" pitchFamily="34" charset="0"/>
              </a:rPr>
              <a:t>fclose</a:t>
            </a:r>
            <a:r>
              <a:rPr lang="en-IN" sz="1400" dirty="0">
                <a:solidFill>
                  <a:prstClr val="black"/>
                </a:solidFill>
                <a:latin typeface="Calibri" panose="020F0502020204030204" pitchFamily="34" charset="0"/>
                <a:cs typeface="Calibri" panose="020F0502020204030204" pitchFamily="34" charset="0"/>
              </a:rPr>
              <a:t>(</a:t>
            </a:r>
            <a:r>
              <a:rPr lang="en-IN" sz="1400" dirty="0" err="1">
                <a:solidFill>
                  <a:prstClr val="black"/>
                </a:solidFill>
                <a:latin typeface="Calibri" panose="020F0502020204030204" pitchFamily="34" charset="0"/>
                <a:cs typeface="Calibri" panose="020F0502020204030204" pitchFamily="34" charset="0"/>
              </a:rPr>
              <a:t>outfile</a:t>
            </a:r>
            <a:r>
              <a:rPr lang="en-IN" sz="14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IN" sz="1400" dirty="0">
                <a:solidFill>
                  <a:prstClr val="black"/>
                </a:solidFill>
                <a:latin typeface="Calibri" panose="020F0502020204030204" pitchFamily="34" charset="0"/>
                <a:cs typeface="Calibri" panose="020F0502020204030204" pitchFamily="34" charset="0"/>
              </a:rPr>
              <a:t>          	}</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6415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C67D6-292D-4CF0-A890-64CFCB97F560}"/>
              </a:ext>
            </a:extLst>
          </p:cNvPr>
          <p:cNvSpPr>
            <a:spLocks noGrp="1"/>
          </p:cNvSpPr>
          <p:nvPr>
            <p:ph idx="1"/>
          </p:nvPr>
        </p:nvSpPr>
        <p:spPr>
          <a:xfrm>
            <a:off x="2347910" y="0"/>
            <a:ext cx="10018713" cy="6857999"/>
          </a:xfrm>
        </p:spPr>
        <p:txBody>
          <a:bodyPr>
            <a:normAutofit/>
          </a:bodyPr>
          <a:lstStyle/>
          <a:p>
            <a:pPr marL="0" indent="0">
              <a:buNone/>
            </a:pPr>
            <a:r>
              <a:rPr lang="en-IN" sz="1600" dirty="0"/>
              <a:t> else if(choice==3)</a:t>
            </a:r>
          </a:p>
          <a:p>
            <a:pPr marL="0" indent="0">
              <a:buNone/>
            </a:pPr>
            <a:r>
              <a:rPr lang="en-IN" sz="1600" dirty="0"/>
              <a:t>            {</a:t>
            </a:r>
          </a:p>
          <a:p>
            <a:pPr marL="0" indent="0">
              <a:buNone/>
            </a:pPr>
            <a:r>
              <a:rPr lang="en-IN" sz="1600" dirty="0"/>
              <a:t>               float percentage;              //for calculation of attendance percentage</a:t>
            </a:r>
          </a:p>
          <a:p>
            <a:pPr marL="0" indent="0">
              <a:buNone/>
            </a:pPr>
            <a:r>
              <a:rPr lang="en-IN" sz="1600" dirty="0"/>
              <a:t>               long int </a:t>
            </a:r>
            <a:r>
              <a:rPr lang="en-IN" sz="1600" dirty="0" err="1"/>
              <a:t>cprn</a:t>
            </a:r>
            <a:r>
              <a:rPr lang="en-IN" sz="1600" dirty="0"/>
              <a:t>;                 // for inputting the prn from user to check </a:t>
            </a:r>
          </a:p>
          <a:p>
            <a:pPr marL="0" indent="0">
              <a:buNone/>
            </a:pPr>
            <a:r>
              <a:rPr lang="en-IN" sz="1600" dirty="0"/>
              <a:t>               int flag=0;</a:t>
            </a:r>
          </a:p>
          <a:p>
            <a:pPr marL="0" indent="0">
              <a:buNone/>
            </a:pPr>
            <a:r>
              <a:rPr lang="en-IN" sz="1600" dirty="0"/>
              <a:t>               struct student temp;</a:t>
            </a:r>
          </a:p>
          <a:p>
            <a:pPr marL="0" indent="0">
              <a:buNone/>
            </a:pPr>
            <a:r>
              <a:rPr lang="en-IN" sz="1600" dirty="0"/>
              <a:t>               </a:t>
            </a:r>
            <a:r>
              <a:rPr lang="en-IN" sz="1600" dirty="0" err="1"/>
              <a:t>num</a:t>
            </a:r>
            <a:r>
              <a:rPr lang="en-IN" sz="1600" dirty="0"/>
              <a:t> = 0;</a:t>
            </a:r>
          </a:p>
          <a:p>
            <a:pPr marL="0" indent="0">
              <a:buNone/>
            </a:pPr>
            <a:r>
              <a:rPr lang="en-IN" sz="1600" dirty="0"/>
              <a:t>               </a:t>
            </a:r>
            <a:r>
              <a:rPr lang="en-IN" sz="1600" dirty="0" err="1"/>
              <a:t>infile</a:t>
            </a:r>
            <a:r>
              <a:rPr lang="en-IN" sz="1600" dirty="0"/>
              <a:t> = </a:t>
            </a:r>
            <a:r>
              <a:rPr lang="en-IN" sz="1600" dirty="0" err="1"/>
              <a:t>fopen</a:t>
            </a:r>
            <a:r>
              <a:rPr lang="en-IN" sz="1600" dirty="0"/>
              <a:t>("Attendance.bin","</a:t>
            </a:r>
            <a:r>
              <a:rPr lang="en-IN" sz="1600" dirty="0" err="1"/>
              <a:t>rb</a:t>
            </a:r>
            <a:r>
              <a:rPr lang="en-IN" sz="1600" dirty="0"/>
              <a:t>");</a:t>
            </a:r>
          </a:p>
          <a:p>
            <a:pPr marL="0" indent="0">
              <a:buNone/>
            </a:pPr>
            <a:r>
              <a:rPr lang="en-IN" sz="1600" dirty="0"/>
              <a:t>			   while(</a:t>
            </a:r>
            <a:r>
              <a:rPr lang="en-IN" sz="1600" dirty="0" err="1"/>
              <a:t>fread</a:t>
            </a:r>
            <a:r>
              <a:rPr lang="en-IN" sz="1600" dirty="0"/>
              <a:t>(&amp;temp, </a:t>
            </a:r>
            <a:r>
              <a:rPr lang="en-IN" sz="1600" dirty="0" err="1"/>
              <a:t>sizeof</a:t>
            </a:r>
            <a:r>
              <a:rPr lang="en-IN" sz="1600" dirty="0"/>
              <a:t>(struct student),1,infile))     //calculating the no. of records in the file</a:t>
            </a:r>
          </a:p>
          <a:p>
            <a:pPr marL="0" indent="0">
              <a:buNone/>
            </a:pPr>
            <a:r>
              <a:rPr lang="en-IN" sz="1600" dirty="0"/>
              <a:t>			     {</a:t>
            </a:r>
          </a:p>
          <a:p>
            <a:pPr marL="0" indent="0">
              <a:buNone/>
            </a:pPr>
            <a:r>
              <a:rPr lang="en-IN" sz="1600" dirty="0"/>
              <a:t>			 	     </a:t>
            </a:r>
            <a:r>
              <a:rPr lang="en-IN" sz="1600" dirty="0" err="1"/>
              <a:t>num</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("Enter the prn of the student: ");</a:t>
            </a:r>
          </a:p>
          <a:p>
            <a:pPr marL="0" indent="0">
              <a:buNone/>
            </a:pPr>
            <a:r>
              <a:rPr lang="en-IN" sz="1600" dirty="0"/>
              <a:t>               </a:t>
            </a:r>
            <a:r>
              <a:rPr lang="en-IN" sz="1600" dirty="0" err="1"/>
              <a:t>scanf</a:t>
            </a:r>
            <a:r>
              <a:rPr lang="en-IN" sz="1600" dirty="0"/>
              <a:t>("%</a:t>
            </a:r>
            <a:r>
              <a:rPr lang="en-IN" sz="1600" dirty="0" err="1"/>
              <a:t>lu</a:t>
            </a:r>
            <a:r>
              <a:rPr lang="en-IN" sz="1600" dirty="0"/>
              <a:t>",&amp;</a:t>
            </a:r>
            <a:r>
              <a:rPr lang="en-IN" sz="1600" dirty="0" err="1"/>
              <a:t>cprn</a:t>
            </a:r>
            <a:r>
              <a:rPr lang="en-IN" sz="1600" dirty="0"/>
              <a:t>);</a:t>
            </a:r>
          </a:p>
          <a:p>
            <a:pPr marL="0" indent="0">
              <a:buNone/>
            </a:pPr>
            <a:r>
              <a:rPr lang="en-IN" sz="1600" dirty="0"/>
              <a:t>               </a:t>
            </a:r>
            <a:r>
              <a:rPr lang="en-IN" sz="1600" dirty="0" err="1"/>
              <a:t>fseek</a:t>
            </a:r>
            <a:r>
              <a:rPr lang="en-IN" sz="1600" dirty="0"/>
              <a:t>(</a:t>
            </a:r>
            <a:r>
              <a:rPr lang="en-IN" sz="1600" dirty="0" err="1"/>
              <a:t>infile</a:t>
            </a:r>
            <a:r>
              <a:rPr lang="en-IN" sz="1600" dirty="0"/>
              <a:t>, 0, SEEK_SET);</a:t>
            </a:r>
          </a:p>
        </p:txBody>
      </p:sp>
    </p:spTree>
    <p:extLst>
      <p:ext uri="{BB962C8B-B14F-4D97-AF65-F5344CB8AC3E}">
        <p14:creationId xmlns:p14="http://schemas.microsoft.com/office/powerpoint/2010/main" val="795994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EE4A9-2329-441C-B619-169BA08D0886}"/>
              </a:ext>
            </a:extLst>
          </p:cNvPr>
          <p:cNvSpPr>
            <a:spLocks noGrp="1"/>
          </p:cNvSpPr>
          <p:nvPr>
            <p:ph idx="1"/>
          </p:nvPr>
        </p:nvSpPr>
        <p:spPr>
          <a:xfrm>
            <a:off x="2347910" y="0"/>
            <a:ext cx="10018713" cy="6857999"/>
          </a:xfrm>
        </p:spPr>
        <p:txBody>
          <a:bodyPr>
            <a:noAutofit/>
          </a:bodyPr>
          <a:lstStyle/>
          <a:p>
            <a:pPr marL="0" indent="0">
              <a:buNone/>
            </a:pPr>
            <a:r>
              <a:rPr lang="en-IN" sz="1500" dirty="0">
                <a:latin typeface="Calibri" panose="020F0502020204030204" pitchFamily="34" charset="0"/>
                <a:cs typeface="Calibri" panose="020F0502020204030204" pitchFamily="34" charset="0"/>
              </a:rPr>
              <a:t>for(int </a:t>
            </a:r>
            <a:r>
              <a:rPr lang="en-IN" sz="1500" dirty="0" err="1">
                <a:latin typeface="Calibri" panose="020F0502020204030204" pitchFamily="34" charset="0"/>
                <a:cs typeface="Calibri" panose="020F0502020204030204" pitchFamily="34" charset="0"/>
              </a:rPr>
              <a:t>i</a:t>
            </a:r>
            <a:r>
              <a:rPr lang="en-IN" sz="1500" dirty="0">
                <a:latin typeface="Calibri" panose="020F0502020204030204" pitchFamily="34" charset="0"/>
                <a:cs typeface="Calibri" panose="020F0502020204030204" pitchFamily="34" charset="0"/>
              </a:rPr>
              <a:t>=0; </a:t>
            </a:r>
            <a:r>
              <a:rPr lang="en-IN" sz="1500" dirty="0" err="1">
                <a:latin typeface="Calibri" panose="020F0502020204030204" pitchFamily="34" charset="0"/>
                <a:cs typeface="Calibri" panose="020F0502020204030204" pitchFamily="34" charset="0"/>
              </a:rPr>
              <a:t>i</a:t>
            </a:r>
            <a:r>
              <a:rPr lang="en-IN" sz="1500" dirty="0">
                <a:latin typeface="Calibri" panose="020F0502020204030204" pitchFamily="34" charset="0"/>
                <a:cs typeface="Calibri" panose="020F0502020204030204" pitchFamily="34" charset="0"/>
              </a:rPr>
              <a:t>&lt;</a:t>
            </a:r>
            <a:r>
              <a:rPr lang="en-IN" sz="1500" dirty="0" err="1">
                <a:latin typeface="Calibri" panose="020F0502020204030204" pitchFamily="34" charset="0"/>
                <a:cs typeface="Calibri" panose="020F0502020204030204" pitchFamily="34" charset="0"/>
              </a:rPr>
              <a:t>num;i</a:t>
            </a:r>
            <a:r>
              <a:rPr lang="en-IN" sz="1500" dirty="0">
                <a:latin typeface="Calibri" panose="020F0502020204030204" pitchFamily="34" charset="0"/>
                <a:cs typeface="Calibri" panose="020F0502020204030204" pitchFamily="34" charset="0"/>
              </a:rPr>
              <a:t>++) {                                      //checking the records for the required prn</a:t>
            </a:r>
          </a:p>
          <a:p>
            <a:pPr marL="0" indent="0">
              <a:buNone/>
            </a:pPr>
            <a:r>
              <a:rPr lang="en-IN" sz="1500" dirty="0">
                <a:latin typeface="Calibri" panose="020F0502020204030204" pitchFamily="34" charset="0"/>
                <a:cs typeface="Calibri" panose="020F0502020204030204" pitchFamily="34" charset="0"/>
              </a:rPr>
              <a:t>	</a:t>
            </a:r>
            <a:r>
              <a:rPr lang="en-IN" sz="1500" dirty="0" err="1">
                <a:latin typeface="Calibri" panose="020F0502020204030204" pitchFamily="34" charset="0"/>
                <a:cs typeface="Calibri" panose="020F0502020204030204" pitchFamily="34" charset="0"/>
              </a:rPr>
              <a:t>fread</a:t>
            </a:r>
            <a:r>
              <a:rPr lang="en-IN" sz="1500" dirty="0">
                <a:latin typeface="Calibri" panose="020F0502020204030204" pitchFamily="34" charset="0"/>
                <a:cs typeface="Calibri" panose="020F0502020204030204" pitchFamily="34" charset="0"/>
              </a:rPr>
              <a:t>(&amp;temp, </a:t>
            </a:r>
            <a:r>
              <a:rPr lang="en-IN" sz="1500" dirty="0" err="1">
                <a:latin typeface="Calibri" panose="020F0502020204030204" pitchFamily="34" charset="0"/>
                <a:cs typeface="Calibri" panose="020F0502020204030204" pitchFamily="34" charset="0"/>
              </a:rPr>
              <a:t>sizeof</a:t>
            </a:r>
            <a:r>
              <a:rPr lang="en-IN" sz="1500" dirty="0">
                <a:latin typeface="Calibri" panose="020F0502020204030204" pitchFamily="34" charset="0"/>
                <a:cs typeface="Calibri" panose="020F0502020204030204" pitchFamily="34" charset="0"/>
              </a:rPr>
              <a:t>(struct student),1,infile);</a:t>
            </a:r>
          </a:p>
          <a:p>
            <a:pPr marL="0" indent="0">
              <a:buNone/>
            </a:pPr>
            <a:r>
              <a:rPr lang="en-IN" sz="1500" dirty="0">
                <a:latin typeface="Calibri" panose="020F0502020204030204" pitchFamily="34" charset="0"/>
                <a:cs typeface="Calibri" panose="020F0502020204030204" pitchFamily="34" charset="0"/>
              </a:rPr>
              <a:t>                     if(</a:t>
            </a:r>
            <a:r>
              <a:rPr lang="en-IN" sz="1500" dirty="0" err="1">
                <a:latin typeface="Calibri" panose="020F0502020204030204" pitchFamily="34" charset="0"/>
                <a:cs typeface="Calibri" panose="020F0502020204030204" pitchFamily="34" charset="0"/>
              </a:rPr>
              <a:t>temp.pr_no</a:t>
            </a:r>
            <a:r>
              <a:rPr lang="en-IN" sz="1500" dirty="0">
                <a:latin typeface="Calibri" panose="020F0502020204030204" pitchFamily="34" charset="0"/>
                <a:cs typeface="Calibri" panose="020F0502020204030204" pitchFamily="34" charset="0"/>
              </a:rPr>
              <a:t>==</a:t>
            </a:r>
            <a:r>
              <a:rPr lang="en-IN" sz="1500" dirty="0" err="1">
                <a:latin typeface="Calibri" panose="020F0502020204030204" pitchFamily="34" charset="0"/>
                <a:cs typeface="Calibri" panose="020F0502020204030204" pitchFamily="34" charset="0"/>
              </a:rPr>
              <a:t>cprn</a:t>
            </a:r>
            <a:r>
              <a:rPr lang="en-IN" sz="1500" dirty="0">
                <a:latin typeface="Calibri" panose="020F0502020204030204" pitchFamily="34" charset="0"/>
                <a:cs typeface="Calibri" panose="020F0502020204030204" pitchFamily="34" charset="0"/>
              </a:rPr>
              <a:t>) {</a:t>
            </a:r>
          </a:p>
          <a:p>
            <a:pPr marL="0" indent="0">
              <a:buNone/>
            </a:pPr>
            <a:r>
              <a:rPr lang="en-IN" sz="1500" dirty="0">
                <a:latin typeface="Calibri" panose="020F0502020204030204" pitchFamily="34" charset="0"/>
                <a:cs typeface="Calibri" panose="020F0502020204030204" pitchFamily="34" charset="0"/>
              </a:rPr>
              <a:t>                           percentage=(float)</a:t>
            </a:r>
            <a:r>
              <a:rPr lang="en-IN" sz="1500" dirty="0" err="1">
                <a:latin typeface="Calibri" panose="020F0502020204030204" pitchFamily="34" charset="0"/>
                <a:cs typeface="Calibri" panose="020F0502020204030204" pitchFamily="34" charset="0"/>
              </a:rPr>
              <a:t>temp.present</a:t>
            </a:r>
            <a:r>
              <a:rPr lang="en-IN" sz="1500" dirty="0">
                <a:latin typeface="Calibri" panose="020F0502020204030204" pitchFamily="34" charset="0"/>
                <a:cs typeface="Calibri" panose="020F0502020204030204" pitchFamily="34" charset="0"/>
              </a:rPr>
              <a:t>*100/(float)</a:t>
            </a:r>
            <a:r>
              <a:rPr lang="en-IN" sz="1500" dirty="0" err="1">
                <a:latin typeface="Calibri" panose="020F0502020204030204" pitchFamily="34" charset="0"/>
                <a:cs typeface="Calibri" panose="020F0502020204030204" pitchFamily="34" charset="0"/>
              </a:rPr>
              <a:t>temp.total</a:t>
            </a:r>
            <a:r>
              <a:rPr lang="en-IN" sz="1500" dirty="0">
                <a:latin typeface="Calibri" panose="020F0502020204030204" pitchFamily="34" charset="0"/>
                <a:cs typeface="Calibri" panose="020F0502020204030204" pitchFamily="34" charset="0"/>
              </a:rPr>
              <a:t>;</a:t>
            </a:r>
          </a:p>
          <a:p>
            <a:pPr marL="0" indent="0">
              <a:buNone/>
            </a:pPr>
            <a:r>
              <a:rPr lang="en-IN" sz="1500" dirty="0">
                <a:latin typeface="Calibri" panose="020F0502020204030204" pitchFamily="34" charset="0"/>
                <a:cs typeface="Calibri" panose="020F0502020204030204" pitchFamily="34" charset="0"/>
              </a:rPr>
              <a:t>                           flag=1;</a:t>
            </a:r>
          </a:p>
          <a:p>
            <a:pPr marL="0" indent="0">
              <a:buNone/>
            </a:pPr>
            <a:r>
              <a:rPr lang="en-IN" sz="1500" dirty="0">
                <a:latin typeface="Calibri" panose="020F0502020204030204" pitchFamily="34" charset="0"/>
                <a:cs typeface="Calibri" panose="020F0502020204030204" pitchFamily="34" charset="0"/>
              </a:rPr>
              <a:t>                           break;</a:t>
            </a:r>
          </a:p>
          <a:p>
            <a:pPr marL="0" indent="0">
              <a:buNone/>
            </a:pPr>
            <a:r>
              <a:rPr lang="en-IN" sz="1500" dirty="0">
                <a:latin typeface="Calibri" panose="020F0502020204030204" pitchFamily="34" charset="0"/>
                <a:cs typeface="Calibri" panose="020F0502020204030204" pitchFamily="34" charset="0"/>
              </a:rPr>
              <a:t>                       }</a:t>
            </a:r>
          </a:p>
          <a:p>
            <a:pPr marL="0" indent="0">
              <a:buNone/>
            </a:pPr>
            <a:r>
              <a:rPr lang="en-IN" sz="1500" dirty="0">
                <a:latin typeface="Calibri" panose="020F0502020204030204" pitchFamily="34" charset="0"/>
                <a:cs typeface="Calibri" panose="020F0502020204030204" pitchFamily="34" charset="0"/>
              </a:rPr>
              <a:t>	}</a:t>
            </a:r>
          </a:p>
          <a:p>
            <a:pPr marL="0" indent="0">
              <a:buNone/>
            </a:pPr>
            <a:r>
              <a:rPr lang="en-IN" sz="1500" dirty="0">
                <a:latin typeface="Calibri" panose="020F0502020204030204" pitchFamily="34" charset="0"/>
                <a:cs typeface="Calibri" panose="020F0502020204030204" pitchFamily="34" charset="0"/>
              </a:rPr>
              <a:t>                if(flag==1) {                 //displaying</a:t>
            </a:r>
          </a:p>
          <a:p>
            <a:pPr marL="0" indent="0">
              <a:buNone/>
            </a:pPr>
            <a:r>
              <a:rPr lang="en-IN" sz="1500" dirty="0">
                <a:latin typeface="Calibri" panose="020F0502020204030204" pitchFamily="34" charset="0"/>
                <a:cs typeface="Calibri" panose="020F0502020204030204" pitchFamily="34" charset="0"/>
              </a:rPr>
              <a:t>	</a:t>
            </a:r>
            <a:r>
              <a:rPr lang="en-IN" sz="1500" dirty="0" err="1">
                <a:latin typeface="Calibri" panose="020F0502020204030204" pitchFamily="34" charset="0"/>
                <a:cs typeface="Calibri" panose="020F0502020204030204" pitchFamily="34" charset="0"/>
              </a:rPr>
              <a:t>printf</a:t>
            </a:r>
            <a:r>
              <a:rPr lang="en-IN" sz="1500" dirty="0">
                <a:latin typeface="Calibri" panose="020F0502020204030204" pitchFamily="34" charset="0"/>
                <a:cs typeface="Calibri" panose="020F0502020204030204" pitchFamily="34" charset="0"/>
              </a:rPr>
              <a:t>("Name: %s\</a:t>
            </a:r>
            <a:r>
              <a:rPr lang="en-IN" sz="1500" dirty="0" err="1">
                <a:latin typeface="Calibri" panose="020F0502020204030204" pitchFamily="34" charset="0"/>
                <a:cs typeface="Calibri" panose="020F0502020204030204" pitchFamily="34" charset="0"/>
              </a:rPr>
              <a:t>nPRN</a:t>
            </a:r>
            <a:r>
              <a:rPr lang="en-IN" sz="1500" dirty="0">
                <a:latin typeface="Calibri" panose="020F0502020204030204" pitchFamily="34" charset="0"/>
                <a:cs typeface="Calibri" panose="020F0502020204030204" pitchFamily="34" charset="0"/>
              </a:rPr>
              <a:t>: %</a:t>
            </a:r>
            <a:r>
              <a:rPr lang="en-IN" sz="1500" dirty="0" err="1">
                <a:latin typeface="Calibri" panose="020F0502020204030204" pitchFamily="34" charset="0"/>
                <a:cs typeface="Calibri" panose="020F0502020204030204" pitchFamily="34" charset="0"/>
              </a:rPr>
              <a:t>lu</a:t>
            </a:r>
            <a:r>
              <a:rPr lang="en-IN" sz="1500" dirty="0">
                <a:latin typeface="Calibri" panose="020F0502020204030204" pitchFamily="34" charset="0"/>
                <a:cs typeface="Calibri" panose="020F0502020204030204" pitchFamily="34" charset="0"/>
              </a:rPr>
              <a:t>\</a:t>
            </a:r>
            <a:r>
              <a:rPr lang="en-IN" sz="1500" dirty="0" err="1">
                <a:latin typeface="Calibri" panose="020F0502020204030204" pitchFamily="34" charset="0"/>
                <a:cs typeface="Calibri" panose="020F0502020204030204" pitchFamily="34" charset="0"/>
              </a:rPr>
              <a:t>nAttendance</a:t>
            </a:r>
            <a:r>
              <a:rPr lang="en-IN" sz="1500" dirty="0">
                <a:latin typeface="Calibri" panose="020F0502020204030204" pitchFamily="34" charset="0"/>
                <a:cs typeface="Calibri" panose="020F0502020204030204" pitchFamily="34" charset="0"/>
              </a:rPr>
              <a:t> percentage: %f\n",</a:t>
            </a:r>
            <a:r>
              <a:rPr lang="en-IN" sz="1500" dirty="0" err="1">
                <a:latin typeface="Calibri" panose="020F0502020204030204" pitchFamily="34" charset="0"/>
                <a:cs typeface="Calibri" panose="020F0502020204030204" pitchFamily="34" charset="0"/>
              </a:rPr>
              <a:t>temp.name,temp.pr_no,percentage</a:t>
            </a:r>
            <a:r>
              <a:rPr lang="en-IN" sz="1500" dirty="0">
                <a:latin typeface="Calibri" panose="020F0502020204030204" pitchFamily="34" charset="0"/>
                <a:cs typeface="Calibri" panose="020F0502020204030204" pitchFamily="34" charset="0"/>
              </a:rPr>
              <a:t>);</a:t>
            </a:r>
          </a:p>
          <a:p>
            <a:pPr marL="0" indent="0">
              <a:buNone/>
            </a:pPr>
            <a:r>
              <a:rPr lang="en-IN" sz="1500" dirty="0">
                <a:latin typeface="Calibri" panose="020F0502020204030204" pitchFamily="34" charset="0"/>
                <a:cs typeface="Calibri" panose="020F0502020204030204" pitchFamily="34" charset="0"/>
              </a:rPr>
              <a:t>                }</a:t>
            </a:r>
          </a:p>
          <a:p>
            <a:pPr marL="0" indent="0">
              <a:buNone/>
            </a:pPr>
            <a:r>
              <a:rPr lang="en-IN" sz="1500" dirty="0">
                <a:latin typeface="Calibri" panose="020F0502020204030204" pitchFamily="34" charset="0"/>
                <a:cs typeface="Calibri" panose="020F0502020204030204" pitchFamily="34" charset="0"/>
              </a:rPr>
              <a:t>                else if(flag==0) {</a:t>
            </a:r>
          </a:p>
          <a:p>
            <a:pPr marL="0" indent="0">
              <a:buNone/>
            </a:pPr>
            <a:r>
              <a:rPr lang="en-IN" sz="1500" dirty="0">
                <a:latin typeface="Calibri" panose="020F0502020204030204" pitchFamily="34" charset="0"/>
                <a:cs typeface="Calibri" panose="020F0502020204030204" pitchFamily="34" charset="0"/>
              </a:rPr>
              <a:t>                    </a:t>
            </a:r>
            <a:r>
              <a:rPr lang="en-IN" sz="1500" dirty="0" err="1">
                <a:latin typeface="Calibri" panose="020F0502020204030204" pitchFamily="34" charset="0"/>
                <a:cs typeface="Calibri" panose="020F0502020204030204" pitchFamily="34" charset="0"/>
              </a:rPr>
              <a:t>printf</a:t>
            </a:r>
            <a:r>
              <a:rPr lang="en-IN" sz="1500" dirty="0">
                <a:latin typeface="Calibri" panose="020F0502020204030204" pitchFamily="34" charset="0"/>
                <a:cs typeface="Calibri" panose="020F0502020204030204" pitchFamily="34" charset="0"/>
              </a:rPr>
              <a:t>("PRN not found\n");</a:t>
            </a:r>
          </a:p>
          <a:p>
            <a:pPr marL="0" indent="0">
              <a:buNone/>
            </a:pPr>
            <a:r>
              <a:rPr lang="en-IN" sz="1500" dirty="0">
                <a:latin typeface="Calibri" panose="020F0502020204030204" pitchFamily="34" charset="0"/>
                <a:cs typeface="Calibri" panose="020F0502020204030204" pitchFamily="34" charset="0"/>
              </a:rPr>
              <a:t>                }</a:t>
            </a:r>
          </a:p>
          <a:p>
            <a:pPr marL="0" indent="0">
              <a:buNone/>
            </a:pPr>
            <a:r>
              <a:rPr lang="en-IN" sz="1500" dirty="0">
                <a:latin typeface="Calibri" panose="020F0502020204030204" pitchFamily="34" charset="0"/>
                <a:cs typeface="Calibri" panose="020F0502020204030204" pitchFamily="34" charset="0"/>
              </a:rPr>
              <a:t>                </a:t>
            </a:r>
            <a:r>
              <a:rPr lang="en-IN" sz="1500" dirty="0" err="1">
                <a:latin typeface="Calibri" panose="020F0502020204030204" pitchFamily="34" charset="0"/>
                <a:cs typeface="Calibri" panose="020F0502020204030204" pitchFamily="34" charset="0"/>
              </a:rPr>
              <a:t>fclose</a:t>
            </a:r>
            <a:r>
              <a:rPr lang="en-IN" sz="1500" dirty="0">
                <a:latin typeface="Calibri" panose="020F0502020204030204" pitchFamily="34" charset="0"/>
                <a:cs typeface="Calibri" panose="020F0502020204030204" pitchFamily="34" charset="0"/>
              </a:rPr>
              <a:t>(</a:t>
            </a:r>
            <a:r>
              <a:rPr lang="en-IN" sz="1500" dirty="0" err="1">
                <a:latin typeface="Calibri" panose="020F0502020204030204" pitchFamily="34" charset="0"/>
                <a:cs typeface="Calibri" panose="020F0502020204030204" pitchFamily="34" charset="0"/>
              </a:rPr>
              <a:t>infile</a:t>
            </a:r>
            <a:r>
              <a:rPr lang="en-IN" sz="1500" dirty="0">
                <a:latin typeface="Calibri" panose="020F0502020204030204" pitchFamily="34" charset="0"/>
                <a:cs typeface="Calibri" panose="020F0502020204030204" pitchFamily="34" charset="0"/>
              </a:rPr>
              <a:t>);</a:t>
            </a:r>
          </a:p>
          <a:p>
            <a:pPr marL="0" indent="0">
              <a:buNone/>
            </a:pPr>
            <a:r>
              <a:rPr lang="en-IN" sz="1500" dirty="0">
                <a:latin typeface="Calibri" panose="020F0502020204030204" pitchFamily="34" charset="0"/>
                <a:cs typeface="Calibri" panose="020F0502020204030204" pitchFamily="34" charset="0"/>
              </a:rPr>
              <a:t>            }</a:t>
            </a:r>
          </a:p>
          <a:p>
            <a:pPr marL="0" indent="0">
              <a:buNone/>
            </a:pPr>
            <a:r>
              <a:rPr lang="en-IN" sz="1500" dirty="0">
                <a:latin typeface="Calibri" panose="020F0502020204030204" pitchFamily="34" charset="0"/>
                <a:cs typeface="Calibri" panose="020F0502020204030204" pitchFamily="34" charset="0"/>
              </a:rPr>
              <a:t>    	}</a:t>
            </a:r>
          </a:p>
          <a:p>
            <a:pPr marL="0" indent="0">
              <a:buNone/>
            </a:pPr>
            <a:r>
              <a:rPr lang="en-IN" sz="1500" dirty="0">
                <a:latin typeface="Calibri" panose="020F0502020204030204" pitchFamily="34" charset="0"/>
                <a:cs typeface="Calibri" panose="020F0502020204030204" pitchFamily="34" charset="0"/>
              </a:rPr>
              <a:t> 	return 0;</a:t>
            </a:r>
          </a:p>
          <a:p>
            <a:pPr marL="0" indent="0">
              <a:buNone/>
            </a:pPr>
            <a:r>
              <a:rPr lang="en-IN" sz="15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7248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251B36-61FA-4589-B94E-CC0560596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19884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EFFB3D-E229-421B-A965-F38718C53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12133" cy="7010400"/>
          </a:xfrm>
          <a:prstGeom prst="rect">
            <a:avLst/>
          </a:prstGeom>
        </p:spPr>
      </p:pic>
    </p:spTree>
    <p:extLst>
      <p:ext uri="{BB962C8B-B14F-4D97-AF65-F5344CB8AC3E}">
        <p14:creationId xmlns:p14="http://schemas.microsoft.com/office/powerpoint/2010/main" val="42640887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7B7F-0280-455D-8889-B1C2057DDE75}"/>
              </a:ext>
            </a:extLst>
          </p:cNvPr>
          <p:cNvSpPr>
            <a:spLocks noGrp="1"/>
          </p:cNvSpPr>
          <p:nvPr>
            <p:ph type="title"/>
          </p:nvPr>
        </p:nvSpPr>
        <p:spPr>
          <a:xfrm>
            <a:off x="1086644" y="524933"/>
            <a:ext cx="10018713" cy="3826933"/>
          </a:xfrm>
        </p:spPr>
        <p:txBody>
          <a:bodyPr>
            <a:noAutofit/>
          </a:bodyPr>
          <a:lstStyle/>
          <a:p>
            <a:r>
              <a:rPr lang="en-IN" sz="5400" b="1" dirty="0">
                <a:latin typeface="Georgia" panose="02040502050405020303" pitchFamily="18" charset="0"/>
              </a:rPr>
              <a:t>ATTENDENCE </a:t>
            </a:r>
            <a:br>
              <a:rPr lang="en-IN" sz="5400" b="1" dirty="0">
                <a:latin typeface="Georgia" panose="02040502050405020303" pitchFamily="18" charset="0"/>
              </a:rPr>
            </a:br>
            <a:r>
              <a:rPr lang="en-IN" sz="5400" b="1" dirty="0">
                <a:latin typeface="Georgia" panose="02040502050405020303" pitchFamily="18" charset="0"/>
              </a:rPr>
              <a:t>LOGGING</a:t>
            </a:r>
            <a:br>
              <a:rPr lang="en-IN" sz="5400" b="1" dirty="0">
                <a:latin typeface="Georgia" panose="02040502050405020303" pitchFamily="18" charset="0"/>
              </a:rPr>
            </a:br>
            <a:r>
              <a:rPr lang="en-IN" sz="5400" b="1" dirty="0">
                <a:latin typeface="Georgia" panose="02040502050405020303" pitchFamily="18" charset="0"/>
              </a:rPr>
              <a:t>SYSTEM</a:t>
            </a:r>
          </a:p>
        </p:txBody>
      </p:sp>
      <p:pic>
        <p:nvPicPr>
          <p:cNvPr id="4" name="Picture 3">
            <a:extLst>
              <a:ext uri="{FF2B5EF4-FFF2-40B4-BE49-F238E27FC236}">
                <a16:creationId xmlns:a16="http://schemas.microsoft.com/office/drawing/2014/main" id="{457EE7F5-9007-458E-822F-FE93C5AD4634}"/>
              </a:ext>
            </a:extLst>
          </p:cNvPr>
          <p:cNvPicPr>
            <a:picLocks noChangeAspect="1"/>
          </p:cNvPicPr>
          <p:nvPr/>
        </p:nvPicPr>
        <p:blipFill rotWithShape="1">
          <a:blip r:embed="rId2">
            <a:extLst>
              <a:ext uri="{28A0092B-C50C-407E-A947-70E740481C1C}">
                <a14:useLocalDpi xmlns:a14="http://schemas.microsoft.com/office/drawing/2010/main" val="0"/>
              </a:ext>
            </a:extLst>
          </a:blip>
          <a:srcRect l="9259" t="7873" r="6661"/>
          <a:stretch/>
        </p:blipFill>
        <p:spPr>
          <a:xfrm>
            <a:off x="8128000" y="2980267"/>
            <a:ext cx="3459690" cy="3352800"/>
          </a:xfrm>
          <a:prstGeom prst="rect">
            <a:avLst/>
          </a:prstGeom>
        </p:spPr>
      </p:pic>
      <p:pic>
        <p:nvPicPr>
          <p:cNvPr id="6" name="Picture 5">
            <a:extLst>
              <a:ext uri="{FF2B5EF4-FFF2-40B4-BE49-F238E27FC236}">
                <a16:creationId xmlns:a16="http://schemas.microsoft.com/office/drawing/2014/main" id="{66946F76-7B09-4053-B943-74DB96C76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754" y="2980267"/>
            <a:ext cx="2796247" cy="2796247"/>
          </a:xfrm>
          <a:prstGeom prst="ellipse">
            <a:avLst/>
          </a:prstGeom>
        </p:spPr>
      </p:pic>
    </p:spTree>
    <p:extLst>
      <p:ext uri="{BB962C8B-B14F-4D97-AF65-F5344CB8AC3E}">
        <p14:creationId xmlns:p14="http://schemas.microsoft.com/office/powerpoint/2010/main" val="2179001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892B3-97DE-4604-90E5-F45B944C8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36492104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8FD3E-A7E2-4E11-A667-ECC5FEF3C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428157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2B0E-A6C6-4158-81DE-42163D75B28E}"/>
              </a:ext>
            </a:extLst>
          </p:cNvPr>
          <p:cNvSpPr>
            <a:spLocks noGrp="1"/>
          </p:cNvSpPr>
          <p:nvPr>
            <p:ph type="title"/>
          </p:nvPr>
        </p:nvSpPr>
        <p:spPr>
          <a:xfrm>
            <a:off x="1484310" y="0"/>
            <a:ext cx="10018713" cy="1066800"/>
          </a:xfrm>
        </p:spPr>
        <p:txBody>
          <a:bodyPr/>
          <a:lstStyle/>
          <a:p>
            <a:r>
              <a:rPr lang="en-IN" b="1" dirty="0">
                <a:latin typeface="Georgia" panose="02040502050405020303" pitchFamily="18" charset="0"/>
              </a:rPr>
              <a:t>SNAPSHOTS OF OUTPUT</a:t>
            </a:r>
          </a:p>
        </p:txBody>
      </p:sp>
      <p:pic>
        <p:nvPicPr>
          <p:cNvPr id="6" name="Content Placeholder 5">
            <a:extLst>
              <a:ext uri="{FF2B5EF4-FFF2-40B4-BE49-F238E27FC236}">
                <a16:creationId xmlns:a16="http://schemas.microsoft.com/office/drawing/2014/main" id="{EE95C863-F5DE-4D3F-8802-31E7A43C90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74524" y="1094539"/>
            <a:ext cx="3521476" cy="5425948"/>
          </a:xfrm>
        </p:spPr>
      </p:pic>
      <p:pic>
        <p:nvPicPr>
          <p:cNvPr id="8" name="Content Placeholder 7">
            <a:extLst>
              <a:ext uri="{FF2B5EF4-FFF2-40B4-BE49-F238E27FC236}">
                <a16:creationId xmlns:a16="http://schemas.microsoft.com/office/drawing/2014/main" id="{4DDCE1A6-EDF5-4DB5-8A55-E29DC7655EC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1991"/>
          <a:stretch/>
        </p:blipFill>
        <p:spPr>
          <a:xfrm>
            <a:off x="7083971" y="1094539"/>
            <a:ext cx="3521476" cy="5412290"/>
          </a:xfrm>
        </p:spPr>
      </p:pic>
      <p:sp>
        <p:nvSpPr>
          <p:cNvPr id="9" name="Arrow: Right 8">
            <a:extLst>
              <a:ext uri="{FF2B5EF4-FFF2-40B4-BE49-F238E27FC236}">
                <a16:creationId xmlns:a16="http://schemas.microsoft.com/office/drawing/2014/main" id="{972ECD84-CF65-4156-BA3C-204AC6DA374F}"/>
              </a:ext>
            </a:extLst>
          </p:cNvPr>
          <p:cNvSpPr/>
          <p:nvPr/>
        </p:nvSpPr>
        <p:spPr>
          <a:xfrm>
            <a:off x="6214369" y="3429000"/>
            <a:ext cx="719091" cy="610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47733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5EC6-9EC4-4361-82B1-66F70C0FEEF3}"/>
              </a:ext>
            </a:extLst>
          </p:cNvPr>
          <p:cNvSpPr>
            <a:spLocks noGrp="1"/>
          </p:cNvSpPr>
          <p:nvPr>
            <p:ph type="title"/>
          </p:nvPr>
        </p:nvSpPr>
        <p:spPr>
          <a:xfrm>
            <a:off x="1484310" y="203200"/>
            <a:ext cx="10018713" cy="1015999"/>
          </a:xfrm>
        </p:spPr>
        <p:txBody>
          <a:bodyPr/>
          <a:lstStyle/>
          <a:p>
            <a:r>
              <a:rPr lang="en-US" b="1" dirty="0">
                <a:latin typeface="Georgia" panose="02040502050405020303" pitchFamily="18" charset="0"/>
                <a:ea typeface="Calibri" panose="020F0502020204030204" pitchFamily="34" charset="0"/>
              </a:rPr>
              <a:t>CONCLUSION</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A74A6000-D38B-4CC5-BC1C-5401417CC7B6}"/>
              </a:ext>
            </a:extLst>
          </p:cNvPr>
          <p:cNvSpPr>
            <a:spLocks noGrp="1"/>
          </p:cNvSpPr>
          <p:nvPr>
            <p:ph idx="1"/>
          </p:nvPr>
        </p:nvSpPr>
        <p:spPr>
          <a:xfrm>
            <a:off x="1484310" y="1794933"/>
            <a:ext cx="10018713" cy="3996267"/>
          </a:xfrm>
        </p:spPr>
        <p:txBody>
          <a:bodyPr>
            <a:normAutofit fontScale="92500" lnSpcReduction="10000"/>
          </a:bodyPr>
          <a:lstStyle/>
          <a:p>
            <a:pPr marL="0" indent="0">
              <a:buNone/>
            </a:pPr>
            <a:r>
              <a:rPr lang="en-IN" sz="32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By doing this project we got the opportunity to improve our coding skills further and learn new things. We used various commands such as structures, file handling functions, strings, variables, loops, etc. for creating this code on Attendance logging system. This project is efficient and simple to use and provides the user, specially staff members easy access to the system for taking attendance and calculating attendance percentage without wasting time in doing all this manually by saving lots of time.  </a:t>
            </a:r>
            <a:endParaRPr lang="en-IN" sz="32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133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4938-33C4-4980-8C1C-DC72F0E2BCD0}"/>
              </a:ext>
            </a:extLst>
          </p:cNvPr>
          <p:cNvSpPr>
            <a:spLocks noGrp="1"/>
          </p:cNvSpPr>
          <p:nvPr>
            <p:ph type="title"/>
          </p:nvPr>
        </p:nvSpPr>
        <p:spPr>
          <a:xfrm>
            <a:off x="1593965" y="916426"/>
            <a:ext cx="10018713" cy="3251199"/>
          </a:xfrm>
        </p:spPr>
        <p:txBody>
          <a:bodyPr>
            <a:normAutofit/>
          </a:bodyPr>
          <a:lstStyle/>
          <a:p>
            <a:r>
              <a:rPr lang="en-IN" sz="8800" dirty="0">
                <a:latin typeface="Algerian" panose="04020705040A02060702" pitchFamily="82" charset="0"/>
              </a:rPr>
              <a:t>THANK YOU!!</a:t>
            </a:r>
          </a:p>
        </p:txBody>
      </p:sp>
      <p:pic>
        <p:nvPicPr>
          <p:cNvPr id="1026" name="Picture 2" descr="Stay Safe Images, Stock Photos &amp; Vectors | Shutterstock">
            <a:extLst>
              <a:ext uri="{FF2B5EF4-FFF2-40B4-BE49-F238E27FC236}">
                <a16:creationId xmlns:a16="http://schemas.microsoft.com/office/drawing/2014/main" id="{F49A2E6B-C740-482E-8B70-B4797455F9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476"/>
          <a:stretch/>
        </p:blipFill>
        <p:spPr bwMode="auto">
          <a:xfrm rot="1032212">
            <a:off x="5094120" y="4104236"/>
            <a:ext cx="2003758" cy="19965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11895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1EBE-B26A-4D97-AB18-0542C276077E}"/>
              </a:ext>
            </a:extLst>
          </p:cNvPr>
          <p:cNvSpPr>
            <a:spLocks noGrp="1"/>
          </p:cNvSpPr>
          <p:nvPr>
            <p:ph type="title"/>
          </p:nvPr>
        </p:nvSpPr>
        <p:spPr/>
        <p:txBody>
          <a:bodyPr/>
          <a:lstStyle/>
          <a:p>
            <a:r>
              <a:rPr lang="en-US" b="1" dirty="0">
                <a:latin typeface="Georgia" panose="02040502050405020303" pitchFamily="18" charset="0"/>
              </a:rPr>
              <a:t>ABSTRACT</a:t>
            </a:r>
            <a:br>
              <a:rPr lang="en-IN" dirty="0"/>
            </a:br>
            <a:endParaRPr lang="en-IN" dirty="0"/>
          </a:p>
        </p:txBody>
      </p:sp>
      <p:sp>
        <p:nvSpPr>
          <p:cNvPr id="3" name="Content Placeholder 2">
            <a:extLst>
              <a:ext uri="{FF2B5EF4-FFF2-40B4-BE49-F238E27FC236}">
                <a16:creationId xmlns:a16="http://schemas.microsoft.com/office/drawing/2014/main" id="{F4C64155-2F63-4517-AD90-99D6482FFCB6}"/>
              </a:ext>
            </a:extLst>
          </p:cNvPr>
          <p:cNvSpPr>
            <a:spLocks noGrp="1"/>
          </p:cNvSpPr>
          <p:nvPr>
            <p:ph idx="1"/>
          </p:nvPr>
        </p:nvSpPr>
        <p:spPr>
          <a:xfrm>
            <a:off x="1484310" y="1811867"/>
            <a:ext cx="10018713" cy="5046133"/>
          </a:xfrm>
        </p:spPr>
        <p:txBody>
          <a:bodyPr>
            <a:normAutofit fontScale="92500" lnSpcReduction="10000"/>
          </a:bodyPr>
          <a:lstStyle/>
          <a:p>
            <a:pPr lvl="1"/>
            <a:r>
              <a:rPr lang="en-US" sz="3000" dirty="0">
                <a:latin typeface="Calibri" panose="020F0502020204030204" pitchFamily="34" charset="0"/>
                <a:cs typeface="Calibri" panose="020F0502020204030204" pitchFamily="34" charset="0"/>
              </a:rPr>
              <a:t>Attendance management system deals with the maintenance of the student’s attendance details. It generates the attendance of the on the basis of presence in class. It is maintained on the daily basis of their attendance.</a:t>
            </a:r>
          </a:p>
          <a:p>
            <a:pPr lvl="1"/>
            <a:r>
              <a:rPr lang="en-US" sz="3000" dirty="0">
                <a:latin typeface="Calibri" panose="020F0502020204030204" pitchFamily="34" charset="0"/>
                <a:cs typeface="Calibri" panose="020F0502020204030204" pitchFamily="34" charset="0"/>
              </a:rPr>
              <a:t>The staffs handling the particular subject is responsible to take the attendance for all students. Only if the student is present in that particular period, the attendance will be calculated.</a:t>
            </a:r>
          </a:p>
          <a:p>
            <a:pPr lvl="1"/>
            <a:r>
              <a:rPr lang="en-US" sz="3000" dirty="0">
                <a:latin typeface="Calibri" panose="020F0502020204030204" pitchFamily="34" charset="0"/>
                <a:cs typeface="Calibri" panose="020F0502020204030204" pitchFamily="34" charset="0"/>
              </a:rPr>
              <a:t>An accurate report based on the student attendance percentage is generated here. This system will also help in evaluating attendance eligibility criteria of a student depending on the percentage calculated</a:t>
            </a:r>
            <a:r>
              <a:rPr lang="en-US" sz="3000" dirty="0"/>
              <a:t>.</a:t>
            </a:r>
          </a:p>
          <a:p>
            <a:endParaRPr lang="en-IN" dirty="0"/>
          </a:p>
        </p:txBody>
      </p:sp>
    </p:spTree>
    <p:extLst>
      <p:ext uri="{BB962C8B-B14F-4D97-AF65-F5344CB8AC3E}">
        <p14:creationId xmlns:p14="http://schemas.microsoft.com/office/powerpoint/2010/main" val="9095321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16FE-6F42-4E1D-BBF6-CBCB2F0DB808}"/>
              </a:ext>
            </a:extLst>
          </p:cNvPr>
          <p:cNvSpPr>
            <a:spLocks noGrp="1"/>
          </p:cNvSpPr>
          <p:nvPr>
            <p:ph type="title"/>
          </p:nvPr>
        </p:nvSpPr>
        <p:spPr>
          <a:xfrm>
            <a:off x="1484310" y="296334"/>
            <a:ext cx="10018713" cy="1126067"/>
          </a:xfrm>
        </p:spPr>
        <p:txBody>
          <a:bodyPr/>
          <a:lstStyle/>
          <a:p>
            <a:r>
              <a:rPr lang="en-IN" b="1" dirty="0">
                <a:latin typeface="Georgia" panose="02040502050405020303" pitchFamily="18" charset="0"/>
              </a:rPr>
              <a:t>INTRODUCTION</a:t>
            </a:r>
          </a:p>
        </p:txBody>
      </p:sp>
      <p:sp>
        <p:nvSpPr>
          <p:cNvPr id="3" name="Content Placeholder 2">
            <a:extLst>
              <a:ext uri="{FF2B5EF4-FFF2-40B4-BE49-F238E27FC236}">
                <a16:creationId xmlns:a16="http://schemas.microsoft.com/office/drawing/2014/main" id="{44F8576F-0E7B-46DF-8569-E48F859A31B0}"/>
              </a:ext>
            </a:extLst>
          </p:cNvPr>
          <p:cNvSpPr>
            <a:spLocks noGrp="1"/>
          </p:cNvSpPr>
          <p:nvPr>
            <p:ph idx="1"/>
          </p:nvPr>
        </p:nvSpPr>
        <p:spPr>
          <a:xfrm>
            <a:off x="1755243" y="1303867"/>
            <a:ext cx="10018713" cy="5757332"/>
          </a:xfrm>
        </p:spPr>
        <p:txBody>
          <a:bodyPr>
            <a:normAutofit fontScale="85000" lnSpcReduction="20000"/>
          </a:bodyPr>
          <a:lstStyle/>
          <a:p>
            <a:pPr marL="0" indent="0">
              <a:buNone/>
            </a:pPr>
            <a:r>
              <a:rPr lang="en-US" dirty="0">
                <a:latin typeface="Calibri" panose="020F0502020204030204" pitchFamily="34" charset="0"/>
                <a:cs typeface="Calibri" panose="020F0502020204030204" pitchFamily="34" charset="0"/>
              </a:rPr>
              <a:t>Attendance management system is based on a  concept to maintain students record. Here user can Add Student’s details. This system makes easy for storing records with in a short period of time rather than maintaining records in copies. User has to input student name and prn no. The whole project is designed in ‘C’ Programming language and different variables and strings have been used for the development of this project. This project is easy to operate and understand by the users.</a:t>
            </a:r>
          </a:p>
          <a:p>
            <a:pPr marL="0" indent="0">
              <a:buNone/>
            </a:pPr>
            <a:r>
              <a:rPr lang="en-US" dirty="0">
                <a:latin typeface="Calibri" panose="020F0502020204030204" pitchFamily="34" charset="0"/>
                <a:cs typeface="Calibri" panose="020F0502020204030204" pitchFamily="34" charset="0"/>
              </a:rPr>
              <a:t>Nowadays These types of software’s are used in most of the engineering colleges. Enter the daily attendance of student. It calculates overall percentage of the student.</a:t>
            </a:r>
          </a:p>
          <a:p>
            <a:pPr marL="0" indent="0">
              <a:buNone/>
            </a:pPr>
            <a:r>
              <a:rPr lang="en-US" dirty="0">
                <a:latin typeface="Calibri" panose="020F0502020204030204" pitchFamily="34" charset="0"/>
                <a:cs typeface="Calibri" panose="020F0502020204030204" pitchFamily="34" charset="0"/>
              </a:rPr>
              <a:t>A computer can work more efficiently than compared to a human being. The thus becomes easy for employees and hence some amount of human resource is saved. This also saves a lot of time. </a:t>
            </a:r>
          </a:p>
          <a:p>
            <a:pPr marL="0" indent="0">
              <a:buNone/>
            </a:pPr>
            <a:r>
              <a:rPr lang="en-US" dirty="0">
                <a:latin typeface="Calibri" panose="020F0502020204030204" pitchFamily="34" charset="0"/>
                <a:cs typeface="Calibri" panose="020F0502020204030204" pitchFamily="34" charset="0"/>
              </a:rPr>
              <a:t>In the beginning the user is provided with options such as- Feed fresh data, take attendance, check attendance percentage etc.</a:t>
            </a:r>
          </a:p>
          <a:p>
            <a:pPr marL="0" indent="0">
              <a:buNone/>
            </a:pPr>
            <a:r>
              <a:rPr lang="en-US" dirty="0">
                <a:latin typeface="Calibri" panose="020F0502020204030204" pitchFamily="34" charset="0"/>
                <a:cs typeface="Calibri" panose="020F0502020204030204" pitchFamily="34" charset="0"/>
              </a:rPr>
              <a:t>Once the data such as the number of students, the name and the PRN number of the students is fed into the system then using other options like take attendance and check attendance percentage the user can mark a student absent or present and calculate the attendance percentage by entering his/her PRN number.</a:t>
            </a:r>
          </a:p>
          <a:p>
            <a:pPr marL="0" indent="0">
              <a:buNone/>
            </a:pPr>
            <a:r>
              <a:rPr lang="en-US" dirty="0">
                <a:latin typeface="Calibri" panose="020F0502020204030204" pitchFamily="34" charset="0"/>
                <a:cs typeface="Calibri" panose="020F0502020204030204" pitchFamily="34" charset="0"/>
              </a:rPr>
              <a:t>The 4th option is to exit the system when the attendance logging procedure is completed.</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7467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2EB42-63B2-4578-89BC-71B44F5852D0}"/>
              </a:ext>
            </a:extLst>
          </p:cNvPr>
          <p:cNvSpPr>
            <a:spLocks noGrp="1"/>
          </p:cNvSpPr>
          <p:nvPr>
            <p:ph type="title"/>
          </p:nvPr>
        </p:nvSpPr>
        <p:spPr/>
        <p:txBody>
          <a:bodyPr/>
          <a:lstStyle/>
          <a:p>
            <a:pPr algn="l"/>
            <a:r>
              <a:rPr lang="en-IN" b="1" dirty="0">
                <a:latin typeface="Georgia" panose="02040502050405020303" pitchFamily="18" charset="0"/>
              </a:rPr>
              <a:t>PROGRAM REQUIREMENTS:</a:t>
            </a:r>
          </a:p>
        </p:txBody>
      </p:sp>
      <p:sp>
        <p:nvSpPr>
          <p:cNvPr id="5" name="Content Placeholder 4">
            <a:extLst>
              <a:ext uri="{FF2B5EF4-FFF2-40B4-BE49-F238E27FC236}">
                <a16:creationId xmlns:a16="http://schemas.microsoft.com/office/drawing/2014/main" id="{184A82BA-9C30-44E7-BE8E-FE1419C74E1F}"/>
              </a:ext>
            </a:extLst>
          </p:cNvPr>
          <p:cNvSpPr>
            <a:spLocks noGrp="1"/>
          </p:cNvSpPr>
          <p:nvPr>
            <p:ph sz="half" idx="1"/>
          </p:nvPr>
        </p:nvSpPr>
        <p:spPr>
          <a:xfrm>
            <a:off x="1484312" y="2666999"/>
            <a:ext cx="5915555" cy="3124201"/>
          </a:xfrm>
        </p:spPr>
        <p:txBody>
          <a:bodyPr/>
          <a:lstStyle/>
          <a:p>
            <a:pPr lvl="0">
              <a:spcAft>
                <a:spcPts val="0"/>
              </a:spcAft>
              <a:buFont typeface="Wingdings" panose="05000000000000000000" pitchFamily="2" charset="2"/>
              <a:buChar char="Ø"/>
            </a:pPr>
            <a:r>
              <a:rPr lang="en-IN" sz="3600" dirty="0">
                <a:solidFill>
                  <a:srgbClr val="000000"/>
                </a:solidFill>
                <a:latin typeface="Calibri" panose="020F0502020204030204" pitchFamily="34" charset="0"/>
                <a:ea typeface="Microsoft YaHei" panose="020B0503020204020204" pitchFamily="34" charset="-122"/>
                <a:cs typeface="Calibri" panose="020F0502020204030204" pitchFamily="34" charset="0"/>
              </a:rPr>
              <a:t>Structures</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lvl="0">
              <a:spcAft>
                <a:spcPts val="0"/>
              </a:spcAft>
              <a:buFont typeface="Wingdings" panose="05000000000000000000" pitchFamily="2" charset="2"/>
              <a:buChar char="Ø"/>
            </a:pPr>
            <a:r>
              <a:rPr lang="en-IN" sz="3600" dirty="0">
                <a:solidFill>
                  <a:srgbClr val="000000"/>
                </a:solidFill>
                <a:latin typeface="Calibri" panose="020F0502020204030204" pitchFamily="34" charset="0"/>
                <a:ea typeface="Microsoft YaHei" panose="020B0503020204020204" pitchFamily="34" charset="-122"/>
                <a:cs typeface="Calibri" panose="020F0502020204030204" pitchFamily="34" charset="0"/>
              </a:rPr>
              <a:t>File handling functions </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lvl="0">
              <a:spcAft>
                <a:spcPts val="0"/>
              </a:spcAft>
              <a:buFont typeface="Wingdings" panose="05000000000000000000" pitchFamily="2" charset="2"/>
              <a:buChar char="Ø"/>
            </a:pPr>
            <a:r>
              <a:rPr lang="en-IN" sz="3600" dirty="0">
                <a:solidFill>
                  <a:srgbClr val="000000"/>
                </a:solidFill>
                <a:latin typeface="Calibri" panose="020F0502020204030204" pitchFamily="34" charset="0"/>
                <a:ea typeface="Microsoft YaHei" panose="020B0503020204020204" pitchFamily="34" charset="-122"/>
                <a:cs typeface="Calibri" panose="020F0502020204030204" pitchFamily="34" charset="0"/>
              </a:rPr>
              <a:t>Loops  </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pic>
        <p:nvPicPr>
          <p:cNvPr id="8" name="Content Placeholder 7">
            <a:extLst>
              <a:ext uri="{FF2B5EF4-FFF2-40B4-BE49-F238E27FC236}">
                <a16:creationId xmlns:a16="http://schemas.microsoft.com/office/drawing/2014/main" id="{A4CACD3D-33CD-4C38-82D5-5591DA7337A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962108"/>
            <a:ext cx="4895850" cy="2533984"/>
          </a:xfrm>
        </p:spPr>
      </p:pic>
    </p:spTree>
    <p:extLst>
      <p:ext uri="{BB962C8B-B14F-4D97-AF65-F5344CB8AC3E}">
        <p14:creationId xmlns:p14="http://schemas.microsoft.com/office/powerpoint/2010/main" val="41738403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4E8B-6FE8-41F6-B0A8-C094DDE6B41A}"/>
              </a:ext>
            </a:extLst>
          </p:cNvPr>
          <p:cNvSpPr>
            <a:spLocks noGrp="1"/>
          </p:cNvSpPr>
          <p:nvPr>
            <p:ph type="title"/>
          </p:nvPr>
        </p:nvSpPr>
        <p:spPr>
          <a:xfrm>
            <a:off x="1555332" y="159797"/>
            <a:ext cx="10018713" cy="1056443"/>
          </a:xfrm>
        </p:spPr>
        <p:txBody>
          <a:bodyPr>
            <a:normAutofit/>
          </a:bodyPr>
          <a:lstStyle/>
          <a:p>
            <a:r>
              <a:rPr lang="en-IN" sz="4800" b="1" dirty="0">
                <a:latin typeface="Georgia" panose="02040502050405020303" pitchFamily="18" charset="0"/>
              </a:rPr>
              <a:t>FILE HANDLING FUNCTIONS:</a:t>
            </a:r>
          </a:p>
        </p:txBody>
      </p:sp>
      <p:sp>
        <p:nvSpPr>
          <p:cNvPr id="3" name="Content Placeholder 2">
            <a:extLst>
              <a:ext uri="{FF2B5EF4-FFF2-40B4-BE49-F238E27FC236}">
                <a16:creationId xmlns:a16="http://schemas.microsoft.com/office/drawing/2014/main" id="{6207DD45-1462-4D77-96C9-A97196F40B68}"/>
              </a:ext>
            </a:extLst>
          </p:cNvPr>
          <p:cNvSpPr>
            <a:spLocks noGrp="1"/>
          </p:cNvSpPr>
          <p:nvPr>
            <p:ph sz="half" idx="1"/>
          </p:nvPr>
        </p:nvSpPr>
        <p:spPr>
          <a:xfrm>
            <a:off x="1555331" y="1216239"/>
            <a:ext cx="9932373" cy="5157927"/>
          </a:xfrm>
        </p:spPr>
        <p:txBody>
          <a:bodyPr>
            <a:normAutofit lnSpcReduction="10000"/>
          </a:bodyPr>
          <a:lstStyle/>
          <a:p>
            <a:pPr marL="0" indent="0">
              <a:buNone/>
            </a:pPr>
            <a:r>
              <a:rPr lang="en-US" sz="2000" b="1" i="1" u="sng" dirty="0">
                <a:latin typeface="Calibri" panose="020F0502020204030204" pitchFamily="34" charset="0"/>
                <a:cs typeface="Calibri" panose="020F0502020204030204" pitchFamily="34" charset="0"/>
              </a:rPr>
              <a:t>1. </a:t>
            </a:r>
            <a:r>
              <a:rPr lang="en-US" sz="2000" b="1" i="1" u="sng" dirty="0" err="1">
                <a:latin typeface="Calibri" panose="020F0502020204030204" pitchFamily="34" charset="0"/>
                <a:cs typeface="Calibri" panose="020F0502020204030204" pitchFamily="34" charset="0"/>
              </a:rPr>
              <a:t>fopen</a:t>
            </a:r>
            <a:r>
              <a:rPr lang="en-US" sz="2000" b="1" i="1" u="sng"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The </a:t>
            </a:r>
            <a:r>
              <a:rPr lang="en-US" dirty="0" err="1">
                <a:latin typeface="Calibri" panose="020F0502020204030204" pitchFamily="34" charset="0"/>
                <a:cs typeface="Calibri" panose="020F0502020204030204" pitchFamily="34" charset="0"/>
              </a:rPr>
              <a:t>fopen</a:t>
            </a:r>
            <a:r>
              <a:rPr lang="en-US" dirty="0">
                <a:latin typeface="Calibri" panose="020F0502020204030204" pitchFamily="34" charset="0"/>
                <a:cs typeface="Calibri" panose="020F0502020204030204" pitchFamily="34" charset="0"/>
              </a:rPr>
              <a:t>() method in C is a library function that is used to open a file to perform various operations which include reading, writing etc. along with various modes. If the file exists then the particular file is opened else a new file is created.</a:t>
            </a:r>
          </a:p>
          <a:p>
            <a:pPr marL="0" indent="0">
              <a:buNone/>
            </a:pPr>
            <a:r>
              <a:rPr lang="en-US" i="1" u="sng" dirty="0">
                <a:latin typeface="Calibri" panose="020F0502020204030204" pitchFamily="34" charset="0"/>
                <a:cs typeface="Calibri" panose="020F0502020204030204" pitchFamily="34" charset="0"/>
              </a:rPr>
              <a:t>Syntax:</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fopen</a:t>
            </a:r>
            <a:r>
              <a:rPr lang="en-US" dirty="0">
                <a:latin typeface="Calibri" panose="020F0502020204030204" pitchFamily="34" charset="0"/>
                <a:cs typeface="Calibri" panose="020F0502020204030204" pitchFamily="34" charset="0"/>
              </a:rPr>
              <a:t>(const char *</a:t>
            </a:r>
            <a:r>
              <a:rPr lang="en-US" dirty="0" err="1">
                <a:latin typeface="Calibri" panose="020F0502020204030204" pitchFamily="34" charset="0"/>
                <a:cs typeface="Calibri" panose="020F0502020204030204" pitchFamily="34" charset="0"/>
              </a:rPr>
              <a:t>file_name</a:t>
            </a:r>
            <a:r>
              <a:rPr lang="en-US" dirty="0">
                <a:latin typeface="Calibri" panose="020F0502020204030204" pitchFamily="34" charset="0"/>
                <a:cs typeface="Calibri" panose="020F0502020204030204" pitchFamily="34" charset="0"/>
              </a:rPr>
              <a:t>, const char *</a:t>
            </a:r>
            <a:r>
              <a:rPr lang="en-US" dirty="0" err="1">
                <a:latin typeface="Calibri" panose="020F0502020204030204" pitchFamily="34" charset="0"/>
                <a:cs typeface="Calibri" panose="020F0502020204030204" pitchFamily="34" charset="0"/>
              </a:rPr>
              <a:t>mode_of_operation</a:t>
            </a:r>
            <a:r>
              <a:rPr lang="en-US" dirty="0">
                <a:latin typeface="Calibri" panose="020F0502020204030204" pitchFamily="34" charset="0"/>
                <a:cs typeface="Calibri" panose="020F0502020204030204" pitchFamily="34" charset="0"/>
              </a:rPr>
              <a:t>);</a:t>
            </a:r>
          </a:p>
          <a:p>
            <a:pPr marL="0" indent="0">
              <a:buNone/>
            </a:pP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2. </a:t>
            </a:r>
            <a:r>
              <a:rPr lang="en-US" sz="2000" b="1" i="1" dirty="0" err="1">
                <a:latin typeface="Calibri" panose="020F0502020204030204" pitchFamily="34" charset="0"/>
                <a:cs typeface="Calibri" panose="020F0502020204030204" pitchFamily="34" charset="0"/>
              </a:rPr>
              <a:t>fwrite</a:t>
            </a:r>
            <a:r>
              <a:rPr lang="en-US" sz="2000" b="1" i="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The </a:t>
            </a:r>
            <a:r>
              <a:rPr lang="en-US" dirty="0" err="1">
                <a:latin typeface="Calibri" panose="020F0502020204030204" pitchFamily="34" charset="0"/>
                <a:cs typeface="Calibri" panose="020F0502020204030204" pitchFamily="34" charset="0"/>
              </a:rPr>
              <a:t>fwrite</a:t>
            </a:r>
            <a:r>
              <a:rPr lang="en-US" dirty="0">
                <a:latin typeface="Calibri" panose="020F0502020204030204" pitchFamily="34" charset="0"/>
                <a:cs typeface="Calibri" panose="020F0502020204030204" pitchFamily="34" charset="0"/>
              </a:rPr>
              <a:t>() function writes the data specified by the void pointer </a:t>
            </a:r>
            <a:r>
              <a:rPr lang="en-US" dirty="0" err="1">
                <a:latin typeface="Calibri" panose="020F0502020204030204" pitchFamily="34" charset="0"/>
                <a:cs typeface="Calibri" panose="020F0502020204030204" pitchFamily="34" charset="0"/>
              </a:rPr>
              <a:t>ptr</a:t>
            </a:r>
            <a:r>
              <a:rPr lang="en-US" dirty="0">
                <a:latin typeface="Calibri" panose="020F0502020204030204" pitchFamily="34" charset="0"/>
                <a:cs typeface="Calibri" panose="020F0502020204030204" pitchFamily="34" charset="0"/>
              </a:rPr>
              <a:t> to the file.</a:t>
            </a:r>
          </a:p>
          <a:p>
            <a:pPr marL="0" indent="0">
              <a:lnSpc>
                <a:spcPct val="110000"/>
              </a:lnSpc>
              <a:buNone/>
            </a:pPr>
            <a:r>
              <a:rPr lang="en-US" i="1" u="sng" dirty="0">
                <a:latin typeface="Calibri" panose="020F0502020204030204" pitchFamily="34" charset="0"/>
                <a:cs typeface="Calibri" panose="020F0502020204030204" pitchFamily="34" charset="0"/>
              </a:rPr>
              <a:t>Syntax:</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size_t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fwrite</a:t>
            </a:r>
            <a:r>
              <a:rPr lang="en-US" dirty="0">
                <a:latin typeface="Calibri" panose="020F0502020204030204" pitchFamily="34" charset="0"/>
                <a:cs typeface="Calibri" panose="020F0502020204030204" pitchFamily="34" charset="0"/>
              </a:rPr>
              <a:t>(const void *</a:t>
            </a:r>
            <a:r>
              <a:rPr lang="en-US" dirty="0" err="1">
                <a:latin typeface="Calibri" panose="020F0502020204030204" pitchFamily="34" charset="0"/>
                <a:cs typeface="Calibri" panose="020F0502020204030204" pitchFamily="34" charset="0"/>
              </a:rPr>
              <a:t>ptr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size_t</a:t>
            </a:r>
            <a:r>
              <a:rPr lang="en-US" dirty="0">
                <a:latin typeface="Calibri" panose="020F0502020204030204" pitchFamily="34" charset="0"/>
                <a:cs typeface="Calibri" panose="020F0502020204030204" pitchFamily="34" charset="0"/>
              </a:rPr>
              <a:t> size, </a:t>
            </a:r>
            <a:r>
              <a:rPr lang="en-US" dirty="0" err="1">
                <a:latin typeface="Calibri" panose="020F0502020204030204" pitchFamily="34" charset="0"/>
                <a:cs typeface="Calibri" panose="020F0502020204030204" pitchFamily="34" charset="0"/>
              </a:rPr>
              <a:t>size_t</a:t>
            </a:r>
            <a:r>
              <a:rPr lang="en-US" dirty="0">
                <a:latin typeface="Calibri" panose="020F0502020204030204" pitchFamily="34" charset="0"/>
                <a:cs typeface="Calibri" panose="020F0502020204030204" pitchFamily="34" charset="0"/>
              </a:rPr>
              <a:t> n, FILE *</a:t>
            </a:r>
            <a:r>
              <a:rPr lang="en-US" dirty="0" err="1">
                <a:latin typeface="Calibri" panose="020F0502020204030204" pitchFamily="34" charset="0"/>
                <a:cs typeface="Calibri" panose="020F0502020204030204" pitchFamily="34" charset="0"/>
              </a:rPr>
              <a:t>fp</a:t>
            </a:r>
            <a:r>
              <a:rPr lang="en-US" dirty="0">
                <a:latin typeface="Calibri" panose="020F0502020204030204" pitchFamily="34" charset="0"/>
                <a:cs typeface="Calibri" panose="020F0502020204030204" pitchFamily="34" charset="0"/>
              </a:rPr>
              <a:t>);</a:t>
            </a:r>
          </a:p>
          <a:p>
            <a:pPr marL="0" indent="0">
              <a:lnSpc>
                <a:spcPct val="110000"/>
              </a:lnSpc>
              <a:buNone/>
            </a:pPr>
            <a:r>
              <a:rPr lang="en-US" dirty="0" err="1">
                <a:latin typeface="Calibri" panose="020F0502020204030204" pitchFamily="34" charset="0"/>
                <a:cs typeface="Calibri" panose="020F0502020204030204" pitchFamily="34" charset="0"/>
              </a:rPr>
              <a:t>ptr</a:t>
            </a:r>
            <a:r>
              <a:rPr lang="en-US" dirty="0">
                <a:latin typeface="Calibri" panose="020F0502020204030204" pitchFamily="34" charset="0"/>
                <a:cs typeface="Calibri" panose="020F0502020204030204" pitchFamily="34" charset="0"/>
              </a:rPr>
              <a:t>: it points to the block of memory which contains the data items to be written.</a:t>
            </a:r>
          </a:p>
          <a:p>
            <a:pPr marL="0" indent="0">
              <a:lnSpc>
                <a:spcPct val="110000"/>
              </a:lnSpc>
              <a:buNone/>
            </a:pPr>
            <a:r>
              <a:rPr lang="en-US" dirty="0">
                <a:latin typeface="Calibri" panose="020F0502020204030204" pitchFamily="34" charset="0"/>
                <a:cs typeface="Calibri" panose="020F0502020204030204" pitchFamily="34" charset="0"/>
              </a:rPr>
              <a:t>size: It specifies the number of bytes of each item to be written.</a:t>
            </a:r>
          </a:p>
          <a:p>
            <a:pPr marL="0" indent="0">
              <a:lnSpc>
                <a:spcPct val="110000"/>
              </a:lnSpc>
              <a:buNone/>
            </a:pPr>
            <a:r>
              <a:rPr lang="en-US" dirty="0">
                <a:latin typeface="Calibri" panose="020F0502020204030204" pitchFamily="34" charset="0"/>
                <a:cs typeface="Calibri" panose="020F0502020204030204" pitchFamily="34" charset="0"/>
              </a:rPr>
              <a:t>n: It is the number of items to be written.</a:t>
            </a:r>
          </a:p>
          <a:p>
            <a:pPr marL="0" indent="0">
              <a:lnSpc>
                <a:spcPct val="110000"/>
              </a:lnSpc>
              <a:buNone/>
            </a:pPr>
            <a:r>
              <a:rPr lang="en-US" dirty="0" err="1">
                <a:latin typeface="Calibri" panose="020F0502020204030204" pitchFamily="34" charset="0"/>
                <a:cs typeface="Calibri" panose="020F0502020204030204" pitchFamily="34" charset="0"/>
              </a:rPr>
              <a:t>fp</a:t>
            </a:r>
            <a:r>
              <a:rPr lang="en-US" dirty="0">
                <a:latin typeface="Calibri" panose="020F0502020204030204" pitchFamily="34" charset="0"/>
                <a:cs typeface="Calibri" panose="020F0502020204030204" pitchFamily="34" charset="0"/>
              </a:rPr>
              <a:t>: It is a pointer to the file where data items will be written.</a:t>
            </a:r>
          </a:p>
          <a:p>
            <a:pPr marL="0" indent="0">
              <a:buNone/>
            </a:pPr>
            <a:r>
              <a:rPr lang="en-US" dirty="0">
                <a:latin typeface="Calibri" panose="020F0502020204030204" pitchFamily="34" charset="0"/>
                <a:cs typeface="Calibri" panose="020F0502020204030204" pitchFamily="34" charset="0"/>
              </a:rPr>
              <a:t>On success, it returns the count of the number of items successfully written to the file. On error, it returns a number less than n. Notice that two arguments (size and n) and return value of </a:t>
            </a:r>
            <a:r>
              <a:rPr lang="en-US" dirty="0" err="1">
                <a:latin typeface="Calibri" panose="020F0502020204030204" pitchFamily="34" charset="0"/>
                <a:cs typeface="Calibri" panose="020F0502020204030204" pitchFamily="34" charset="0"/>
              </a:rPr>
              <a:t>fwrite</a:t>
            </a:r>
            <a:r>
              <a:rPr lang="en-US" dirty="0">
                <a:latin typeface="Calibri" panose="020F0502020204030204" pitchFamily="34" charset="0"/>
                <a:cs typeface="Calibri" panose="020F0502020204030204" pitchFamily="34" charset="0"/>
              </a:rPr>
              <a:t>() are of type </a:t>
            </a:r>
            <a:r>
              <a:rPr lang="en-US" dirty="0" err="1">
                <a:latin typeface="Calibri" panose="020F0502020204030204" pitchFamily="34" charset="0"/>
                <a:cs typeface="Calibri" panose="020F0502020204030204" pitchFamily="34" charset="0"/>
              </a:rPr>
              <a:t>size_twhich</a:t>
            </a:r>
            <a:r>
              <a:rPr lang="en-US" dirty="0">
                <a:latin typeface="Calibri" panose="020F0502020204030204" pitchFamily="34" charset="0"/>
                <a:cs typeface="Calibri" panose="020F0502020204030204" pitchFamily="34" charset="0"/>
              </a:rPr>
              <a:t> on the most system is unsigned int.</a:t>
            </a:r>
          </a:p>
        </p:txBody>
      </p:sp>
    </p:spTree>
    <p:extLst>
      <p:ext uri="{BB962C8B-B14F-4D97-AF65-F5344CB8AC3E}">
        <p14:creationId xmlns:p14="http://schemas.microsoft.com/office/powerpoint/2010/main" val="21170244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2A4D9-EA8E-4109-9436-A6FA21DABC9A}"/>
              </a:ext>
            </a:extLst>
          </p:cNvPr>
          <p:cNvSpPr>
            <a:spLocks noGrp="1"/>
          </p:cNvSpPr>
          <p:nvPr>
            <p:ph idx="1"/>
          </p:nvPr>
        </p:nvSpPr>
        <p:spPr>
          <a:xfrm>
            <a:off x="1740023" y="639191"/>
            <a:ext cx="9481352" cy="4412203"/>
          </a:xfrm>
        </p:spPr>
        <p:txBody>
          <a:bodyPr>
            <a:normAutofit/>
          </a:bodyPr>
          <a:lstStyle/>
          <a:p>
            <a:pPr marL="0" indent="0">
              <a:buNone/>
            </a:pPr>
            <a:r>
              <a:rPr lang="en-US" sz="2000" b="1" i="1" u="sng" dirty="0">
                <a:latin typeface="Calibri" panose="020F0502020204030204" pitchFamily="34" charset="0"/>
                <a:cs typeface="Calibri" panose="020F0502020204030204" pitchFamily="34" charset="0"/>
              </a:rPr>
              <a:t>3. </a:t>
            </a:r>
            <a:r>
              <a:rPr lang="en-US" sz="2000" b="1" i="1" u="sng" dirty="0" err="1">
                <a:latin typeface="Calibri" panose="020F0502020204030204" pitchFamily="34" charset="0"/>
                <a:cs typeface="Calibri" panose="020F0502020204030204" pitchFamily="34" charset="0"/>
              </a:rPr>
              <a:t>fread</a:t>
            </a:r>
            <a:r>
              <a:rPr lang="en-US" sz="2000" b="1" i="1" u="sng"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fread</a:t>
            </a:r>
            <a:r>
              <a:rPr lang="en-US" sz="1800" dirty="0">
                <a:latin typeface="Calibri" panose="020F0502020204030204" pitchFamily="34" charset="0"/>
                <a:cs typeface="Calibri" panose="020F0502020204030204" pitchFamily="34" charset="0"/>
              </a:rPr>
              <a:t>() function is the complementary of </a:t>
            </a:r>
            <a:r>
              <a:rPr lang="en-US" sz="1800" dirty="0" err="1">
                <a:latin typeface="Calibri" panose="020F0502020204030204" pitchFamily="34" charset="0"/>
                <a:cs typeface="Calibri" panose="020F0502020204030204" pitchFamily="34" charset="0"/>
              </a:rPr>
              <a:t>fwrite</a:t>
            </a:r>
            <a:r>
              <a:rPr lang="en-US" sz="1800" dirty="0">
                <a:latin typeface="Calibri" panose="020F0502020204030204" pitchFamily="34" charset="0"/>
                <a:cs typeface="Calibri" panose="020F0502020204030204" pitchFamily="34" charset="0"/>
              </a:rPr>
              <a:t>() function. </a:t>
            </a:r>
            <a:r>
              <a:rPr lang="en-US" sz="1800" dirty="0" err="1">
                <a:latin typeface="Calibri" panose="020F0502020204030204" pitchFamily="34" charset="0"/>
                <a:cs typeface="Calibri" panose="020F0502020204030204" pitchFamily="34" charset="0"/>
              </a:rPr>
              <a:t>fread</a:t>
            </a:r>
            <a:r>
              <a:rPr lang="en-US" sz="1800" dirty="0">
                <a:latin typeface="Calibri" panose="020F0502020204030204" pitchFamily="34" charset="0"/>
                <a:cs typeface="Calibri" panose="020F0502020204030204" pitchFamily="34" charset="0"/>
              </a:rPr>
              <a:t>() function is commonly used to read binary data. It accepts the same arguments as </a:t>
            </a:r>
            <a:r>
              <a:rPr lang="en-US" sz="1800" dirty="0" err="1">
                <a:latin typeface="Calibri" panose="020F0502020204030204" pitchFamily="34" charset="0"/>
                <a:cs typeface="Calibri" panose="020F0502020204030204" pitchFamily="34" charset="0"/>
              </a:rPr>
              <a:t>fwrite</a:t>
            </a:r>
            <a:r>
              <a:rPr lang="en-US" sz="1800" dirty="0">
                <a:latin typeface="Calibri" panose="020F0502020204030204" pitchFamily="34" charset="0"/>
                <a:cs typeface="Calibri" panose="020F0502020204030204" pitchFamily="34" charset="0"/>
              </a:rPr>
              <a:t>() function does.</a:t>
            </a:r>
          </a:p>
          <a:p>
            <a:pPr marL="0" indent="0">
              <a:buNone/>
            </a:pPr>
            <a:r>
              <a:rPr lang="en-US" sz="1800" i="1" u="sng" dirty="0">
                <a:latin typeface="Calibri" panose="020F0502020204030204" pitchFamily="34" charset="0"/>
                <a:cs typeface="Calibri" panose="020F0502020204030204" pitchFamily="34" charset="0"/>
              </a:rPr>
              <a:t>Syntax:</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size_t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fread</a:t>
            </a:r>
            <a:r>
              <a:rPr lang="en-US" sz="1800" dirty="0">
                <a:latin typeface="Calibri" panose="020F0502020204030204" pitchFamily="34" charset="0"/>
                <a:cs typeface="Calibri" panose="020F0502020204030204" pitchFamily="34" charset="0"/>
              </a:rPr>
              <a:t>(void *</a:t>
            </a:r>
            <a:r>
              <a:rPr lang="en-US" sz="1800" dirty="0" err="1">
                <a:latin typeface="Calibri" panose="020F0502020204030204" pitchFamily="34" charset="0"/>
                <a:cs typeface="Calibri" panose="020F0502020204030204" pitchFamily="34" charset="0"/>
              </a:rPr>
              <a:t>ptr</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size_t</a:t>
            </a:r>
            <a:r>
              <a:rPr lang="en-US" sz="1800" dirty="0">
                <a:latin typeface="Calibri" panose="020F0502020204030204" pitchFamily="34" charset="0"/>
                <a:cs typeface="Calibri" panose="020F0502020204030204" pitchFamily="34" charset="0"/>
              </a:rPr>
              <a:t> size, </a:t>
            </a:r>
            <a:r>
              <a:rPr lang="en-US" sz="1800" dirty="0" err="1">
                <a:latin typeface="Calibri" panose="020F0502020204030204" pitchFamily="34" charset="0"/>
                <a:cs typeface="Calibri" panose="020F0502020204030204" pitchFamily="34" charset="0"/>
              </a:rPr>
              <a:t>size_t</a:t>
            </a:r>
            <a:r>
              <a:rPr lang="en-US" sz="1800" dirty="0">
                <a:latin typeface="Calibri" panose="020F0502020204030204" pitchFamily="34" charset="0"/>
                <a:cs typeface="Calibri" panose="020F0502020204030204" pitchFamily="34" charset="0"/>
              </a:rPr>
              <a:t> n, FILE *</a:t>
            </a:r>
            <a:r>
              <a:rPr lang="en-US" sz="1800" dirty="0" err="1">
                <a:latin typeface="Calibri" panose="020F0502020204030204" pitchFamily="34" charset="0"/>
                <a:cs typeface="Calibri" panose="020F0502020204030204" pitchFamily="34" charset="0"/>
              </a:rPr>
              <a:t>fp</a:t>
            </a: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The </a:t>
            </a:r>
            <a:r>
              <a:rPr lang="en-US" sz="1800" dirty="0" err="1">
                <a:latin typeface="Calibri" panose="020F0502020204030204" pitchFamily="34" charset="0"/>
                <a:cs typeface="Calibri" panose="020F0502020204030204" pitchFamily="34" charset="0"/>
              </a:rPr>
              <a:t>ptr</a:t>
            </a:r>
            <a:r>
              <a:rPr lang="en-US" sz="1800" dirty="0">
                <a:latin typeface="Calibri" panose="020F0502020204030204" pitchFamily="34" charset="0"/>
                <a:cs typeface="Calibri" panose="020F0502020204030204" pitchFamily="34" charset="0"/>
              </a:rPr>
              <a:t> is the starting address of the memory block where data will be stored after reading from the file. The function reads n items from the file where each item occupies the number of bytes specified in the second argument. On success, it reads n items from the file and returns n. On error or end of the file, it returns a number less than n.</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2000" b="1" i="1" u="sng" dirty="0">
                <a:latin typeface="Calibri" panose="020F0502020204030204" pitchFamily="34" charset="0"/>
                <a:cs typeface="Calibri" panose="020F0502020204030204" pitchFamily="34" charset="0"/>
              </a:rPr>
              <a:t>4. </a:t>
            </a:r>
            <a:r>
              <a:rPr lang="en-US" sz="2000" b="1" i="1" u="sng" dirty="0" err="1">
                <a:latin typeface="Calibri" panose="020F0502020204030204" pitchFamily="34" charset="0"/>
                <a:cs typeface="Calibri" panose="020F0502020204030204" pitchFamily="34" charset="0"/>
              </a:rPr>
              <a:t>fclose</a:t>
            </a:r>
            <a:r>
              <a:rPr lang="en-US" sz="2000" b="1" i="1" u="sng"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fclose</a:t>
            </a:r>
            <a:r>
              <a:rPr lang="en-US" sz="1800" dirty="0">
                <a:latin typeface="Calibri" panose="020F0502020204030204" pitchFamily="34" charset="0"/>
                <a:cs typeface="Calibri" panose="020F0502020204030204" pitchFamily="34" charset="0"/>
              </a:rPr>
              <a:t>() function is C library function and it&amp;#39;s used to releases the memory stream, opened by </a:t>
            </a:r>
            <a:r>
              <a:rPr lang="en-US" sz="1800" dirty="0" err="1">
                <a:latin typeface="Calibri" panose="020F0502020204030204" pitchFamily="34" charset="0"/>
                <a:cs typeface="Calibri" panose="020F0502020204030204" pitchFamily="34" charset="0"/>
              </a:rPr>
              <a:t>fopen</a:t>
            </a:r>
            <a:r>
              <a:rPr lang="en-US" sz="1800" dirty="0">
                <a:latin typeface="Calibri" panose="020F0502020204030204" pitchFamily="34" charset="0"/>
                <a:cs typeface="Calibri" panose="020F0502020204030204" pitchFamily="34" charset="0"/>
              </a:rPr>
              <a:t>() function.</a:t>
            </a:r>
          </a:p>
          <a:p>
            <a:pPr marL="0" indent="0">
              <a:buNone/>
            </a:pPr>
            <a:r>
              <a:rPr lang="en-US" sz="1800" i="1" u="sng" dirty="0">
                <a:latin typeface="Calibri" panose="020F0502020204030204" pitchFamily="34" charset="0"/>
                <a:cs typeface="Calibri" panose="020F0502020204030204" pitchFamily="34" charset="0"/>
              </a:rPr>
              <a:t>Syntax:</a:t>
            </a:r>
            <a:r>
              <a:rPr lang="en-US" sz="1800" dirty="0">
                <a:latin typeface="Calibri" panose="020F0502020204030204" pitchFamily="34" charset="0"/>
                <a:cs typeface="Calibri" panose="020F0502020204030204" pitchFamily="34" charset="0"/>
              </a:rPr>
              <a:t> int </a:t>
            </a:r>
            <a:r>
              <a:rPr lang="en-US" sz="1800" dirty="0" err="1">
                <a:latin typeface="Calibri" panose="020F0502020204030204" pitchFamily="34" charset="0"/>
                <a:cs typeface="Calibri" panose="020F0502020204030204" pitchFamily="34" charset="0"/>
              </a:rPr>
              <a:t>fclose</a:t>
            </a:r>
            <a:r>
              <a:rPr lang="en-US" sz="1800" dirty="0">
                <a:latin typeface="Calibri" panose="020F0502020204030204" pitchFamily="34" charset="0"/>
                <a:cs typeface="Calibri" panose="020F0502020204030204" pitchFamily="34" charset="0"/>
              </a:rPr>
              <a:t>( FILE * stream );</a:t>
            </a:r>
            <a:endParaRPr lang="en-IN" sz="1800" dirty="0">
              <a:latin typeface="Calibri" panose="020F0502020204030204" pitchFamily="34" charset="0"/>
              <a:cs typeface="Calibri" panose="020F0502020204030204" pitchFamily="34" charset="0"/>
            </a:endParaRPr>
          </a:p>
          <a:p>
            <a:pPr marL="0" indent="0">
              <a:buNone/>
            </a:pPr>
            <a:endParaRPr lang="en-IN" dirty="0"/>
          </a:p>
        </p:txBody>
      </p:sp>
      <p:pic>
        <p:nvPicPr>
          <p:cNvPr id="5" name="Picture 4">
            <a:extLst>
              <a:ext uri="{FF2B5EF4-FFF2-40B4-BE49-F238E27FC236}">
                <a16:creationId xmlns:a16="http://schemas.microsoft.com/office/drawing/2014/main" id="{071FDCEA-0442-4A6C-8E02-9005203BF966}"/>
              </a:ext>
            </a:extLst>
          </p:cNvPr>
          <p:cNvPicPr>
            <a:picLocks noChangeAspect="1"/>
          </p:cNvPicPr>
          <p:nvPr/>
        </p:nvPicPr>
        <p:blipFill rotWithShape="1">
          <a:blip r:embed="rId2">
            <a:extLst>
              <a:ext uri="{28A0092B-C50C-407E-A947-70E740481C1C}">
                <a14:useLocalDpi xmlns:a14="http://schemas.microsoft.com/office/drawing/2010/main" val="0"/>
              </a:ext>
            </a:extLst>
          </a:blip>
          <a:srcRect t="11482" b="12332"/>
          <a:stretch/>
        </p:blipFill>
        <p:spPr>
          <a:xfrm>
            <a:off x="3273891" y="4696287"/>
            <a:ext cx="7011378" cy="1988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81822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7945-87C9-43C2-9789-24045F846539}"/>
              </a:ext>
            </a:extLst>
          </p:cNvPr>
          <p:cNvSpPr>
            <a:spLocks noGrp="1"/>
          </p:cNvSpPr>
          <p:nvPr>
            <p:ph type="title"/>
          </p:nvPr>
        </p:nvSpPr>
        <p:spPr>
          <a:xfrm>
            <a:off x="1484309" y="-237067"/>
            <a:ext cx="10018713" cy="1752599"/>
          </a:xfrm>
        </p:spPr>
        <p:txBody>
          <a:bodyPr>
            <a:normAutofit/>
          </a:bodyPr>
          <a:lstStyle/>
          <a:p>
            <a:r>
              <a:rPr lang="en-IN" sz="4400" b="1" dirty="0">
                <a:latin typeface="Georgia" panose="02040502050405020303" pitchFamily="18" charset="0"/>
              </a:rPr>
              <a:t>ALGORITHM:</a:t>
            </a:r>
          </a:p>
        </p:txBody>
      </p:sp>
      <p:sp>
        <p:nvSpPr>
          <p:cNvPr id="3" name="Content Placeholder 2">
            <a:extLst>
              <a:ext uri="{FF2B5EF4-FFF2-40B4-BE49-F238E27FC236}">
                <a16:creationId xmlns:a16="http://schemas.microsoft.com/office/drawing/2014/main" id="{FC39E7BA-F999-438F-98E4-084CF3950F5E}"/>
              </a:ext>
            </a:extLst>
          </p:cNvPr>
          <p:cNvSpPr>
            <a:spLocks noGrp="1"/>
          </p:cNvSpPr>
          <p:nvPr>
            <p:ph idx="1"/>
          </p:nvPr>
        </p:nvSpPr>
        <p:spPr>
          <a:xfrm>
            <a:off x="1937070" y="1083075"/>
            <a:ext cx="10018713" cy="5606249"/>
          </a:xfrm>
        </p:spPr>
        <p:txBody>
          <a:bodyPr>
            <a:normAutofit fontScale="70000" lnSpcReduction="20000"/>
          </a:bodyPr>
          <a:lstStyle/>
          <a:p>
            <a:pPr marL="0" indent="0">
              <a:buNone/>
            </a:pPr>
            <a:r>
              <a:rPr lang="en-US" dirty="0">
                <a:latin typeface="Calibri" panose="020F0502020204030204" pitchFamily="34" charset="0"/>
                <a:cs typeface="Calibri" panose="020F0502020204030204" pitchFamily="34" charset="0"/>
              </a:rPr>
              <a:t>Step1.	Start</a:t>
            </a:r>
          </a:p>
          <a:p>
            <a:pPr marL="0" indent="0">
              <a:buNone/>
            </a:pPr>
            <a:r>
              <a:rPr lang="en-US" dirty="0">
                <a:latin typeface="Calibri" panose="020F0502020204030204" pitchFamily="34" charset="0"/>
                <a:cs typeface="Calibri" panose="020F0502020204030204" pitchFamily="34" charset="0"/>
              </a:rPr>
              <a:t>Step2.	Make a structure student with char name, long int </a:t>
            </a:r>
            <a:r>
              <a:rPr lang="en-US" dirty="0" err="1">
                <a:latin typeface="Calibri" panose="020F0502020204030204" pitchFamily="34" charset="0"/>
                <a:cs typeface="Calibri" panose="020F0502020204030204" pitchFamily="34" charset="0"/>
              </a:rPr>
              <a:t>pr_no,int</a:t>
            </a:r>
            <a:r>
              <a:rPr lang="en-US" dirty="0">
                <a:latin typeface="Calibri" panose="020F0502020204030204" pitchFamily="34" charset="0"/>
                <a:cs typeface="Calibri" panose="020F0502020204030204" pitchFamily="34" charset="0"/>
              </a:rPr>
              <a:t> present(for total no. of days the student 		was present),int total (total no. of days the attendance has been taken)</a:t>
            </a:r>
          </a:p>
          <a:p>
            <a:pPr marL="0" indent="0">
              <a:buNone/>
            </a:pPr>
            <a:r>
              <a:rPr lang="en-US" dirty="0">
                <a:latin typeface="Calibri" panose="020F0502020204030204" pitchFamily="34" charset="0"/>
                <a:cs typeface="Calibri" panose="020F0502020204030204" pitchFamily="34" charset="0"/>
              </a:rPr>
              <a:t>Step3.	Print the menu</a:t>
            </a:r>
          </a:p>
          <a:p>
            <a:pPr marL="0" indent="0">
              <a:buNone/>
            </a:pPr>
            <a:r>
              <a:rPr lang="en-US" dirty="0">
                <a:latin typeface="Calibri" panose="020F0502020204030204" pitchFamily="34" charset="0"/>
                <a:cs typeface="Calibri" panose="020F0502020204030204" pitchFamily="34" charset="0"/>
              </a:rPr>
              <a:t>Step4.	If input option is 1 then create a binary file “</a:t>
            </a:r>
            <a:r>
              <a:rPr lang="en-US" dirty="0" err="1">
                <a:latin typeface="Calibri" panose="020F0502020204030204" pitchFamily="34" charset="0"/>
                <a:cs typeface="Calibri" panose="020F0502020204030204" pitchFamily="34" charset="0"/>
              </a:rPr>
              <a:t>attendance.bin</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Step5.	Open the file “</a:t>
            </a:r>
            <a:r>
              <a:rPr lang="en-US" dirty="0" err="1">
                <a:latin typeface="Calibri" panose="020F0502020204030204" pitchFamily="34" charset="0"/>
                <a:cs typeface="Calibri" panose="020F0502020204030204" pitchFamily="34" charset="0"/>
              </a:rPr>
              <a:t>Attendance.bin</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Step6.	Input the no. of students in the class</a:t>
            </a:r>
          </a:p>
          <a:p>
            <a:pPr marL="0" indent="0">
              <a:buNone/>
            </a:pPr>
            <a:r>
              <a:rPr lang="en-US" dirty="0">
                <a:latin typeface="Calibri" panose="020F0502020204030204" pitchFamily="34" charset="0"/>
                <a:cs typeface="Calibri" panose="020F0502020204030204" pitchFamily="34" charset="0"/>
              </a:rPr>
              <a:t>Step7.	Take the details of all the students </a:t>
            </a:r>
          </a:p>
          <a:p>
            <a:pPr marL="0" indent="0">
              <a:buNone/>
            </a:pPr>
            <a:r>
              <a:rPr lang="en-US" dirty="0">
                <a:latin typeface="Calibri" panose="020F0502020204030204" pitchFamily="34" charset="0"/>
                <a:cs typeface="Calibri" panose="020F0502020204030204" pitchFamily="34" charset="0"/>
              </a:rPr>
              <a:t>Step8.	Write the input data in the binary file</a:t>
            </a:r>
          </a:p>
          <a:p>
            <a:pPr marL="0" indent="0">
              <a:buNone/>
            </a:pPr>
            <a:r>
              <a:rPr lang="en-US" dirty="0">
                <a:latin typeface="Calibri" panose="020F0502020204030204" pitchFamily="34" charset="0"/>
                <a:cs typeface="Calibri" panose="020F0502020204030204" pitchFamily="34" charset="0"/>
              </a:rPr>
              <a:t>Step9.	Close the binary files</a:t>
            </a:r>
          </a:p>
          <a:p>
            <a:pPr marL="0" indent="0">
              <a:buNone/>
            </a:pPr>
            <a:r>
              <a:rPr lang="en-US" dirty="0">
                <a:latin typeface="Calibri" panose="020F0502020204030204" pitchFamily="34" charset="0"/>
                <a:cs typeface="Calibri" panose="020F0502020204030204" pitchFamily="34" charset="0"/>
              </a:rPr>
              <a:t>Step10.	If the input option is 2 then create a binary file “</a:t>
            </a:r>
            <a:r>
              <a:rPr lang="en-US" dirty="0" err="1">
                <a:latin typeface="Calibri" panose="020F0502020204030204" pitchFamily="34" charset="0"/>
                <a:cs typeface="Calibri" panose="020F0502020204030204" pitchFamily="34" charset="0"/>
              </a:rPr>
              <a:t>temp.bin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Step11.	Open the files “</a:t>
            </a:r>
            <a:r>
              <a:rPr lang="en-US" dirty="0" err="1">
                <a:latin typeface="Calibri" panose="020F0502020204030204" pitchFamily="34" charset="0"/>
                <a:cs typeface="Calibri" panose="020F0502020204030204" pitchFamily="34" charset="0"/>
              </a:rPr>
              <a:t>Attendance.bin</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temp.bin</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Step12.	determine the no. of students records in the file “attendance”</a:t>
            </a:r>
          </a:p>
          <a:p>
            <a:pPr marL="0" indent="0">
              <a:buNone/>
            </a:pPr>
            <a:r>
              <a:rPr lang="en-US" dirty="0">
                <a:latin typeface="Calibri" panose="020F0502020204030204" pitchFamily="34" charset="0"/>
                <a:cs typeface="Calibri" panose="020F0502020204030204" pitchFamily="34" charset="0"/>
              </a:rPr>
              <a:t>Step13.	Take the data out from the file “</a:t>
            </a:r>
            <a:r>
              <a:rPr lang="en-US" dirty="0" err="1">
                <a:latin typeface="Calibri" panose="020F0502020204030204" pitchFamily="34" charset="0"/>
                <a:cs typeface="Calibri" panose="020F0502020204030204" pitchFamily="34" charset="0"/>
              </a:rPr>
              <a:t>attendance.bin</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Step14.	Input if the student is present or absent</a:t>
            </a:r>
          </a:p>
          <a:p>
            <a:pPr marL="0" indent="0">
              <a:buNone/>
            </a:pPr>
            <a:r>
              <a:rPr lang="en-US" dirty="0">
                <a:latin typeface="Calibri" panose="020F0502020204030204" pitchFamily="34" charset="0"/>
                <a:cs typeface="Calibri" panose="020F0502020204030204" pitchFamily="34" charset="0"/>
              </a:rPr>
              <a:t>Step15.	If the student is present then add 1 to the present counter and the total counter</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4900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573CF-5F35-456E-B7C2-5551772FCC3D}"/>
              </a:ext>
            </a:extLst>
          </p:cNvPr>
          <p:cNvSpPr>
            <a:spLocks noGrp="1"/>
          </p:cNvSpPr>
          <p:nvPr>
            <p:ph idx="1"/>
          </p:nvPr>
        </p:nvSpPr>
        <p:spPr>
          <a:xfrm>
            <a:off x="2038671" y="546388"/>
            <a:ext cx="10018713" cy="6087534"/>
          </a:xfrm>
        </p:spPr>
        <p:txBody>
          <a:bodyPr>
            <a:noAutofit/>
          </a:bodyPr>
          <a:lstStyle/>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Step16.	If the student is absent then add 1 to the total counter</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Step17.	Write the data of the student in the file “</a:t>
            </a:r>
            <a:r>
              <a:rPr lang="en-US" sz="1700" dirty="0" err="1">
                <a:solidFill>
                  <a:prstClr val="black"/>
                </a:solidFill>
                <a:latin typeface="Calibri" panose="020F0502020204030204" pitchFamily="34" charset="0"/>
                <a:cs typeface="Calibri" panose="020F0502020204030204" pitchFamily="34" charset="0"/>
              </a:rPr>
              <a:t>temp.bin</a:t>
            </a:r>
            <a:r>
              <a:rPr lang="en-US" sz="17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Step18.	Copy the data from the file “</a:t>
            </a:r>
            <a:r>
              <a:rPr lang="en-US" sz="1700" dirty="0" err="1">
                <a:solidFill>
                  <a:prstClr val="black"/>
                </a:solidFill>
                <a:latin typeface="Calibri" panose="020F0502020204030204" pitchFamily="34" charset="0"/>
                <a:cs typeface="Calibri" panose="020F0502020204030204" pitchFamily="34" charset="0"/>
              </a:rPr>
              <a:t>temp.bin</a:t>
            </a:r>
            <a:r>
              <a:rPr lang="en-US" sz="1700" dirty="0">
                <a:solidFill>
                  <a:prstClr val="black"/>
                </a:solidFill>
                <a:latin typeface="Calibri" panose="020F0502020204030204" pitchFamily="34" charset="0"/>
                <a:cs typeface="Calibri" panose="020F0502020204030204" pitchFamily="34" charset="0"/>
              </a:rPr>
              <a:t>” to “</a:t>
            </a:r>
            <a:r>
              <a:rPr lang="en-US" sz="1700" dirty="0" err="1">
                <a:solidFill>
                  <a:prstClr val="black"/>
                </a:solidFill>
                <a:latin typeface="Calibri" panose="020F0502020204030204" pitchFamily="34" charset="0"/>
                <a:cs typeface="Calibri" panose="020F0502020204030204" pitchFamily="34" charset="0"/>
              </a:rPr>
              <a:t>Attendance.bin</a:t>
            </a:r>
            <a:r>
              <a:rPr lang="en-US" sz="17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Step19.	If the input option is 3 then open the binary file “</a:t>
            </a:r>
            <a:r>
              <a:rPr lang="en-US" sz="1700" dirty="0" err="1">
                <a:solidFill>
                  <a:prstClr val="black"/>
                </a:solidFill>
                <a:latin typeface="Calibri" panose="020F0502020204030204" pitchFamily="34" charset="0"/>
                <a:cs typeface="Calibri" panose="020F0502020204030204" pitchFamily="34" charset="0"/>
              </a:rPr>
              <a:t>Attendance.bin</a:t>
            </a:r>
            <a:r>
              <a:rPr lang="en-US" sz="1700" dirty="0">
                <a:solidFill>
                  <a:prstClr val="black"/>
                </a:solidFill>
                <a:latin typeface="Calibri" panose="020F0502020204030204" pitchFamily="34" charset="0"/>
                <a:cs typeface="Calibri" panose="020F0502020204030204" pitchFamily="34" charset="0"/>
              </a:rPr>
              <a:t>” </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Step20.	Determine the no. of students records in the file “</a:t>
            </a:r>
            <a:r>
              <a:rPr lang="en-US" sz="1700" dirty="0" err="1">
                <a:solidFill>
                  <a:prstClr val="black"/>
                </a:solidFill>
                <a:latin typeface="Calibri" panose="020F0502020204030204" pitchFamily="34" charset="0"/>
                <a:cs typeface="Calibri" panose="020F0502020204030204" pitchFamily="34" charset="0"/>
              </a:rPr>
              <a:t>Attendance.bin</a:t>
            </a:r>
            <a:r>
              <a:rPr lang="en-US" sz="1700" dirty="0">
                <a:solidFill>
                  <a:prstClr val="black"/>
                </a:solidFill>
                <a:latin typeface="Calibri" panose="020F0502020204030204" pitchFamily="34" charset="0"/>
                <a:cs typeface="Calibri" panose="020F0502020204030204" pitchFamily="34" charset="0"/>
              </a:rPr>
              <a:t>”</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Step21.	Input the </a:t>
            </a:r>
            <a:r>
              <a:rPr lang="en-US" sz="1700" dirty="0" err="1">
                <a:solidFill>
                  <a:prstClr val="black"/>
                </a:solidFill>
                <a:latin typeface="Calibri" panose="020F0502020204030204" pitchFamily="34" charset="0"/>
                <a:cs typeface="Calibri" panose="020F0502020204030204" pitchFamily="34" charset="0"/>
              </a:rPr>
              <a:t>pr</a:t>
            </a:r>
            <a:r>
              <a:rPr lang="en-US" sz="1700" dirty="0">
                <a:solidFill>
                  <a:prstClr val="black"/>
                </a:solidFill>
                <a:latin typeface="Calibri" panose="020F0502020204030204" pitchFamily="34" charset="0"/>
                <a:cs typeface="Calibri" panose="020F0502020204030204" pitchFamily="34" charset="0"/>
              </a:rPr>
              <a:t> no. of the student</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Step22.	Input the data from the file in a loop </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Step23.	Check if the input </a:t>
            </a:r>
            <a:r>
              <a:rPr lang="en-US" sz="1700" dirty="0" err="1">
                <a:solidFill>
                  <a:prstClr val="black"/>
                </a:solidFill>
                <a:latin typeface="Calibri" panose="020F0502020204030204" pitchFamily="34" charset="0"/>
                <a:cs typeface="Calibri" panose="020F0502020204030204" pitchFamily="34" charset="0"/>
              </a:rPr>
              <a:t>pr_no</a:t>
            </a:r>
            <a:r>
              <a:rPr lang="en-US" sz="1700" dirty="0">
                <a:solidFill>
                  <a:prstClr val="black"/>
                </a:solidFill>
                <a:latin typeface="Calibri" panose="020F0502020204030204" pitchFamily="34" charset="0"/>
                <a:cs typeface="Calibri" panose="020F0502020204030204" pitchFamily="34" charset="0"/>
              </a:rPr>
              <a:t>. and the </a:t>
            </a:r>
            <a:r>
              <a:rPr lang="en-US" sz="1700" dirty="0" err="1">
                <a:solidFill>
                  <a:prstClr val="black"/>
                </a:solidFill>
                <a:latin typeface="Calibri" panose="020F0502020204030204" pitchFamily="34" charset="0"/>
                <a:cs typeface="Calibri" panose="020F0502020204030204" pitchFamily="34" charset="0"/>
              </a:rPr>
              <a:t>pr_no</a:t>
            </a:r>
            <a:r>
              <a:rPr lang="en-US" sz="1700" dirty="0">
                <a:solidFill>
                  <a:prstClr val="black"/>
                </a:solidFill>
                <a:latin typeface="Calibri" panose="020F0502020204030204" pitchFamily="34" charset="0"/>
                <a:cs typeface="Calibri" panose="020F0502020204030204" pitchFamily="34" charset="0"/>
              </a:rPr>
              <a:t>. of the file matches</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Step24.	If it matches then calculate the attendance percentage by the formula (present counter)*100/(total 		counter) and put the value of flag=1 and break the loop</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Step25.	If the input </a:t>
            </a:r>
            <a:r>
              <a:rPr lang="en-US" sz="1700" dirty="0" err="1">
                <a:solidFill>
                  <a:prstClr val="black"/>
                </a:solidFill>
                <a:latin typeface="Calibri" panose="020F0502020204030204" pitchFamily="34" charset="0"/>
                <a:cs typeface="Calibri" panose="020F0502020204030204" pitchFamily="34" charset="0"/>
              </a:rPr>
              <a:t>pr_no</a:t>
            </a:r>
            <a:r>
              <a:rPr lang="en-US" sz="1700" dirty="0">
                <a:solidFill>
                  <a:prstClr val="black"/>
                </a:solidFill>
                <a:latin typeface="Calibri" panose="020F0502020204030204" pitchFamily="34" charset="0"/>
                <a:cs typeface="Calibri" panose="020F0502020204030204" pitchFamily="34" charset="0"/>
              </a:rPr>
              <a:t>. does not match any of the records the put the value of flag=0</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Step26.	Check the value of flag</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Step27.	If the value of flag=1 then print all the details of the required students and their attendance 				percentage </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Step28.	If the value of flag=0 then print “prn not found”</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Step29.	Input the choice again until unless input option is 4 </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Step30.	If input option is 4 then quit the program </a:t>
            </a:r>
          </a:p>
          <a:p>
            <a:pPr marL="0" lvl="0" indent="0">
              <a:buClr>
                <a:srgbClr val="30ACEC">
                  <a:lumMod val="75000"/>
                </a:srgbClr>
              </a:buClr>
              <a:buNone/>
            </a:pPr>
            <a:r>
              <a:rPr lang="en-US" sz="1700" dirty="0">
                <a:solidFill>
                  <a:prstClr val="black"/>
                </a:solidFill>
                <a:latin typeface="Calibri" panose="020F0502020204030204" pitchFamily="34" charset="0"/>
                <a:cs typeface="Calibri" panose="020F0502020204030204" pitchFamily="34" charset="0"/>
              </a:rPr>
              <a:t>Step31.	Stop</a:t>
            </a:r>
          </a:p>
          <a:p>
            <a:endParaRPr lang="en-IN" sz="1700" dirty="0"/>
          </a:p>
        </p:txBody>
      </p:sp>
    </p:spTree>
    <p:extLst>
      <p:ext uri="{BB962C8B-B14F-4D97-AF65-F5344CB8AC3E}">
        <p14:creationId xmlns:p14="http://schemas.microsoft.com/office/powerpoint/2010/main" val="12207781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262</TotalTime>
  <Words>2431</Words>
  <Application>Microsoft Office PowerPoint</Application>
  <PresentationFormat>Widescreen</PresentationFormat>
  <Paragraphs>185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Calibri</vt:lpstr>
      <vt:lpstr>Corbel</vt:lpstr>
      <vt:lpstr>Georgia</vt:lpstr>
      <vt:lpstr>Wingdings</vt:lpstr>
      <vt:lpstr>Parallax</vt:lpstr>
      <vt:lpstr>PROGRAMMING IN C</vt:lpstr>
      <vt:lpstr>ATTENDENCE  LOGGING SYSTEM</vt:lpstr>
      <vt:lpstr>ABSTRACT </vt:lpstr>
      <vt:lpstr>INTRODUCTION</vt:lpstr>
      <vt:lpstr>PROGRAM REQUIREMENTS:</vt:lpstr>
      <vt:lpstr>FILE HANDLING FUNCTIONS:</vt:lpstr>
      <vt:lpstr>PowerPoint Presentation</vt:lpstr>
      <vt:lpstr>ALGORITHM:</vt:lpstr>
      <vt:lpstr>PowerPoint Presentation</vt:lpstr>
      <vt:lpstr>F L O W C H A R T</vt:lpstr>
      <vt:lpstr>PowerPoint Presentation</vt:lpstr>
      <vt:lpstr>PROGRAM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SNAPSHOTS OF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Vidhi</dc:creator>
  <cp:lastModifiedBy>Vidhi Khatwani</cp:lastModifiedBy>
  <cp:revision>16</cp:revision>
  <dcterms:created xsi:type="dcterms:W3CDTF">2020-04-04T07:04:40Z</dcterms:created>
  <dcterms:modified xsi:type="dcterms:W3CDTF">2022-05-26T10:53:52Z</dcterms:modified>
</cp:coreProperties>
</file>