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2339"/>
    <a:srgbClr val="AA243A"/>
    <a:srgbClr val="CA2B45"/>
    <a:srgbClr val="9F2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45BA-F087-B04A-9BAD-1B8EAFB6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57D41-375F-3D48-A4E8-0ABC5547F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1701-C700-FB40-A42D-A8D758BA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8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C055-D0EA-344B-B825-0D65104D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9EFD9-EB14-CA4A-B315-92DE827E8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58E4-7E9B-674D-A657-5977E9D4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0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8B51A-D9DA-C448-B63F-D49280439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DFEB4-45F3-8648-B4A4-F27ACE1F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DCAC-4783-9249-BCA7-2F60C41D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3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EA7F-6C43-324A-B497-80BE428E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2D6A-CFBA-994E-8056-6BA5ADB1F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4DDC-F8DC-2946-A753-A0D91621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8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9317-5541-2449-9622-C02D903D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3EE2A-9D2E-2E4C-B72C-F3A26ADE3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891F-0E9B-3545-8F25-0DC0752B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C04C-6CD5-C746-8BDB-D0161F59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9BC1A-AA20-1F42-A30D-97EC7D7BA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8CCEF-3388-9B47-A3DA-BC5C048B9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5D26B-F7AA-B747-ADA3-B4822A95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0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6349-DECE-4C43-B07B-A1DB3DF5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2B7E-1F80-B341-B778-55C75DCB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9F8BE-E91C-BC43-8E44-900277A1F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9B47C-07C0-174E-BD1E-648ABF9E7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C2702-D4AA-4248-8204-DD3DB7AD3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7BC4C-C751-144F-9B5B-636295C2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808A-5E07-B344-BC70-FD57D4A3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3287C-0136-234F-86B6-8F014199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49C07-80A1-8E4A-A061-FE95BCBE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2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5B01-ED2C-444C-97C5-FC568013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3E35-EAC9-7F4C-8944-44E0C0945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EC55C-F05B-244A-BC44-A1FC4B10B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B6E44-137A-BC4B-9094-68E03857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393C-F3CF-5F49-8477-E47538FC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8F10E-E362-B946-81F4-86A1C46F5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70286-CBA9-0940-A78C-21655D477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78F3-6870-A043-8ABA-A34F53A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23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426FC-060C-1843-BDC3-BE02EBD6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CF784-699E-2748-98F0-957845C6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C58C-856A-BF40-899F-AAE9652AB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DC117B-5BC4-FE4F-B49F-5301F0EAC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72950"/>
          <a:stretch/>
        </p:blipFill>
        <p:spPr>
          <a:xfrm>
            <a:off x="10648370" y="5026967"/>
            <a:ext cx="1162630" cy="18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8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5C0FF-A941-2047-9E2B-138CF6CC3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41" y="472966"/>
            <a:ext cx="10878207" cy="3036997"/>
          </a:xfrm>
        </p:spPr>
        <p:txBody>
          <a:bodyPr>
            <a:normAutofit fontScale="90000"/>
          </a:bodyPr>
          <a:lstStyle/>
          <a:p>
            <a:br>
              <a:rPr lang="en-US" sz="6600" b="1" dirty="0"/>
            </a:br>
            <a:r>
              <a:rPr lang="en-US" sz="2800" b="1" dirty="0"/>
              <a:t>BIA-678 – Big Data Technologies </a:t>
            </a:r>
            <a:br>
              <a:rPr lang="en-US" sz="2800" b="1" dirty="0"/>
            </a:br>
            <a:br>
              <a:rPr lang="en-US" sz="6600" b="1" dirty="0"/>
            </a:br>
            <a:r>
              <a:rPr lang="en-US" sz="6600" b="1" dirty="0"/>
              <a:t>Spark Sherlock: </a:t>
            </a:r>
            <a:br>
              <a:rPr lang="en-US" b="1" dirty="0"/>
            </a:br>
            <a:r>
              <a:rPr lang="en-US" sz="4400" b="1" dirty="0"/>
              <a:t>Catching Fraudsters Faster than They Swipe!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F09D1-9876-FB42-A23E-5C4B313C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5508"/>
            <a:ext cx="9144000" cy="21795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Group Members:</a:t>
            </a:r>
          </a:p>
          <a:p>
            <a:r>
              <a:rPr lang="en-US" dirty="0"/>
              <a:t>Pooja Pande (20035197)</a:t>
            </a:r>
          </a:p>
          <a:p>
            <a:r>
              <a:rPr lang="en-US" dirty="0"/>
              <a:t>Vidhi Palan (20031836)</a:t>
            </a:r>
          </a:p>
          <a:p>
            <a:r>
              <a:rPr lang="en-US" dirty="0"/>
              <a:t>Pratik Kale (20036601)</a:t>
            </a:r>
          </a:p>
        </p:txBody>
      </p:sp>
    </p:spTree>
    <p:extLst>
      <p:ext uri="{BB962C8B-B14F-4D97-AF65-F5344CB8AC3E}">
        <p14:creationId xmlns:p14="http://schemas.microsoft.com/office/powerpoint/2010/main" val="2614278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14566-9DF9-56CF-C7B3-EDD3AF96E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226D-12AB-3E2E-2380-E99C3EE7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25E2-AB35-F10F-CDE7-F99ADFF8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Data Scaling:</a:t>
            </a:r>
            <a:endParaRPr lang="en-US" sz="2400" dirty="0"/>
          </a:p>
          <a:p>
            <a:pPr lvl="1"/>
            <a:r>
              <a:rPr lang="en-US" sz="2000" dirty="0"/>
              <a:t>Initial experiments with smaller subsets (10%, 25%, 50%, 75%) before processing full dataset</a:t>
            </a:r>
          </a:p>
          <a:p>
            <a:pPr lvl="1"/>
            <a:r>
              <a:rPr lang="en-US" sz="2000" dirty="0"/>
              <a:t>Measure execution time and scalability trends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Cluster Scaling:</a:t>
            </a:r>
            <a:endParaRPr lang="en-US" sz="2400" dirty="0"/>
          </a:p>
          <a:p>
            <a:pPr lvl="1"/>
            <a:r>
              <a:rPr lang="en-US" sz="2000" dirty="0"/>
              <a:t>Initially test on smaller clusters (single-node)</a:t>
            </a:r>
          </a:p>
          <a:p>
            <a:pPr lvl="1"/>
            <a:r>
              <a:rPr lang="en-US" sz="2000" dirty="0"/>
              <a:t>Progressively scale out to multi-node clusters (2, 4, 6+ nodes)</a:t>
            </a:r>
          </a:p>
          <a:p>
            <a:pPr lvl="1"/>
            <a:r>
              <a:rPr lang="en-US" sz="2000" dirty="0"/>
              <a:t>Demonstrate execution time reduction with cluster scaling</a:t>
            </a:r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B3B85C-8B29-05CC-02C3-1BE0D0262307}"/>
              </a:ext>
            </a:extLst>
          </p:cNvPr>
          <p:cNvCxnSpPr>
            <a:cxnSpLocks/>
          </p:cNvCxnSpPr>
          <p:nvPr/>
        </p:nvCxnSpPr>
        <p:spPr>
          <a:xfrm>
            <a:off x="935421" y="1690688"/>
            <a:ext cx="104183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8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FDF3B-3F1F-D32B-D293-2070966A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09DC-598D-6A98-F398-1E30284FA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62630-C31D-3693-D2E2-3682F703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Scalable fraud detection pipeline capable of real-time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detection performance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Clearly demonstrated scalability with increased data and cluster sizes</a:t>
            </a:r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B286A2-38F2-4666-5E59-6203F8593A4E}"/>
              </a:ext>
            </a:extLst>
          </p:cNvPr>
          <p:cNvCxnSpPr>
            <a:cxnSpLocks/>
          </p:cNvCxnSpPr>
          <p:nvPr/>
        </p:nvCxnSpPr>
        <p:spPr>
          <a:xfrm>
            <a:off x="935421" y="1690688"/>
            <a:ext cx="104183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23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86BF6-E484-2832-2E3B-B20845940F5F}"/>
              </a:ext>
            </a:extLst>
          </p:cNvPr>
          <p:cNvSpPr txBox="1"/>
          <p:nvPr/>
        </p:nvSpPr>
        <p:spPr>
          <a:xfrm>
            <a:off x="935420" y="2767280"/>
            <a:ext cx="73257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ucida Handwriting" panose="03010101010101010101" pitchFamily="66" charset="77"/>
                <a:cs typeface="Apple Chancery" panose="03020702040506060504" pitchFamily="66" charset="-79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073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67B2-CB46-B146-58CB-9400F453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CCCC-7297-E154-EE27-32089A86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Data Dictionary</a:t>
            </a:r>
          </a:p>
          <a:p>
            <a:r>
              <a:rPr lang="en-US" dirty="0"/>
              <a:t>Data Pre-processing</a:t>
            </a:r>
          </a:p>
          <a:p>
            <a:r>
              <a:rPr lang="en-US" dirty="0"/>
              <a:t>Solution Approach</a:t>
            </a:r>
          </a:p>
          <a:p>
            <a:r>
              <a:rPr lang="en-US" dirty="0"/>
              <a:t>Modeling Steps</a:t>
            </a:r>
          </a:p>
          <a:p>
            <a:r>
              <a:rPr lang="en-US" dirty="0"/>
              <a:t>Performance Metrics</a:t>
            </a:r>
          </a:p>
          <a:p>
            <a:r>
              <a:rPr lang="en-US" dirty="0"/>
              <a:t>Scaling Strategies</a:t>
            </a:r>
          </a:p>
          <a:p>
            <a:r>
              <a:rPr lang="en-US" dirty="0"/>
              <a:t>Expected Outcomes</a:t>
            </a:r>
          </a:p>
        </p:txBody>
      </p:sp>
    </p:spTree>
    <p:extLst>
      <p:ext uri="{BB962C8B-B14F-4D97-AF65-F5344CB8AC3E}">
        <p14:creationId xmlns:p14="http://schemas.microsoft.com/office/powerpoint/2010/main" val="265313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C925-81FB-52C1-2FCE-1B437E07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E0C0E-BEB3-2AFA-B709-6060DF584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Problem:</a:t>
            </a:r>
            <a:endParaRPr lang="en-US" sz="2400" dirty="0"/>
          </a:p>
          <a:p>
            <a:pPr lvl="1"/>
            <a:r>
              <a:rPr lang="en-US" sz="2000" dirty="0"/>
              <a:t>Financial fraud in mobile money transactions is rapidly increasing.</a:t>
            </a:r>
          </a:p>
          <a:p>
            <a:pPr lvl="1"/>
            <a:r>
              <a:rPr lang="en-US" sz="2000" dirty="0"/>
              <a:t>High volume and velocity of transactions make fraud detection challenging.</a:t>
            </a:r>
          </a:p>
          <a:p>
            <a:pPr lvl="1"/>
            <a:r>
              <a:rPr lang="en-US" sz="2000" dirty="0"/>
              <a:t>Traditional approaches struggle to scale and lack real-time responsiveness.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Objective:</a:t>
            </a:r>
            <a:endParaRPr lang="en-US" sz="2400" dirty="0"/>
          </a:p>
          <a:p>
            <a:pPr lvl="1"/>
            <a:r>
              <a:rPr lang="en-US" sz="2000" dirty="0"/>
              <a:t>Develop a scalable, real-time fraud detection model using big data technology (</a:t>
            </a:r>
            <a:r>
              <a:rPr lang="en-US" sz="2000" dirty="0" err="1"/>
              <a:t>PySpark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Improve detection accuracy to minimize financial losses.</a:t>
            </a:r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981D41-9535-1D88-42B5-C966324F23EB}"/>
              </a:ext>
            </a:extLst>
          </p:cNvPr>
          <p:cNvCxnSpPr>
            <a:cxnSpLocks/>
          </p:cNvCxnSpPr>
          <p:nvPr/>
        </p:nvCxnSpPr>
        <p:spPr>
          <a:xfrm>
            <a:off x="935421" y="1690688"/>
            <a:ext cx="104183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1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0A68C-C273-3863-EA0A-CAE233EA2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80BB-CE5C-C1C9-7641-6EBF3722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0DABA-ABB3-6425-5DCD-0572B4A9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Dataset:</a:t>
            </a:r>
            <a:endParaRPr lang="en-US" sz="2400" dirty="0"/>
          </a:p>
          <a:p>
            <a:pPr lvl="1"/>
            <a:r>
              <a:rPr lang="en-US" sz="2000" dirty="0"/>
              <a:t>Synthetic Mobile Money Transaction Dataset 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Source:</a:t>
            </a:r>
            <a:endParaRPr lang="en-US" sz="2400" dirty="0"/>
          </a:p>
          <a:p>
            <a:pPr lvl="1"/>
            <a:r>
              <a:rPr lang="en-US" sz="2000" dirty="0"/>
              <a:t>Synthetic data created by a wise guy with reference to African Real Money Transactions(             )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Format &amp; Size:</a:t>
            </a:r>
            <a:endParaRPr lang="en-US" sz="2400" dirty="0"/>
          </a:p>
          <a:p>
            <a:pPr lvl="1"/>
            <a:r>
              <a:rPr lang="en-US" sz="2100" dirty="0"/>
              <a:t>CSV file format</a:t>
            </a:r>
          </a:p>
          <a:p>
            <a:pPr lvl="1"/>
            <a:r>
              <a:rPr lang="en-US" sz="2100" dirty="0"/>
              <a:t>Size = </a:t>
            </a:r>
            <a:r>
              <a:rPr lang="en-US" sz="2100" b="1" dirty="0"/>
              <a:t>~ 6.3 million rows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Domain:</a:t>
            </a:r>
            <a:endParaRPr lang="en-US" sz="2400" dirty="0"/>
          </a:p>
          <a:p>
            <a:pPr lvl="1"/>
            <a:r>
              <a:rPr lang="en-US" sz="2000" dirty="0"/>
              <a:t>Financial services, specifically mobile money transactions.</a:t>
            </a:r>
          </a:p>
          <a:p>
            <a:pPr lvl="1"/>
            <a:endParaRPr lang="en-US" sz="2000" dirty="0"/>
          </a:p>
          <a:p>
            <a:endParaRPr lang="en-US" sz="1400" b="1" dirty="0"/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A9B3C92-43BA-C220-4BB3-04A5ADC88DC9}"/>
              </a:ext>
            </a:extLst>
          </p:cNvPr>
          <p:cNvCxnSpPr>
            <a:cxnSpLocks/>
          </p:cNvCxnSpPr>
          <p:nvPr/>
        </p:nvCxnSpPr>
        <p:spPr>
          <a:xfrm>
            <a:off x="935421" y="1690688"/>
            <a:ext cx="104183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56C4148-0B9E-7801-E8CA-7C54B2905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520" y="3607792"/>
            <a:ext cx="651008" cy="17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3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7686C-3BD4-E414-39C7-55580DC92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CD45-B1A6-4D1A-F010-4AD8DA60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43D0-9F9D-D108-97A1-A899A1F6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1" y="18385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Key Columns:</a:t>
            </a:r>
            <a:endParaRPr lang="en-US" sz="2400" dirty="0"/>
          </a:p>
          <a:p>
            <a:pPr lvl="1"/>
            <a:r>
              <a:rPr lang="en-US" sz="2000" dirty="0"/>
              <a:t>Transaction Type (e.g., deposit, withdrawal, payment)</a:t>
            </a:r>
          </a:p>
          <a:p>
            <a:pPr lvl="1"/>
            <a:r>
              <a:rPr lang="en-US" sz="2000" dirty="0"/>
              <a:t>Initiator</a:t>
            </a:r>
          </a:p>
          <a:p>
            <a:pPr lvl="1"/>
            <a:r>
              <a:rPr lang="en-US" sz="2000" dirty="0"/>
              <a:t>Amount</a:t>
            </a:r>
          </a:p>
          <a:p>
            <a:pPr lvl="1"/>
            <a:r>
              <a:rPr lang="en-US" sz="2000" dirty="0"/>
              <a:t>Sender and Receiver IDs</a:t>
            </a:r>
          </a:p>
          <a:p>
            <a:pPr lvl="1"/>
            <a:r>
              <a:rPr lang="en-US" sz="2000" dirty="0"/>
              <a:t>Sender/Receiver Balance Before and After Transaction</a:t>
            </a:r>
          </a:p>
          <a:p>
            <a:pPr lvl="1"/>
            <a:r>
              <a:rPr lang="en-US" sz="2000" dirty="0"/>
              <a:t>Transaction Type Is Fraud (target variable)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Target Variable:</a:t>
            </a:r>
            <a:endParaRPr lang="en-US" sz="2400" dirty="0"/>
          </a:p>
          <a:p>
            <a:pPr lvl="1"/>
            <a:r>
              <a:rPr lang="en-US" sz="2000" dirty="0"/>
              <a:t>Binary (0: Genuine transaction, 1: Fraudulent transaction)</a:t>
            </a:r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9B473B-FAD2-A888-51D3-FEFBE5DC36AE}"/>
              </a:ext>
            </a:extLst>
          </p:cNvPr>
          <p:cNvCxnSpPr>
            <a:cxnSpLocks/>
          </p:cNvCxnSpPr>
          <p:nvPr/>
        </p:nvCxnSpPr>
        <p:spPr>
          <a:xfrm>
            <a:off x="935421" y="1690688"/>
            <a:ext cx="104183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B91EC2F-7EB3-EC69-7CBE-7F567A96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136" y="2012660"/>
            <a:ext cx="4786648" cy="334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75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52394-2D67-E404-F2F9-757F0CA1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60CA-C009-83F9-6875-5E4AE19F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58D4-5C71-3944-46DE-52B10F54D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4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Data Cleaning &amp; Transformation:</a:t>
            </a:r>
          </a:p>
          <a:p>
            <a:pPr lvl="1"/>
            <a:r>
              <a:rPr lang="en-US" sz="2000" dirty="0"/>
              <a:t>Dropping irrelevant columns (Transaction ID, Date)</a:t>
            </a:r>
          </a:p>
          <a:p>
            <a:pPr lvl="1"/>
            <a:r>
              <a:rPr lang="en-US" sz="2000" dirty="0"/>
              <a:t>Converting categorical variables to numerical indices (</a:t>
            </a:r>
            <a:r>
              <a:rPr lang="en-US" sz="2000" dirty="0" err="1"/>
              <a:t>StringIndexer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Feature Engineering:</a:t>
            </a:r>
          </a:p>
          <a:p>
            <a:pPr lvl="1"/>
            <a:r>
              <a:rPr lang="en-US" sz="2000" dirty="0"/>
              <a:t>Created "Amount-to-Balance Ratio" to highlight anomalies.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Handling Missing Values:</a:t>
            </a:r>
          </a:p>
          <a:p>
            <a:pPr lvl="1"/>
            <a:r>
              <a:rPr lang="en-US" sz="2000" dirty="0"/>
              <a:t>Initial dataset inspection for missing values.</a:t>
            </a:r>
          </a:p>
          <a:p>
            <a:pPr lvl="1"/>
            <a:r>
              <a:rPr lang="en-US" sz="2000" dirty="0"/>
              <a:t>Appropriate handling strategies (imputation/removal).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335BC5-7CE9-BFC5-D399-D6D722C2711E}"/>
              </a:ext>
            </a:extLst>
          </p:cNvPr>
          <p:cNvCxnSpPr>
            <a:cxnSpLocks/>
          </p:cNvCxnSpPr>
          <p:nvPr/>
        </p:nvCxnSpPr>
        <p:spPr>
          <a:xfrm>
            <a:off x="935421" y="1690688"/>
            <a:ext cx="104183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80AD04C-7BB9-94ED-7487-37307228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62" y="1803044"/>
            <a:ext cx="4185633" cy="31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B8990-E475-D837-26A0-F35BAE81D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09BC-6F43-F4F5-1BEB-55885776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C54C-6FDD-8175-A6B8-DD94484F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Modeling Algorithm:</a:t>
            </a:r>
            <a:endParaRPr lang="en-US" sz="2400" dirty="0"/>
          </a:p>
          <a:p>
            <a:pPr lvl="1"/>
            <a:r>
              <a:rPr lang="en-US" sz="2000" dirty="0"/>
              <a:t>Random Forest Classifier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Reason for Choosing Random Forest:</a:t>
            </a:r>
            <a:endParaRPr lang="en-US" sz="2400" dirty="0"/>
          </a:p>
          <a:p>
            <a:pPr lvl="1"/>
            <a:r>
              <a:rPr lang="en-US" sz="2000" dirty="0"/>
              <a:t>Robustness to outliers</a:t>
            </a:r>
          </a:p>
          <a:p>
            <a:pPr lvl="1"/>
            <a:r>
              <a:rPr lang="en-US" sz="2000" dirty="0"/>
              <a:t>Handles imbalanced datasets effectively</a:t>
            </a:r>
          </a:p>
          <a:p>
            <a:pPr lvl="1"/>
            <a:r>
              <a:rPr lang="en-US" sz="2000" dirty="0"/>
              <a:t>Parallelizable, making it suitable for big data scenarios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Alternatives Considered:</a:t>
            </a:r>
          </a:p>
          <a:p>
            <a:pPr lvl="1"/>
            <a:r>
              <a:rPr lang="en-US" sz="2000" dirty="0"/>
              <a:t>Logistic Regression</a:t>
            </a:r>
          </a:p>
          <a:p>
            <a:pPr lvl="1"/>
            <a:r>
              <a:rPr lang="en-US" sz="2000" dirty="0"/>
              <a:t>Decision Trees</a:t>
            </a:r>
          </a:p>
          <a:p>
            <a:pPr lvl="1"/>
            <a:r>
              <a:rPr lang="en-US" sz="2000" dirty="0"/>
              <a:t>Gradient Boosted Trees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DBE974-0CDE-7AB4-E9C2-10C68F930D94}"/>
              </a:ext>
            </a:extLst>
          </p:cNvPr>
          <p:cNvCxnSpPr>
            <a:cxnSpLocks/>
          </p:cNvCxnSpPr>
          <p:nvPr/>
        </p:nvCxnSpPr>
        <p:spPr>
          <a:xfrm>
            <a:off x="935421" y="1690688"/>
            <a:ext cx="104183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C7DC48A-A219-5E25-A91F-CB227D28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364" y="1825624"/>
            <a:ext cx="5608435" cy="237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2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311AF-3867-5697-EAF7-EB01C033F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3263-66FA-D520-9C5F-643B7702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23C9C-2E04-2D6A-4ECA-D008CDCB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04" y="18325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Feature Selection:</a:t>
            </a:r>
            <a:endParaRPr lang="en-US" sz="2400" dirty="0"/>
          </a:p>
          <a:p>
            <a:pPr lvl="1"/>
            <a:r>
              <a:rPr lang="en-US" sz="2000" dirty="0"/>
              <a:t>Transaction amount, sender/receiver balances, derived ratio, transaction type.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Hyperparameter Tuning:</a:t>
            </a:r>
            <a:endParaRPr lang="en-US" sz="2400" dirty="0"/>
          </a:p>
          <a:p>
            <a:pPr lvl="1"/>
            <a:r>
              <a:rPr lang="en-US" sz="2000" dirty="0"/>
              <a:t>Number of Trees: 100 initially</a:t>
            </a:r>
          </a:p>
          <a:p>
            <a:pPr lvl="1"/>
            <a:r>
              <a:rPr lang="en-US" sz="2000" dirty="0"/>
              <a:t>Future scope for detailed tuning </a:t>
            </a:r>
          </a:p>
          <a:p>
            <a:pPr marL="457200" lvl="1" indent="0">
              <a:buNone/>
            </a:pPr>
            <a:r>
              <a:rPr lang="en-US" sz="2000" dirty="0"/>
              <a:t>(max-depth, feature subset strategy)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Train-Test Split:</a:t>
            </a:r>
            <a:endParaRPr lang="en-US" sz="2400" dirty="0"/>
          </a:p>
          <a:p>
            <a:pPr lvl="1"/>
            <a:r>
              <a:rPr lang="en-US" sz="2000" dirty="0"/>
              <a:t>80% Training, 20% Testing</a:t>
            </a:r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B7A0FA-DAF5-96C0-19FC-5BD10B6E2425}"/>
              </a:ext>
            </a:extLst>
          </p:cNvPr>
          <p:cNvCxnSpPr>
            <a:cxnSpLocks/>
          </p:cNvCxnSpPr>
          <p:nvPr/>
        </p:nvCxnSpPr>
        <p:spPr>
          <a:xfrm>
            <a:off x="935421" y="1690688"/>
            <a:ext cx="104183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FA9947C-23D7-01D2-6376-C42828095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3229476"/>
            <a:ext cx="5769736" cy="27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1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63043-E5CB-5482-2325-72C8AA08E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6CAE-41F0-8F07-E834-9CFADE25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188D-7975-080E-F181-A920749C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Primary Metric:</a:t>
            </a:r>
            <a:endParaRPr lang="en-US" sz="2400" dirty="0"/>
          </a:p>
          <a:p>
            <a:pPr lvl="1"/>
            <a:r>
              <a:rPr lang="en-US" sz="2000" dirty="0"/>
              <a:t>F1-score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Reason for Choosing F1-score:</a:t>
            </a:r>
            <a:endParaRPr lang="en-US" sz="2400" dirty="0"/>
          </a:p>
          <a:p>
            <a:pPr lvl="1"/>
            <a:r>
              <a:rPr lang="en-US" sz="2000" dirty="0"/>
              <a:t>Balances precision (false alarms) and recall (missed fraud)</a:t>
            </a:r>
          </a:p>
          <a:p>
            <a:pPr lvl="1"/>
            <a:r>
              <a:rPr lang="en-US" sz="2000" dirty="0"/>
              <a:t>Effective for imbalanced fraud detection scenarios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Other Metrics Considered:</a:t>
            </a:r>
            <a:endParaRPr lang="en-US" sz="2400" dirty="0"/>
          </a:p>
          <a:p>
            <a:pPr lvl="1"/>
            <a:r>
              <a:rPr lang="en-US" sz="2000" dirty="0"/>
              <a:t>Accuracy, Precision, Recall, ROC-AUC, PR-AUC (not primary due to imbalance and interpretation concerns)</a:t>
            </a:r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993BE7-CEDD-2BF7-7CC1-75332CB46EC4}"/>
              </a:ext>
            </a:extLst>
          </p:cNvPr>
          <p:cNvCxnSpPr>
            <a:cxnSpLocks/>
          </p:cNvCxnSpPr>
          <p:nvPr/>
        </p:nvCxnSpPr>
        <p:spPr>
          <a:xfrm>
            <a:off x="935421" y="1690688"/>
            <a:ext cx="104183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4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evens-PowerPoint" id="{D48F752D-287D-2B4B-82B4-57709B00D05D}" vid="{35DEA829-156A-E945-921C-ABBABE4E119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</TotalTime>
  <Words>508</Words>
  <Application>Microsoft Macintosh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Lucida Handwriting</vt:lpstr>
      <vt:lpstr>Office Theme</vt:lpstr>
      <vt:lpstr> BIA-678 – Big Data Technologies   Spark Sherlock:  Catching Fraudsters Faster than They Swipe!</vt:lpstr>
      <vt:lpstr>Table of Contents</vt:lpstr>
      <vt:lpstr>Problem Statement</vt:lpstr>
      <vt:lpstr>Dataset Overview</vt:lpstr>
      <vt:lpstr>Data Dictionary</vt:lpstr>
      <vt:lpstr>Data Pre-processing</vt:lpstr>
      <vt:lpstr>Solution Approach</vt:lpstr>
      <vt:lpstr>Modeling Steps</vt:lpstr>
      <vt:lpstr>Performance Metrics</vt:lpstr>
      <vt:lpstr>Scaling Strategies</vt:lpstr>
      <vt:lpstr>Expected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Sanjay Pande</dc:creator>
  <cp:lastModifiedBy>Vidhi Ashok Palan</cp:lastModifiedBy>
  <cp:revision>7</cp:revision>
  <dcterms:created xsi:type="dcterms:W3CDTF">2025-03-29T21:38:43Z</dcterms:created>
  <dcterms:modified xsi:type="dcterms:W3CDTF">2025-03-31T14:01:49Z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2025-03-29T22:07:19Z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5a9b2e09-3a4c-439e-8d16-b6d607e2763e</vt:lpwstr>
  </property>
  <property fmtid="{D5CDD505-2E9C-101B-9397-08002B2CF9AE}" pid="8" name="MSIP_Label_a73fd474-4f3c-44ed-88fb-5cc4bd2471bf_ContentBits">
    <vt:lpwstr>0</vt:lpwstr>
  </property>
</Properties>
</file>