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Light" charset="1" panose="00000400000000000000"/>
      <p:regular r:id="rId10"/>
    </p:embeddedFont>
    <p:embeddedFont>
      <p:font typeface="HK Grotesk Light Bold" charset="1" panose="00000500000000000000"/>
      <p:regular r:id="rId11"/>
    </p:embeddedFont>
    <p:embeddedFont>
      <p:font typeface="HK Grotesk Light Italics" charset="1" panose="00000400000000000000"/>
      <p:regular r:id="rId12"/>
    </p:embeddedFont>
    <p:embeddedFont>
      <p:font typeface="HK Grotesk Light Bold Italics" charset="1" panose="00000500000000000000"/>
      <p:regular r:id="rId13"/>
    </p:embeddedFont>
    <p:embeddedFont>
      <p:font typeface="HK Grotesk Bold" charset="1" panose="00000800000000000000"/>
      <p:regular r:id="rId14"/>
    </p:embeddedFont>
    <p:embeddedFont>
      <p:font typeface="HK Grotesk Bold Italics" charset="1" panose="00000800000000000000"/>
      <p:regular r:id="rId15"/>
    </p:embeddedFont>
    <p:embeddedFont>
      <p:font typeface="HK Grotesk Medium" charset="1" panose="00000600000000000000"/>
      <p:regular r:id="rId16"/>
    </p:embeddedFont>
    <p:embeddedFont>
      <p:font typeface="HK Grotesk Medium Bold" charset="1" panose="00000700000000000000"/>
      <p:regular r:id="rId17"/>
    </p:embeddedFont>
    <p:embeddedFont>
      <p:font typeface="HK Grotesk Medium Italics" charset="1" panose="00000600000000000000"/>
      <p:regular r:id="rId18"/>
    </p:embeddedFont>
    <p:embeddedFont>
      <p:font typeface="HK Grotesk Medium Bold Italics" charset="1" panose="00000700000000000000"/>
      <p:regular r:id="rId19"/>
    </p:embeddedFont>
    <p:embeddedFont>
      <p:font typeface="Agrandir" charset="1" panose="00000500000000000000"/>
      <p:regular r:id="rId20"/>
    </p:embeddedFont>
    <p:embeddedFont>
      <p:font typeface="Agrandir Bold" charset="1" panose="00000800000000000000"/>
      <p:regular r:id="rId21"/>
    </p:embeddedFont>
    <p:embeddedFont>
      <p:font typeface="Agrandir Italics" charset="1" panose="00000500000000000000"/>
      <p:regular r:id="rId22"/>
    </p:embeddedFont>
    <p:embeddedFont>
      <p:font typeface="Agrandir Bold Italics" charset="1" panose="00000800000000000000"/>
      <p:regular r:id="rId23"/>
    </p:embeddedFont>
    <p:embeddedFont>
      <p:font typeface="Horizon" charset="1" panose="02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27" Target="slides/slide3.xml" Type="http://schemas.openxmlformats.org/officeDocument/2006/relationships/slide"/><Relationship Id="rId28" Target="slides/slide4.xml" Type="http://schemas.openxmlformats.org/officeDocument/2006/relationships/slide"/><Relationship Id="rId29" Target="slides/slide5.xml" Type="http://schemas.openxmlformats.org/officeDocument/2006/relationships/slide"/><Relationship Id="rId3" Target="viewProps.xml" Type="http://schemas.openxmlformats.org/officeDocument/2006/relationships/viewProps"/><Relationship Id="rId30" Target="slides/slide6.xml" Type="http://schemas.openxmlformats.org/officeDocument/2006/relationships/slide"/><Relationship Id="rId31" Target="slides/slide7.xml" Type="http://schemas.openxmlformats.org/officeDocument/2006/relationships/slide"/><Relationship Id="rId32" Target="slides/slide8.xml" Type="http://schemas.openxmlformats.org/officeDocument/2006/relationships/slide"/><Relationship Id="rId33" Target="slides/slide9.xml" Type="http://schemas.openxmlformats.org/officeDocument/2006/relationships/slide"/><Relationship Id="rId34" Target="slides/slide10.xml" Type="http://schemas.openxmlformats.org/officeDocument/2006/relationships/slide"/><Relationship Id="rId35" Target="slides/slide11.xml" Type="http://schemas.openxmlformats.org/officeDocument/2006/relationships/slide"/><Relationship Id="rId36"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sv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svg" Type="http://schemas.openxmlformats.org/officeDocument/2006/relationships/image"/><Relationship Id="rId3" Target="../media/image9.svg" Type="http://schemas.openxmlformats.org/officeDocument/2006/relationships/image"/><Relationship Id="rId4"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11A57"/>
        </a:solidFill>
      </p:bgPr>
    </p:bg>
    <p:spTree>
      <p:nvGrpSpPr>
        <p:cNvPr id="1" name=""/>
        <p:cNvGrpSpPr/>
        <p:nvPr/>
      </p:nvGrpSpPr>
      <p:grpSpPr>
        <a:xfrm>
          <a:off x="0" y="0"/>
          <a:ext cx="0" cy="0"/>
          <a:chOff x="0" y="0"/>
          <a:chExt cx="0" cy="0"/>
        </a:xfrm>
      </p:grpSpPr>
      <p:grpSp>
        <p:nvGrpSpPr>
          <p:cNvPr name="Group 2" id="2"/>
          <p:cNvGrpSpPr/>
          <p:nvPr/>
        </p:nvGrpSpPr>
        <p:grpSpPr>
          <a:xfrm rot="0">
            <a:off x="897756" y="832922"/>
            <a:ext cx="9757056" cy="6093470"/>
            <a:chOff x="0" y="0"/>
            <a:chExt cx="13009409" cy="8124627"/>
          </a:xfrm>
        </p:grpSpPr>
        <p:sp>
          <p:nvSpPr>
            <p:cNvPr name="TextBox 3" id="3"/>
            <p:cNvSpPr txBox="true"/>
            <p:nvPr/>
          </p:nvSpPr>
          <p:spPr>
            <a:xfrm rot="0">
              <a:off x="0" y="4811033"/>
              <a:ext cx="9703635" cy="3313594"/>
            </a:xfrm>
            <a:prstGeom prst="rect">
              <a:avLst/>
            </a:prstGeom>
          </p:spPr>
          <p:txBody>
            <a:bodyPr anchor="t" rtlCol="false" tIns="0" lIns="0" bIns="0" rIns="0">
              <a:spAutoFit/>
            </a:bodyPr>
            <a:lstStyle/>
            <a:p>
              <a:pPr>
                <a:lnSpc>
                  <a:spcPts val="3983"/>
                </a:lnSpc>
              </a:pPr>
              <a:r>
                <a:rPr lang="en-US" sz="2845">
                  <a:solidFill>
                    <a:srgbClr val="F4F4F4"/>
                  </a:solidFill>
                  <a:latin typeface="HK Grotesk Light"/>
                </a:rPr>
                <a:t>Proceedings of the 52nd Hawaii International Conference on System Sciences | 2019</a:t>
              </a:r>
            </a:p>
            <a:p>
              <a:pPr>
                <a:lnSpc>
                  <a:spcPts val="3983"/>
                </a:lnSpc>
              </a:pPr>
            </a:p>
            <a:p>
              <a:pPr>
                <a:lnSpc>
                  <a:spcPts val="3983"/>
                </a:lnSpc>
                <a:spcBef>
                  <a:spcPct val="0"/>
                </a:spcBef>
              </a:pPr>
              <a:r>
                <a:rPr lang="en-US" sz="2845">
                  <a:solidFill>
                    <a:srgbClr val="F4F4F4"/>
                  </a:solidFill>
                  <a:latin typeface="HK Grotesk Light"/>
                </a:rPr>
                <a:t>By Jeffrey Saltz, Robert Heckman, Kevin Crowston and Yatish Hegde</a:t>
              </a:r>
            </a:p>
          </p:txBody>
        </p:sp>
        <p:sp>
          <p:nvSpPr>
            <p:cNvPr name="TextBox 4" id="4"/>
            <p:cNvSpPr txBox="true"/>
            <p:nvPr/>
          </p:nvSpPr>
          <p:spPr>
            <a:xfrm rot="0">
              <a:off x="0" y="76200"/>
              <a:ext cx="13009409" cy="4414520"/>
            </a:xfrm>
            <a:prstGeom prst="rect">
              <a:avLst/>
            </a:prstGeom>
          </p:spPr>
          <p:txBody>
            <a:bodyPr anchor="t" rtlCol="false" tIns="0" lIns="0" bIns="0" rIns="0">
              <a:spAutoFit/>
            </a:bodyPr>
            <a:lstStyle/>
            <a:p>
              <a:pPr>
                <a:lnSpc>
                  <a:spcPts val="8580"/>
                </a:lnSpc>
              </a:pPr>
              <a:r>
                <a:rPr lang="en-US" sz="7800">
                  <a:solidFill>
                    <a:srgbClr val="F4F4F4"/>
                  </a:solidFill>
                  <a:latin typeface="HK Grotesk Bold Bold"/>
                </a:rPr>
                <a:t>Helping Data Science Students Develop Task Modularity</a:t>
              </a: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9947510" y="2451824"/>
            <a:ext cx="7849616" cy="6672173"/>
          </a:xfrm>
          <a:prstGeom prst="rect">
            <a:avLst/>
          </a:prstGeom>
        </p:spPr>
      </p:pic>
      <p:sp>
        <p:nvSpPr>
          <p:cNvPr name="TextBox 6" id="6"/>
          <p:cNvSpPr txBox="true"/>
          <p:nvPr/>
        </p:nvSpPr>
        <p:spPr>
          <a:xfrm rot="0">
            <a:off x="897756" y="8904545"/>
            <a:ext cx="6835139" cy="488057"/>
          </a:xfrm>
          <a:prstGeom prst="rect">
            <a:avLst/>
          </a:prstGeom>
        </p:spPr>
        <p:txBody>
          <a:bodyPr anchor="t" rtlCol="false" tIns="0" lIns="0" bIns="0" rIns="0">
            <a:spAutoFit/>
          </a:bodyPr>
          <a:lstStyle/>
          <a:p>
            <a:pPr algn="l" marL="0" indent="0" lvl="0">
              <a:lnSpc>
                <a:spcPts val="3969"/>
              </a:lnSpc>
              <a:spcBef>
                <a:spcPct val="0"/>
              </a:spcBef>
            </a:pPr>
            <a:r>
              <a:rPr lang="en-US" sz="2835" spc="56">
                <a:solidFill>
                  <a:srgbClr val="FFFFFF"/>
                </a:solidFill>
                <a:latin typeface="HK Grotesk Light"/>
              </a:rPr>
              <a:t>Presented by Vidhi Shah, 1911056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7E9FA"/>
        </a:solidFill>
      </p:bgPr>
    </p:bg>
    <p:spTree>
      <p:nvGrpSpPr>
        <p:cNvPr id="1" name=""/>
        <p:cNvGrpSpPr/>
        <p:nvPr/>
      </p:nvGrpSpPr>
      <p:grpSpPr>
        <a:xfrm>
          <a:off x="0" y="0"/>
          <a:ext cx="0" cy="0"/>
          <a:chOff x="0" y="0"/>
          <a:chExt cx="0" cy="0"/>
        </a:xfrm>
      </p:grpSpPr>
      <p:sp>
        <p:nvSpPr>
          <p:cNvPr name="TextBox 2" id="2"/>
          <p:cNvSpPr txBox="true"/>
          <p:nvPr/>
        </p:nvSpPr>
        <p:spPr>
          <a:xfrm rot="0">
            <a:off x="1028700" y="1422332"/>
            <a:ext cx="8115300" cy="1772553"/>
          </a:xfrm>
          <a:prstGeom prst="rect">
            <a:avLst/>
          </a:prstGeom>
        </p:spPr>
        <p:txBody>
          <a:bodyPr anchor="t" rtlCol="false" tIns="0" lIns="0" bIns="0" rIns="0">
            <a:spAutoFit/>
          </a:bodyPr>
          <a:lstStyle/>
          <a:p>
            <a:pPr>
              <a:lnSpc>
                <a:spcPts val="6806"/>
              </a:lnSpc>
            </a:pPr>
            <a:r>
              <a:rPr lang="en-US" sz="6806">
                <a:solidFill>
                  <a:srgbClr val="311A57"/>
                </a:solidFill>
                <a:latin typeface="HK Grotesk Bold Bold"/>
              </a:rPr>
              <a:t>Implementation</a:t>
            </a:r>
          </a:p>
          <a:p>
            <a:pPr>
              <a:lnSpc>
                <a:spcPts val="6806"/>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10800000">
            <a:off x="1028700" y="2999553"/>
            <a:ext cx="15868682" cy="6486324"/>
          </a:xfrm>
          <a:prstGeom prst="rect">
            <a:avLst/>
          </a:prstGeom>
        </p:spPr>
      </p:pic>
      <p:sp>
        <p:nvSpPr>
          <p:cNvPr name="TextBox 4" id="4"/>
          <p:cNvSpPr txBox="true"/>
          <p:nvPr/>
        </p:nvSpPr>
        <p:spPr>
          <a:xfrm rot="0">
            <a:off x="1820530" y="5758079"/>
            <a:ext cx="3778098" cy="2388235"/>
          </a:xfrm>
          <a:prstGeom prst="rect">
            <a:avLst/>
          </a:prstGeom>
        </p:spPr>
        <p:txBody>
          <a:bodyPr anchor="t" rtlCol="false" tIns="0" lIns="0" bIns="0" rIns="0">
            <a:spAutoFit/>
          </a:bodyPr>
          <a:lstStyle/>
          <a:p>
            <a:pPr algn="ctr">
              <a:lnSpc>
                <a:spcPts val="4759"/>
              </a:lnSpc>
            </a:pPr>
            <a:r>
              <a:rPr lang="en-US" sz="3400">
                <a:solidFill>
                  <a:srgbClr val="383E48"/>
                </a:solidFill>
                <a:latin typeface="HK Grotesk Bold"/>
              </a:rPr>
              <a:t>To make a static website which will contain columns like a kanban board</a:t>
            </a:r>
          </a:p>
        </p:txBody>
      </p:sp>
      <p:sp>
        <p:nvSpPr>
          <p:cNvPr name="TextBox 5" id="5"/>
          <p:cNvSpPr txBox="true"/>
          <p:nvPr/>
        </p:nvSpPr>
        <p:spPr>
          <a:xfrm rot="0">
            <a:off x="7073992" y="5758079"/>
            <a:ext cx="3778098" cy="2388235"/>
          </a:xfrm>
          <a:prstGeom prst="rect">
            <a:avLst/>
          </a:prstGeom>
        </p:spPr>
        <p:txBody>
          <a:bodyPr anchor="t" rtlCol="false" tIns="0" lIns="0" bIns="0" rIns="0">
            <a:spAutoFit/>
          </a:bodyPr>
          <a:lstStyle/>
          <a:p>
            <a:pPr algn="ctr">
              <a:lnSpc>
                <a:spcPts val="4759"/>
              </a:lnSpc>
            </a:pPr>
            <a:r>
              <a:rPr lang="en-US" sz="3400">
                <a:solidFill>
                  <a:srgbClr val="383E48"/>
                </a:solidFill>
                <a:latin typeface="HK Grotesk Bold"/>
              </a:rPr>
              <a:t>Drag-drop feature with new task and delete tasks functionality</a:t>
            </a:r>
          </a:p>
        </p:txBody>
      </p:sp>
      <p:sp>
        <p:nvSpPr>
          <p:cNvPr name="TextBox 6" id="6"/>
          <p:cNvSpPr txBox="true"/>
          <p:nvPr/>
        </p:nvSpPr>
        <p:spPr>
          <a:xfrm rot="0">
            <a:off x="12404758" y="5758079"/>
            <a:ext cx="3778098" cy="2388235"/>
          </a:xfrm>
          <a:prstGeom prst="rect">
            <a:avLst/>
          </a:prstGeom>
        </p:spPr>
        <p:txBody>
          <a:bodyPr anchor="t" rtlCol="false" tIns="0" lIns="0" bIns="0" rIns="0">
            <a:spAutoFit/>
          </a:bodyPr>
          <a:lstStyle/>
          <a:p>
            <a:pPr algn="ctr">
              <a:lnSpc>
                <a:spcPts val="4759"/>
              </a:lnSpc>
            </a:pPr>
            <a:r>
              <a:rPr lang="en-US" sz="3400">
                <a:solidFill>
                  <a:srgbClr val="383E48"/>
                </a:solidFill>
                <a:latin typeface="HK Grotesk Bold"/>
              </a:rPr>
              <a:t>Tech stack :</a:t>
            </a:r>
          </a:p>
          <a:p>
            <a:pPr algn="ctr">
              <a:lnSpc>
                <a:spcPts val="4759"/>
              </a:lnSpc>
            </a:pPr>
            <a:r>
              <a:rPr lang="en-US" sz="3399">
                <a:solidFill>
                  <a:srgbClr val="383E48"/>
                </a:solidFill>
                <a:latin typeface="HK Grotesk Bold"/>
              </a:rPr>
              <a:t>Javascript or React.js along with HTML and CSS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311A57"/>
        </a:solidFill>
      </p:bgPr>
    </p:bg>
    <p:spTree>
      <p:nvGrpSpPr>
        <p:cNvPr id="1" name=""/>
        <p:cNvGrpSpPr/>
        <p:nvPr/>
      </p:nvGrpSpPr>
      <p:grpSpPr>
        <a:xfrm>
          <a:off x="0" y="0"/>
          <a:ext cx="0" cy="0"/>
          <a:chOff x="0" y="0"/>
          <a:chExt cx="0" cy="0"/>
        </a:xfrm>
      </p:grpSpPr>
      <p:grpSp>
        <p:nvGrpSpPr>
          <p:cNvPr name="Group 2" id="2"/>
          <p:cNvGrpSpPr/>
          <p:nvPr/>
        </p:nvGrpSpPr>
        <p:grpSpPr>
          <a:xfrm rot="0">
            <a:off x="1028700" y="3188942"/>
            <a:ext cx="5162106" cy="2183945"/>
            <a:chOff x="0" y="0"/>
            <a:chExt cx="6882808" cy="2911926"/>
          </a:xfrm>
        </p:grpSpPr>
        <p:sp>
          <p:nvSpPr>
            <p:cNvPr name="TextBox 3" id="3"/>
            <p:cNvSpPr txBox="true"/>
            <p:nvPr/>
          </p:nvSpPr>
          <p:spPr>
            <a:xfrm rot="0">
              <a:off x="0" y="408404"/>
              <a:ext cx="6882808" cy="1255681"/>
            </a:xfrm>
            <a:prstGeom prst="rect">
              <a:avLst/>
            </a:prstGeom>
          </p:spPr>
          <p:txBody>
            <a:bodyPr anchor="t" rtlCol="false" tIns="0" lIns="0" bIns="0" rIns="0">
              <a:spAutoFit/>
            </a:bodyPr>
            <a:lstStyle/>
            <a:p>
              <a:pPr>
                <a:lnSpc>
                  <a:spcPts val="6806"/>
                </a:lnSpc>
              </a:pPr>
              <a:r>
                <a:rPr lang="en-US" sz="6806">
                  <a:solidFill>
                    <a:srgbClr val="FFFFFF"/>
                  </a:solidFill>
                  <a:latin typeface="HK Grotesk Bold Bold"/>
                </a:rPr>
                <a:t>Bibliography</a:t>
              </a:r>
            </a:p>
          </p:txBody>
        </p:sp>
        <p:sp>
          <p:nvSpPr>
            <p:cNvPr name="TextBox 4" id="4"/>
            <p:cNvSpPr txBox="true"/>
            <p:nvPr/>
          </p:nvSpPr>
          <p:spPr>
            <a:xfrm rot="0">
              <a:off x="0" y="2464674"/>
              <a:ext cx="5762744" cy="447252"/>
            </a:xfrm>
            <a:prstGeom prst="rect">
              <a:avLst/>
            </a:prstGeom>
          </p:spPr>
          <p:txBody>
            <a:bodyPr anchor="t" rtlCol="false" tIns="0" lIns="0" bIns="0" rIns="0">
              <a:spAutoFit/>
            </a:bodyPr>
            <a:lstStyle/>
            <a:p>
              <a:pPr>
                <a:lnSpc>
                  <a:spcPts val="2800"/>
                </a:lnSpc>
                <a:spcBef>
                  <a:spcPct val="0"/>
                </a:spcBef>
              </a:pPr>
            </a:p>
          </p:txBody>
        </p:sp>
      </p:grpSp>
      <p:sp>
        <p:nvSpPr>
          <p:cNvPr name="TextBox 5" id="5"/>
          <p:cNvSpPr txBox="true"/>
          <p:nvPr/>
        </p:nvSpPr>
        <p:spPr>
          <a:xfrm rot="0">
            <a:off x="6827556" y="636766"/>
            <a:ext cx="9755054" cy="9934575"/>
          </a:xfrm>
          <a:prstGeom prst="rect">
            <a:avLst/>
          </a:prstGeom>
        </p:spPr>
        <p:txBody>
          <a:bodyPr anchor="t" rtlCol="false" tIns="0" lIns="0" bIns="0" rIns="0">
            <a:spAutoFit/>
          </a:bodyPr>
          <a:lstStyle/>
          <a:p>
            <a:pPr marL="647700" indent="-323850" lvl="1">
              <a:lnSpc>
                <a:spcPts val="3000"/>
              </a:lnSpc>
              <a:buFont typeface="Arial"/>
              <a:buChar char="•"/>
            </a:pPr>
            <a:r>
              <a:rPr lang="en-US" sz="3000">
                <a:solidFill>
                  <a:srgbClr val="FFFFFF"/>
                </a:solidFill>
                <a:latin typeface="HK Grotesk Bold Bold"/>
              </a:rPr>
              <a:t>https://scholarspace.manoa.hawaii.edu/handle/10125/59549</a:t>
            </a:r>
          </a:p>
          <a:p>
            <a:pPr marL="647700" indent="-323850" lvl="1">
              <a:lnSpc>
                <a:spcPts val="3000"/>
              </a:lnSpc>
              <a:buFont typeface="Arial"/>
              <a:buChar char="•"/>
            </a:pPr>
            <a:r>
              <a:rPr lang="en-US" sz="3000">
                <a:solidFill>
                  <a:srgbClr val="FFFFFF"/>
                </a:solidFill>
                <a:latin typeface="HK Grotesk Bold Bold"/>
              </a:rPr>
              <a:t>Authors: S</a:t>
            </a:r>
            <a:r>
              <a:rPr lang="en-US" sz="3000">
                <a:solidFill>
                  <a:srgbClr val="FFFFFF"/>
                </a:solidFill>
                <a:latin typeface="HK Grotesk Bold Bold"/>
              </a:rPr>
              <a:t>altz, jeff</a:t>
            </a:r>
            <a:r>
              <a:rPr lang="en-US" sz="3000">
                <a:solidFill>
                  <a:srgbClr val="FFFFFF"/>
                </a:solidFill>
                <a:latin typeface="HK Grotesk Bold"/>
              </a:rPr>
              <a:t> </a:t>
            </a:r>
            <a:r>
              <a:rPr lang="en-US" sz="3000">
                <a:solidFill>
                  <a:srgbClr val="FFFFFF"/>
                </a:solidFill>
                <a:latin typeface="HK Grotesk Bold Bold"/>
              </a:rPr>
              <a:t>Heckman, Robert</a:t>
            </a:r>
            <a:r>
              <a:rPr lang="en-US" sz="3000">
                <a:solidFill>
                  <a:srgbClr val="FFFFFF"/>
                </a:solidFill>
                <a:latin typeface="HK Grotesk Bold"/>
              </a:rPr>
              <a:t> </a:t>
            </a:r>
            <a:r>
              <a:rPr lang="en-US" sz="3000">
                <a:solidFill>
                  <a:srgbClr val="FFFFFF"/>
                </a:solidFill>
                <a:latin typeface="HK Grotesk Bold Bold"/>
              </a:rPr>
              <a:t>Crowston, Kevin</a:t>
            </a:r>
            <a:r>
              <a:rPr lang="en-US" sz="3000">
                <a:solidFill>
                  <a:srgbClr val="FFFFFF"/>
                </a:solidFill>
                <a:latin typeface="HK Grotesk Bold"/>
              </a:rPr>
              <a:t> </a:t>
            </a:r>
            <a:r>
              <a:rPr lang="en-US" sz="3000">
                <a:solidFill>
                  <a:srgbClr val="FFFFFF"/>
                </a:solidFill>
                <a:latin typeface="HK Grotesk Bold Bold"/>
              </a:rPr>
              <a:t>You, Sangseok</a:t>
            </a:r>
            <a:r>
              <a:rPr lang="en-US" sz="3000">
                <a:solidFill>
                  <a:srgbClr val="FFFFFF"/>
                </a:solidFill>
                <a:latin typeface="HK Grotesk Bold"/>
              </a:rPr>
              <a:t> </a:t>
            </a:r>
            <a:r>
              <a:rPr lang="en-US" sz="3000">
                <a:solidFill>
                  <a:srgbClr val="FFFFFF"/>
                </a:solidFill>
                <a:latin typeface="HK Grotesk Bold Bold"/>
              </a:rPr>
              <a:t>Hegde, Yatish</a:t>
            </a:r>
          </a:p>
          <a:p>
            <a:pPr marL="647700" indent="-323850" lvl="1">
              <a:lnSpc>
                <a:spcPts val="3000"/>
              </a:lnSpc>
              <a:buFont typeface="Arial"/>
              <a:buChar char="•"/>
            </a:pPr>
            <a:r>
              <a:rPr lang="en-US" sz="3000">
                <a:solidFill>
                  <a:srgbClr val="FFFFFF"/>
                </a:solidFill>
                <a:latin typeface="HK Grotesk Bold Bold"/>
              </a:rPr>
              <a:t>canva.com </a:t>
            </a:r>
          </a:p>
          <a:p>
            <a:pPr marL="647700" indent="-323850" lvl="1">
              <a:lnSpc>
                <a:spcPts val="3000"/>
              </a:lnSpc>
              <a:buFont typeface="Arial"/>
              <a:buChar char="•"/>
            </a:pPr>
            <a:r>
              <a:rPr lang="en-US" sz="3000">
                <a:solidFill>
                  <a:srgbClr val="FFFFFF"/>
                </a:solidFill>
                <a:latin typeface="HK Grotesk Bold Bold"/>
              </a:rPr>
              <a:t>M. Das, R. Cui, D. R. Campbell, G. Agrawal, and R. Ramnath, Towards methods for systematic research on big data, in Big Data (Big Data), IEEE International Conference on, pp. 2072-2081, 2015</a:t>
            </a:r>
          </a:p>
          <a:p>
            <a:pPr marL="647700" indent="-323850" lvl="1">
              <a:lnSpc>
                <a:spcPts val="3000"/>
              </a:lnSpc>
              <a:buFont typeface="Arial"/>
              <a:buChar char="•"/>
            </a:pPr>
            <a:r>
              <a:rPr lang="en-US" sz="3000">
                <a:solidFill>
                  <a:srgbClr val="FFFFFF"/>
                </a:solidFill>
                <a:latin typeface="HK Grotesk Bold Bold"/>
              </a:rPr>
              <a:t>J. Saltz and I. Shamshurin, Big Data Team Process Methodology: A Literature Review and the Identification of Critical Factors for a Project’s Success, in Big Data (Big Data), IEEE International Conference on, 2016.</a:t>
            </a:r>
          </a:p>
          <a:p>
            <a:pPr marL="647700" indent="-323850" lvl="1">
              <a:lnSpc>
                <a:spcPts val="3000"/>
              </a:lnSpc>
              <a:buFont typeface="Arial"/>
              <a:buChar char="•"/>
            </a:pPr>
            <a:r>
              <a:rPr lang="en-US" sz="3000">
                <a:solidFill>
                  <a:srgbClr val="FFFFFF"/>
                </a:solidFill>
                <a:latin typeface="HK Grotesk Bold Bold"/>
              </a:rPr>
              <a:t>] N. Grady, M. Underwood, A. Roy and W. Chang, Big Data: Challenges, practices and technologies: NIST Big Data Public Working Group workshop at IEEE Big Data, in Big Data (Big Data), IEEE International Conference on, pp. 11-15: IEEE, 2014</a:t>
            </a:r>
          </a:p>
          <a:p>
            <a:pPr marL="647700" indent="-323850" lvl="1">
              <a:lnSpc>
                <a:spcPts val="3000"/>
              </a:lnSpc>
              <a:buFont typeface="Arial"/>
              <a:buChar char="•"/>
            </a:pPr>
            <a:r>
              <a:rPr lang="en-US" sz="3000">
                <a:solidFill>
                  <a:srgbClr val="FFFFFF"/>
                </a:solidFill>
                <a:latin typeface="HK Grotesk Bold Bold"/>
              </a:rPr>
              <a:t>J. Saltz, The need for new processes, methodologies and tools to support big data teams and improve big data project effectiveness, in Big Data (Big Data), IEEE International Conference on, 2015</a:t>
            </a:r>
          </a:p>
          <a:p>
            <a:pPr>
              <a:lnSpc>
                <a:spcPts val="3000"/>
              </a:lnSpc>
            </a:pPr>
          </a:p>
          <a:p>
            <a:pPr>
              <a:lnSpc>
                <a:spcPts val="3000"/>
              </a:lnSpc>
            </a:pPr>
          </a:p>
          <a:p>
            <a:pPr>
              <a:lnSpc>
                <a:spcPts val="300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7E9F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3907083" y="1028700"/>
            <a:ext cx="10473834" cy="8667098"/>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159161" y="1028700"/>
            <a:ext cx="11355149" cy="644686"/>
            <a:chOff x="0" y="0"/>
            <a:chExt cx="15140199" cy="859581"/>
          </a:xfrm>
        </p:grpSpPr>
        <p:sp>
          <p:nvSpPr>
            <p:cNvPr name="TextBox 3" id="3"/>
            <p:cNvSpPr txBox="true"/>
            <p:nvPr/>
          </p:nvSpPr>
          <p:spPr>
            <a:xfrm rot="0">
              <a:off x="0" y="108430"/>
              <a:ext cx="3397271" cy="751151"/>
            </a:xfrm>
            <a:prstGeom prst="rect">
              <a:avLst/>
            </a:prstGeom>
          </p:spPr>
          <p:txBody>
            <a:bodyPr anchor="t" rtlCol="false" tIns="0" lIns="0" bIns="0" rIns="0">
              <a:spAutoFit/>
            </a:bodyPr>
            <a:lstStyle/>
            <a:p>
              <a:pPr algn="l" marL="0" indent="0" lvl="0">
                <a:lnSpc>
                  <a:spcPts val="4659"/>
                </a:lnSpc>
                <a:spcBef>
                  <a:spcPct val="0"/>
                </a:spcBef>
              </a:pPr>
              <a:r>
                <a:rPr lang="en-US" sz="3327" spc="199">
                  <a:solidFill>
                    <a:srgbClr val="311A57"/>
                  </a:solidFill>
                  <a:latin typeface="HK Grotesk Bold"/>
                </a:rPr>
                <a:t>PART 1</a:t>
              </a:r>
            </a:p>
          </p:txBody>
        </p:sp>
        <p:sp>
          <p:nvSpPr>
            <p:cNvPr name="TextBox 4" id="4"/>
            <p:cNvSpPr txBox="true"/>
            <p:nvPr/>
          </p:nvSpPr>
          <p:spPr>
            <a:xfrm rot="0">
              <a:off x="4366535" y="-76200"/>
              <a:ext cx="10773664" cy="867736"/>
            </a:xfrm>
            <a:prstGeom prst="rect">
              <a:avLst/>
            </a:prstGeom>
          </p:spPr>
          <p:txBody>
            <a:bodyPr anchor="t" rtlCol="false" tIns="0" lIns="0" bIns="0" rIns="0">
              <a:spAutoFit/>
            </a:bodyPr>
            <a:lstStyle/>
            <a:p>
              <a:pPr algn="l" marL="0" indent="0" lvl="0">
                <a:lnSpc>
                  <a:spcPts val="5453"/>
                </a:lnSpc>
                <a:spcBef>
                  <a:spcPct val="0"/>
                </a:spcBef>
              </a:pPr>
              <a:r>
                <a:rPr lang="en-US" sz="3895">
                  <a:solidFill>
                    <a:srgbClr val="311A57"/>
                  </a:solidFill>
                  <a:latin typeface="HK Grotesk Light"/>
                </a:rPr>
                <a:t>Introduction of paper</a:t>
              </a:r>
            </a:p>
          </p:txBody>
        </p:sp>
      </p:grpSp>
      <p:grpSp>
        <p:nvGrpSpPr>
          <p:cNvPr name="Group 5" id="5"/>
          <p:cNvGrpSpPr/>
          <p:nvPr/>
        </p:nvGrpSpPr>
        <p:grpSpPr>
          <a:xfrm rot="0">
            <a:off x="7159161" y="3702917"/>
            <a:ext cx="11355149" cy="593652"/>
            <a:chOff x="0" y="0"/>
            <a:chExt cx="15140199" cy="791536"/>
          </a:xfrm>
        </p:grpSpPr>
        <p:sp>
          <p:nvSpPr>
            <p:cNvPr name="TextBox 6" id="6"/>
            <p:cNvSpPr txBox="true"/>
            <p:nvPr/>
          </p:nvSpPr>
          <p:spPr>
            <a:xfrm rot="0">
              <a:off x="0" y="-76200"/>
              <a:ext cx="3397271" cy="733214"/>
            </a:xfrm>
            <a:prstGeom prst="rect">
              <a:avLst/>
            </a:prstGeom>
          </p:spPr>
          <p:txBody>
            <a:bodyPr anchor="t" rtlCol="false" tIns="0" lIns="0" bIns="0" rIns="0">
              <a:spAutoFit/>
            </a:bodyPr>
            <a:lstStyle/>
            <a:p>
              <a:pPr algn="l" marL="0" indent="0" lvl="0">
                <a:lnSpc>
                  <a:spcPts val="4606"/>
                </a:lnSpc>
                <a:spcBef>
                  <a:spcPct val="0"/>
                </a:spcBef>
              </a:pPr>
              <a:r>
                <a:rPr lang="en-US" sz="3290" spc="197">
                  <a:solidFill>
                    <a:srgbClr val="311A57"/>
                  </a:solidFill>
                  <a:latin typeface="HK Grotesk Bold"/>
                </a:rPr>
                <a:t>PART 3</a:t>
              </a:r>
            </a:p>
          </p:txBody>
        </p:sp>
        <p:sp>
          <p:nvSpPr>
            <p:cNvPr name="TextBox 7" id="7"/>
            <p:cNvSpPr txBox="true"/>
            <p:nvPr/>
          </p:nvSpPr>
          <p:spPr>
            <a:xfrm rot="0">
              <a:off x="4366535" y="-76200"/>
              <a:ext cx="10773664" cy="867736"/>
            </a:xfrm>
            <a:prstGeom prst="rect">
              <a:avLst/>
            </a:prstGeom>
          </p:spPr>
          <p:txBody>
            <a:bodyPr anchor="t" rtlCol="false" tIns="0" lIns="0" bIns="0" rIns="0">
              <a:spAutoFit/>
            </a:bodyPr>
            <a:lstStyle/>
            <a:p>
              <a:pPr algn="l" marL="0" indent="0" lvl="0">
                <a:lnSpc>
                  <a:spcPts val="5453"/>
                </a:lnSpc>
                <a:spcBef>
                  <a:spcPct val="0"/>
                </a:spcBef>
              </a:pPr>
              <a:r>
                <a:rPr lang="en-US" sz="3895">
                  <a:solidFill>
                    <a:srgbClr val="311A57"/>
                  </a:solidFill>
                  <a:latin typeface="HK Grotesk Light"/>
                </a:rPr>
                <a:t>Kanban methodology</a:t>
              </a:r>
            </a:p>
          </p:txBody>
        </p:sp>
      </p:grpSp>
      <p:grpSp>
        <p:nvGrpSpPr>
          <p:cNvPr name="Group 8" id="8"/>
          <p:cNvGrpSpPr/>
          <p:nvPr/>
        </p:nvGrpSpPr>
        <p:grpSpPr>
          <a:xfrm rot="0">
            <a:off x="7159161" y="4969163"/>
            <a:ext cx="11355149" cy="593652"/>
            <a:chOff x="0" y="0"/>
            <a:chExt cx="15140199" cy="791536"/>
          </a:xfrm>
        </p:grpSpPr>
        <p:sp>
          <p:nvSpPr>
            <p:cNvPr name="TextBox 9" id="9"/>
            <p:cNvSpPr txBox="true"/>
            <p:nvPr/>
          </p:nvSpPr>
          <p:spPr>
            <a:xfrm rot="0">
              <a:off x="0" y="-76200"/>
              <a:ext cx="3397271" cy="747309"/>
            </a:xfrm>
            <a:prstGeom prst="rect">
              <a:avLst/>
            </a:prstGeom>
          </p:spPr>
          <p:txBody>
            <a:bodyPr anchor="t" rtlCol="false" tIns="0" lIns="0" bIns="0" rIns="0">
              <a:spAutoFit/>
            </a:bodyPr>
            <a:lstStyle/>
            <a:p>
              <a:pPr algn="l" marL="0" indent="0" lvl="0">
                <a:lnSpc>
                  <a:spcPts val="4659"/>
                </a:lnSpc>
                <a:spcBef>
                  <a:spcPct val="0"/>
                </a:spcBef>
              </a:pPr>
              <a:r>
                <a:rPr lang="en-US" sz="3327" spc="199">
                  <a:solidFill>
                    <a:srgbClr val="311A57"/>
                  </a:solidFill>
                  <a:latin typeface="HK Grotesk Bold"/>
                </a:rPr>
                <a:t>PART 4</a:t>
              </a:r>
            </a:p>
          </p:txBody>
        </p:sp>
        <p:sp>
          <p:nvSpPr>
            <p:cNvPr name="TextBox 10" id="10"/>
            <p:cNvSpPr txBox="true"/>
            <p:nvPr/>
          </p:nvSpPr>
          <p:spPr>
            <a:xfrm rot="0">
              <a:off x="4366535" y="-76200"/>
              <a:ext cx="10773664" cy="867736"/>
            </a:xfrm>
            <a:prstGeom prst="rect">
              <a:avLst/>
            </a:prstGeom>
          </p:spPr>
          <p:txBody>
            <a:bodyPr anchor="t" rtlCol="false" tIns="0" lIns="0" bIns="0" rIns="0">
              <a:spAutoFit/>
            </a:bodyPr>
            <a:lstStyle/>
            <a:p>
              <a:pPr algn="l" marL="0" indent="0" lvl="0">
                <a:lnSpc>
                  <a:spcPts val="5453"/>
                </a:lnSpc>
                <a:spcBef>
                  <a:spcPct val="0"/>
                </a:spcBef>
              </a:pPr>
              <a:r>
                <a:rPr lang="en-US" sz="3895">
                  <a:solidFill>
                    <a:srgbClr val="311A57"/>
                  </a:solidFill>
                  <a:latin typeface="HK Grotesk Light"/>
                </a:rPr>
                <a:t>Measuring progress</a:t>
              </a:r>
            </a:p>
          </p:txBody>
        </p:sp>
      </p:grpSp>
      <p:grpSp>
        <p:nvGrpSpPr>
          <p:cNvPr name="Group 11" id="11"/>
          <p:cNvGrpSpPr/>
          <p:nvPr/>
        </p:nvGrpSpPr>
        <p:grpSpPr>
          <a:xfrm rot="0">
            <a:off x="7159161" y="6338672"/>
            <a:ext cx="11355149" cy="593652"/>
            <a:chOff x="0" y="0"/>
            <a:chExt cx="15140199" cy="791536"/>
          </a:xfrm>
        </p:grpSpPr>
        <p:sp>
          <p:nvSpPr>
            <p:cNvPr name="TextBox 12" id="12"/>
            <p:cNvSpPr txBox="true"/>
            <p:nvPr/>
          </p:nvSpPr>
          <p:spPr>
            <a:xfrm rot="0">
              <a:off x="0" y="-76200"/>
              <a:ext cx="3397271" cy="747309"/>
            </a:xfrm>
            <a:prstGeom prst="rect">
              <a:avLst/>
            </a:prstGeom>
          </p:spPr>
          <p:txBody>
            <a:bodyPr anchor="t" rtlCol="false" tIns="0" lIns="0" bIns="0" rIns="0">
              <a:spAutoFit/>
            </a:bodyPr>
            <a:lstStyle/>
            <a:p>
              <a:pPr algn="l" marL="0" indent="0" lvl="0">
                <a:lnSpc>
                  <a:spcPts val="4659"/>
                </a:lnSpc>
                <a:spcBef>
                  <a:spcPct val="0"/>
                </a:spcBef>
              </a:pPr>
              <a:r>
                <a:rPr lang="en-US" sz="3327" spc="199">
                  <a:solidFill>
                    <a:srgbClr val="311A57"/>
                  </a:solidFill>
                  <a:latin typeface="HK Grotesk Bold"/>
                </a:rPr>
                <a:t>PART 5</a:t>
              </a:r>
            </a:p>
          </p:txBody>
        </p:sp>
        <p:sp>
          <p:nvSpPr>
            <p:cNvPr name="TextBox 13" id="13"/>
            <p:cNvSpPr txBox="true"/>
            <p:nvPr/>
          </p:nvSpPr>
          <p:spPr>
            <a:xfrm rot="0">
              <a:off x="4366535" y="-76200"/>
              <a:ext cx="10773664" cy="867736"/>
            </a:xfrm>
            <a:prstGeom prst="rect">
              <a:avLst/>
            </a:prstGeom>
          </p:spPr>
          <p:txBody>
            <a:bodyPr anchor="t" rtlCol="false" tIns="0" lIns="0" bIns="0" rIns="0">
              <a:spAutoFit/>
            </a:bodyPr>
            <a:lstStyle/>
            <a:p>
              <a:pPr algn="l" marL="0" indent="0" lvl="0">
                <a:lnSpc>
                  <a:spcPts val="5453"/>
                </a:lnSpc>
                <a:spcBef>
                  <a:spcPct val="0"/>
                </a:spcBef>
              </a:pPr>
              <a:r>
                <a:rPr lang="en-US" sz="3895">
                  <a:solidFill>
                    <a:srgbClr val="311A57"/>
                  </a:solidFill>
                  <a:latin typeface="HK Grotesk Light"/>
                </a:rPr>
                <a:t>Conclusion</a:t>
              </a:r>
            </a:p>
          </p:txBody>
        </p:sp>
      </p:grpSp>
      <p:grpSp>
        <p:nvGrpSpPr>
          <p:cNvPr name="Group 14" id="14"/>
          <p:cNvGrpSpPr/>
          <p:nvPr/>
        </p:nvGrpSpPr>
        <p:grpSpPr>
          <a:xfrm rot="0">
            <a:off x="7159161" y="7757765"/>
            <a:ext cx="11355149" cy="593652"/>
            <a:chOff x="0" y="0"/>
            <a:chExt cx="15140199" cy="791536"/>
          </a:xfrm>
        </p:grpSpPr>
        <p:sp>
          <p:nvSpPr>
            <p:cNvPr name="TextBox 15" id="15"/>
            <p:cNvSpPr txBox="true"/>
            <p:nvPr/>
          </p:nvSpPr>
          <p:spPr>
            <a:xfrm rot="0">
              <a:off x="0" y="-76200"/>
              <a:ext cx="3397271" cy="747309"/>
            </a:xfrm>
            <a:prstGeom prst="rect">
              <a:avLst/>
            </a:prstGeom>
          </p:spPr>
          <p:txBody>
            <a:bodyPr anchor="t" rtlCol="false" tIns="0" lIns="0" bIns="0" rIns="0">
              <a:spAutoFit/>
            </a:bodyPr>
            <a:lstStyle/>
            <a:p>
              <a:pPr algn="l" marL="0" indent="0" lvl="0">
                <a:lnSpc>
                  <a:spcPts val="4659"/>
                </a:lnSpc>
                <a:spcBef>
                  <a:spcPct val="0"/>
                </a:spcBef>
              </a:pPr>
              <a:r>
                <a:rPr lang="en-US" sz="3327" spc="199">
                  <a:solidFill>
                    <a:srgbClr val="311A57"/>
                  </a:solidFill>
                  <a:latin typeface="HK Grotesk Bold"/>
                </a:rPr>
                <a:t>PART 6</a:t>
              </a:r>
            </a:p>
          </p:txBody>
        </p:sp>
        <p:sp>
          <p:nvSpPr>
            <p:cNvPr name="TextBox 16" id="16"/>
            <p:cNvSpPr txBox="true"/>
            <p:nvPr/>
          </p:nvSpPr>
          <p:spPr>
            <a:xfrm rot="0">
              <a:off x="4366535" y="-76200"/>
              <a:ext cx="10773664" cy="867736"/>
            </a:xfrm>
            <a:prstGeom prst="rect">
              <a:avLst/>
            </a:prstGeom>
          </p:spPr>
          <p:txBody>
            <a:bodyPr anchor="t" rtlCol="false" tIns="0" lIns="0" bIns="0" rIns="0">
              <a:spAutoFit/>
            </a:bodyPr>
            <a:lstStyle/>
            <a:p>
              <a:pPr algn="l" marL="0" indent="0" lvl="0">
                <a:lnSpc>
                  <a:spcPts val="5453"/>
                </a:lnSpc>
                <a:spcBef>
                  <a:spcPct val="0"/>
                </a:spcBef>
              </a:pPr>
              <a:r>
                <a:rPr lang="en-US" sz="3895">
                  <a:solidFill>
                    <a:srgbClr val="311A57"/>
                  </a:solidFill>
                  <a:latin typeface="HK Grotesk Light"/>
                </a:rPr>
                <a:t>Implementation in IA-2</a:t>
              </a:r>
            </a:p>
          </p:txBody>
        </p:sp>
      </p:grpSp>
      <p:grpSp>
        <p:nvGrpSpPr>
          <p:cNvPr name="Group 17" id="17"/>
          <p:cNvGrpSpPr/>
          <p:nvPr/>
        </p:nvGrpSpPr>
        <p:grpSpPr>
          <a:xfrm rot="0">
            <a:off x="7159161" y="9079410"/>
            <a:ext cx="11355149" cy="593652"/>
            <a:chOff x="0" y="0"/>
            <a:chExt cx="15140199" cy="791536"/>
          </a:xfrm>
        </p:grpSpPr>
        <p:sp>
          <p:nvSpPr>
            <p:cNvPr name="TextBox 18" id="18"/>
            <p:cNvSpPr txBox="true"/>
            <p:nvPr/>
          </p:nvSpPr>
          <p:spPr>
            <a:xfrm rot="0">
              <a:off x="0" y="-76200"/>
              <a:ext cx="3397271" cy="747309"/>
            </a:xfrm>
            <a:prstGeom prst="rect">
              <a:avLst/>
            </a:prstGeom>
          </p:spPr>
          <p:txBody>
            <a:bodyPr anchor="t" rtlCol="false" tIns="0" lIns="0" bIns="0" rIns="0">
              <a:spAutoFit/>
            </a:bodyPr>
            <a:lstStyle/>
            <a:p>
              <a:pPr algn="l" marL="0" indent="0" lvl="0">
                <a:lnSpc>
                  <a:spcPts val="4659"/>
                </a:lnSpc>
                <a:spcBef>
                  <a:spcPct val="0"/>
                </a:spcBef>
              </a:pPr>
              <a:r>
                <a:rPr lang="en-US" sz="3327" spc="199" u="none">
                  <a:solidFill>
                    <a:srgbClr val="311A57"/>
                  </a:solidFill>
                  <a:latin typeface="HK Grotesk Bold"/>
                </a:rPr>
                <a:t>PART 7</a:t>
              </a:r>
            </a:p>
          </p:txBody>
        </p:sp>
        <p:sp>
          <p:nvSpPr>
            <p:cNvPr name="TextBox 19" id="19"/>
            <p:cNvSpPr txBox="true"/>
            <p:nvPr/>
          </p:nvSpPr>
          <p:spPr>
            <a:xfrm rot="0">
              <a:off x="4366535" y="-76200"/>
              <a:ext cx="10773664" cy="867736"/>
            </a:xfrm>
            <a:prstGeom prst="rect">
              <a:avLst/>
            </a:prstGeom>
          </p:spPr>
          <p:txBody>
            <a:bodyPr anchor="t" rtlCol="false" tIns="0" lIns="0" bIns="0" rIns="0">
              <a:spAutoFit/>
            </a:bodyPr>
            <a:lstStyle/>
            <a:p>
              <a:pPr algn="l" marL="0" indent="0" lvl="0">
                <a:lnSpc>
                  <a:spcPts val="5453"/>
                </a:lnSpc>
                <a:spcBef>
                  <a:spcPct val="0"/>
                </a:spcBef>
              </a:pPr>
              <a:r>
                <a:rPr lang="en-US" sz="3895">
                  <a:solidFill>
                    <a:srgbClr val="311A57"/>
                  </a:solidFill>
                  <a:latin typeface="HK Grotesk Light"/>
                </a:rPr>
                <a:t>Bibliography</a:t>
              </a:r>
            </a:p>
          </p:txBody>
        </p:sp>
      </p:grpSp>
      <p:grpSp>
        <p:nvGrpSpPr>
          <p:cNvPr name="Group 20" id="20"/>
          <p:cNvGrpSpPr/>
          <p:nvPr/>
        </p:nvGrpSpPr>
        <p:grpSpPr>
          <a:xfrm rot="0">
            <a:off x="7159161" y="2378109"/>
            <a:ext cx="11355149" cy="593652"/>
            <a:chOff x="0" y="0"/>
            <a:chExt cx="15140199" cy="791536"/>
          </a:xfrm>
        </p:grpSpPr>
        <p:sp>
          <p:nvSpPr>
            <p:cNvPr name="TextBox 21" id="21"/>
            <p:cNvSpPr txBox="true"/>
            <p:nvPr/>
          </p:nvSpPr>
          <p:spPr>
            <a:xfrm rot="0">
              <a:off x="0" y="-76200"/>
              <a:ext cx="3397271" cy="733214"/>
            </a:xfrm>
            <a:prstGeom prst="rect">
              <a:avLst/>
            </a:prstGeom>
          </p:spPr>
          <p:txBody>
            <a:bodyPr anchor="t" rtlCol="false" tIns="0" lIns="0" bIns="0" rIns="0">
              <a:spAutoFit/>
            </a:bodyPr>
            <a:lstStyle/>
            <a:p>
              <a:pPr algn="l" marL="0" indent="0" lvl="0">
                <a:lnSpc>
                  <a:spcPts val="4606"/>
                </a:lnSpc>
                <a:spcBef>
                  <a:spcPct val="0"/>
                </a:spcBef>
              </a:pPr>
              <a:r>
                <a:rPr lang="en-US" sz="3290" spc="197">
                  <a:solidFill>
                    <a:srgbClr val="311A57"/>
                  </a:solidFill>
                  <a:latin typeface="HK Grotesk Bold"/>
                </a:rPr>
                <a:t>PART 2</a:t>
              </a:r>
            </a:p>
          </p:txBody>
        </p:sp>
        <p:sp>
          <p:nvSpPr>
            <p:cNvPr name="TextBox 22" id="22"/>
            <p:cNvSpPr txBox="true"/>
            <p:nvPr/>
          </p:nvSpPr>
          <p:spPr>
            <a:xfrm rot="0">
              <a:off x="4366535" y="-76200"/>
              <a:ext cx="10773664" cy="867736"/>
            </a:xfrm>
            <a:prstGeom prst="rect">
              <a:avLst/>
            </a:prstGeom>
          </p:spPr>
          <p:txBody>
            <a:bodyPr anchor="t" rtlCol="false" tIns="0" lIns="0" bIns="0" rIns="0">
              <a:spAutoFit/>
            </a:bodyPr>
            <a:lstStyle/>
            <a:p>
              <a:pPr algn="l" marL="0" indent="0" lvl="0">
                <a:lnSpc>
                  <a:spcPts val="5453"/>
                </a:lnSpc>
                <a:spcBef>
                  <a:spcPct val="0"/>
                </a:spcBef>
              </a:pPr>
              <a:r>
                <a:rPr lang="en-US" sz="3895">
                  <a:solidFill>
                    <a:srgbClr val="311A57"/>
                  </a:solidFill>
                  <a:latin typeface="HK Grotesk Light"/>
                </a:rPr>
                <a:t>Modularity</a:t>
              </a:r>
            </a:p>
          </p:txBody>
        </p:sp>
      </p:grpSp>
      <p:sp>
        <p:nvSpPr>
          <p:cNvPr name="AutoShape 23" id="23"/>
          <p:cNvSpPr/>
          <p:nvPr/>
        </p:nvSpPr>
        <p:spPr>
          <a:xfrm rot="0">
            <a:off x="-661314" y="-197408"/>
            <a:ext cx="5506153" cy="10484408"/>
          </a:xfrm>
          <a:prstGeom prst="rect">
            <a:avLst/>
          </a:prstGeom>
          <a:solidFill>
            <a:srgbClr val="D7E9FA"/>
          </a:solidFill>
        </p:spPr>
      </p:sp>
      <p:grpSp>
        <p:nvGrpSpPr>
          <p:cNvPr name="Group 24" id="24"/>
          <p:cNvGrpSpPr/>
          <p:nvPr/>
        </p:nvGrpSpPr>
        <p:grpSpPr>
          <a:xfrm rot="0">
            <a:off x="1028700" y="4223458"/>
            <a:ext cx="6404223" cy="1491411"/>
            <a:chOff x="0" y="0"/>
            <a:chExt cx="8538964" cy="1988548"/>
          </a:xfrm>
        </p:grpSpPr>
        <p:sp>
          <p:nvSpPr>
            <p:cNvPr name="TextBox 25" id="25"/>
            <p:cNvSpPr txBox="true"/>
            <p:nvPr/>
          </p:nvSpPr>
          <p:spPr>
            <a:xfrm rot="0">
              <a:off x="0" y="426418"/>
              <a:ext cx="8538964" cy="1314604"/>
            </a:xfrm>
            <a:prstGeom prst="rect">
              <a:avLst/>
            </a:prstGeom>
          </p:spPr>
          <p:txBody>
            <a:bodyPr anchor="t" rtlCol="false" tIns="0" lIns="0" bIns="0" rIns="0">
              <a:spAutoFit/>
            </a:bodyPr>
            <a:lstStyle/>
            <a:p>
              <a:pPr>
                <a:lnSpc>
                  <a:spcPts val="7486"/>
                </a:lnSpc>
              </a:pPr>
              <a:r>
                <a:rPr lang="en-US" sz="6806">
                  <a:solidFill>
                    <a:srgbClr val="311A57"/>
                  </a:solidFill>
                  <a:latin typeface="HK Grotesk Bold Bold"/>
                </a:rPr>
                <a:t>Contents</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11A57"/>
        </a:solidFill>
      </p:bgPr>
    </p:bg>
    <p:spTree>
      <p:nvGrpSpPr>
        <p:cNvPr id="1" name=""/>
        <p:cNvGrpSpPr/>
        <p:nvPr/>
      </p:nvGrpSpPr>
      <p:grpSpPr>
        <a:xfrm>
          <a:off x="0" y="0"/>
          <a:ext cx="0" cy="0"/>
          <a:chOff x="0" y="0"/>
          <a:chExt cx="0" cy="0"/>
        </a:xfrm>
      </p:grpSpPr>
      <p:grpSp>
        <p:nvGrpSpPr>
          <p:cNvPr name="Group 2" id="2"/>
          <p:cNvGrpSpPr/>
          <p:nvPr/>
        </p:nvGrpSpPr>
        <p:grpSpPr>
          <a:xfrm rot="0">
            <a:off x="9144000" y="645424"/>
            <a:ext cx="7715705" cy="8996152"/>
            <a:chOff x="0" y="0"/>
            <a:chExt cx="10287607" cy="11994869"/>
          </a:xfrm>
        </p:grpSpPr>
        <p:sp>
          <p:nvSpPr>
            <p:cNvPr name="TextBox 3" id="3"/>
            <p:cNvSpPr txBox="true"/>
            <p:nvPr/>
          </p:nvSpPr>
          <p:spPr>
            <a:xfrm rot="0">
              <a:off x="0" y="3530373"/>
              <a:ext cx="9921494" cy="8464496"/>
            </a:xfrm>
            <a:prstGeom prst="rect">
              <a:avLst/>
            </a:prstGeom>
          </p:spPr>
          <p:txBody>
            <a:bodyPr anchor="t" rtlCol="false" tIns="0" lIns="0" bIns="0" rIns="0">
              <a:spAutoFit/>
            </a:bodyPr>
            <a:lstStyle/>
            <a:p>
              <a:pPr marL="649502" indent="-324751" lvl="1">
                <a:lnSpc>
                  <a:spcPts val="4211"/>
                </a:lnSpc>
                <a:buFont typeface="Arial"/>
                <a:buChar char="•"/>
              </a:pPr>
              <a:r>
                <a:rPr lang="en-US" sz="3008">
                  <a:solidFill>
                    <a:srgbClr val="F4F4F4"/>
                  </a:solidFill>
                  <a:latin typeface="HK Grotesk Light Bold"/>
                </a:rPr>
                <a:t>Data Science is an emerging field that typically has a goal to identify correlations, classify and predict events.</a:t>
              </a:r>
            </a:p>
            <a:p>
              <a:pPr marL="649500" indent="-324750" lvl="1">
                <a:lnSpc>
                  <a:spcPts val="4211"/>
                </a:lnSpc>
                <a:buFont typeface="Arial"/>
                <a:buChar char="•"/>
              </a:pPr>
              <a:r>
                <a:rPr lang="en-US" sz="3008">
                  <a:solidFill>
                    <a:srgbClr val="F4F4F4"/>
                  </a:solidFill>
                  <a:latin typeface="HK Grotesk Light Bold"/>
                </a:rPr>
                <a:t>As a new field, much has been written about the use of data science unfortunately, less has been written about the project skills students need to learn in order to be skilled data scientists</a:t>
              </a:r>
            </a:p>
            <a:p>
              <a:pPr marL="649500" indent="-324750" lvl="1">
                <a:lnSpc>
                  <a:spcPts val="4211"/>
                </a:lnSpc>
                <a:buFont typeface="Arial"/>
                <a:buChar char="•"/>
              </a:pPr>
              <a:r>
                <a:rPr lang="en-US" sz="3008">
                  <a:solidFill>
                    <a:srgbClr val="F4F4F4"/>
                  </a:solidFill>
                  <a:latin typeface="HK Grotesk Light Bold"/>
                </a:rPr>
                <a:t>This paper thus focuses on modularity - A modular approach enables the team to proceed more quickly and effectively</a:t>
              </a:r>
            </a:p>
            <a:p>
              <a:pPr>
                <a:lnSpc>
                  <a:spcPts val="4211"/>
                </a:lnSpc>
              </a:pPr>
            </a:p>
          </p:txBody>
        </p:sp>
        <p:sp>
          <p:nvSpPr>
            <p:cNvPr name="TextBox 4" id="4"/>
            <p:cNvSpPr txBox="true"/>
            <p:nvPr/>
          </p:nvSpPr>
          <p:spPr>
            <a:xfrm rot="0">
              <a:off x="12357" y="499566"/>
              <a:ext cx="10275250" cy="1592269"/>
            </a:xfrm>
            <a:prstGeom prst="rect">
              <a:avLst/>
            </a:prstGeom>
          </p:spPr>
          <p:txBody>
            <a:bodyPr anchor="t" rtlCol="false" tIns="0" lIns="0" bIns="0" rIns="0">
              <a:spAutoFit/>
            </a:bodyPr>
            <a:lstStyle/>
            <a:p>
              <a:pPr>
                <a:lnSpc>
                  <a:spcPts val="9009"/>
                </a:lnSpc>
              </a:pPr>
              <a:r>
                <a:rPr lang="en-US" sz="8190">
                  <a:solidFill>
                    <a:srgbClr val="F4F4F4"/>
                  </a:solidFill>
                  <a:latin typeface="HK Grotesk Bold Bold"/>
                </a:rPr>
                <a:t>Introduction</a:t>
              </a: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776405" y="1028700"/>
            <a:ext cx="7208784" cy="7929662"/>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753656" y="500297"/>
            <a:ext cx="10722120" cy="8499735"/>
          </a:xfrm>
          <a:prstGeom prst="rect">
            <a:avLst/>
          </a:prstGeom>
        </p:spPr>
        <p:txBody>
          <a:bodyPr anchor="t" rtlCol="false" tIns="0" lIns="0" bIns="0" rIns="0">
            <a:spAutoFit/>
          </a:bodyPr>
          <a:lstStyle/>
          <a:p>
            <a:pPr marL="868031" indent="-434015" lvl="1">
              <a:lnSpc>
                <a:spcPts val="5628"/>
              </a:lnSpc>
              <a:buFont typeface="Arial"/>
              <a:buChar char="•"/>
            </a:pPr>
            <a:r>
              <a:rPr lang="en-US" sz="4020">
                <a:solidFill>
                  <a:srgbClr val="19486A"/>
                </a:solidFill>
                <a:latin typeface="HK Grotesk Medium Bold"/>
              </a:rPr>
              <a:t>Task modularity - data science team breaks down its activities into modular "chunks of work"</a:t>
            </a:r>
          </a:p>
          <a:p>
            <a:pPr marL="868031" indent="-434015" lvl="1">
              <a:lnSpc>
                <a:spcPts val="5628"/>
              </a:lnSpc>
              <a:buFont typeface="Arial"/>
              <a:buChar char="•"/>
            </a:pPr>
            <a:r>
              <a:rPr lang="en-US" sz="4020">
                <a:solidFill>
                  <a:srgbClr val="19486A"/>
                </a:solidFill>
                <a:latin typeface="HK Grotesk Medium"/>
              </a:rPr>
              <a:t>Since data scientists need to work on complex problems, providing a framework for data science students to effectively use task modularity should be a key aspect of data science education</a:t>
            </a:r>
          </a:p>
          <a:p>
            <a:pPr marL="868031" indent="-434015" lvl="1">
              <a:lnSpc>
                <a:spcPts val="5628"/>
              </a:lnSpc>
              <a:buFont typeface="Arial"/>
              <a:buChar char="•"/>
            </a:pPr>
            <a:r>
              <a:rPr lang="en-US" sz="4020">
                <a:solidFill>
                  <a:srgbClr val="19486A"/>
                </a:solidFill>
                <a:latin typeface="HK Grotesk Medium"/>
              </a:rPr>
              <a:t>This paper </a:t>
            </a:r>
            <a:r>
              <a:rPr lang="en-US" sz="4020">
                <a:solidFill>
                  <a:srgbClr val="19486A"/>
                </a:solidFill>
                <a:latin typeface="HK Grotesk Medium Bold"/>
              </a:rPr>
              <a:t>demonstrates that the Kanban process methodology was a promising approach for collaboration and coordination in data science teams</a:t>
            </a:r>
          </a:p>
        </p:txBody>
      </p:sp>
      <p:sp>
        <p:nvSpPr>
          <p:cNvPr name="AutoShape 3" id="3"/>
          <p:cNvSpPr/>
          <p:nvPr/>
        </p:nvSpPr>
        <p:spPr>
          <a:xfrm rot="0">
            <a:off x="-661314" y="-197408"/>
            <a:ext cx="5506153" cy="10484408"/>
          </a:xfrm>
          <a:prstGeom prst="rect">
            <a:avLst/>
          </a:prstGeom>
          <a:solidFill>
            <a:srgbClr val="D7E9FA"/>
          </a:solidFill>
        </p:spPr>
      </p:sp>
      <p:grpSp>
        <p:nvGrpSpPr>
          <p:cNvPr name="Group 4" id="4"/>
          <p:cNvGrpSpPr/>
          <p:nvPr/>
        </p:nvGrpSpPr>
        <p:grpSpPr>
          <a:xfrm rot="0">
            <a:off x="1028700" y="3927883"/>
            <a:ext cx="6908793" cy="2233827"/>
            <a:chOff x="0" y="0"/>
            <a:chExt cx="9211724" cy="2978436"/>
          </a:xfrm>
        </p:grpSpPr>
        <p:sp>
          <p:nvSpPr>
            <p:cNvPr name="TextBox 5" id="5"/>
            <p:cNvSpPr txBox="true"/>
            <p:nvPr/>
          </p:nvSpPr>
          <p:spPr>
            <a:xfrm rot="0">
              <a:off x="0" y="2499699"/>
              <a:ext cx="8894583" cy="478737"/>
            </a:xfrm>
            <a:prstGeom prst="rect">
              <a:avLst/>
            </a:prstGeom>
          </p:spPr>
          <p:txBody>
            <a:bodyPr anchor="t" rtlCol="false" tIns="0" lIns="0" bIns="0" rIns="0">
              <a:spAutoFit/>
            </a:bodyPr>
            <a:lstStyle/>
            <a:p>
              <a:pPr>
                <a:lnSpc>
                  <a:spcPts val="3020"/>
                </a:lnSpc>
                <a:spcBef>
                  <a:spcPct val="0"/>
                </a:spcBef>
              </a:pPr>
            </a:p>
          </p:txBody>
        </p:sp>
        <p:sp>
          <p:nvSpPr>
            <p:cNvPr name="TextBox 6" id="6"/>
            <p:cNvSpPr txBox="true"/>
            <p:nvPr/>
          </p:nvSpPr>
          <p:spPr>
            <a:xfrm rot="0">
              <a:off x="0" y="464286"/>
              <a:ext cx="9211724" cy="1413906"/>
            </a:xfrm>
            <a:prstGeom prst="rect">
              <a:avLst/>
            </a:prstGeom>
          </p:spPr>
          <p:txBody>
            <a:bodyPr anchor="t" rtlCol="false" tIns="0" lIns="0" bIns="0" rIns="0">
              <a:spAutoFit/>
            </a:bodyPr>
            <a:lstStyle/>
            <a:p>
              <a:pPr>
                <a:lnSpc>
                  <a:spcPts val="8076"/>
                </a:lnSpc>
              </a:pPr>
              <a:r>
                <a:rPr lang="en-US" sz="7342">
                  <a:solidFill>
                    <a:srgbClr val="311A57"/>
                  </a:solidFill>
                  <a:latin typeface="HK Grotesk Bold Bold"/>
                </a:rPr>
                <a:t>Modularity</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11A57"/>
        </a:solidFill>
      </p:bgPr>
    </p:bg>
    <p:spTree>
      <p:nvGrpSpPr>
        <p:cNvPr id="1" name=""/>
        <p:cNvGrpSpPr/>
        <p:nvPr/>
      </p:nvGrpSpPr>
      <p:grpSpPr>
        <a:xfrm>
          <a:off x="0" y="0"/>
          <a:ext cx="0" cy="0"/>
          <a:chOff x="0" y="0"/>
          <a:chExt cx="0" cy="0"/>
        </a:xfrm>
      </p:grpSpPr>
      <p:grpSp>
        <p:nvGrpSpPr>
          <p:cNvPr name="Group 2" id="2"/>
          <p:cNvGrpSpPr/>
          <p:nvPr/>
        </p:nvGrpSpPr>
        <p:grpSpPr>
          <a:xfrm rot="0">
            <a:off x="900646" y="349741"/>
            <a:ext cx="9325493" cy="9388128"/>
            <a:chOff x="0" y="0"/>
            <a:chExt cx="12433991" cy="12517504"/>
          </a:xfrm>
        </p:grpSpPr>
        <p:sp>
          <p:nvSpPr>
            <p:cNvPr name="TextBox 3" id="3"/>
            <p:cNvSpPr txBox="true"/>
            <p:nvPr/>
          </p:nvSpPr>
          <p:spPr>
            <a:xfrm rot="0">
              <a:off x="0" y="3993963"/>
              <a:ext cx="11991493" cy="8523540"/>
            </a:xfrm>
            <a:prstGeom prst="rect">
              <a:avLst/>
            </a:prstGeom>
          </p:spPr>
          <p:txBody>
            <a:bodyPr anchor="t" rtlCol="false" tIns="0" lIns="0" bIns="0" rIns="0">
              <a:spAutoFit/>
            </a:bodyPr>
            <a:lstStyle/>
            <a:p>
              <a:pPr marL="785013" indent="-392507" lvl="1">
                <a:lnSpc>
                  <a:spcPts val="5090"/>
                </a:lnSpc>
                <a:buFont typeface="Arial"/>
                <a:buChar char="•"/>
              </a:pPr>
              <a:r>
                <a:rPr lang="en-US" sz="3636">
                  <a:solidFill>
                    <a:srgbClr val="F4F4F4"/>
                  </a:solidFill>
                  <a:latin typeface="HK Grotesk Light Bold"/>
                </a:rPr>
                <a:t>"building a complex product or process from smaller subsystems that can be designed and worked on independently"</a:t>
              </a:r>
            </a:p>
            <a:p>
              <a:pPr marL="785013" indent="-392507" lvl="1">
                <a:lnSpc>
                  <a:spcPts val="5090"/>
                </a:lnSpc>
                <a:buFont typeface="Arial"/>
                <a:buChar char="•"/>
              </a:pPr>
              <a:r>
                <a:rPr lang="en-US" sz="3636">
                  <a:solidFill>
                    <a:srgbClr val="F4F4F4"/>
                  </a:solidFill>
                  <a:latin typeface="HK Grotesk Light Bold"/>
                </a:rPr>
                <a:t>software developers are exposed to modular thinking throughout their postsecondary education - OOPs</a:t>
              </a:r>
            </a:p>
            <a:p>
              <a:pPr marL="785013" indent="-392507" lvl="1">
                <a:lnSpc>
                  <a:spcPts val="5090"/>
                </a:lnSpc>
                <a:buFont typeface="Arial"/>
                <a:buChar char="•"/>
              </a:pPr>
              <a:r>
                <a:rPr lang="en-US" sz="3636">
                  <a:solidFill>
                    <a:srgbClr val="F4F4F4"/>
                  </a:solidFill>
                  <a:latin typeface="HK Grotesk Light Bold"/>
                </a:rPr>
                <a:t>Task decomposition is specifically addressed in the Project Management Body of Knowledge, sometimes known as PMBOK</a:t>
              </a:r>
            </a:p>
          </p:txBody>
        </p:sp>
        <p:sp>
          <p:nvSpPr>
            <p:cNvPr name="TextBox 4" id="4"/>
            <p:cNvSpPr txBox="true"/>
            <p:nvPr/>
          </p:nvSpPr>
          <p:spPr>
            <a:xfrm rot="0">
              <a:off x="14935" y="599409"/>
              <a:ext cx="12419056" cy="1642519"/>
            </a:xfrm>
            <a:prstGeom prst="rect">
              <a:avLst/>
            </a:prstGeom>
          </p:spPr>
          <p:txBody>
            <a:bodyPr anchor="t" rtlCol="false" tIns="0" lIns="0" bIns="0" rIns="0">
              <a:spAutoFit/>
            </a:bodyPr>
            <a:lstStyle/>
            <a:p>
              <a:pPr>
                <a:lnSpc>
                  <a:spcPts val="9349"/>
                </a:lnSpc>
              </a:pPr>
              <a:r>
                <a:rPr lang="en-US" sz="8499">
                  <a:solidFill>
                    <a:srgbClr val="F4F4F4"/>
                  </a:solidFill>
                  <a:latin typeface="HK Grotesk Bold Bold"/>
                </a:rPr>
                <a:t>Task modularity</a:t>
              </a: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11856645" y="2008403"/>
            <a:ext cx="4668173" cy="5179665"/>
          </a:xfrm>
          <a:prstGeom prst="rect">
            <a:avLst/>
          </a:prstGeom>
        </p:spPr>
      </p:pic>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802383" y="5481669"/>
            <a:ext cx="6776698" cy="2796928"/>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661314" y="-197408"/>
            <a:ext cx="5506153" cy="10484408"/>
          </a:xfrm>
          <a:prstGeom prst="rect">
            <a:avLst/>
          </a:prstGeom>
          <a:solidFill>
            <a:srgbClr val="D7E9FA"/>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1732998" y="2085681"/>
            <a:ext cx="5918229" cy="5918229"/>
          </a:xfrm>
          <a:prstGeom prst="rect">
            <a:avLst/>
          </a:prstGeom>
        </p:spPr>
      </p:pic>
      <p:grpSp>
        <p:nvGrpSpPr>
          <p:cNvPr name="Group 4" id="4"/>
          <p:cNvGrpSpPr/>
          <p:nvPr/>
        </p:nvGrpSpPr>
        <p:grpSpPr>
          <a:xfrm rot="0">
            <a:off x="8458745" y="426847"/>
            <a:ext cx="8269264" cy="2131609"/>
            <a:chOff x="0" y="0"/>
            <a:chExt cx="11025686" cy="2842146"/>
          </a:xfrm>
        </p:grpSpPr>
        <p:sp>
          <p:nvSpPr>
            <p:cNvPr name="TextBox 5" id="5"/>
            <p:cNvSpPr txBox="true"/>
            <p:nvPr/>
          </p:nvSpPr>
          <p:spPr>
            <a:xfrm rot="0">
              <a:off x="0" y="2124686"/>
              <a:ext cx="10633306" cy="717460"/>
            </a:xfrm>
            <a:prstGeom prst="rect">
              <a:avLst/>
            </a:prstGeom>
          </p:spPr>
          <p:txBody>
            <a:bodyPr anchor="t" rtlCol="false" tIns="0" lIns="0" bIns="0" rIns="0">
              <a:spAutoFit/>
            </a:bodyPr>
            <a:lstStyle/>
            <a:p>
              <a:pPr>
                <a:lnSpc>
                  <a:spcPts val="4513"/>
                </a:lnSpc>
              </a:pPr>
            </a:p>
          </p:txBody>
        </p:sp>
        <p:sp>
          <p:nvSpPr>
            <p:cNvPr name="TextBox 6" id="6"/>
            <p:cNvSpPr txBox="true"/>
            <p:nvPr/>
          </p:nvSpPr>
          <p:spPr>
            <a:xfrm rot="0">
              <a:off x="13243" y="530624"/>
              <a:ext cx="11012443" cy="1308538"/>
            </a:xfrm>
            <a:prstGeom prst="rect">
              <a:avLst/>
            </a:prstGeom>
          </p:spPr>
          <p:txBody>
            <a:bodyPr anchor="t" rtlCol="false" tIns="0" lIns="0" bIns="0" rIns="0">
              <a:spAutoFit/>
            </a:bodyPr>
            <a:lstStyle/>
            <a:p>
              <a:pPr>
                <a:lnSpc>
                  <a:spcPts val="7494"/>
                </a:lnSpc>
              </a:pPr>
              <a:r>
                <a:rPr lang="en-US" sz="6813">
                  <a:solidFill>
                    <a:srgbClr val="311A57"/>
                  </a:solidFill>
                  <a:latin typeface="HK Grotesk Bold Bold"/>
                </a:rPr>
                <a:t>Kanban methodology </a:t>
              </a:r>
            </a:p>
          </p:txBody>
        </p:sp>
      </p:grpSp>
      <p:sp>
        <p:nvSpPr>
          <p:cNvPr name="TextBox 7" id="7"/>
          <p:cNvSpPr txBox="true"/>
          <p:nvPr/>
        </p:nvSpPr>
        <p:spPr>
          <a:xfrm rot="0">
            <a:off x="8265680" y="2685893"/>
            <a:ext cx="8993620" cy="5768919"/>
          </a:xfrm>
          <a:prstGeom prst="rect">
            <a:avLst/>
          </a:prstGeom>
        </p:spPr>
        <p:txBody>
          <a:bodyPr anchor="t" rtlCol="false" tIns="0" lIns="0" bIns="0" rIns="0">
            <a:spAutoFit/>
          </a:bodyPr>
          <a:lstStyle/>
          <a:p>
            <a:pPr marL="785013" indent="-392507" lvl="1">
              <a:lnSpc>
                <a:spcPts val="5090"/>
              </a:lnSpc>
              <a:buFont typeface="Arial"/>
              <a:buChar char="•"/>
            </a:pPr>
            <a:r>
              <a:rPr lang="en-US" sz="3636">
                <a:solidFill>
                  <a:srgbClr val="19486A"/>
                </a:solidFill>
                <a:latin typeface="HK Grotesk Medium Bold"/>
              </a:rPr>
              <a:t> A key aspect of this methodology is the Kanban board, where the work in progress can easily be seen and tracked</a:t>
            </a:r>
          </a:p>
          <a:p>
            <a:pPr marL="785013" indent="-392507" lvl="1">
              <a:lnSpc>
                <a:spcPts val="5090"/>
              </a:lnSpc>
              <a:buFont typeface="Arial"/>
              <a:buChar char="•"/>
            </a:pPr>
            <a:r>
              <a:rPr lang="en-US" sz="3636">
                <a:solidFill>
                  <a:srgbClr val="19486A"/>
                </a:solidFill>
                <a:latin typeface="HK Grotesk Medium Bold"/>
              </a:rPr>
              <a:t>Specifically, the phases of a project are columns on a Kanban board</a:t>
            </a:r>
          </a:p>
          <a:p>
            <a:pPr marL="785013" indent="-392507" lvl="1">
              <a:lnSpc>
                <a:spcPts val="5090"/>
              </a:lnSpc>
              <a:buFont typeface="Arial"/>
              <a:buChar char="•"/>
            </a:pPr>
            <a:r>
              <a:rPr lang="en-US" sz="3636">
                <a:solidFill>
                  <a:srgbClr val="19486A"/>
                </a:solidFill>
                <a:latin typeface="HK Grotesk Medium Bold"/>
              </a:rPr>
              <a:t>The key Kanban principles, based on Anderson’s description of the Kanban methodology</a:t>
            </a:r>
          </a:p>
          <a:p>
            <a:pPr>
              <a:lnSpc>
                <a:spcPts val="509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9486A"/>
        </a:solidFill>
      </p:bgPr>
    </p:bg>
    <p:spTree>
      <p:nvGrpSpPr>
        <p:cNvPr id="1" name=""/>
        <p:cNvGrpSpPr/>
        <p:nvPr/>
      </p:nvGrpSpPr>
      <p:grpSpPr>
        <a:xfrm>
          <a:off x="0" y="0"/>
          <a:ext cx="0" cy="0"/>
          <a:chOff x="0" y="0"/>
          <a:chExt cx="0" cy="0"/>
        </a:xfrm>
      </p:grpSpPr>
      <p:grpSp>
        <p:nvGrpSpPr>
          <p:cNvPr name="Group 2" id="2"/>
          <p:cNvGrpSpPr/>
          <p:nvPr/>
        </p:nvGrpSpPr>
        <p:grpSpPr>
          <a:xfrm rot="0">
            <a:off x="5656572" y="649374"/>
            <a:ext cx="3397540" cy="8977220"/>
            <a:chOff x="0" y="0"/>
            <a:chExt cx="8374119" cy="22126687"/>
          </a:xfrm>
        </p:grpSpPr>
        <p:sp>
          <p:nvSpPr>
            <p:cNvPr name="Freeform 3" id="3"/>
            <p:cNvSpPr/>
            <p:nvPr/>
          </p:nvSpPr>
          <p:spPr>
            <a:xfrm>
              <a:off x="31750" y="31750"/>
              <a:ext cx="8310619" cy="22063188"/>
            </a:xfrm>
            <a:custGeom>
              <a:avLst/>
              <a:gdLst/>
              <a:ahLst/>
              <a:cxnLst/>
              <a:rect r="r" b="b" t="t" l="l"/>
              <a:pathLst>
                <a:path h="22063188" w="8310619">
                  <a:moveTo>
                    <a:pt x="8217908" y="22063187"/>
                  </a:moveTo>
                  <a:lnTo>
                    <a:pt x="92710" y="22063187"/>
                  </a:lnTo>
                  <a:cubicBezTo>
                    <a:pt x="41910" y="22063187"/>
                    <a:pt x="0" y="22021278"/>
                    <a:pt x="0" y="21970478"/>
                  </a:cubicBezTo>
                  <a:lnTo>
                    <a:pt x="0" y="92710"/>
                  </a:lnTo>
                  <a:cubicBezTo>
                    <a:pt x="0" y="41910"/>
                    <a:pt x="41910" y="0"/>
                    <a:pt x="92710" y="0"/>
                  </a:cubicBezTo>
                  <a:lnTo>
                    <a:pt x="8216639" y="0"/>
                  </a:lnTo>
                  <a:cubicBezTo>
                    <a:pt x="8267439" y="0"/>
                    <a:pt x="8309349" y="41910"/>
                    <a:pt x="8309349" y="92710"/>
                  </a:cubicBezTo>
                  <a:lnTo>
                    <a:pt x="8309349" y="21969208"/>
                  </a:lnTo>
                  <a:cubicBezTo>
                    <a:pt x="8310619" y="22021278"/>
                    <a:pt x="8268708" y="22063188"/>
                    <a:pt x="8217908" y="22063188"/>
                  </a:cubicBezTo>
                  <a:close/>
                </a:path>
              </a:pathLst>
            </a:custGeom>
            <a:solidFill>
              <a:srgbClr val="F4F4F4"/>
            </a:solidFill>
          </p:spPr>
        </p:sp>
        <p:sp>
          <p:nvSpPr>
            <p:cNvPr name="Freeform 4" id="4"/>
            <p:cNvSpPr/>
            <p:nvPr/>
          </p:nvSpPr>
          <p:spPr>
            <a:xfrm>
              <a:off x="0" y="0"/>
              <a:ext cx="8374119" cy="22126688"/>
            </a:xfrm>
            <a:custGeom>
              <a:avLst/>
              <a:gdLst/>
              <a:ahLst/>
              <a:cxnLst/>
              <a:rect r="r" b="b" t="t" l="l"/>
              <a:pathLst>
                <a:path h="22126688" w="8374119">
                  <a:moveTo>
                    <a:pt x="8249658" y="59690"/>
                  </a:moveTo>
                  <a:cubicBezTo>
                    <a:pt x="8285219" y="59690"/>
                    <a:pt x="8314429" y="88900"/>
                    <a:pt x="8314429" y="124460"/>
                  </a:cubicBezTo>
                  <a:lnTo>
                    <a:pt x="8314429" y="22002228"/>
                  </a:lnTo>
                  <a:cubicBezTo>
                    <a:pt x="8314429" y="22037788"/>
                    <a:pt x="8285219" y="22066997"/>
                    <a:pt x="8249658" y="22066997"/>
                  </a:cubicBezTo>
                  <a:lnTo>
                    <a:pt x="124460" y="22066997"/>
                  </a:lnTo>
                  <a:cubicBezTo>
                    <a:pt x="88900" y="22066997"/>
                    <a:pt x="59690" y="22037788"/>
                    <a:pt x="59690" y="22002228"/>
                  </a:cubicBezTo>
                  <a:lnTo>
                    <a:pt x="59690" y="124460"/>
                  </a:lnTo>
                  <a:cubicBezTo>
                    <a:pt x="59690" y="88900"/>
                    <a:pt x="88900" y="59690"/>
                    <a:pt x="124460" y="59690"/>
                  </a:cubicBezTo>
                  <a:lnTo>
                    <a:pt x="8249659" y="59690"/>
                  </a:lnTo>
                  <a:moveTo>
                    <a:pt x="8249659" y="0"/>
                  </a:moveTo>
                  <a:lnTo>
                    <a:pt x="124460" y="0"/>
                  </a:lnTo>
                  <a:cubicBezTo>
                    <a:pt x="55880" y="0"/>
                    <a:pt x="0" y="55880"/>
                    <a:pt x="0" y="124460"/>
                  </a:cubicBezTo>
                  <a:lnTo>
                    <a:pt x="0" y="22002228"/>
                  </a:lnTo>
                  <a:cubicBezTo>
                    <a:pt x="0" y="22070808"/>
                    <a:pt x="55880" y="22126688"/>
                    <a:pt x="124460" y="22126688"/>
                  </a:cubicBezTo>
                  <a:lnTo>
                    <a:pt x="8249659" y="22126688"/>
                  </a:lnTo>
                  <a:cubicBezTo>
                    <a:pt x="8318239" y="22126688"/>
                    <a:pt x="8374119" y="22070808"/>
                    <a:pt x="8374119" y="22002228"/>
                  </a:cubicBezTo>
                  <a:lnTo>
                    <a:pt x="8374119" y="124460"/>
                  </a:lnTo>
                  <a:cubicBezTo>
                    <a:pt x="8374119" y="55880"/>
                    <a:pt x="8318239" y="0"/>
                    <a:pt x="8249659" y="0"/>
                  </a:cubicBezTo>
                  <a:close/>
                </a:path>
              </a:pathLst>
            </a:custGeom>
            <a:solidFill>
              <a:srgbClr val="F4F4F4"/>
            </a:solidFill>
          </p:spPr>
        </p:sp>
      </p:grpSp>
      <p:grpSp>
        <p:nvGrpSpPr>
          <p:cNvPr name="Group 5" id="5"/>
          <p:cNvGrpSpPr/>
          <p:nvPr/>
        </p:nvGrpSpPr>
        <p:grpSpPr>
          <a:xfrm rot="0">
            <a:off x="5656572" y="649374"/>
            <a:ext cx="3406046" cy="590215"/>
            <a:chOff x="0" y="0"/>
            <a:chExt cx="4541395" cy="786953"/>
          </a:xfrm>
        </p:grpSpPr>
        <p:grpSp>
          <p:nvGrpSpPr>
            <p:cNvPr name="Group 6" id="6"/>
            <p:cNvGrpSpPr/>
            <p:nvPr/>
          </p:nvGrpSpPr>
          <p:grpSpPr>
            <a:xfrm rot="0">
              <a:off x="0" y="0"/>
              <a:ext cx="4541395" cy="786953"/>
              <a:chOff x="0" y="0"/>
              <a:chExt cx="8395084" cy="1454738"/>
            </a:xfrm>
          </p:grpSpPr>
          <p:sp>
            <p:nvSpPr>
              <p:cNvPr name="Freeform 7" id="7"/>
              <p:cNvSpPr/>
              <p:nvPr/>
            </p:nvSpPr>
            <p:spPr>
              <a:xfrm>
                <a:off x="31750" y="31750"/>
                <a:ext cx="8331584" cy="1391238"/>
              </a:xfrm>
              <a:custGeom>
                <a:avLst/>
                <a:gdLst/>
                <a:ahLst/>
                <a:cxnLst/>
                <a:rect r="r" b="b" t="t" l="l"/>
                <a:pathLst>
                  <a:path h="1391238" w="8331584">
                    <a:moveTo>
                      <a:pt x="8238874" y="1391238"/>
                    </a:moveTo>
                    <a:lnTo>
                      <a:pt x="92710" y="1391238"/>
                    </a:lnTo>
                    <a:cubicBezTo>
                      <a:pt x="41910" y="1391238"/>
                      <a:pt x="0" y="1349328"/>
                      <a:pt x="0" y="1298528"/>
                    </a:cubicBezTo>
                    <a:lnTo>
                      <a:pt x="0" y="92710"/>
                    </a:lnTo>
                    <a:cubicBezTo>
                      <a:pt x="0" y="41910"/>
                      <a:pt x="41910" y="0"/>
                      <a:pt x="92710" y="0"/>
                    </a:cubicBezTo>
                    <a:lnTo>
                      <a:pt x="8237603" y="0"/>
                    </a:lnTo>
                    <a:cubicBezTo>
                      <a:pt x="8288403" y="0"/>
                      <a:pt x="8330313" y="41910"/>
                      <a:pt x="8330313" y="92710"/>
                    </a:cubicBezTo>
                    <a:lnTo>
                      <a:pt x="8330313" y="1297258"/>
                    </a:lnTo>
                    <a:cubicBezTo>
                      <a:pt x="8331584" y="1349328"/>
                      <a:pt x="8289674" y="1391238"/>
                      <a:pt x="8238874" y="1391238"/>
                    </a:cubicBezTo>
                    <a:close/>
                  </a:path>
                </a:pathLst>
              </a:custGeom>
              <a:solidFill>
                <a:srgbClr val="FFFFFF"/>
              </a:solidFill>
            </p:spPr>
          </p:sp>
          <p:sp>
            <p:nvSpPr>
              <p:cNvPr name="Freeform 8" id="8"/>
              <p:cNvSpPr/>
              <p:nvPr/>
            </p:nvSpPr>
            <p:spPr>
              <a:xfrm>
                <a:off x="0" y="0"/>
                <a:ext cx="8395084" cy="1454738"/>
              </a:xfrm>
              <a:custGeom>
                <a:avLst/>
                <a:gdLst/>
                <a:ahLst/>
                <a:cxnLst/>
                <a:rect r="r" b="b" t="t" l="l"/>
                <a:pathLst>
                  <a:path h="1454738" w="8395084">
                    <a:moveTo>
                      <a:pt x="8270624" y="59690"/>
                    </a:moveTo>
                    <a:cubicBezTo>
                      <a:pt x="8306184" y="59690"/>
                      <a:pt x="8335394" y="88900"/>
                      <a:pt x="8335394" y="124460"/>
                    </a:cubicBezTo>
                    <a:lnTo>
                      <a:pt x="8335394" y="1330278"/>
                    </a:lnTo>
                    <a:cubicBezTo>
                      <a:pt x="8335394" y="1365838"/>
                      <a:pt x="8306184" y="1395048"/>
                      <a:pt x="8270624" y="1395048"/>
                    </a:cubicBezTo>
                    <a:lnTo>
                      <a:pt x="124460" y="1395048"/>
                    </a:lnTo>
                    <a:cubicBezTo>
                      <a:pt x="88900" y="1395048"/>
                      <a:pt x="59690" y="1365838"/>
                      <a:pt x="59690" y="1330278"/>
                    </a:cubicBezTo>
                    <a:lnTo>
                      <a:pt x="59690" y="124460"/>
                    </a:lnTo>
                    <a:cubicBezTo>
                      <a:pt x="59690" y="88900"/>
                      <a:pt x="88900" y="59690"/>
                      <a:pt x="124460" y="59690"/>
                    </a:cubicBezTo>
                    <a:lnTo>
                      <a:pt x="8270624" y="59690"/>
                    </a:lnTo>
                    <a:moveTo>
                      <a:pt x="8270624" y="0"/>
                    </a:moveTo>
                    <a:lnTo>
                      <a:pt x="124460" y="0"/>
                    </a:lnTo>
                    <a:cubicBezTo>
                      <a:pt x="55880" y="0"/>
                      <a:pt x="0" y="55880"/>
                      <a:pt x="0" y="124460"/>
                    </a:cubicBezTo>
                    <a:lnTo>
                      <a:pt x="0" y="1330278"/>
                    </a:lnTo>
                    <a:cubicBezTo>
                      <a:pt x="0" y="1398858"/>
                      <a:pt x="55880" y="1454738"/>
                      <a:pt x="124460" y="1454738"/>
                    </a:cubicBezTo>
                    <a:lnTo>
                      <a:pt x="8270624" y="1454738"/>
                    </a:lnTo>
                    <a:cubicBezTo>
                      <a:pt x="8339203" y="1454738"/>
                      <a:pt x="8395084" y="1398858"/>
                      <a:pt x="8395084" y="1330278"/>
                    </a:cubicBezTo>
                    <a:lnTo>
                      <a:pt x="8395084" y="124460"/>
                    </a:lnTo>
                    <a:cubicBezTo>
                      <a:pt x="8395084" y="55880"/>
                      <a:pt x="8339203" y="0"/>
                      <a:pt x="8270624" y="0"/>
                    </a:cubicBezTo>
                    <a:close/>
                  </a:path>
                </a:pathLst>
              </a:custGeom>
              <a:solidFill>
                <a:srgbClr val="FFFFFF"/>
              </a:solidFill>
            </p:spPr>
          </p:sp>
        </p:grpSp>
        <p:grpSp>
          <p:nvGrpSpPr>
            <p:cNvPr name="Group 9" id="9"/>
            <p:cNvGrpSpPr/>
            <p:nvPr/>
          </p:nvGrpSpPr>
          <p:grpSpPr>
            <a:xfrm rot="0">
              <a:off x="3842810" y="292902"/>
              <a:ext cx="442784" cy="235838"/>
              <a:chOff x="0" y="0"/>
              <a:chExt cx="805931" cy="429260"/>
            </a:xfrm>
          </p:grpSpPr>
          <p:sp>
            <p:nvSpPr>
              <p:cNvPr name="Freeform 10" id="10"/>
              <p:cNvSpPr/>
              <p:nvPr/>
            </p:nvSpPr>
            <p:spPr>
              <a:xfrm>
                <a:off x="0" y="-5080"/>
                <a:ext cx="805932" cy="434340"/>
              </a:xfrm>
              <a:custGeom>
                <a:avLst/>
                <a:gdLst/>
                <a:ahLst/>
                <a:cxnLst/>
                <a:rect r="r" b="b" t="t" l="l"/>
                <a:pathLst>
                  <a:path h="434340" w="805932">
                    <a:moveTo>
                      <a:pt x="788152" y="187960"/>
                    </a:moveTo>
                    <a:lnTo>
                      <a:pt x="526531" y="11430"/>
                    </a:lnTo>
                    <a:cubicBezTo>
                      <a:pt x="508752" y="0"/>
                      <a:pt x="485892" y="3810"/>
                      <a:pt x="473192" y="21590"/>
                    </a:cubicBezTo>
                    <a:cubicBezTo>
                      <a:pt x="461761" y="39370"/>
                      <a:pt x="465571" y="62230"/>
                      <a:pt x="483352" y="74930"/>
                    </a:cubicBezTo>
                    <a:lnTo>
                      <a:pt x="642102" y="181610"/>
                    </a:lnTo>
                    <a:lnTo>
                      <a:pt x="0" y="181610"/>
                    </a:lnTo>
                    <a:lnTo>
                      <a:pt x="0" y="257810"/>
                    </a:lnTo>
                    <a:lnTo>
                      <a:pt x="642102" y="257810"/>
                    </a:lnTo>
                    <a:lnTo>
                      <a:pt x="483352" y="364490"/>
                    </a:lnTo>
                    <a:cubicBezTo>
                      <a:pt x="465572" y="375920"/>
                      <a:pt x="461762" y="400050"/>
                      <a:pt x="473192" y="417830"/>
                    </a:cubicBezTo>
                    <a:cubicBezTo>
                      <a:pt x="480812" y="429260"/>
                      <a:pt x="492242" y="434340"/>
                      <a:pt x="504942" y="434340"/>
                    </a:cubicBezTo>
                    <a:cubicBezTo>
                      <a:pt x="512562" y="434340"/>
                      <a:pt x="520182" y="431800"/>
                      <a:pt x="526532" y="427990"/>
                    </a:cubicBezTo>
                    <a:lnTo>
                      <a:pt x="789422" y="251460"/>
                    </a:lnTo>
                    <a:cubicBezTo>
                      <a:pt x="799582" y="243840"/>
                      <a:pt x="805932" y="232410"/>
                      <a:pt x="805932" y="219710"/>
                    </a:cubicBezTo>
                    <a:cubicBezTo>
                      <a:pt x="805932" y="207010"/>
                      <a:pt x="799582" y="195580"/>
                      <a:pt x="788152" y="187960"/>
                    </a:cubicBezTo>
                    <a:close/>
                  </a:path>
                </a:pathLst>
              </a:custGeom>
              <a:solidFill>
                <a:srgbClr val="101010"/>
              </a:solidFill>
            </p:spPr>
          </p:sp>
        </p:grpSp>
        <p:sp>
          <p:nvSpPr>
            <p:cNvPr name="TextBox 11" id="11"/>
            <p:cNvSpPr txBox="true"/>
            <p:nvPr/>
          </p:nvSpPr>
          <p:spPr>
            <a:xfrm rot="0">
              <a:off x="905527" y="162416"/>
              <a:ext cx="1689753" cy="446644"/>
            </a:xfrm>
            <a:prstGeom prst="rect">
              <a:avLst/>
            </a:prstGeom>
          </p:spPr>
          <p:txBody>
            <a:bodyPr anchor="t" rtlCol="false" tIns="0" lIns="0" bIns="0" rIns="0">
              <a:spAutoFit/>
            </a:bodyPr>
            <a:lstStyle/>
            <a:p>
              <a:pPr marL="0" indent="0" lvl="0">
                <a:lnSpc>
                  <a:spcPts val="2520"/>
                </a:lnSpc>
                <a:spcBef>
                  <a:spcPct val="0"/>
                </a:spcBef>
              </a:pPr>
              <a:r>
                <a:rPr lang="en-US" sz="1800">
                  <a:solidFill>
                    <a:srgbClr val="101010"/>
                  </a:solidFill>
                  <a:latin typeface="Agrandir Bold"/>
                </a:rPr>
                <a:t>Progress</a:t>
              </a:r>
            </a:p>
          </p:txBody>
        </p:sp>
        <p:sp>
          <p:nvSpPr>
            <p:cNvPr name="TextBox 12" id="12"/>
            <p:cNvSpPr txBox="true"/>
            <p:nvPr/>
          </p:nvSpPr>
          <p:spPr>
            <a:xfrm rot="0">
              <a:off x="220072" y="168890"/>
              <a:ext cx="352878" cy="512436"/>
            </a:xfrm>
            <a:prstGeom prst="rect">
              <a:avLst/>
            </a:prstGeom>
          </p:spPr>
          <p:txBody>
            <a:bodyPr anchor="t" rtlCol="false" tIns="0" lIns="0" bIns="0" rIns="0">
              <a:spAutoFit/>
            </a:bodyPr>
            <a:lstStyle/>
            <a:p>
              <a:pPr algn="ctr">
                <a:lnSpc>
                  <a:spcPts val="2563"/>
                </a:lnSpc>
              </a:pPr>
              <a:r>
                <a:rPr lang="en-US" sz="2670">
                  <a:solidFill>
                    <a:srgbClr val="101010"/>
                  </a:solidFill>
                  <a:latin typeface="Horizon Bold"/>
                </a:rPr>
                <a:t>2</a:t>
              </a:r>
            </a:p>
          </p:txBody>
        </p:sp>
      </p:grpSp>
      <p:grpSp>
        <p:nvGrpSpPr>
          <p:cNvPr name="Group 13" id="13"/>
          <p:cNvGrpSpPr/>
          <p:nvPr/>
        </p:nvGrpSpPr>
        <p:grpSpPr>
          <a:xfrm rot="0">
            <a:off x="9234386" y="649374"/>
            <a:ext cx="3397540" cy="8977220"/>
            <a:chOff x="0" y="0"/>
            <a:chExt cx="8374119" cy="22126687"/>
          </a:xfrm>
        </p:grpSpPr>
        <p:sp>
          <p:nvSpPr>
            <p:cNvPr name="Freeform 14" id="14"/>
            <p:cNvSpPr/>
            <p:nvPr/>
          </p:nvSpPr>
          <p:spPr>
            <a:xfrm>
              <a:off x="31750" y="31750"/>
              <a:ext cx="8310619" cy="22063188"/>
            </a:xfrm>
            <a:custGeom>
              <a:avLst/>
              <a:gdLst/>
              <a:ahLst/>
              <a:cxnLst/>
              <a:rect r="r" b="b" t="t" l="l"/>
              <a:pathLst>
                <a:path h="22063188" w="8310619">
                  <a:moveTo>
                    <a:pt x="8217908" y="22063187"/>
                  </a:moveTo>
                  <a:lnTo>
                    <a:pt x="92710" y="22063187"/>
                  </a:lnTo>
                  <a:cubicBezTo>
                    <a:pt x="41910" y="22063187"/>
                    <a:pt x="0" y="22021278"/>
                    <a:pt x="0" y="21970478"/>
                  </a:cubicBezTo>
                  <a:lnTo>
                    <a:pt x="0" y="92710"/>
                  </a:lnTo>
                  <a:cubicBezTo>
                    <a:pt x="0" y="41910"/>
                    <a:pt x="41910" y="0"/>
                    <a:pt x="92710" y="0"/>
                  </a:cubicBezTo>
                  <a:lnTo>
                    <a:pt x="8216639" y="0"/>
                  </a:lnTo>
                  <a:cubicBezTo>
                    <a:pt x="8267439" y="0"/>
                    <a:pt x="8309349" y="41910"/>
                    <a:pt x="8309349" y="92710"/>
                  </a:cubicBezTo>
                  <a:lnTo>
                    <a:pt x="8309349" y="21969208"/>
                  </a:lnTo>
                  <a:cubicBezTo>
                    <a:pt x="8310619" y="22021278"/>
                    <a:pt x="8268708" y="22063188"/>
                    <a:pt x="8217908" y="22063188"/>
                  </a:cubicBezTo>
                  <a:close/>
                </a:path>
              </a:pathLst>
            </a:custGeom>
            <a:solidFill>
              <a:srgbClr val="F4F4F4"/>
            </a:solidFill>
          </p:spPr>
        </p:sp>
        <p:sp>
          <p:nvSpPr>
            <p:cNvPr name="Freeform 15" id="15"/>
            <p:cNvSpPr/>
            <p:nvPr/>
          </p:nvSpPr>
          <p:spPr>
            <a:xfrm>
              <a:off x="0" y="0"/>
              <a:ext cx="8374119" cy="22126688"/>
            </a:xfrm>
            <a:custGeom>
              <a:avLst/>
              <a:gdLst/>
              <a:ahLst/>
              <a:cxnLst/>
              <a:rect r="r" b="b" t="t" l="l"/>
              <a:pathLst>
                <a:path h="22126688" w="8374119">
                  <a:moveTo>
                    <a:pt x="8249658" y="59690"/>
                  </a:moveTo>
                  <a:cubicBezTo>
                    <a:pt x="8285219" y="59690"/>
                    <a:pt x="8314429" y="88900"/>
                    <a:pt x="8314429" y="124460"/>
                  </a:cubicBezTo>
                  <a:lnTo>
                    <a:pt x="8314429" y="22002228"/>
                  </a:lnTo>
                  <a:cubicBezTo>
                    <a:pt x="8314429" y="22037788"/>
                    <a:pt x="8285219" y="22066997"/>
                    <a:pt x="8249658" y="22066997"/>
                  </a:cubicBezTo>
                  <a:lnTo>
                    <a:pt x="124460" y="22066997"/>
                  </a:lnTo>
                  <a:cubicBezTo>
                    <a:pt x="88900" y="22066997"/>
                    <a:pt x="59690" y="22037788"/>
                    <a:pt x="59690" y="22002228"/>
                  </a:cubicBezTo>
                  <a:lnTo>
                    <a:pt x="59690" y="124460"/>
                  </a:lnTo>
                  <a:cubicBezTo>
                    <a:pt x="59690" y="88900"/>
                    <a:pt x="88900" y="59690"/>
                    <a:pt x="124460" y="59690"/>
                  </a:cubicBezTo>
                  <a:lnTo>
                    <a:pt x="8249659" y="59690"/>
                  </a:lnTo>
                  <a:moveTo>
                    <a:pt x="8249659" y="0"/>
                  </a:moveTo>
                  <a:lnTo>
                    <a:pt x="124460" y="0"/>
                  </a:lnTo>
                  <a:cubicBezTo>
                    <a:pt x="55880" y="0"/>
                    <a:pt x="0" y="55880"/>
                    <a:pt x="0" y="124460"/>
                  </a:cubicBezTo>
                  <a:lnTo>
                    <a:pt x="0" y="22002228"/>
                  </a:lnTo>
                  <a:cubicBezTo>
                    <a:pt x="0" y="22070808"/>
                    <a:pt x="55880" y="22126688"/>
                    <a:pt x="124460" y="22126688"/>
                  </a:cubicBezTo>
                  <a:lnTo>
                    <a:pt x="8249659" y="22126688"/>
                  </a:lnTo>
                  <a:cubicBezTo>
                    <a:pt x="8318239" y="22126688"/>
                    <a:pt x="8374119" y="22070808"/>
                    <a:pt x="8374119" y="22002228"/>
                  </a:cubicBezTo>
                  <a:lnTo>
                    <a:pt x="8374119" y="124460"/>
                  </a:lnTo>
                  <a:cubicBezTo>
                    <a:pt x="8374119" y="55880"/>
                    <a:pt x="8318239" y="0"/>
                    <a:pt x="8249659" y="0"/>
                  </a:cubicBezTo>
                  <a:close/>
                </a:path>
              </a:pathLst>
            </a:custGeom>
            <a:solidFill>
              <a:srgbClr val="F4F4F4"/>
            </a:solidFill>
          </p:spPr>
        </p:sp>
      </p:grpSp>
      <p:grpSp>
        <p:nvGrpSpPr>
          <p:cNvPr name="Group 16" id="16"/>
          <p:cNvGrpSpPr/>
          <p:nvPr/>
        </p:nvGrpSpPr>
        <p:grpSpPr>
          <a:xfrm rot="0">
            <a:off x="9234386" y="649374"/>
            <a:ext cx="3406046" cy="590215"/>
            <a:chOff x="0" y="0"/>
            <a:chExt cx="4541395" cy="786953"/>
          </a:xfrm>
        </p:grpSpPr>
        <p:grpSp>
          <p:nvGrpSpPr>
            <p:cNvPr name="Group 17" id="17"/>
            <p:cNvGrpSpPr/>
            <p:nvPr/>
          </p:nvGrpSpPr>
          <p:grpSpPr>
            <a:xfrm rot="0">
              <a:off x="0" y="0"/>
              <a:ext cx="4541395" cy="786953"/>
              <a:chOff x="0" y="0"/>
              <a:chExt cx="8395084" cy="1454738"/>
            </a:xfrm>
          </p:grpSpPr>
          <p:sp>
            <p:nvSpPr>
              <p:cNvPr name="Freeform 18" id="18"/>
              <p:cNvSpPr/>
              <p:nvPr/>
            </p:nvSpPr>
            <p:spPr>
              <a:xfrm>
                <a:off x="31750" y="31750"/>
                <a:ext cx="8331584" cy="1391238"/>
              </a:xfrm>
              <a:custGeom>
                <a:avLst/>
                <a:gdLst/>
                <a:ahLst/>
                <a:cxnLst/>
                <a:rect r="r" b="b" t="t" l="l"/>
                <a:pathLst>
                  <a:path h="1391238" w="8331584">
                    <a:moveTo>
                      <a:pt x="8238874" y="1391238"/>
                    </a:moveTo>
                    <a:lnTo>
                      <a:pt x="92710" y="1391238"/>
                    </a:lnTo>
                    <a:cubicBezTo>
                      <a:pt x="41910" y="1391238"/>
                      <a:pt x="0" y="1349328"/>
                      <a:pt x="0" y="1298528"/>
                    </a:cubicBezTo>
                    <a:lnTo>
                      <a:pt x="0" y="92710"/>
                    </a:lnTo>
                    <a:cubicBezTo>
                      <a:pt x="0" y="41910"/>
                      <a:pt x="41910" y="0"/>
                      <a:pt x="92710" y="0"/>
                    </a:cubicBezTo>
                    <a:lnTo>
                      <a:pt x="8237603" y="0"/>
                    </a:lnTo>
                    <a:cubicBezTo>
                      <a:pt x="8288403" y="0"/>
                      <a:pt x="8330313" y="41910"/>
                      <a:pt x="8330313" y="92710"/>
                    </a:cubicBezTo>
                    <a:lnTo>
                      <a:pt x="8330313" y="1297258"/>
                    </a:lnTo>
                    <a:cubicBezTo>
                      <a:pt x="8331584" y="1349328"/>
                      <a:pt x="8289674" y="1391238"/>
                      <a:pt x="8238874" y="1391238"/>
                    </a:cubicBezTo>
                    <a:close/>
                  </a:path>
                </a:pathLst>
              </a:custGeom>
              <a:solidFill>
                <a:srgbClr val="FFFFFF"/>
              </a:solidFill>
            </p:spPr>
          </p:sp>
          <p:sp>
            <p:nvSpPr>
              <p:cNvPr name="Freeform 19" id="19"/>
              <p:cNvSpPr/>
              <p:nvPr/>
            </p:nvSpPr>
            <p:spPr>
              <a:xfrm>
                <a:off x="0" y="0"/>
                <a:ext cx="8395084" cy="1454738"/>
              </a:xfrm>
              <a:custGeom>
                <a:avLst/>
                <a:gdLst/>
                <a:ahLst/>
                <a:cxnLst/>
                <a:rect r="r" b="b" t="t" l="l"/>
                <a:pathLst>
                  <a:path h="1454738" w="8395084">
                    <a:moveTo>
                      <a:pt x="8270624" y="59690"/>
                    </a:moveTo>
                    <a:cubicBezTo>
                      <a:pt x="8306184" y="59690"/>
                      <a:pt x="8335394" y="88900"/>
                      <a:pt x="8335394" y="124460"/>
                    </a:cubicBezTo>
                    <a:lnTo>
                      <a:pt x="8335394" y="1330278"/>
                    </a:lnTo>
                    <a:cubicBezTo>
                      <a:pt x="8335394" y="1365838"/>
                      <a:pt x="8306184" y="1395048"/>
                      <a:pt x="8270624" y="1395048"/>
                    </a:cubicBezTo>
                    <a:lnTo>
                      <a:pt x="124460" y="1395048"/>
                    </a:lnTo>
                    <a:cubicBezTo>
                      <a:pt x="88900" y="1395048"/>
                      <a:pt x="59690" y="1365838"/>
                      <a:pt x="59690" y="1330278"/>
                    </a:cubicBezTo>
                    <a:lnTo>
                      <a:pt x="59690" y="124460"/>
                    </a:lnTo>
                    <a:cubicBezTo>
                      <a:pt x="59690" y="88900"/>
                      <a:pt x="88900" y="59690"/>
                      <a:pt x="124460" y="59690"/>
                    </a:cubicBezTo>
                    <a:lnTo>
                      <a:pt x="8270624" y="59690"/>
                    </a:lnTo>
                    <a:moveTo>
                      <a:pt x="8270624" y="0"/>
                    </a:moveTo>
                    <a:lnTo>
                      <a:pt x="124460" y="0"/>
                    </a:lnTo>
                    <a:cubicBezTo>
                      <a:pt x="55880" y="0"/>
                      <a:pt x="0" y="55880"/>
                      <a:pt x="0" y="124460"/>
                    </a:cubicBezTo>
                    <a:lnTo>
                      <a:pt x="0" y="1330278"/>
                    </a:lnTo>
                    <a:cubicBezTo>
                      <a:pt x="0" y="1398858"/>
                      <a:pt x="55880" y="1454738"/>
                      <a:pt x="124460" y="1454738"/>
                    </a:cubicBezTo>
                    <a:lnTo>
                      <a:pt x="8270624" y="1454738"/>
                    </a:lnTo>
                    <a:cubicBezTo>
                      <a:pt x="8339203" y="1454738"/>
                      <a:pt x="8395084" y="1398858"/>
                      <a:pt x="8395084" y="1330278"/>
                    </a:cubicBezTo>
                    <a:lnTo>
                      <a:pt x="8395084" y="124460"/>
                    </a:lnTo>
                    <a:cubicBezTo>
                      <a:pt x="8395084" y="55880"/>
                      <a:pt x="8339203" y="0"/>
                      <a:pt x="8270624" y="0"/>
                    </a:cubicBezTo>
                    <a:close/>
                  </a:path>
                </a:pathLst>
              </a:custGeom>
              <a:solidFill>
                <a:srgbClr val="FFFFFF"/>
              </a:solidFill>
            </p:spPr>
          </p:sp>
        </p:grpSp>
        <p:grpSp>
          <p:nvGrpSpPr>
            <p:cNvPr name="Group 20" id="20"/>
            <p:cNvGrpSpPr/>
            <p:nvPr/>
          </p:nvGrpSpPr>
          <p:grpSpPr>
            <a:xfrm rot="0">
              <a:off x="3842810" y="292902"/>
              <a:ext cx="442784" cy="235838"/>
              <a:chOff x="0" y="0"/>
              <a:chExt cx="805931" cy="429260"/>
            </a:xfrm>
          </p:grpSpPr>
          <p:sp>
            <p:nvSpPr>
              <p:cNvPr name="Freeform 21" id="21"/>
              <p:cNvSpPr/>
              <p:nvPr/>
            </p:nvSpPr>
            <p:spPr>
              <a:xfrm>
                <a:off x="0" y="-5080"/>
                <a:ext cx="805932" cy="434340"/>
              </a:xfrm>
              <a:custGeom>
                <a:avLst/>
                <a:gdLst/>
                <a:ahLst/>
                <a:cxnLst/>
                <a:rect r="r" b="b" t="t" l="l"/>
                <a:pathLst>
                  <a:path h="434340" w="805932">
                    <a:moveTo>
                      <a:pt x="788152" y="187960"/>
                    </a:moveTo>
                    <a:lnTo>
                      <a:pt x="526531" y="11430"/>
                    </a:lnTo>
                    <a:cubicBezTo>
                      <a:pt x="508752" y="0"/>
                      <a:pt x="485892" y="3810"/>
                      <a:pt x="473192" y="21590"/>
                    </a:cubicBezTo>
                    <a:cubicBezTo>
                      <a:pt x="461761" y="39370"/>
                      <a:pt x="465571" y="62230"/>
                      <a:pt x="483352" y="74930"/>
                    </a:cubicBezTo>
                    <a:lnTo>
                      <a:pt x="642102" y="181610"/>
                    </a:lnTo>
                    <a:lnTo>
                      <a:pt x="0" y="181610"/>
                    </a:lnTo>
                    <a:lnTo>
                      <a:pt x="0" y="257810"/>
                    </a:lnTo>
                    <a:lnTo>
                      <a:pt x="642102" y="257810"/>
                    </a:lnTo>
                    <a:lnTo>
                      <a:pt x="483352" y="364490"/>
                    </a:lnTo>
                    <a:cubicBezTo>
                      <a:pt x="465572" y="375920"/>
                      <a:pt x="461762" y="400050"/>
                      <a:pt x="473192" y="417830"/>
                    </a:cubicBezTo>
                    <a:cubicBezTo>
                      <a:pt x="480812" y="429260"/>
                      <a:pt x="492242" y="434340"/>
                      <a:pt x="504942" y="434340"/>
                    </a:cubicBezTo>
                    <a:cubicBezTo>
                      <a:pt x="512562" y="434340"/>
                      <a:pt x="520182" y="431800"/>
                      <a:pt x="526532" y="427990"/>
                    </a:cubicBezTo>
                    <a:lnTo>
                      <a:pt x="789422" y="251460"/>
                    </a:lnTo>
                    <a:cubicBezTo>
                      <a:pt x="799582" y="243840"/>
                      <a:pt x="805932" y="232410"/>
                      <a:pt x="805932" y="219710"/>
                    </a:cubicBezTo>
                    <a:cubicBezTo>
                      <a:pt x="805932" y="207010"/>
                      <a:pt x="799582" y="195580"/>
                      <a:pt x="788152" y="187960"/>
                    </a:cubicBezTo>
                    <a:close/>
                  </a:path>
                </a:pathLst>
              </a:custGeom>
              <a:solidFill>
                <a:srgbClr val="101010"/>
              </a:solidFill>
            </p:spPr>
          </p:sp>
        </p:grpSp>
        <p:sp>
          <p:nvSpPr>
            <p:cNvPr name="TextBox 22" id="22"/>
            <p:cNvSpPr txBox="true"/>
            <p:nvPr/>
          </p:nvSpPr>
          <p:spPr>
            <a:xfrm rot="0">
              <a:off x="905527" y="162416"/>
              <a:ext cx="1689753" cy="446644"/>
            </a:xfrm>
            <a:prstGeom prst="rect">
              <a:avLst/>
            </a:prstGeom>
          </p:spPr>
          <p:txBody>
            <a:bodyPr anchor="t" rtlCol="false" tIns="0" lIns="0" bIns="0" rIns="0">
              <a:spAutoFit/>
            </a:bodyPr>
            <a:lstStyle/>
            <a:p>
              <a:pPr marL="0" indent="0" lvl="0">
                <a:lnSpc>
                  <a:spcPts val="2520"/>
                </a:lnSpc>
                <a:spcBef>
                  <a:spcPct val="0"/>
                </a:spcBef>
              </a:pPr>
              <a:r>
                <a:rPr lang="en-US" sz="1800">
                  <a:solidFill>
                    <a:srgbClr val="101010"/>
                  </a:solidFill>
                  <a:latin typeface="Agrandir Bold"/>
                </a:rPr>
                <a:t>Done</a:t>
              </a:r>
            </a:p>
          </p:txBody>
        </p:sp>
        <p:sp>
          <p:nvSpPr>
            <p:cNvPr name="TextBox 23" id="23"/>
            <p:cNvSpPr txBox="true"/>
            <p:nvPr/>
          </p:nvSpPr>
          <p:spPr>
            <a:xfrm rot="0">
              <a:off x="220072" y="168890"/>
              <a:ext cx="352878" cy="512436"/>
            </a:xfrm>
            <a:prstGeom prst="rect">
              <a:avLst/>
            </a:prstGeom>
          </p:spPr>
          <p:txBody>
            <a:bodyPr anchor="t" rtlCol="false" tIns="0" lIns="0" bIns="0" rIns="0">
              <a:spAutoFit/>
            </a:bodyPr>
            <a:lstStyle/>
            <a:p>
              <a:pPr algn="ctr">
                <a:lnSpc>
                  <a:spcPts val="2563"/>
                </a:lnSpc>
              </a:pPr>
              <a:r>
                <a:rPr lang="en-US" sz="2670">
                  <a:solidFill>
                    <a:srgbClr val="101010"/>
                  </a:solidFill>
                  <a:latin typeface="Horizon Bold"/>
                </a:rPr>
                <a:t>3</a:t>
              </a:r>
            </a:p>
          </p:txBody>
        </p:sp>
      </p:grpSp>
      <p:grpSp>
        <p:nvGrpSpPr>
          <p:cNvPr name="Group 24" id="24"/>
          <p:cNvGrpSpPr/>
          <p:nvPr/>
        </p:nvGrpSpPr>
        <p:grpSpPr>
          <a:xfrm rot="0">
            <a:off x="12805237" y="660406"/>
            <a:ext cx="3397540" cy="8977220"/>
            <a:chOff x="0" y="0"/>
            <a:chExt cx="8374119" cy="22126687"/>
          </a:xfrm>
        </p:grpSpPr>
        <p:sp>
          <p:nvSpPr>
            <p:cNvPr name="Freeform 25" id="25"/>
            <p:cNvSpPr/>
            <p:nvPr/>
          </p:nvSpPr>
          <p:spPr>
            <a:xfrm>
              <a:off x="31750" y="31750"/>
              <a:ext cx="8310619" cy="22063188"/>
            </a:xfrm>
            <a:custGeom>
              <a:avLst/>
              <a:gdLst/>
              <a:ahLst/>
              <a:cxnLst/>
              <a:rect r="r" b="b" t="t" l="l"/>
              <a:pathLst>
                <a:path h="22063188" w="8310619">
                  <a:moveTo>
                    <a:pt x="8217908" y="22063187"/>
                  </a:moveTo>
                  <a:lnTo>
                    <a:pt x="92710" y="22063187"/>
                  </a:lnTo>
                  <a:cubicBezTo>
                    <a:pt x="41910" y="22063187"/>
                    <a:pt x="0" y="22021278"/>
                    <a:pt x="0" y="21970478"/>
                  </a:cubicBezTo>
                  <a:lnTo>
                    <a:pt x="0" y="92710"/>
                  </a:lnTo>
                  <a:cubicBezTo>
                    <a:pt x="0" y="41910"/>
                    <a:pt x="41910" y="0"/>
                    <a:pt x="92710" y="0"/>
                  </a:cubicBezTo>
                  <a:lnTo>
                    <a:pt x="8216639" y="0"/>
                  </a:lnTo>
                  <a:cubicBezTo>
                    <a:pt x="8267439" y="0"/>
                    <a:pt x="8309349" y="41910"/>
                    <a:pt x="8309349" y="92710"/>
                  </a:cubicBezTo>
                  <a:lnTo>
                    <a:pt x="8309349" y="21969208"/>
                  </a:lnTo>
                  <a:cubicBezTo>
                    <a:pt x="8310619" y="22021278"/>
                    <a:pt x="8268708" y="22063188"/>
                    <a:pt x="8217908" y="22063188"/>
                  </a:cubicBezTo>
                  <a:close/>
                </a:path>
              </a:pathLst>
            </a:custGeom>
            <a:solidFill>
              <a:srgbClr val="F4F4F4"/>
            </a:solidFill>
          </p:spPr>
        </p:sp>
        <p:sp>
          <p:nvSpPr>
            <p:cNvPr name="Freeform 26" id="26"/>
            <p:cNvSpPr/>
            <p:nvPr/>
          </p:nvSpPr>
          <p:spPr>
            <a:xfrm>
              <a:off x="0" y="0"/>
              <a:ext cx="8374119" cy="22126688"/>
            </a:xfrm>
            <a:custGeom>
              <a:avLst/>
              <a:gdLst/>
              <a:ahLst/>
              <a:cxnLst/>
              <a:rect r="r" b="b" t="t" l="l"/>
              <a:pathLst>
                <a:path h="22126688" w="8374119">
                  <a:moveTo>
                    <a:pt x="8249658" y="59690"/>
                  </a:moveTo>
                  <a:cubicBezTo>
                    <a:pt x="8285219" y="59690"/>
                    <a:pt x="8314429" y="88900"/>
                    <a:pt x="8314429" y="124460"/>
                  </a:cubicBezTo>
                  <a:lnTo>
                    <a:pt x="8314429" y="22002228"/>
                  </a:lnTo>
                  <a:cubicBezTo>
                    <a:pt x="8314429" y="22037788"/>
                    <a:pt x="8285219" y="22066997"/>
                    <a:pt x="8249658" y="22066997"/>
                  </a:cubicBezTo>
                  <a:lnTo>
                    <a:pt x="124460" y="22066997"/>
                  </a:lnTo>
                  <a:cubicBezTo>
                    <a:pt x="88900" y="22066997"/>
                    <a:pt x="59690" y="22037788"/>
                    <a:pt x="59690" y="22002228"/>
                  </a:cubicBezTo>
                  <a:lnTo>
                    <a:pt x="59690" y="124460"/>
                  </a:lnTo>
                  <a:cubicBezTo>
                    <a:pt x="59690" y="88900"/>
                    <a:pt x="88900" y="59690"/>
                    <a:pt x="124460" y="59690"/>
                  </a:cubicBezTo>
                  <a:lnTo>
                    <a:pt x="8249659" y="59690"/>
                  </a:lnTo>
                  <a:moveTo>
                    <a:pt x="8249659" y="0"/>
                  </a:moveTo>
                  <a:lnTo>
                    <a:pt x="124460" y="0"/>
                  </a:lnTo>
                  <a:cubicBezTo>
                    <a:pt x="55880" y="0"/>
                    <a:pt x="0" y="55880"/>
                    <a:pt x="0" y="124460"/>
                  </a:cubicBezTo>
                  <a:lnTo>
                    <a:pt x="0" y="22002228"/>
                  </a:lnTo>
                  <a:cubicBezTo>
                    <a:pt x="0" y="22070808"/>
                    <a:pt x="55880" y="22126688"/>
                    <a:pt x="124460" y="22126688"/>
                  </a:cubicBezTo>
                  <a:lnTo>
                    <a:pt x="8249659" y="22126688"/>
                  </a:lnTo>
                  <a:cubicBezTo>
                    <a:pt x="8318239" y="22126688"/>
                    <a:pt x="8374119" y="22070808"/>
                    <a:pt x="8374119" y="22002228"/>
                  </a:cubicBezTo>
                  <a:lnTo>
                    <a:pt x="8374119" y="124460"/>
                  </a:lnTo>
                  <a:cubicBezTo>
                    <a:pt x="8374119" y="55880"/>
                    <a:pt x="8318239" y="0"/>
                    <a:pt x="8249659" y="0"/>
                  </a:cubicBezTo>
                  <a:close/>
                </a:path>
              </a:pathLst>
            </a:custGeom>
            <a:solidFill>
              <a:srgbClr val="F4F4F4"/>
            </a:solidFill>
          </p:spPr>
        </p:sp>
      </p:grpSp>
      <p:grpSp>
        <p:nvGrpSpPr>
          <p:cNvPr name="Group 27" id="27"/>
          <p:cNvGrpSpPr/>
          <p:nvPr/>
        </p:nvGrpSpPr>
        <p:grpSpPr>
          <a:xfrm rot="0">
            <a:off x="12805237" y="660406"/>
            <a:ext cx="3406046" cy="590215"/>
            <a:chOff x="0" y="0"/>
            <a:chExt cx="8395084" cy="1454738"/>
          </a:xfrm>
        </p:grpSpPr>
        <p:sp>
          <p:nvSpPr>
            <p:cNvPr name="Freeform 28" id="28"/>
            <p:cNvSpPr/>
            <p:nvPr/>
          </p:nvSpPr>
          <p:spPr>
            <a:xfrm>
              <a:off x="31750" y="31750"/>
              <a:ext cx="8331584" cy="1391238"/>
            </a:xfrm>
            <a:custGeom>
              <a:avLst/>
              <a:gdLst/>
              <a:ahLst/>
              <a:cxnLst/>
              <a:rect r="r" b="b" t="t" l="l"/>
              <a:pathLst>
                <a:path h="1391238" w="8331584">
                  <a:moveTo>
                    <a:pt x="8238874" y="1391238"/>
                  </a:moveTo>
                  <a:lnTo>
                    <a:pt x="92710" y="1391238"/>
                  </a:lnTo>
                  <a:cubicBezTo>
                    <a:pt x="41910" y="1391238"/>
                    <a:pt x="0" y="1349328"/>
                    <a:pt x="0" y="1298528"/>
                  </a:cubicBezTo>
                  <a:lnTo>
                    <a:pt x="0" y="92710"/>
                  </a:lnTo>
                  <a:cubicBezTo>
                    <a:pt x="0" y="41910"/>
                    <a:pt x="41910" y="0"/>
                    <a:pt x="92710" y="0"/>
                  </a:cubicBezTo>
                  <a:lnTo>
                    <a:pt x="8237603" y="0"/>
                  </a:lnTo>
                  <a:cubicBezTo>
                    <a:pt x="8288403" y="0"/>
                    <a:pt x="8330313" y="41910"/>
                    <a:pt x="8330313" y="92710"/>
                  </a:cubicBezTo>
                  <a:lnTo>
                    <a:pt x="8330313" y="1297258"/>
                  </a:lnTo>
                  <a:cubicBezTo>
                    <a:pt x="8331584" y="1349328"/>
                    <a:pt x="8289674" y="1391238"/>
                    <a:pt x="8238874" y="1391238"/>
                  </a:cubicBezTo>
                  <a:close/>
                </a:path>
              </a:pathLst>
            </a:custGeom>
            <a:solidFill>
              <a:srgbClr val="FFFFFF"/>
            </a:solidFill>
          </p:spPr>
        </p:sp>
        <p:sp>
          <p:nvSpPr>
            <p:cNvPr name="Freeform 29" id="29"/>
            <p:cNvSpPr/>
            <p:nvPr/>
          </p:nvSpPr>
          <p:spPr>
            <a:xfrm>
              <a:off x="0" y="0"/>
              <a:ext cx="8395084" cy="1454738"/>
            </a:xfrm>
            <a:custGeom>
              <a:avLst/>
              <a:gdLst/>
              <a:ahLst/>
              <a:cxnLst/>
              <a:rect r="r" b="b" t="t" l="l"/>
              <a:pathLst>
                <a:path h="1454738" w="8395084">
                  <a:moveTo>
                    <a:pt x="8270624" y="59690"/>
                  </a:moveTo>
                  <a:cubicBezTo>
                    <a:pt x="8306184" y="59690"/>
                    <a:pt x="8335394" y="88900"/>
                    <a:pt x="8335394" y="124460"/>
                  </a:cubicBezTo>
                  <a:lnTo>
                    <a:pt x="8335394" y="1330278"/>
                  </a:lnTo>
                  <a:cubicBezTo>
                    <a:pt x="8335394" y="1365838"/>
                    <a:pt x="8306184" y="1395048"/>
                    <a:pt x="8270624" y="1395048"/>
                  </a:cubicBezTo>
                  <a:lnTo>
                    <a:pt x="124460" y="1395048"/>
                  </a:lnTo>
                  <a:cubicBezTo>
                    <a:pt x="88900" y="1395048"/>
                    <a:pt x="59690" y="1365838"/>
                    <a:pt x="59690" y="1330278"/>
                  </a:cubicBezTo>
                  <a:lnTo>
                    <a:pt x="59690" y="124460"/>
                  </a:lnTo>
                  <a:cubicBezTo>
                    <a:pt x="59690" y="88900"/>
                    <a:pt x="88900" y="59690"/>
                    <a:pt x="124460" y="59690"/>
                  </a:cubicBezTo>
                  <a:lnTo>
                    <a:pt x="8270624" y="59690"/>
                  </a:lnTo>
                  <a:moveTo>
                    <a:pt x="8270624" y="0"/>
                  </a:moveTo>
                  <a:lnTo>
                    <a:pt x="124460" y="0"/>
                  </a:lnTo>
                  <a:cubicBezTo>
                    <a:pt x="55880" y="0"/>
                    <a:pt x="0" y="55880"/>
                    <a:pt x="0" y="124460"/>
                  </a:cubicBezTo>
                  <a:lnTo>
                    <a:pt x="0" y="1330278"/>
                  </a:lnTo>
                  <a:cubicBezTo>
                    <a:pt x="0" y="1398858"/>
                    <a:pt x="55880" y="1454738"/>
                    <a:pt x="124460" y="1454738"/>
                  </a:cubicBezTo>
                  <a:lnTo>
                    <a:pt x="8270624" y="1454738"/>
                  </a:lnTo>
                  <a:cubicBezTo>
                    <a:pt x="8339203" y="1454738"/>
                    <a:pt x="8395084" y="1398858"/>
                    <a:pt x="8395084" y="1330278"/>
                  </a:cubicBezTo>
                  <a:lnTo>
                    <a:pt x="8395084" y="124460"/>
                  </a:lnTo>
                  <a:cubicBezTo>
                    <a:pt x="8395084" y="55880"/>
                    <a:pt x="8339203" y="0"/>
                    <a:pt x="8270624" y="0"/>
                  </a:cubicBezTo>
                  <a:close/>
                </a:path>
              </a:pathLst>
            </a:custGeom>
            <a:solidFill>
              <a:srgbClr val="FFFFFF"/>
            </a:solidFill>
          </p:spPr>
        </p:sp>
      </p:grpSp>
      <p:pic>
        <p:nvPicPr>
          <p:cNvPr name="Picture 30" id="3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15750040" y="806094"/>
            <a:ext cx="298839" cy="298839"/>
          </a:xfrm>
          <a:prstGeom prst="rect">
            <a:avLst/>
          </a:prstGeom>
        </p:spPr>
      </p:pic>
      <p:sp>
        <p:nvSpPr>
          <p:cNvPr name="TextBox 31" id="31"/>
          <p:cNvSpPr txBox="true"/>
          <p:nvPr/>
        </p:nvSpPr>
        <p:spPr>
          <a:xfrm rot="0">
            <a:off x="13484383" y="760787"/>
            <a:ext cx="1267315" cy="356414"/>
          </a:xfrm>
          <a:prstGeom prst="rect">
            <a:avLst/>
          </a:prstGeom>
        </p:spPr>
        <p:txBody>
          <a:bodyPr anchor="t" rtlCol="false" tIns="0" lIns="0" bIns="0" rIns="0">
            <a:spAutoFit/>
          </a:bodyPr>
          <a:lstStyle/>
          <a:p>
            <a:pPr marL="0" indent="0" lvl="0">
              <a:lnSpc>
                <a:spcPts val="2520"/>
              </a:lnSpc>
              <a:spcBef>
                <a:spcPct val="0"/>
              </a:spcBef>
            </a:pPr>
            <a:r>
              <a:rPr lang="en-US" sz="1800">
                <a:solidFill>
                  <a:srgbClr val="101010"/>
                </a:solidFill>
                <a:latin typeface="Agrandir Bold"/>
              </a:rPr>
              <a:t>Approve</a:t>
            </a:r>
          </a:p>
        </p:txBody>
      </p:sp>
      <p:sp>
        <p:nvSpPr>
          <p:cNvPr name="TextBox 32" id="32"/>
          <p:cNvSpPr txBox="true"/>
          <p:nvPr/>
        </p:nvSpPr>
        <p:spPr>
          <a:xfrm rot="0">
            <a:off x="12970292" y="794217"/>
            <a:ext cx="264659" cy="377183"/>
          </a:xfrm>
          <a:prstGeom prst="rect">
            <a:avLst/>
          </a:prstGeom>
        </p:spPr>
        <p:txBody>
          <a:bodyPr anchor="t" rtlCol="false" tIns="0" lIns="0" bIns="0" rIns="0">
            <a:spAutoFit/>
          </a:bodyPr>
          <a:lstStyle/>
          <a:p>
            <a:pPr algn="ctr">
              <a:lnSpc>
                <a:spcPts val="2563"/>
              </a:lnSpc>
            </a:pPr>
            <a:r>
              <a:rPr lang="en-US" sz="2670">
                <a:solidFill>
                  <a:srgbClr val="101010"/>
                </a:solidFill>
                <a:latin typeface="Horizon Bold"/>
              </a:rPr>
              <a:t>4</a:t>
            </a:r>
          </a:p>
        </p:txBody>
      </p:sp>
      <p:grpSp>
        <p:nvGrpSpPr>
          <p:cNvPr name="Group 33" id="33"/>
          <p:cNvGrpSpPr/>
          <p:nvPr/>
        </p:nvGrpSpPr>
        <p:grpSpPr>
          <a:xfrm rot="0">
            <a:off x="2076717" y="660406"/>
            <a:ext cx="3397540" cy="8977220"/>
            <a:chOff x="0" y="0"/>
            <a:chExt cx="8374119" cy="22126687"/>
          </a:xfrm>
        </p:grpSpPr>
        <p:sp>
          <p:nvSpPr>
            <p:cNvPr name="Freeform 34" id="34"/>
            <p:cNvSpPr/>
            <p:nvPr/>
          </p:nvSpPr>
          <p:spPr>
            <a:xfrm>
              <a:off x="31750" y="31750"/>
              <a:ext cx="8310619" cy="22063188"/>
            </a:xfrm>
            <a:custGeom>
              <a:avLst/>
              <a:gdLst/>
              <a:ahLst/>
              <a:cxnLst/>
              <a:rect r="r" b="b" t="t" l="l"/>
              <a:pathLst>
                <a:path h="22063188" w="8310619">
                  <a:moveTo>
                    <a:pt x="8217908" y="22063187"/>
                  </a:moveTo>
                  <a:lnTo>
                    <a:pt x="92710" y="22063187"/>
                  </a:lnTo>
                  <a:cubicBezTo>
                    <a:pt x="41910" y="22063187"/>
                    <a:pt x="0" y="22021278"/>
                    <a:pt x="0" y="21970478"/>
                  </a:cubicBezTo>
                  <a:lnTo>
                    <a:pt x="0" y="92710"/>
                  </a:lnTo>
                  <a:cubicBezTo>
                    <a:pt x="0" y="41910"/>
                    <a:pt x="41910" y="0"/>
                    <a:pt x="92710" y="0"/>
                  </a:cubicBezTo>
                  <a:lnTo>
                    <a:pt x="8216639" y="0"/>
                  </a:lnTo>
                  <a:cubicBezTo>
                    <a:pt x="8267439" y="0"/>
                    <a:pt x="8309349" y="41910"/>
                    <a:pt x="8309349" y="92710"/>
                  </a:cubicBezTo>
                  <a:lnTo>
                    <a:pt x="8309349" y="21969208"/>
                  </a:lnTo>
                  <a:cubicBezTo>
                    <a:pt x="8310619" y="22021278"/>
                    <a:pt x="8268708" y="22063188"/>
                    <a:pt x="8217908" y="22063188"/>
                  </a:cubicBezTo>
                  <a:close/>
                </a:path>
              </a:pathLst>
            </a:custGeom>
            <a:solidFill>
              <a:srgbClr val="F4F4F4"/>
            </a:solidFill>
          </p:spPr>
        </p:sp>
        <p:sp>
          <p:nvSpPr>
            <p:cNvPr name="Freeform 35" id="35"/>
            <p:cNvSpPr/>
            <p:nvPr/>
          </p:nvSpPr>
          <p:spPr>
            <a:xfrm>
              <a:off x="0" y="0"/>
              <a:ext cx="8374119" cy="22126688"/>
            </a:xfrm>
            <a:custGeom>
              <a:avLst/>
              <a:gdLst/>
              <a:ahLst/>
              <a:cxnLst/>
              <a:rect r="r" b="b" t="t" l="l"/>
              <a:pathLst>
                <a:path h="22126688" w="8374119">
                  <a:moveTo>
                    <a:pt x="8249658" y="59690"/>
                  </a:moveTo>
                  <a:cubicBezTo>
                    <a:pt x="8285219" y="59690"/>
                    <a:pt x="8314429" y="88900"/>
                    <a:pt x="8314429" y="124460"/>
                  </a:cubicBezTo>
                  <a:lnTo>
                    <a:pt x="8314429" y="22002228"/>
                  </a:lnTo>
                  <a:cubicBezTo>
                    <a:pt x="8314429" y="22037788"/>
                    <a:pt x="8285219" y="22066997"/>
                    <a:pt x="8249658" y="22066997"/>
                  </a:cubicBezTo>
                  <a:lnTo>
                    <a:pt x="124460" y="22066997"/>
                  </a:lnTo>
                  <a:cubicBezTo>
                    <a:pt x="88900" y="22066997"/>
                    <a:pt x="59690" y="22037788"/>
                    <a:pt x="59690" y="22002228"/>
                  </a:cubicBezTo>
                  <a:lnTo>
                    <a:pt x="59690" y="124460"/>
                  </a:lnTo>
                  <a:cubicBezTo>
                    <a:pt x="59690" y="88900"/>
                    <a:pt x="88900" y="59690"/>
                    <a:pt x="124460" y="59690"/>
                  </a:cubicBezTo>
                  <a:lnTo>
                    <a:pt x="8249659" y="59690"/>
                  </a:lnTo>
                  <a:moveTo>
                    <a:pt x="8249659" y="0"/>
                  </a:moveTo>
                  <a:lnTo>
                    <a:pt x="124460" y="0"/>
                  </a:lnTo>
                  <a:cubicBezTo>
                    <a:pt x="55880" y="0"/>
                    <a:pt x="0" y="55880"/>
                    <a:pt x="0" y="124460"/>
                  </a:cubicBezTo>
                  <a:lnTo>
                    <a:pt x="0" y="22002228"/>
                  </a:lnTo>
                  <a:cubicBezTo>
                    <a:pt x="0" y="22070808"/>
                    <a:pt x="55880" y="22126688"/>
                    <a:pt x="124460" y="22126688"/>
                  </a:cubicBezTo>
                  <a:lnTo>
                    <a:pt x="8249659" y="22126688"/>
                  </a:lnTo>
                  <a:cubicBezTo>
                    <a:pt x="8318239" y="22126688"/>
                    <a:pt x="8374119" y="22070808"/>
                    <a:pt x="8374119" y="22002228"/>
                  </a:cubicBezTo>
                  <a:lnTo>
                    <a:pt x="8374119" y="124460"/>
                  </a:lnTo>
                  <a:cubicBezTo>
                    <a:pt x="8374119" y="55880"/>
                    <a:pt x="8318239" y="0"/>
                    <a:pt x="8249659" y="0"/>
                  </a:cubicBezTo>
                  <a:close/>
                </a:path>
              </a:pathLst>
            </a:custGeom>
            <a:solidFill>
              <a:srgbClr val="F4F4F4"/>
            </a:solidFill>
          </p:spPr>
        </p:sp>
      </p:grpSp>
      <p:grpSp>
        <p:nvGrpSpPr>
          <p:cNvPr name="Group 36" id="36"/>
          <p:cNvGrpSpPr/>
          <p:nvPr/>
        </p:nvGrpSpPr>
        <p:grpSpPr>
          <a:xfrm rot="0">
            <a:off x="2076717" y="660406"/>
            <a:ext cx="3406046" cy="590215"/>
            <a:chOff x="0" y="0"/>
            <a:chExt cx="4541395" cy="786953"/>
          </a:xfrm>
        </p:grpSpPr>
        <p:grpSp>
          <p:nvGrpSpPr>
            <p:cNvPr name="Group 37" id="37"/>
            <p:cNvGrpSpPr/>
            <p:nvPr/>
          </p:nvGrpSpPr>
          <p:grpSpPr>
            <a:xfrm rot="0">
              <a:off x="0" y="0"/>
              <a:ext cx="4541395" cy="786953"/>
              <a:chOff x="0" y="0"/>
              <a:chExt cx="8395084" cy="1454738"/>
            </a:xfrm>
          </p:grpSpPr>
          <p:sp>
            <p:nvSpPr>
              <p:cNvPr name="Freeform 38" id="38"/>
              <p:cNvSpPr/>
              <p:nvPr/>
            </p:nvSpPr>
            <p:spPr>
              <a:xfrm>
                <a:off x="31750" y="31750"/>
                <a:ext cx="8331584" cy="1391238"/>
              </a:xfrm>
              <a:custGeom>
                <a:avLst/>
                <a:gdLst/>
                <a:ahLst/>
                <a:cxnLst/>
                <a:rect r="r" b="b" t="t" l="l"/>
                <a:pathLst>
                  <a:path h="1391238" w="8331584">
                    <a:moveTo>
                      <a:pt x="8238874" y="1391238"/>
                    </a:moveTo>
                    <a:lnTo>
                      <a:pt x="92710" y="1391238"/>
                    </a:lnTo>
                    <a:cubicBezTo>
                      <a:pt x="41910" y="1391238"/>
                      <a:pt x="0" y="1349328"/>
                      <a:pt x="0" y="1298528"/>
                    </a:cubicBezTo>
                    <a:lnTo>
                      <a:pt x="0" y="92710"/>
                    </a:lnTo>
                    <a:cubicBezTo>
                      <a:pt x="0" y="41910"/>
                      <a:pt x="41910" y="0"/>
                      <a:pt x="92710" y="0"/>
                    </a:cubicBezTo>
                    <a:lnTo>
                      <a:pt x="8237603" y="0"/>
                    </a:lnTo>
                    <a:cubicBezTo>
                      <a:pt x="8288403" y="0"/>
                      <a:pt x="8330313" y="41910"/>
                      <a:pt x="8330313" y="92710"/>
                    </a:cubicBezTo>
                    <a:lnTo>
                      <a:pt x="8330313" y="1297258"/>
                    </a:lnTo>
                    <a:cubicBezTo>
                      <a:pt x="8331584" y="1349328"/>
                      <a:pt x="8289674" y="1391238"/>
                      <a:pt x="8238874" y="1391238"/>
                    </a:cubicBezTo>
                    <a:close/>
                  </a:path>
                </a:pathLst>
              </a:custGeom>
              <a:solidFill>
                <a:srgbClr val="FFFFFF"/>
              </a:solidFill>
            </p:spPr>
          </p:sp>
          <p:sp>
            <p:nvSpPr>
              <p:cNvPr name="Freeform 39" id="39"/>
              <p:cNvSpPr/>
              <p:nvPr/>
            </p:nvSpPr>
            <p:spPr>
              <a:xfrm>
                <a:off x="0" y="0"/>
                <a:ext cx="8395084" cy="1454738"/>
              </a:xfrm>
              <a:custGeom>
                <a:avLst/>
                <a:gdLst/>
                <a:ahLst/>
                <a:cxnLst/>
                <a:rect r="r" b="b" t="t" l="l"/>
                <a:pathLst>
                  <a:path h="1454738" w="8395084">
                    <a:moveTo>
                      <a:pt x="8270624" y="59690"/>
                    </a:moveTo>
                    <a:cubicBezTo>
                      <a:pt x="8306184" y="59690"/>
                      <a:pt x="8335394" y="88900"/>
                      <a:pt x="8335394" y="124460"/>
                    </a:cubicBezTo>
                    <a:lnTo>
                      <a:pt x="8335394" y="1330278"/>
                    </a:lnTo>
                    <a:cubicBezTo>
                      <a:pt x="8335394" y="1365838"/>
                      <a:pt x="8306184" y="1395048"/>
                      <a:pt x="8270624" y="1395048"/>
                    </a:cubicBezTo>
                    <a:lnTo>
                      <a:pt x="124460" y="1395048"/>
                    </a:lnTo>
                    <a:cubicBezTo>
                      <a:pt x="88900" y="1395048"/>
                      <a:pt x="59690" y="1365838"/>
                      <a:pt x="59690" y="1330278"/>
                    </a:cubicBezTo>
                    <a:lnTo>
                      <a:pt x="59690" y="124460"/>
                    </a:lnTo>
                    <a:cubicBezTo>
                      <a:pt x="59690" y="88900"/>
                      <a:pt x="88900" y="59690"/>
                      <a:pt x="124460" y="59690"/>
                    </a:cubicBezTo>
                    <a:lnTo>
                      <a:pt x="8270624" y="59690"/>
                    </a:lnTo>
                    <a:moveTo>
                      <a:pt x="8270624" y="0"/>
                    </a:moveTo>
                    <a:lnTo>
                      <a:pt x="124460" y="0"/>
                    </a:lnTo>
                    <a:cubicBezTo>
                      <a:pt x="55880" y="0"/>
                      <a:pt x="0" y="55880"/>
                      <a:pt x="0" y="124460"/>
                    </a:cubicBezTo>
                    <a:lnTo>
                      <a:pt x="0" y="1330278"/>
                    </a:lnTo>
                    <a:cubicBezTo>
                      <a:pt x="0" y="1398858"/>
                      <a:pt x="55880" y="1454738"/>
                      <a:pt x="124460" y="1454738"/>
                    </a:cubicBezTo>
                    <a:lnTo>
                      <a:pt x="8270624" y="1454738"/>
                    </a:lnTo>
                    <a:cubicBezTo>
                      <a:pt x="8339203" y="1454738"/>
                      <a:pt x="8395084" y="1398858"/>
                      <a:pt x="8395084" y="1330278"/>
                    </a:cubicBezTo>
                    <a:lnTo>
                      <a:pt x="8395084" y="124460"/>
                    </a:lnTo>
                    <a:cubicBezTo>
                      <a:pt x="8395084" y="55880"/>
                      <a:pt x="8339203" y="0"/>
                      <a:pt x="8270624" y="0"/>
                    </a:cubicBezTo>
                    <a:close/>
                  </a:path>
                </a:pathLst>
              </a:custGeom>
              <a:solidFill>
                <a:srgbClr val="FFFFFF"/>
              </a:solidFill>
            </p:spPr>
          </p:sp>
        </p:grpSp>
        <p:grpSp>
          <p:nvGrpSpPr>
            <p:cNvPr name="Group 40" id="40"/>
            <p:cNvGrpSpPr/>
            <p:nvPr/>
          </p:nvGrpSpPr>
          <p:grpSpPr>
            <a:xfrm rot="0">
              <a:off x="3842810" y="292902"/>
              <a:ext cx="442784" cy="235838"/>
              <a:chOff x="0" y="0"/>
              <a:chExt cx="805931" cy="429260"/>
            </a:xfrm>
          </p:grpSpPr>
          <p:sp>
            <p:nvSpPr>
              <p:cNvPr name="Freeform 41" id="41"/>
              <p:cNvSpPr/>
              <p:nvPr/>
            </p:nvSpPr>
            <p:spPr>
              <a:xfrm>
                <a:off x="0" y="-5080"/>
                <a:ext cx="805932" cy="434340"/>
              </a:xfrm>
              <a:custGeom>
                <a:avLst/>
                <a:gdLst/>
                <a:ahLst/>
                <a:cxnLst/>
                <a:rect r="r" b="b" t="t" l="l"/>
                <a:pathLst>
                  <a:path h="434340" w="805932">
                    <a:moveTo>
                      <a:pt x="788152" y="187960"/>
                    </a:moveTo>
                    <a:lnTo>
                      <a:pt x="526531" y="11430"/>
                    </a:lnTo>
                    <a:cubicBezTo>
                      <a:pt x="508752" y="0"/>
                      <a:pt x="485892" y="3810"/>
                      <a:pt x="473192" y="21590"/>
                    </a:cubicBezTo>
                    <a:cubicBezTo>
                      <a:pt x="461761" y="39370"/>
                      <a:pt x="465571" y="62230"/>
                      <a:pt x="483352" y="74930"/>
                    </a:cubicBezTo>
                    <a:lnTo>
                      <a:pt x="642102" y="181610"/>
                    </a:lnTo>
                    <a:lnTo>
                      <a:pt x="0" y="181610"/>
                    </a:lnTo>
                    <a:lnTo>
                      <a:pt x="0" y="257810"/>
                    </a:lnTo>
                    <a:lnTo>
                      <a:pt x="642102" y="257810"/>
                    </a:lnTo>
                    <a:lnTo>
                      <a:pt x="483352" y="364490"/>
                    </a:lnTo>
                    <a:cubicBezTo>
                      <a:pt x="465572" y="375920"/>
                      <a:pt x="461762" y="400050"/>
                      <a:pt x="473192" y="417830"/>
                    </a:cubicBezTo>
                    <a:cubicBezTo>
                      <a:pt x="480812" y="429260"/>
                      <a:pt x="492242" y="434340"/>
                      <a:pt x="504942" y="434340"/>
                    </a:cubicBezTo>
                    <a:cubicBezTo>
                      <a:pt x="512562" y="434340"/>
                      <a:pt x="520182" y="431800"/>
                      <a:pt x="526532" y="427990"/>
                    </a:cubicBezTo>
                    <a:lnTo>
                      <a:pt x="789422" y="251460"/>
                    </a:lnTo>
                    <a:cubicBezTo>
                      <a:pt x="799582" y="243840"/>
                      <a:pt x="805932" y="232410"/>
                      <a:pt x="805932" y="219710"/>
                    </a:cubicBezTo>
                    <a:cubicBezTo>
                      <a:pt x="805932" y="207010"/>
                      <a:pt x="799582" y="195580"/>
                      <a:pt x="788152" y="187960"/>
                    </a:cubicBezTo>
                    <a:close/>
                  </a:path>
                </a:pathLst>
              </a:custGeom>
              <a:solidFill>
                <a:srgbClr val="101010"/>
              </a:solidFill>
            </p:spPr>
          </p:sp>
        </p:grpSp>
        <p:sp>
          <p:nvSpPr>
            <p:cNvPr name="TextBox 42" id="42"/>
            <p:cNvSpPr txBox="true"/>
            <p:nvPr/>
          </p:nvSpPr>
          <p:spPr>
            <a:xfrm rot="0">
              <a:off x="905527" y="162416"/>
              <a:ext cx="1689753" cy="446644"/>
            </a:xfrm>
            <a:prstGeom prst="rect">
              <a:avLst/>
            </a:prstGeom>
          </p:spPr>
          <p:txBody>
            <a:bodyPr anchor="t" rtlCol="false" tIns="0" lIns="0" bIns="0" rIns="0">
              <a:spAutoFit/>
            </a:bodyPr>
            <a:lstStyle/>
            <a:p>
              <a:pPr marL="0" indent="0" lvl="0">
                <a:lnSpc>
                  <a:spcPts val="2520"/>
                </a:lnSpc>
                <a:spcBef>
                  <a:spcPct val="0"/>
                </a:spcBef>
              </a:pPr>
              <a:r>
                <a:rPr lang="en-US" sz="1800">
                  <a:solidFill>
                    <a:srgbClr val="101010"/>
                  </a:solidFill>
                  <a:latin typeface="Agrandir Bold"/>
                </a:rPr>
                <a:t>To -</a:t>
              </a:r>
              <a:r>
                <a:rPr lang="en-US" sz="1800" u="none">
                  <a:solidFill>
                    <a:srgbClr val="101010"/>
                  </a:solidFill>
                  <a:latin typeface="Agrandir Bold"/>
                </a:rPr>
                <a:t> Do</a:t>
              </a:r>
            </a:p>
          </p:txBody>
        </p:sp>
        <p:sp>
          <p:nvSpPr>
            <p:cNvPr name="TextBox 43" id="43"/>
            <p:cNvSpPr txBox="true"/>
            <p:nvPr/>
          </p:nvSpPr>
          <p:spPr>
            <a:xfrm rot="0">
              <a:off x="220072" y="168890"/>
              <a:ext cx="352878" cy="512436"/>
            </a:xfrm>
            <a:prstGeom prst="rect">
              <a:avLst/>
            </a:prstGeom>
          </p:spPr>
          <p:txBody>
            <a:bodyPr anchor="t" rtlCol="false" tIns="0" lIns="0" bIns="0" rIns="0">
              <a:spAutoFit/>
            </a:bodyPr>
            <a:lstStyle/>
            <a:p>
              <a:pPr algn="ctr">
                <a:lnSpc>
                  <a:spcPts val="2563"/>
                </a:lnSpc>
              </a:pPr>
              <a:r>
                <a:rPr lang="en-US" sz="2670">
                  <a:solidFill>
                    <a:srgbClr val="101010"/>
                  </a:solidFill>
                  <a:latin typeface="Horizon Bold"/>
                </a:rPr>
                <a:t>1</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7E9FA"/>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5129500" cy="3035695"/>
            <a:chOff x="0" y="0"/>
            <a:chExt cx="6839334" cy="4047593"/>
          </a:xfrm>
        </p:grpSpPr>
        <p:sp>
          <p:nvSpPr>
            <p:cNvPr name="TextBox 3" id="3"/>
            <p:cNvSpPr txBox="true"/>
            <p:nvPr/>
          </p:nvSpPr>
          <p:spPr>
            <a:xfrm rot="0">
              <a:off x="0" y="483568"/>
              <a:ext cx="6839334" cy="2394040"/>
            </a:xfrm>
            <a:prstGeom prst="rect">
              <a:avLst/>
            </a:prstGeom>
          </p:spPr>
          <p:txBody>
            <a:bodyPr anchor="t" rtlCol="false" tIns="0" lIns="0" bIns="0" rIns="0">
              <a:spAutoFit/>
            </a:bodyPr>
            <a:lstStyle/>
            <a:p>
              <a:pPr>
                <a:lnSpc>
                  <a:spcPts val="6806"/>
                </a:lnSpc>
              </a:pPr>
              <a:r>
                <a:rPr lang="en-US" sz="6806">
                  <a:solidFill>
                    <a:srgbClr val="311A57"/>
                  </a:solidFill>
                  <a:latin typeface="HK Grotesk Bold Bold"/>
                </a:rPr>
                <a:t>Measuring Progress</a:t>
              </a:r>
            </a:p>
          </p:txBody>
        </p:sp>
        <p:sp>
          <p:nvSpPr>
            <p:cNvPr name="TextBox 4" id="4"/>
            <p:cNvSpPr txBox="true"/>
            <p:nvPr/>
          </p:nvSpPr>
          <p:spPr>
            <a:xfrm rot="0">
              <a:off x="0" y="3600341"/>
              <a:ext cx="6164874" cy="447252"/>
            </a:xfrm>
            <a:prstGeom prst="rect">
              <a:avLst/>
            </a:prstGeom>
          </p:spPr>
          <p:txBody>
            <a:bodyPr anchor="t" rtlCol="false" tIns="0" lIns="0" bIns="0" rIns="0">
              <a:spAutoFit/>
            </a:bodyPr>
            <a:lstStyle/>
            <a:p>
              <a:pPr>
                <a:lnSpc>
                  <a:spcPts val="2800"/>
                </a:lnSpc>
                <a:spcBef>
                  <a:spcPct val="0"/>
                </a:spcBef>
              </a:pPr>
            </a:p>
          </p:txBody>
        </p:sp>
      </p:grpSp>
      <p:pic>
        <p:nvPicPr>
          <p:cNvPr name="Picture 5" id="5"/>
          <p:cNvPicPr>
            <a:picLocks noChangeAspect="true"/>
          </p:cNvPicPr>
          <p:nvPr/>
        </p:nvPicPr>
        <p:blipFill>
          <a:blip r:embed="rId2"/>
          <a:srcRect l="0" t="0" r="0" b="0"/>
          <a:stretch>
            <a:fillRect/>
          </a:stretch>
        </p:blipFill>
        <p:spPr>
          <a:xfrm flipH="false" flipV="false" rot="0">
            <a:off x="509724" y="4064395"/>
            <a:ext cx="6167452" cy="2908828"/>
          </a:xfrm>
          <a:prstGeom prst="rect">
            <a:avLst/>
          </a:prstGeom>
        </p:spPr>
      </p:pic>
      <p:sp>
        <p:nvSpPr>
          <p:cNvPr name="TextBox 6" id="6"/>
          <p:cNvSpPr txBox="true"/>
          <p:nvPr/>
        </p:nvSpPr>
        <p:spPr>
          <a:xfrm rot="0">
            <a:off x="7630823" y="1111422"/>
            <a:ext cx="10299343" cy="7836216"/>
          </a:xfrm>
          <a:prstGeom prst="rect">
            <a:avLst/>
          </a:prstGeom>
        </p:spPr>
        <p:txBody>
          <a:bodyPr anchor="t" rtlCol="false" tIns="0" lIns="0" bIns="0" rIns="0">
            <a:spAutoFit/>
          </a:bodyPr>
          <a:lstStyle/>
          <a:p>
            <a:pPr marL="801543" indent="-400772" lvl="1">
              <a:lnSpc>
                <a:spcPts val="5197"/>
              </a:lnSpc>
              <a:buFont typeface="Arial"/>
              <a:buChar char="•"/>
            </a:pPr>
            <a:r>
              <a:rPr lang="en-US" sz="3712">
                <a:solidFill>
                  <a:srgbClr val="19486A"/>
                </a:solidFill>
                <a:latin typeface="HK Grotesk Medium Bold"/>
              </a:rPr>
              <a:t>There is growing research demonstrating the benefits when student teams use a Kanban approach</a:t>
            </a:r>
          </a:p>
          <a:p>
            <a:pPr marL="801543" indent="-400772" lvl="1">
              <a:lnSpc>
                <a:spcPts val="5197"/>
              </a:lnSpc>
              <a:buFont typeface="Arial"/>
              <a:buChar char="•"/>
            </a:pPr>
            <a:r>
              <a:rPr lang="en-US" sz="3712">
                <a:solidFill>
                  <a:srgbClr val="19486A"/>
                </a:solidFill>
                <a:latin typeface="HK Grotesk Medium Bold"/>
              </a:rPr>
              <a:t>31 teams taken for experiment with use of trello boards - shown in table 1. Initial and follow up progress is displayed</a:t>
            </a:r>
          </a:p>
          <a:p>
            <a:pPr marL="801543" indent="-400772" lvl="1">
              <a:lnSpc>
                <a:spcPts val="5197"/>
              </a:lnSpc>
              <a:buFont typeface="Arial"/>
              <a:buChar char="•"/>
            </a:pPr>
            <a:r>
              <a:rPr lang="en-US" sz="3712">
                <a:solidFill>
                  <a:srgbClr val="19486A"/>
                </a:solidFill>
                <a:latin typeface="HK Grotesk Medium Bold"/>
              </a:rPr>
              <a:t>At the end of the project, each student was given a survey to complete. Out of the 152 students, 134 responded to the end of semester survey (88% response rate)</a:t>
            </a:r>
          </a:p>
          <a:p>
            <a:pPr marL="801543" indent="-400772" lvl="1">
              <a:lnSpc>
                <a:spcPts val="5197"/>
              </a:lnSpc>
              <a:buFont typeface="Arial"/>
              <a:buChar char="•"/>
            </a:pPr>
            <a:r>
              <a:rPr lang="en-US" sz="3712">
                <a:solidFill>
                  <a:srgbClr val="19486A"/>
                </a:solidFill>
                <a:latin typeface="HK Grotesk Medium Bold"/>
              </a:rPr>
              <a:t>84% agreed this method was helpful</a:t>
            </a:r>
          </a:p>
          <a:p>
            <a:pPr>
              <a:lnSpc>
                <a:spcPts val="5197"/>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11A57"/>
        </a:solidFill>
      </p:bgPr>
    </p:bg>
    <p:spTree>
      <p:nvGrpSpPr>
        <p:cNvPr id="1" name=""/>
        <p:cNvGrpSpPr/>
        <p:nvPr/>
      </p:nvGrpSpPr>
      <p:grpSpPr>
        <a:xfrm>
          <a:off x="0" y="0"/>
          <a:ext cx="0" cy="0"/>
          <a:chOff x="0" y="0"/>
          <a:chExt cx="0" cy="0"/>
        </a:xfrm>
      </p:grpSpPr>
      <p:grpSp>
        <p:nvGrpSpPr>
          <p:cNvPr name="Group 2" id="2"/>
          <p:cNvGrpSpPr/>
          <p:nvPr/>
        </p:nvGrpSpPr>
        <p:grpSpPr>
          <a:xfrm rot="0">
            <a:off x="1028700" y="3188942"/>
            <a:ext cx="5162106" cy="2179955"/>
            <a:chOff x="0" y="0"/>
            <a:chExt cx="6882808" cy="2906607"/>
          </a:xfrm>
        </p:grpSpPr>
        <p:sp>
          <p:nvSpPr>
            <p:cNvPr name="TextBox 3" id="3"/>
            <p:cNvSpPr txBox="true"/>
            <p:nvPr/>
          </p:nvSpPr>
          <p:spPr>
            <a:xfrm rot="0">
              <a:off x="0" y="408404"/>
              <a:ext cx="6882808" cy="1250362"/>
            </a:xfrm>
            <a:prstGeom prst="rect">
              <a:avLst/>
            </a:prstGeom>
          </p:spPr>
          <p:txBody>
            <a:bodyPr anchor="t" rtlCol="false" tIns="0" lIns="0" bIns="0" rIns="0">
              <a:spAutoFit/>
            </a:bodyPr>
            <a:lstStyle/>
            <a:p>
              <a:pPr>
                <a:lnSpc>
                  <a:spcPts val="6806"/>
                </a:lnSpc>
              </a:pPr>
              <a:r>
                <a:rPr lang="en-US" sz="6806">
                  <a:solidFill>
                    <a:srgbClr val="FFFFFF"/>
                  </a:solidFill>
                  <a:latin typeface="HK Grotesk Bold Bold"/>
                </a:rPr>
                <a:t>Conclusion</a:t>
              </a:r>
            </a:p>
          </p:txBody>
        </p:sp>
        <p:sp>
          <p:nvSpPr>
            <p:cNvPr name="TextBox 4" id="4"/>
            <p:cNvSpPr txBox="true"/>
            <p:nvPr/>
          </p:nvSpPr>
          <p:spPr>
            <a:xfrm rot="0">
              <a:off x="0" y="2459355"/>
              <a:ext cx="5762744" cy="447252"/>
            </a:xfrm>
            <a:prstGeom prst="rect">
              <a:avLst/>
            </a:prstGeom>
          </p:spPr>
          <p:txBody>
            <a:bodyPr anchor="t" rtlCol="false" tIns="0" lIns="0" bIns="0" rIns="0">
              <a:spAutoFit/>
            </a:bodyPr>
            <a:lstStyle/>
            <a:p>
              <a:pPr>
                <a:lnSpc>
                  <a:spcPts val="2800"/>
                </a:lnSpc>
                <a:spcBef>
                  <a:spcPct val="0"/>
                </a:spcBef>
              </a:pPr>
            </a:p>
          </p:txBody>
        </p:sp>
      </p:grpSp>
      <p:sp>
        <p:nvSpPr>
          <p:cNvPr name="AutoShape 5" id="5"/>
          <p:cNvSpPr/>
          <p:nvPr/>
        </p:nvSpPr>
        <p:spPr>
          <a:xfrm rot="0">
            <a:off x="10051002" y="1028700"/>
            <a:ext cx="5859394" cy="2335972"/>
          </a:xfrm>
          <a:prstGeom prst="rect">
            <a:avLst/>
          </a:prstGeom>
          <a:solidFill>
            <a:srgbClr val="F4F4F4"/>
          </a:solidFill>
        </p:spPr>
      </p:sp>
      <p:sp>
        <p:nvSpPr>
          <p:cNvPr name="AutoShape 6" id="6"/>
          <p:cNvSpPr/>
          <p:nvPr/>
        </p:nvSpPr>
        <p:spPr>
          <a:xfrm rot="0">
            <a:off x="10051002" y="3653886"/>
            <a:ext cx="5859394" cy="2335972"/>
          </a:xfrm>
          <a:prstGeom prst="rect">
            <a:avLst/>
          </a:prstGeom>
          <a:solidFill>
            <a:srgbClr val="F4F4F4"/>
          </a:solidFill>
        </p:spPr>
      </p:sp>
      <p:sp>
        <p:nvSpPr>
          <p:cNvPr name="AutoShape 7" id="7"/>
          <p:cNvSpPr/>
          <p:nvPr/>
        </p:nvSpPr>
        <p:spPr>
          <a:xfrm rot="0">
            <a:off x="10051002" y="6261050"/>
            <a:ext cx="5859394" cy="2335972"/>
          </a:xfrm>
          <a:prstGeom prst="rect">
            <a:avLst/>
          </a:prstGeom>
          <a:solidFill>
            <a:srgbClr val="F4F4F4"/>
          </a:solidFill>
        </p:spPr>
      </p:sp>
      <p:sp>
        <p:nvSpPr>
          <p:cNvPr name="AutoShape 8" id="8"/>
          <p:cNvSpPr/>
          <p:nvPr/>
        </p:nvSpPr>
        <p:spPr>
          <a:xfrm rot="0">
            <a:off x="7732894" y="1028700"/>
            <a:ext cx="2327633" cy="2335972"/>
          </a:xfrm>
          <a:prstGeom prst="rect">
            <a:avLst/>
          </a:prstGeom>
          <a:solidFill>
            <a:srgbClr val="D7E9FA"/>
          </a:solidFill>
        </p:spPr>
      </p:sp>
      <p:sp>
        <p:nvSpPr>
          <p:cNvPr name="AutoShape 9" id="9"/>
          <p:cNvSpPr/>
          <p:nvPr/>
        </p:nvSpPr>
        <p:spPr>
          <a:xfrm rot="0">
            <a:off x="7732894" y="3653886"/>
            <a:ext cx="2327633" cy="2335972"/>
          </a:xfrm>
          <a:prstGeom prst="rect">
            <a:avLst/>
          </a:prstGeom>
          <a:solidFill>
            <a:srgbClr val="D7E9FA"/>
          </a:solidFill>
        </p:spPr>
      </p:sp>
      <p:sp>
        <p:nvSpPr>
          <p:cNvPr name="AutoShape 10" id="10"/>
          <p:cNvSpPr/>
          <p:nvPr/>
        </p:nvSpPr>
        <p:spPr>
          <a:xfrm rot="0">
            <a:off x="7732894" y="6261050"/>
            <a:ext cx="2327633" cy="2335972"/>
          </a:xfrm>
          <a:prstGeom prst="rect">
            <a:avLst/>
          </a:prstGeom>
          <a:solidFill>
            <a:srgbClr val="D7E9FA"/>
          </a:solidFill>
        </p:spPr>
      </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8020204" y="1354129"/>
            <a:ext cx="1832003" cy="1832003"/>
          </a:xfrm>
          <a:prstGeom prst="rect">
            <a:avLst/>
          </a:prstGeom>
        </p:spPr>
      </p:pic>
      <p:pic>
        <p:nvPicPr>
          <p:cNvPr name="Picture 12" id="12"/>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020204" y="3945366"/>
            <a:ext cx="1753014" cy="1753014"/>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8059699" y="6552529"/>
            <a:ext cx="1753014" cy="1753014"/>
          </a:xfrm>
          <a:prstGeom prst="rect">
            <a:avLst/>
          </a:prstGeom>
        </p:spPr>
      </p:pic>
      <p:sp>
        <p:nvSpPr>
          <p:cNvPr name="TextBox 14" id="14"/>
          <p:cNvSpPr txBox="true"/>
          <p:nvPr/>
        </p:nvSpPr>
        <p:spPr>
          <a:xfrm rot="0">
            <a:off x="10474561" y="4024947"/>
            <a:ext cx="4977871" cy="1546225"/>
          </a:xfrm>
          <a:prstGeom prst="rect">
            <a:avLst/>
          </a:prstGeom>
        </p:spPr>
        <p:txBody>
          <a:bodyPr anchor="t" rtlCol="false" tIns="0" lIns="0" bIns="0" rIns="0">
            <a:spAutoFit/>
          </a:bodyPr>
          <a:lstStyle/>
          <a:p>
            <a:pPr marL="474980" indent="-237490" lvl="1">
              <a:lnSpc>
                <a:spcPts val="3079"/>
              </a:lnSpc>
              <a:buFont typeface="Arial"/>
              <a:buChar char="•"/>
            </a:pPr>
            <a:r>
              <a:rPr lang="en-US" sz="2200">
                <a:solidFill>
                  <a:srgbClr val="311A57"/>
                </a:solidFill>
                <a:latin typeface="HK Grotesk Light"/>
              </a:rPr>
              <a:t>The final theme noted by students was that using a modular approach enabled the teams to produce better outcome </a:t>
            </a:r>
          </a:p>
        </p:txBody>
      </p:sp>
      <p:sp>
        <p:nvSpPr>
          <p:cNvPr name="TextBox 15" id="15"/>
          <p:cNvSpPr txBox="true"/>
          <p:nvPr/>
        </p:nvSpPr>
        <p:spPr>
          <a:xfrm rot="0">
            <a:off x="10508967" y="1667515"/>
            <a:ext cx="4977871" cy="1157605"/>
          </a:xfrm>
          <a:prstGeom prst="rect">
            <a:avLst/>
          </a:prstGeom>
        </p:spPr>
        <p:txBody>
          <a:bodyPr anchor="t" rtlCol="false" tIns="0" lIns="0" bIns="0" rIns="0">
            <a:spAutoFit/>
          </a:bodyPr>
          <a:lstStyle/>
          <a:p>
            <a:pPr marL="474980" indent="-237490" lvl="1">
              <a:lnSpc>
                <a:spcPts val="3079"/>
              </a:lnSpc>
              <a:buFont typeface="Arial"/>
              <a:buChar char="•"/>
            </a:pPr>
            <a:r>
              <a:rPr lang="en-US" sz="2200">
                <a:solidFill>
                  <a:srgbClr val="311A57"/>
                </a:solidFill>
                <a:latin typeface="HK Grotesk Light"/>
              </a:rPr>
              <a:t>Task modularity within a data science context is a new area that has not previously been studied. </a:t>
            </a:r>
          </a:p>
        </p:txBody>
      </p:sp>
      <p:sp>
        <p:nvSpPr>
          <p:cNvPr name="TextBox 16" id="16"/>
          <p:cNvSpPr txBox="true"/>
          <p:nvPr/>
        </p:nvSpPr>
        <p:spPr>
          <a:xfrm rot="0">
            <a:off x="10474561" y="6826421"/>
            <a:ext cx="5012276" cy="1157605"/>
          </a:xfrm>
          <a:prstGeom prst="rect">
            <a:avLst/>
          </a:prstGeom>
        </p:spPr>
        <p:txBody>
          <a:bodyPr anchor="t" rtlCol="false" tIns="0" lIns="0" bIns="0" rIns="0">
            <a:spAutoFit/>
          </a:bodyPr>
          <a:lstStyle/>
          <a:p>
            <a:pPr marL="474980" indent="-237490" lvl="1">
              <a:lnSpc>
                <a:spcPts val="3079"/>
              </a:lnSpc>
              <a:buFont typeface="Arial"/>
              <a:buChar char="•"/>
            </a:pPr>
            <a:r>
              <a:rPr lang="en-US" sz="2200">
                <a:solidFill>
                  <a:srgbClr val="311A57"/>
                </a:solidFill>
                <a:latin typeface="HK Grotesk Light"/>
              </a:rPr>
              <a:t>Since only 19% of the teams achieved good task modularity, kanban may not be the best method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DAEZddoF_yw</dc:identifier>
  <dcterms:modified xsi:type="dcterms:W3CDTF">2011-08-01T06:04:30Z</dcterms:modified>
  <cp:revision>1</cp:revision>
  <dc:title>kanban </dc:title>
</cp:coreProperties>
</file>