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B7B"/>
    <a:srgbClr val="FDE14A"/>
    <a:srgbClr val="E7E7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344850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248452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193373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292204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146929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773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2" name="Slide Number Placeholder 11"/>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194105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7" name="Footer Placeholder 6"/>
          <p:cNvSpPr>
            <a:spLocks noGrp="1"/>
          </p:cNvSpPr>
          <p:nvPr>
            <p:ph type="ftr" sz="quarter" idx="11"/>
          </p:nvPr>
        </p:nvSpPr>
        <p:spPr/>
        <p:txBody>
          <a:bodyPr/>
          <a:lstStyle/>
          <a:p>
            <a:endParaRPr lang="en-IN" dirty="0"/>
          </a:p>
        </p:txBody>
      </p:sp>
      <p:sp>
        <p:nvSpPr>
          <p:cNvPr id="8" name="Slide Number Placeholder 7"/>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16506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299570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298240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C093EC6-3B47-4FD0-99AD-9F39B3270C73}" type="datetimeFigureOut">
              <a:rPr lang="en-IN" smtClean="0"/>
              <a:t>06-12-2021</a:t>
            </a:fld>
            <a:endParaRPr lang="en-IN" dirty="0"/>
          </a:p>
        </p:txBody>
      </p:sp>
      <p:sp>
        <p:nvSpPr>
          <p:cNvPr id="9" name="Footer Placeholder 8"/>
          <p:cNvSpPr>
            <a:spLocks noGrp="1"/>
          </p:cNvSpPr>
          <p:nvPr>
            <p:ph type="ftr" sz="quarter" idx="11"/>
          </p:nvPr>
        </p:nvSpPr>
        <p:spPr>
          <a:xfrm>
            <a:off x="3499101" y="6356350"/>
            <a:ext cx="5911517" cy="365125"/>
          </a:xfrm>
        </p:spPr>
        <p:txBody>
          <a:bodyPr/>
          <a:lstStyle/>
          <a:p>
            <a:endParaRPr lang="en-IN" dirty="0"/>
          </a:p>
        </p:txBody>
      </p:sp>
      <p:sp>
        <p:nvSpPr>
          <p:cNvPr id="10" name="Slide Number Placeholder 9"/>
          <p:cNvSpPr>
            <a:spLocks noGrp="1"/>
          </p:cNvSpPr>
          <p:nvPr>
            <p:ph type="sldNum" sz="quarter" idx="12"/>
          </p:nvPr>
        </p:nvSpPr>
        <p:spPr/>
        <p:txBody>
          <a:bodyPr/>
          <a:lstStyle/>
          <a:p>
            <a:fld id="{01A04CFF-0BDE-4B78-B40F-B04A455D72CE}" type="slidenum">
              <a:rPr lang="en-IN" smtClean="0"/>
              <a:t>‹#›</a:t>
            </a:fld>
            <a:endParaRPr lang="en-IN" dirty="0"/>
          </a:p>
        </p:txBody>
      </p:sp>
    </p:spTree>
    <p:extLst>
      <p:ext uri="{BB962C8B-B14F-4D97-AF65-F5344CB8AC3E}">
        <p14:creationId xmlns:p14="http://schemas.microsoft.com/office/powerpoint/2010/main" val="68318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C093EC6-3B47-4FD0-99AD-9F39B3270C73}" type="datetimeFigureOut">
              <a:rPr lang="en-IN" smtClean="0"/>
              <a:t>06-12-2021</a:t>
            </a:fld>
            <a:endParaRPr lang="en-IN"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1A04CFF-0BDE-4B78-B40F-B04A455D72CE}" type="slidenum">
              <a:rPr lang="en-IN" smtClean="0"/>
              <a:t>‹#›</a:t>
            </a:fld>
            <a:endParaRPr lang="en-IN" dirty="0"/>
          </a:p>
        </p:txBody>
      </p:sp>
    </p:spTree>
    <p:extLst>
      <p:ext uri="{BB962C8B-B14F-4D97-AF65-F5344CB8AC3E}">
        <p14:creationId xmlns:p14="http://schemas.microsoft.com/office/powerpoint/2010/main" val="2992990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iJ819KRaGmpimihnav-ASQeFR8MgfOnz/view?usp=shar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RqPGb16P6alXR83DbHmZeOfL-sE9nk3j/view?usp=sharing" TargetMode="External"/><Relationship Id="rId2" Type="http://schemas.openxmlformats.org/officeDocument/2006/relationships/hyperlink" Target="ER-Diagram(Covid%20management%20system)-converted.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uVmC-ipnX8NwjjbeHSywS3K679zTi3Vi/view?usp=sharing" TargetMode="External"/><Relationship Id="rId2" Type="http://schemas.openxmlformats.org/officeDocument/2006/relationships/hyperlink" Target="Relationl%20Schema%20(Covid%20Management%20system).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yQSvPQgv-g5sYytRZ4XRcv3DswDTLRJv/view?usp=sharing" TargetMode="External"/><Relationship Id="rId2" Type="http://schemas.openxmlformats.org/officeDocument/2006/relationships/hyperlink" Target="Normalisation.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NqhbJ8e1BwKAPeJ8mmb5vGTOxZJH9eE7/view?usp=sharing" TargetMode="External"/><Relationship Id="rId2" Type="http://schemas.openxmlformats.org/officeDocument/2006/relationships/hyperlink" Target="https://drive.google.com/file/d/1EImIjeZegN83qHfgYQf28ntslSMsZfZ_/view?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2F79-C7C7-4C7C-97C5-B605502064C1}"/>
              </a:ext>
            </a:extLst>
          </p:cNvPr>
          <p:cNvSpPr>
            <a:spLocks noGrp="1"/>
          </p:cNvSpPr>
          <p:nvPr>
            <p:ph type="ctrTitle"/>
          </p:nvPr>
        </p:nvSpPr>
        <p:spPr>
          <a:xfrm>
            <a:off x="303288" y="1242875"/>
            <a:ext cx="8873142" cy="1375506"/>
          </a:xfrm>
        </p:spPr>
        <p:txBody>
          <a:bodyPr>
            <a:normAutofit/>
          </a:bodyPr>
          <a:lstStyle/>
          <a:p>
            <a:r>
              <a:rPr lang="en-IN" dirty="0"/>
              <a:t>Covid Management System</a:t>
            </a:r>
          </a:p>
        </p:txBody>
      </p:sp>
      <p:sp>
        <p:nvSpPr>
          <p:cNvPr id="3" name="Subtitle 2">
            <a:extLst>
              <a:ext uri="{FF2B5EF4-FFF2-40B4-BE49-F238E27FC236}">
                <a16:creationId xmlns:a16="http://schemas.microsoft.com/office/drawing/2014/main" id="{B3744F0B-8D31-4D1C-9B86-C77CD43CF498}"/>
              </a:ext>
            </a:extLst>
          </p:cNvPr>
          <p:cNvSpPr>
            <a:spLocks noGrp="1"/>
          </p:cNvSpPr>
          <p:nvPr>
            <p:ph type="subTitle" idx="1"/>
          </p:nvPr>
        </p:nvSpPr>
        <p:spPr>
          <a:xfrm>
            <a:off x="407556" y="2618381"/>
            <a:ext cx="7315200" cy="914400"/>
          </a:xfrm>
        </p:spPr>
        <p:txBody>
          <a:bodyPr>
            <a:noAutofit/>
          </a:bodyPr>
          <a:lstStyle/>
          <a:p>
            <a:r>
              <a:rPr lang="en-IN" sz="2400" b="1" i="1" dirty="0">
                <a:latin typeface="Avenir Next LT Pro Light" panose="020B0304020202020204" pitchFamily="34" charset="0"/>
              </a:rPr>
              <a:t>Group ID:- 33</a:t>
            </a:r>
          </a:p>
          <a:p>
            <a:endParaRPr lang="en-IN" sz="2400" b="1" i="1" dirty="0">
              <a:latin typeface="Avenir Next LT Pro Light" panose="020B0304020202020204" pitchFamily="34" charset="0"/>
            </a:endParaRPr>
          </a:p>
          <a:p>
            <a:r>
              <a:rPr lang="en-IN" sz="2400" b="1" i="1" dirty="0">
                <a:latin typeface="Avenir Next LT Pro Light" panose="020B0304020202020204" pitchFamily="34" charset="0"/>
              </a:rPr>
              <a:t>By:-</a:t>
            </a:r>
          </a:p>
          <a:p>
            <a:r>
              <a:rPr lang="en-IN" sz="2400" b="1" i="1" dirty="0">
                <a:latin typeface="Avenir Next LT Pro Light" panose="020B0304020202020204" pitchFamily="34" charset="0"/>
              </a:rPr>
              <a:t>Nishant Koradia (202118009)</a:t>
            </a:r>
          </a:p>
          <a:p>
            <a:r>
              <a:rPr lang="en-IN" sz="2400" b="1" i="1" dirty="0">
                <a:latin typeface="Avenir Next LT Pro Light" panose="020B0304020202020204" pitchFamily="34" charset="0"/>
              </a:rPr>
              <a:t>Dhairya Lakhani (202118012)</a:t>
            </a:r>
          </a:p>
          <a:p>
            <a:r>
              <a:rPr lang="en-IN" sz="2400" b="1" i="1" dirty="0">
                <a:latin typeface="Avenir Next LT Pro Light" panose="020B0304020202020204" pitchFamily="34" charset="0"/>
              </a:rPr>
              <a:t>Kandarp Parmar (202118027)</a:t>
            </a:r>
          </a:p>
          <a:p>
            <a:r>
              <a:rPr lang="en-IN" sz="2400" b="1" i="1" dirty="0">
                <a:latin typeface="Avenir Next LT Pro Light" panose="020B0304020202020204" pitchFamily="34" charset="0"/>
              </a:rPr>
              <a:t>Vidhi Shah  (202118037)</a:t>
            </a:r>
          </a:p>
        </p:txBody>
      </p:sp>
    </p:spTree>
    <p:extLst>
      <p:ext uri="{BB962C8B-B14F-4D97-AF65-F5344CB8AC3E}">
        <p14:creationId xmlns:p14="http://schemas.microsoft.com/office/powerpoint/2010/main" val="242663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ADBB-C97A-4A27-AC30-31611F2B24E3}"/>
              </a:ext>
            </a:extLst>
          </p:cNvPr>
          <p:cNvSpPr>
            <a:spLocks noGrp="1"/>
          </p:cNvSpPr>
          <p:nvPr>
            <p:ph type="title"/>
          </p:nvPr>
        </p:nvSpPr>
        <p:spPr>
          <a:xfrm>
            <a:off x="252919" y="1123837"/>
            <a:ext cx="3076207" cy="4691037"/>
          </a:xfrm>
        </p:spPr>
        <p:txBody>
          <a:bodyPr>
            <a:normAutofit fontScale="90000"/>
          </a:bodyPr>
          <a:lstStyle/>
          <a:p>
            <a:r>
              <a:rPr lang="en-IN" sz="5300" b="1" u="sng" dirty="0"/>
              <a:t>Query 3:-</a:t>
            </a:r>
            <a:br>
              <a:rPr lang="en-IN" dirty="0"/>
            </a:br>
            <a:br>
              <a:rPr lang="en-IN" dirty="0"/>
            </a:br>
            <a:r>
              <a:rPr lang="en-US" sz="2700" dirty="0"/>
              <a:t>List ID, name of patient who is suffering from any allergy and recovered from Covid. Also display patient medication, admit date and discharge date for the same</a:t>
            </a:r>
            <a:r>
              <a:rPr lang="en-US" dirty="0"/>
              <a:t>.</a:t>
            </a:r>
            <a:endParaRPr lang="en-IN" dirty="0"/>
          </a:p>
        </p:txBody>
      </p:sp>
      <p:sp>
        <p:nvSpPr>
          <p:cNvPr id="3" name="Content Placeholder 2">
            <a:extLst>
              <a:ext uri="{FF2B5EF4-FFF2-40B4-BE49-F238E27FC236}">
                <a16:creationId xmlns:a16="http://schemas.microsoft.com/office/drawing/2014/main" id="{98D6D3D0-736C-46B4-82F1-29D82561EB74}"/>
              </a:ext>
            </a:extLst>
          </p:cNvPr>
          <p:cNvSpPr>
            <a:spLocks noGrp="1"/>
          </p:cNvSpPr>
          <p:nvPr>
            <p:ph idx="1"/>
          </p:nvPr>
        </p:nvSpPr>
        <p:spPr/>
        <p:txBody>
          <a:bodyPr/>
          <a:lstStyle/>
          <a:p>
            <a:r>
              <a:rPr lang="en-IN" b="1" u="sng" dirty="0"/>
              <a:t>SQL Query:-</a:t>
            </a:r>
          </a:p>
          <a:p>
            <a:pPr marL="0" indent="0">
              <a:buNone/>
            </a:pPr>
            <a:r>
              <a:rPr lang="en-IN" dirty="0"/>
              <a:t>SELECT patient_details.u_id, u_name, u_allergy, pt_medication, pt_admit_date, pt_discharge_date FROM user_details NATURAL JOIN user_symptoms INNER JOIN patient_details ON user_details.u_id=patient_details.u_id WHERE u_allergy IS NOT NULL AND u_allergy &lt;&gt; ‘’;</a:t>
            </a:r>
          </a:p>
          <a:p>
            <a:endParaRPr lang="en-IN" dirty="0"/>
          </a:p>
          <a:p>
            <a:r>
              <a:rPr lang="en-IN" b="1" u="sng" dirty="0"/>
              <a:t>Relational Algebra:-</a:t>
            </a:r>
          </a:p>
          <a:p>
            <a:endParaRPr lang="en-IN" dirty="0"/>
          </a:p>
          <a:p>
            <a:endParaRPr lang="en-IN" dirty="0"/>
          </a:p>
          <a:p>
            <a:endParaRPr lang="en-IN" dirty="0"/>
          </a:p>
          <a:p>
            <a:r>
              <a:rPr lang="en-IN" b="1" u="sng" dirty="0"/>
              <a:t>Output:-</a:t>
            </a:r>
          </a:p>
          <a:p>
            <a:endParaRPr lang="en-IN" dirty="0"/>
          </a:p>
        </p:txBody>
      </p:sp>
      <p:pic>
        <p:nvPicPr>
          <p:cNvPr id="4" name="Picture 3">
            <a:extLst>
              <a:ext uri="{FF2B5EF4-FFF2-40B4-BE49-F238E27FC236}">
                <a16:creationId xmlns:a16="http://schemas.microsoft.com/office/drawing/2014/main" id="{00499A3A-AABC-4706-B4B8-5161BBD386B8}"/>
              </a:ext>
            </a:extLst>
          </p:cNvPr>
          <p:cNvPicPr>
            <a:picLocks noChangeAspect="1"/>
          </p:cNvPicPr>
          <p:nvPr/>
        </p:nvPicPr>
        <p:blipFill>
          <a:blip r:embed="rId2"/>
          <a:stretch>
            <a:fillRect/>
          </a:stretch>
        </p:blipFill>
        <p:spPr>
          <a:xfrm>
            <a:off x="3986527" y="3669483"/>
            <a:ext cx="6890468" cy="952854"/>
          </a:xfrm>
          <a:prstGeom prst="rect">
            <a:avLst/>
          </a:prstGeom>
        </p:spPr>
      </p:pic>
      <p:pic>
        <p:nvPicPr>
          <p:cNvPr id="5" name="Picture 4">
            <a:extLst>
              <a:ext uri="{FF2B5EF4-FFF2-40B4-BE49-F238E27FC236}">
                <a16:creationId xmlns:a16="http://schemas.microsoft.com/office/drawing/2014/main" id="{FD0B32B9-3F18-43B8-8337-9E78D7230F7D}"/>
              </a:ext>
            </a:extLst>
          </p:cNvPr>
          <p:cNvPicPr>
            <a:picLocks noChangeAspect="1"/>
          </p:cNvPicPr>
          <p:nvPr/>
        </p:nvPicPr>
        <p:blipFill>
          <a:blip r:embed="rId3"/>
          <a:stretch>
            <a:fillRect/>
          </a:stretch>
        </p:blipFill>
        <p:spPr>
          <a:xfrm>
            <a:off x="4057548" y="5357674"/>
            <a:ext cx="7315200" cy="914400"/>
          </a:xfrm>
          <a:prstGeom prst="rect">
            <a:avLst/>
          </a:prstGeom>
        </p:spPr>
      </p:pic>
    </p:spTree>
    <p:extLst>
      <p:ext uri="{BB962C8B-B14F-4D97-AF65-F5344CB8AC3E}">
        <p14:creationId xmlns:p14="http://schemas.microsoft.com/office/powerpoint/2010/main" val="214202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21E0-21A6-4918-915D-D7B294D6B19F}"/>
              </a:ext>
            </a:extLst>
          </p:cNvPr>
          <p:cNvSpPr>
            <a:spLocks noGrp="1"/>
          </p:cNvSpPr>
          <p:nvPr>
            <p:ph type="title"/>
          </p:nvPr>
        </p:nvSpPr>
        <p:spPr>
          <a:xfrm>
            <a:off x="252919" y="1123837"/>
            <a:ext cx="2947482" cy="4664404"/>
          </a:xfrm>
        </p:spPr>
        <p:txBody>
          <a:bodyPr>
            <a:normAutofit fontScale="90000"/>
          </a:bodyPr>
          <a:lstStyle/>
          <a:p>
            <a:r>
              <a:rPr lang="en-IN" sz="5300" b="1" u="sng" dirty="0"/>
              <a:t>Query 4:-</a:t>
            </a:r>
            <a:br>
              <a:rPr lang="en-IN" dirty="0"/>
            </a:br>
            <a:br>
              <a:rPr lang="en-IN" dirty="0"/>
            </a:br>
            <a:r>
              <a:rPr lang="en-US" dirty="0"/>
              <a:t>List of the patients that are tested positive and have lung infection more than 25% in order to get admitted to the hospital.</a:t>
            </a:r>
            <a:endParaRPr lang="en-IN" dirty="0"/>
          </a:p>
        </p:txBody>
      </p:sp>
      <p:sp>
        <p:nvSpPr>
          <p:cNvPr id="3" name="Content Placeholder 2">
            <a:extLst>
              <a:ext uri="{FF2B5EF4-FFF2-40B4-BE49-F238E27FC236}">
                <a16:creationId xmlns:a16="http://schemas.microsoft.com/office/drawing/2014/main" id="{E0DD3989-B21D-4DFC-9B6F-B03823CBCC7C}"/>
              </a:ext>
            </a:extLst>
          </p:cNvPr>
          <p:cNvSpPr>
            <a:spLocks noGrp="1"/>
          </p:cNvSpPr>
          <p:nvPr>
            <p:ph idx="1"/>
          </p:nvPr>
        </p:nvSpPr>
        <p:spPr/>
        <p:txBody>
          <a:bodyPr/>
          <a:lstStyle/>
          <a:p>
            <a:r>
              <a:rPr lang="en-IN" b="1" u="sng" dirty="0"/>
              <a:t>SQL Query:-</a:t>
            </a:r>
          </a:p>
          <a:p>
            <a:pPr marL="0" indent="0">
              <a:buNone/>
            </a:pPr>
            <a:r>
              <a:rPr lang="en-IN" dirty="0"/>
              <a:t>SELECT u_id, u_name, l_id, l_name, l_report, s_time, s_date, pt_lung_infec FROM patient_details NATURAL JOIN user_details NATURAL JOIN l_testing NATURAL JOIN lab_info WHERE l_report='Positive' AND pt_lung_infec&gt;25;</a:t>
            </a:r>
          </a:p>
          <a:p>
            <a:endParaRPr lang="en-IN" dirty="0"/>
          </a:p>
          <a:p>
            <a:r>
              <a:rPr lang="en-IN" b="1" u="sng" dirty="0"/>
              <a:t>Relational Algebra:-</a:t>
            </a:r>
          </a:p>
          <a:p>
            <a:endParaRPr lang="en-IN" dirty="0"/>
          </a:p>
          <a:p>
            <a:endParaRPr lang="en-IN" dirty="0"/>
          </a:p>
          <a:p>
            <a:r>
              <a:rPr lang="en-IN" b="1" u="sng" dirty="0"/>
              <a:t>Output:-</a:t>
            </a:r>
          </a:p>
          <a:p>
            <a:endParaRPr lang="en-IN" dirty="0"/>
          </a:p>
          <a:p>
            <a:endParaRPr lang="en-IN" dirty="0"/>
          </a:p>
        </p:txBody>
      </p:sp>
      <p:pic>
        <p:nvPicPr>
          <p:cNvPr id="4" name="Picture 3">
            <a:extLst>
              <a:ext uri="{FF2B5EF4-FFF2-40B4-BE49-F238E27FC236}">
                <a16:creationId xmlns:a16="http://schemas.microsoft.com/office/drawing/2014/main" id="{F3E5DFB2-C2D0-45C5-9516-48205FC509AE}"/>
              </a:ext>
            </a:extLst>
          </p:cNvPr>
          <p:cNvPicPr>
            <a:picLocks noChangeAspect="1"/>
          </p:cNvPicPr>
          <p:nvPr/>
        </p:nvPicPr>
        <p:blipFill>
          <a:blip r:embed="rId2"/>
          <a:stretch>
            <a:fillRect/>
          </a:stretch>
        </p:blipFill>
        <p:spPr>
          <a:xfrm>
            <a:off x="3869268" y="3541913"/>
            <a:ext cx="7600774" cy="779123"/>
          </a:xfrm>
          <a:prstGeom prst="rect">
            <a:avLst/>
          </a:prstGeom>
        </p:spPr>
      </p:pic>
      <p:pic>
        <p:nvPicPr>
          <p:cNvPr id="5" name="Picture 4">
            <a:extLst>
              <a:ext uri="{FF2B5EF4-FFF2-40B4-BE49-F238E27FC236}">
                <a16:creationId xmlns:a16="http://schemas.microsoft.com/office/drawing/2014/main" id="{D4A4C1C0-A360-4A22-AE9E-3D6B7B20F1D3}"/>
              </a:ext>
            </a:extLst>
          </p:cNvPr>
          <p:cNvPicPr>
            <a:picLocks noChangeAspect="1"/>
          </p:cNvPicPr>
          <p:nvPr/>
        </p:nvPicPr>
        <p:blipFill>
          <a:blip r:embed="rId3"/>
          <a:stretch>
            <a:fillRect/>
          </a:stretch>
        </p:blipFill>
        <p:spPr>
          <a:xfrm>
            <a:off x="3869268" y="4939484"/>
            <a:ext cx="7551187" cy="1160389"/>
          </a:xfrm>
          <a:prstGeom prst="rect">
            <a:avLst/>
          </a:prstGeom>
        </p:spPr>
      </p:pic>
    </p:spTree>
    <p:extLst>
      <p:ext uri="{BB962C8B-B14F-4D97-AF65-F5344CB8AC3E}">
        <p14:creationId xmlns:p14="http://schemas.microsoft.com/office/powerpoint/2010/main" val="17757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6EB3-D5AC-47BA-B376-5CE8F46D0294}"/>
              </a:ext>
            </a:extLst>
          </p:cNvPr>
          <p:cNvSpPr>
            <a:spLocks noGrp="1"/>
          </p:cNvSpPr>
          <p:nvPr>
            <p:ph type="title"/>
          </p:nvPr>
        </p:nvSpPr>
        <p:spPr/>
        <p:txBody>
          <a:bodyPr>
            <a:normAutofit fontScale="90000"/>
          </a:bodyPr>
          <a:lstStyle/>
          <a:p>
            <a:r>
              <a:rPr lang="en-IN" sz="5300" b="1" u="sng" dirty="0"/>
              <a:t>Query 5:-</a:t>
            </a:r>
            <a:br>
              <a:rPr lang="en-IN" dirty="0"/>
            </a:br>
            <a:br>
              <a:rPr lang="en-IN" dirty="0"/>
            </a:br>
            <a:r>
              <a:rPr lang="en-US" dirty="0"/>
              <a:t>List the details of hospitals having Cost of an X-ray between 400 to 900 and a CT scan cost also between 4000 to 7000.</a:t>
            </a:r>
            <a:endParaRPr lang="en-IN" dirty="0"/>
          </a:p>
        </p:txBody>
      </p:sp>
      <p:sp>
        <p:nvSpPr>
          <p:cNvPr id="3" name="Content Placeholder 2">
            <a:extLst>
              <a:ext uri="{FF2B5EF4-FFF2-40B4-BE49-F238E27FC236}">
                <a16:creationId xmlns:a16="http://schemas.microsoft.com/office/drawing/2014/main" id="{025CA3C5-DB6D-40CE-A264-8BE618E97B94}"/>
              </a:ext>
            </a:extLst>
          </p:cNvPr>
          <p:cNvSpPr>
            <a:spLocks noGrp="1"/>
          </p:cNvSpPr>
          <p:nvPr>
            <p:ph idx="1"/>
          </p:nvPr>
        </p:nvSpPr>
        <p:spPr/>
        <p:txBody>
          <a:bodyPr>
            <a:normAutofit fontScale="92500" lnSpcReduction="20000"/>
          </a:bodyPr>
          <a:lstStyle/>
          <a:p>
            <a:endParaRPr lang="en-IN" dirty="0"/>
          </a:p>
          <a:p>
            <a:endParaRPr lang="en-IN" dirty="0"/>
          </a:p>
          <a:p>
            <a:endParaRPr lang="en-IN" dirty="0"/>
          </a:p>
          <a:p>
            <a:r>
              <a:rPr lang="en-IN" b="1" u="sng" dirty="0"/>
              <a:t>SQL Query:-</a:t>
            </a:r>
          </a:p>
          <a:p>
            <a:pPr marL="0" indent="0">
              <a:buNone/>
            </a:pPr>
            <a:r>
              <a:rPr lang="en-US" dirty="0"/>
              <a:t>SELECT h_id, h_name, h_phone, h_pincode, h_city FROM hos_info WHERE EXISTS (SELECT xray_cost, ctscan_cost FROM imaging_center WHERE hos_info.h_id = imaging_center.h_id AND xray_cost BETWEEN 400 AND 900 AND ctscan_cost BETWEEN 4000 AND 7000);</a:t>
            </a:r>
          </a:p>
          <a:p>
            <a:endParaRPr lang="en-US" dirty="0"/>
          </a:p>
          <a:p>
            <a:r>
              <a:rPr lang="en-US" b="1" u="sng" dirty="0"/>
              <a:t>Relational Algebra:-</a:t>
            </a:r>
          </a:p>
          <a:p>
            <a:endParaRPr lang="en-US" dirty="0"/>
          </a:p>
          <a:p>
            <a:endParaRPr lang="en-US" dirty="0"/>
          </a:p>
          <a:p>
            <a:endParaRPr lang="en-US" dirty="0"/>
          </a:p>
          <a:p>
            <a:endParaRPr lang="en-US" dirty="0"/>
          </a:p>
          <a:p>
            <a:r>
              <a:rPr lang="en-US" b="1" u="sng" dirty="0"/>
              <a:t>Output:-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F113FF4F-F5DB-4416-8427-EF4A27FCE5B6}"/>
              </a:ext>
            </a:extLst>
          </p:cNvPr>
          <p:cNvPicPr>
            <a:picLocks noChangeAspect="1"/>
          </p:cNvPicPr>
          <p:nvPr/>
        </p:nvPicPr>
        <p:blipFill>
          <a:blip r:embed="rId2"/>
          <a:stretch>
            <a:fillRect/>
          </a:stretch>
        </p:blipFill>
        <p:spPr>
          <a:xfrm>
            <a:off x="3949167" y="3246874"/>
            <a:ext cx="7315201" cy="1067669"/>
          </a:xfrm>
          <a:prstGeom prst="rect">
            <a:avLst/>
          </a:prstGeom>
        </p:spPr>
      </p:pic>
      <p:pic>
        <p:nvPicPr>
          <p:cNvPr id="5" name="Picture 4">
            <a:extLst>
              <a:ext uri="{FF2B5EF4-FFF2-40B4-BE49-F238E27FC236}">
                <a16:creationId xmlns:a16="http://schemas.microsoft.com/office/drawing/2014/main" id="{5E04DF15-533B-47E1-B9ED-7224E44F470D}"/>
              </a:ext>
            </a:extLst>
          </p:cNvPr>
          <p:cNvPicPr>
            <a:picLocks noChangeAspect="1"/>
          </p:cNvPicPr>
          <p:nvPr/>
        </p:nvPicPr>
        <p:blipFill>
          <a:blip r:embed="rId3"/>
          <a:stretch>
            <a:fillRect/>
          </a:stretch>
        </p:blipFill>
        <p:spPr>
          <a:xfrm>
            <a:off x="3949167" y="4972426"/>
            <a:ext cx="6419951" cy="1363141"/>
          </a:xfrm>
          <a:prstGeom prst="rect">
            <a:avLst/>
          </a:prstGeom>
        </p:spPr>
      </p:pic>
    </p:spTree>
    <p:extLst>
      <p:ext uri="{BB962C8B-B14F-4D97-AF65-F5344CB8AC3E}">
        <p14:creationId xmlns:p14="http://schemas.microsoft.com/office/powerpoint/2010/main" val="408191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7166-E20A-4F21-AAA0-E486E3A30717}"/>
              </a:ext>
            </a:extLst>
          </p:cNvPr>
          <p:cNvSpPr>
            <a:spLocks noGrp="1"/>
          </p:cNvSpPr>
          <p:nvPr>
            <p:ph type="title"/>
          </p:nvPr>
        </p:nvSpPr>
        <p:spPr/>
        <p:txBody>
          <a:bodyPr/>
          <a:lstStyle/>
          <a:p>
            <a:r>
              <a:rPr lang="en-IN" sz="4800" b="1" u="sng" dirty="0"/>
              <a:t>More </a:t>
            </a:r>
            <a:br>
              <a:rPr lang="en-IN" sz="4800" b="1" u="sng" dirty="0"/>
            </a:br>
            <a:r>
              <a:rPr lang="en-IN" sz="4800" b="1" u="sng" dirty="0"/>
              <a:t>Queries:-</a:t>
            </a:r>
            <a:br>
              <a:rPr lang="en-IN" dirty="0"/>
            </a:br>
            <a:endParaRPr lang="en-IN" dirty="0"/>
          </a:p>
        </p:txBody>
      </p:sp>
      <p:sp>
        <p:nvSpPr>
          <p:cNvPr id="3" name="Content Placeholder 2">
            <a:extLst>
              <a:ext uri="{FF2B5EF4-FFF2-40B4-BE49-F238E27FC236}">
                <a16:creationId xmlns:a16="http://schemas.microsoft.com/office/drawing/2014/main" id="{042E96F5-7308-4C7F-9C24-080F08757792}"/>
              </a:ext>
            </a:extLst>
          </p:cNvPr>
          <p:cNvSpPr>
            <a:spLocks noGrp="1"/>
          </p:cNvSpPr>
          <p:nvPr>
            <p:ph idx="1"/>
          </p:nvPr>
        </p:nvSpPr>
        <p:spPr/>
        <p:txBody>
          <a:bodyPr/>
          <a:lstStyle/>
          <a:p>
            <a:r>
              <a:rPr lang="en-IN" dirty="0"/>
              <a:t>More queries from the database are:-</a:t>
            </a:r>
          </a:p>
          <a:p>
            <a:endParaRPr lang="en-IN" dirty="0"/>
          </a:p>
          <a:p>
            <a:endParaRPr lang="en-IN" dirty="0"/>
          </a:p>
          <a:p>
            <a:endParaRPr lang="en-IN" dirty="0"/>
          </a:p>
          <a:p>
            <a:r>
              <a:rPr lang="en-IN" dirty="0">
                <a:solidFill>
                  <a:srgbClr val="92D050"/>
                </a:solidFill>
                <a:hlinkClick r:id="rId2">
                  <a:extLst>
                    <a:ext uri="{A12FA001-AC4F-418D-AE19-62706E023703}">
                      <ahyp:hlinkClr xmlns:ahyp="http://schemas.microsoft.com/office/drawing/2018/hyperlinkcolor" val="tx"/>
                    </a:ext>
                  </a:extLst>
                </a:hlinkClick>
              </a:rPr>
              <a:t>More Queries</a:t>
            </a:r>
            <a:endParaRPr lang="en-IN" dirty="0">
              <a:solidFill>
                <a:srgbClr val="92D050"/>
              </a:solidFill>
            </a:endParaRPr>
          </a:p>
        </p:txBody>
      </p:sp>
    </p:spTree>
    <p:extLst>
      <p:ext uri="{BB962C8B-B14F-4D97-AF65-F5344CB8AC3E}">
        <p14:creationId xmlns:p14="http://schemas.microsoft.com/office/powerpoint/2010/main" val="84200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C632-BA92-400F-834A-CC350BE0F9F4}"/>
              </a:ext>
            </a:extLst>
          </p:cNvPr>
          <p:cNvSpPr>
            <a:spLocks noGrp="1"/>
          </p:cNvSpPr>
          <p:nvPr>
            <p:ph type="title"/>
          </p:nvPr>
        </p:nvSpPr>
        <p:spPr>
          <a:xfrm>
            <a:off x="0" y="1123837"/>
            <a:ext cx="3400147" cy="4601183"/>
          </a:xfrm>
        </p:spPr>
        <p:txBody>
          <a:bodyPr>
            <a:normAutofit/>
          </a:bodyPr>
          <a:lstStyle/>
          <a:p>
            <a:r>
              <a:rPr lang="en-IN" sz="4800" b="1" u="sng" dirty="0"/>
              <a:t>Conclusion:-</a:t>
            </a:r>
          </a:p>
        </p:txBody>
      </p:sp>
      <p:sp>
        <p:nvSpPr>
          <p:cNvPr id="3" name="Content Placeholder 2">
            <a:extLst>
              <a:ext uri="{FF2B5EF4-FFF2-40B4-BE49-F238E27FC236}">
                <a16:creationId xmlns:a16="http://schemas.microsoft.com/office/drawing/2014/main" id="{0A9DCEB9-658F-48CB-A16D-E9FAB67F62B6}"/>
              </a:ext>
            </a:extLst>
          </p:cNvPr>
          <p:cNvSpPr>
            <a:spLocks noGrp="1"/>
          </p:cNvSpPr>
          <p:nvPr>
            <p:ph idx="1"/>
          </p:nvPr>
        </p:nvSpPr>
        <p:spPr>
          <a:xfrm>
            <a:off x="3585181" y="388031"/>
            <a:ext cx="8133343" cy="6081937"/>
          </a:xfrm>
        </p:spPr>
        <p:txBody>
          <a:bodyPr>
            <a:normAutofit fontScale="55000" lnSpcReduction="20000"/>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Taking into consideration all the mentioned details in the description we have created a user-friendly interface for users to easily fulfil their needs and to clarify their doubts. It automates numerous daily operations and enables streamlined functioning to desist mismanagement.</a:t>
            </a: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Through this project, we got to know that how different entities should be connected for the easy functioning of the whole system.</a:t>
            </a: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We are providing the facility to the users for easy searching of the laboratory in their areas if they get any of the symptoms.</a:t>
            </a: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Details of hospitals available in their area, beds available in that hospitals, and also details of the doctors who are working there are provided to the user for better information.</a:t>
            </a: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Medications of the hospital and also the approximate cost of treatment </a:t>
            </a:r>
            <a:r>
              <a:rPr lang="en-IN" sz="2900" dirty="0">
                <a:ea typeface="Calibri" panose="020F0502020204030204" pitchFamily="34" charset="0"/>
                <a:cs typeface="Times New Roman" panose="02020603050405020304" pitchFamily="18" charset="0"/>
              </a:rPr>
              <a:t>are</a:t>
            </a:r>
            <a:r>
              <a:rPr lang="en-IN" sz="2900" dirty="0">
                <a:effectLst/>
                <a:ea typeface="Calibri" panose="020F0502020204030204" pitchFamily="34" charset="0"/>
                <a:cs typeface="Times New Roman" panose="02020603050405020304" pitchFamily="18" charset="0"/>
              </a:rPr>
              <a:t> easily known to the user.</a:t>
            </a:r>
          </a:p>
          <a:p>
            <a:pPr algn="just">
              <a:lnSpc>
                <a:spcPct val="107000"/>
              </a:lnSpc>
              <a:spcAft>
                <a:spcPts val="800"/>
              </a:spcAft>
            </a:pPr>
            <a:r>
              <a:rPr lang="en-IN" sz="2900" dirty="0">
                <a:effectLst/>
                <a:ea typeface="Calibri" panose="020F0502020204030204" pitchFamily="34" charset="0"/>
                <a:cs typeface="Times New Roman" panose="02020603050405020304" pitchFamily="18" charset="0"/>
              </a:rPr>
              <a:t>Records of the patient’s histor</a:t>
            </a:r>
            <a:r>
              <a:rPr lang="en-IN" sz="2700" dirty="0">
                <a:effectLst/>
                <a:ea typeface="Calibri" panose="020F0502020204030204" pitchFamily="34" charset="0"/>
                <a:cs typeface="Times New Roman" panose="02020603050405020304" pitchFamily="18" charset="0"/>
              </a:rPr>
              <a:t>y, allergies, and transactions are safeguarded with the hospital for further references.</a:t>
            </a:r>
          </a:p>
          <a:p>
            <a:pPr algn="just">
              <a:lnSpc>
                <a:spcPct val="107000"/>
              </a:lnSpc>
              <a:spcAft>
                <a:spcPts val="800"/>
              </a:spcAft>
            </a:pPr>
            <a:r>
              <a:rPr lang="en-IN" sz="2700" dirty="0">
                <a:effectLst/>
                <a:ea typeface="Calibri" panose="020F0502020204030204" pitchFamily="34" charset="0"/>
                <a:cs typeface="Times New Roman" panose="02020603050405020304" pitchFamily="18" charset="0"/>
              </a:rPr>
              <a:t>We have created this system as a great opportunity to establish a distinct, efficient, and fast-delivering healthcare model. Implementation of this covid management system is sharing an easy way to store all the kinds of records, provide coordination and user communication, improve day-to-day operations, and clarification of doubts. This project covers the needs of the users, doctors, and hospital authorities by simplifying their interactions.</a:t>
            </a:r>
          </a:p>
          <a:p>
            <a:pPr algn="just"/>
            <a:endParaRPr lang="en-IN" dirty="0"/>
          </a:p>
        </p:txBody>
      </p:sp>
    </p:spTree>
    <p:extLst>
      <p:ext uri="{BB962C8B-B14F-4D97-AF65-F5344CB8AC3E}">
        <p14:creationId xmlns:p14="http://schemas.microsoft.com/office/powerpoint/2010/main" val="242165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52000"/>
          </a:schemeClr>
        </a:solidFill>
        <a:effectLst/>
      </p:bgPr>
    </p:bg>
    <p:spTree>
      <p:nvGrpSpPr>
        <p:cNvPr id="1" name=""/>
        <p:cNvGrpSpPr/>
        <p:nvPr/>
      </p:nvGrpSpPr>
      <p:grpSpPr>
        <a:xfrm>
          <a:off x="0" y="0"/>
          <a:ext cx="0" cy="0"/>
          <a:chOff x="0" y="0"/>
          <a:chExt cx="0" cy="0"/>
        </a:xfrm>
      </p:grpSpPr>
      <p:pic>
        <p:nvPicPr>
          <p:cNvPr id="1028" name="Picture 4" descr="Microsoft PowerPoint Letter of thanks Template Slide show, good news, text,  rectangle, presentation png | PNGWing">
            <a:extLst>
              <a:ext uri="{FF2B5EF4-FFF2-40B4-BE49-F238E27FC236}">
                <a16:creationId xmlns:a16="http://schemas.microsoft.com/office/drawing/2014/main" id="{DF76F6CC-28CA-494C-A208-5B333AB176DD}"/>
              </a:ext>
            </a:extLst>
          </p:cNvPr>
          <p:cNvPicPr>
            <a:picLocks noChangeAspect="1" noChangeArrowheads="1"/>
          </p:cNvPicPr>
          <p:nvPr/>
        </p:nvPicPr>
        <p:blipFill>
          <a:blip r:embed="rId2">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2589213" y="657225"/>
            <a:ext cx="5964237" cy="572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5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97CC-0DA4-442A-8B8F-A9EB0C5555ED}"/>
              </a:ext>
            </a:extLst>
          </p:cNvPr>
          <p:cNvSpPr>
            <a:spLocks noGrp="1"/>
          </p:cNvSpPr>
          <p:nvPr>
            <p:ph type="title"/>
          </p:nvPr>
        </p:nvSpPr>
        <p:spPr>
          <a:xfrm>
            <a:off x="133165" y="1123837"/>
            <a:ext cx="3195961" cy="4601183"/>
          </a:xfrm>
        </p:spPr>
        <p:txBody>
          <a:bodyPr>
            <a:normAutofit/>
          </a:bodyPr>
          <a:lstStyle/>
          <a:p>
            <a:r>
              <a:rPr lang="en-IN" sz="4800" b="1" u="sng" dirty="0"/>
              <a:t>Project Description</a:t>
            </a:r>
            <a:br>
              <a:rPr lang="en-IN" sz="4800" dirty="0"/>
            </a:br>
            <a:endParaRPr lang="en-IN" sz="4800" dirty="0"/>
          </a:p>
        </p:txBody>
      </p:sp>
      <p:sp>
        <p:nvSpPr>
          <p:cNvPr id="3" name="Content Placeholder 2">
            <a:extLst>
              <a:ext uri="{FF2B5EF4-FFF2-40B4-BE49-F238E27FC236}">
                <a16:creationId xmlns:a16="http://schemas.microsoft.com/office/drawing/2014/main" id="{8D6B8513-622A-4581-A71E-F98DF3D7807E}"/>
              </a:ext>
            </a:extLst>
          </p:cNvPr>
          <p:cNvSpPr>
            <a:spLocks noGrp="1"/>
          </p:cNvSpPr>
          <p:nvPr>
            <p:ph idx="1"/>
          </p:nvPr>
        </p:nvSpPr>
        <p:spPr/>
        <p:txBody>
          <a:bodyPr/>
          <a:lstStyle/>
          <a:p>
            <a:pPr algn="just"/>
            <a:r>
              <a:rPr lang="en-US" dirty="0"/>
              <a:t> For the last two years covid-19 is wreaking havoc in over 200 countries and millions of people are getting affected by it. In India, as cases started to increase there was trepidation in people and bungling of resources in hospitals.</a:t>
            </a:r>
          </a:p>
          <a:p>
            <a:pPr algn="just"/>
            <a:r>
              <a:rPr lang="en-US" dirty="0"/>
              <a:t> Considering the situation, Our project aims to smooth out some processes related to finding a hospital, finding a laboratory, booking an appointment with a doctor, and getting a hospital bed if needed.</a:t>
            </a:r>
          </a:p>
          <a:p>
            <a:pPr algn="just"/>
            <a:r>
              <a:rPr lang="en-US" dirty="0"/>
              <a:t>User can get information about various services available at a hospital, various staff details. Also, our project helps in smoothing out the process of discharge.</a:t>
            </a:r>
            <a:endParaRPr lang="en-IN" dirty="0"/>
          </a:p>
        </p:txBody>
      </p:sp>
    </p:spTree>
    <p:extLst>
      <p:ext uri="{BB962C8B-B14F-4D97-AF65-F5344CB8AC3E}">
        <p14:creationId xmlns:p14="http://schemas.microsoft.com/office/powerpoint/2010/main" val="93190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B5D1-CE42-4E7F-B1EC-B31165D5612F}"/>
              </a:ext>
            </a:extLst>
          </p:cNvPr>
          <p:cNvSpPr>
            <a:spLocks noGrp="1"/>
          </p:cNvSpPr>
          <p:nvPr>
            <p:ph type="title"/>
          </p:nvPr>
        </p:nvSpPr>
        <p:spPr/>
        <p:txBody>
          <a:bodyPr/>
          <a:lstStyle/>
          <a:p>
            <a:r>
              <a:rPr lang="en-IN" sz="4800" b="1" u="sng" dirty="0"/>
              <a:t>Project </a:t>
            </a:r>
            <a:br>
              <a:rPr lang="en-IN" sz="4800" b="1" u="sng" dirty="0"/>
            </a:br>
            <a:r>
              <a:rPr lang="en-IN" sz="4800" b="1" u="sng" dirty="0"/>
              <a:t>Scope</a:t>
            </a:r>
            <a:br>
              <a:rPr lang="en-IN" dirty="0"/>
            </a:br>
            <a:endParaRPr lang="en-IN" dirty="0"/>
          </a:p>
        </p:txBody>
      </p:sp>
      <p:sp>
        <p:nvSpPr>
          <p:cNvPr id="3" name="Content Placeholder 2">
            <a:extLst>
              <a:ext uri="{FF2B5EF4-FFF2-40B4-BE49-F238E27FC236}">
                <a16:creationId xmlns:a16="http://schemas.microsoft.com/office/drawing/2014/main" id="{8ADB3031-4CA9-49D3-A79F-4320B68F6341}"/>
              </a:ext>
            </a:extLst>
          </p:cNvPr>
          <p:cNvSpPr>
            <a:spLocks noGrp="1"/>
          </p:cNvSpPr>
          <p:nvPr>
            <p:ph idx="1"/>
          </p:nvPr>
        </p:nvSpPr>
        <p:spPr/>
        <p:txBody>
          <a:bodyPr/>
          <a:lstStyle/>
          <a:p>
            <a:pPr algn="just">
              <a:lnSpc>
                <a:spcPct val="107000"/>
              </a:lnSpc>
              <a:spcAft>
                <a:spcPts val="800"/>
              </a:spcAft>
            </a:pPr>
            <a:r>
              <a:rPr lang="en-IN" dirty="0"/>
              <a:t>For instance, if the User is getting any symptoms of covid then he/she can consult a doctor nearest to him/her in the area.</a:t>
            </a:r>
          </a:p>
          <a:p>
            <a:pPr algn="just">
              <a:lnSpc>
                <a:spcPct val="107000"/>
              </a:lnSpc>
              <a:spcAft>
                <a:spcPts val="800"/>
              </a:spcAft>
            </a:pPr>
            <a:r>
              <a:rPr lang="en-IN" dirty="0"/>
              <a:t> If symptoms are considerable then a Consulting doctor can prescribe for getting tested. So, the user can search for the laboratory in that area. </a:t>
            </a:r>
          </a:p>
          <a:p>
            <a:pPr algn="just">
              <a:lnSpc>
                <a:spcPct val="107000"/>
              </a:lnSpc>
              <a:spcAft>
                <a:spcPts val="800"/>
              </a:spcAft>
            </a:pPr>
            <a:r>
              <a:rPr lang="en-IN" dirty="0"/>
              <a:t>After getting tested if the user gets a report positive then he can again consult the doctor for asking to be home quarantined or getting admitted to a hospital.</a:t>
            </a:r>
          </a:p>
          <a:p>
            <a:pPr algn="just">
              <a:lnSpc>
                <a:spcPct val="107000"/>
              </a:lnSpc>
              <a:spcAft>
                <a:spcPts val="800"/>
              </a:spcAft>
            </a:pPr>
            <a:r>
              <a:rPr lang="en-IN" dirty="0"/>
              <a:t> If the user is suggested for getting admitted to a hospital, then the user can search for the hospital nearby his/her location according to the budget by looking at the average cost of a hospital and availability of beds for treatment.</a:t>
            </a:r>
          </a:p>
        </p:txBody>
      </p:sp>
    </p:spTree>
    <p:extLst>
      <p:ext uri="{BB962C8B-B14F-4D97-AF65-F5344CB8AC3E}">
        <p14:creationId xmlns:p14="http://schemas.microsoft.com/office/powerpoint/2010/main" val="287092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4FD1-36CF-4179-8DB1-0DDE54DE33FA}"/>
              </a:ext>
            </a:extLst>
          </p:cNvPr>
          <p:cNvSpPr>
            <a:spLocks noGrp="1"/>
          </p:cNvSpPr>
          <p:nvPr>
            <p:ph type="title"/>
          </p:nvPr>
        </p:nvSpPr>
        <p:spPr>
          <a:xfrm>
            <a:off x="142042" y="1123837"/>
            <a:ext cx="3195961" cy="4601183"/>
          </a:xfrm>
        </p:spPr>
        <p:txBody>
          <a:bodyPr>
            <a:normAutofit/>
          </a:bodyPr>
          <a:lstStyle/>
          <a:p>
            <a:r>
              <a:rPr lang="en-IN" sz="4400" b="1" u="sng" dirty="0"/>
              <a:t>Entity Relationship </a:t>
            </a:r>
            <a:br>
              <a:rPr lang="en-IN" sz="4400" b="1" u="sng" dirty="0"/>
            </a:br>
            <a:r>
              <a:rPr lang="en-IN" sz="4400" b="1" u="sng" dirty="0"/>
              <a:t>Diagram</a:t>
            </a:r>
          </a:p>
        </p:txBody>
      </p:sp>
      <p:sp>
        <p:nvSpPr>
          <p:cNvPr id="3" name="Content Placeholder 2">
            <a:extLst>
              <a:ext uri="{FF2B5EF4-FFF2-40B4-BE49-F238E27FC236}">
                <a16:creationId xmlns:a16="http://schemas.microsoft.com/office/drawing/2014/main" id="{86503F3C-0A36-4188-88E4-4D6CFD599812}"/>
              </a:ext>
            </a:extLst>
          </p:cNvPr>
          <p:cNvSpPr>
            <a:spLocks noGrp="1"/>
          </p:cNvSpPr>
          <p:nvPr>
            <p:ph idx="1"/>
          </p:nvPr>
        </p:nvSpPr>
        <p:spPr/>
        <p:txBody>
          <a:bodyPr/>
          <a:lstStyle/>
          <a:p>
            <a:pPr algn="just"/>
            <a:r>
              <a:rPr lang="en-IN" dirty="0"/>
              <a:t>In Entity-Relationship Model database is represented as a collection of entities and their relationship instances.</a:t>
            </a:r>
          </a:p>
          <a:p>
            <a:endParaRPr lang="en-IN" dirty="0">
              <a:hlinkClick r:id="rId2" action="ppaction://hlinkfile"/>
            </a:endParaRPr>
          </a:p>
          <a:p>
            <a:endParaRPr lang="en-IN" dirty="0">
              <a:hlinkClick r:id="rId2" action="ppaction://hlinkfile"/>
            </a:endParaRPr>
          </a:p>
          <a:p>
            <a:pPr marL="0" indent="0">
              <a:buNone/>
            </a:pPr>
            <a:endParaRPr lang="en-IN" dirty="0">
              <a:hlinkClick r:id="rId2" action="ppaction://hlinkfile"/>
            </a:endParaRPr>
          </a:p>
          <a:p>
            <a:r>
              <a:rPr lang="en-IN" dirty="0">
                <a:solidFill>
                  <a:srgbClr val="92D050"/>
                </a:solidFill>
                <a:hlinkClick r:id="rId3">
                  <a:extLst>
                    <a:ext uri="{A12FA001-AC4F-418D-AE19-62706E023703}">
                      <ahyp:hlinkClr xmlns:ahyp="http://schemas.microsoft.com/office/drawing/2018/hyperlinkcolor" val="tx"/>
                    </a:ext>
                  </a:extLst>
                </a:hlinkClick>
              </a:rPr>
              <a:t>ER Diagram</a:t>
            </a:r>
            <a:endParaRPr lang="en-IN" dirty="0">
              <a:solidFill>
                <a:srgbClr val="92D050"/>
              </a:solidFill>
            </a:endParaRPr>
          </a:p>
        </p:txBody>
      </p:sp>
    </p:spTree>
    <p:extLst>
      <p:ext uri="{BB962C8B-B14F-4D97-AF65-F5344CB8AC3E}">
        <p14:creationId xmlns:p14="http://schemas.microsoft.com/office/powerpoint/2010/main" val="40998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6674-F018-4DDF-98A9-EB9B60C1E1CD}"/>
              </a:ext>
            </a:extLst>
          </p:cNvPr>
          <p:cNvSpPr>
            <a:spLocks noGrp="1"/>
          </p:cNvSpPr>
          <p:nvPr>
            <p:ph type="title"/>
          </p:nvPr>
        </p:nvSpPr>
        <p:spPr/>
        <p:txBody>
          <a:bodyPr>
            <a:normAutofit/>
          </a:bodyPr>
          <a:lstStyle/>
          <a:p>
            <a:r>
              <a:rPr lang="en-IN" sz="4800" b="1" u="sng" dirty="0"/>
              <a:t>Relational Schema</a:t>
            </a:r>
          </a:p>
        </p:txBody>
      </p:sp>
      <p:sp>
        <p:nvSpPr>
          <p:cNvPr id="3" name="Content Placeholder 2">
            <a:extLst>
              <a:ext uri="{FF2B5EF4-FFF2-40B4-BE49-F238E27FC236}">
                <a16:creationId xmlns:a16="http://schemas.microsoft.com/office/drawing/2014/main" id="{AE2A6A7F-AB72-49A7-82C0-7AE784D78268}"/>
              </a:ext>
            </a:extLst>
          </p:cNvPr>
          <p:cNvSpPr>
            <a:spLocks noGrp="1"/>
          </p:cNvSpPr>
          <p:nvPr>
            <p:ph idx="1"/>
          </p:nvPr>
        </p:nvSpPr>
        <p:spPr/>
        <p:txBody>
          <a:bodyPr/>
          <a:lstStyle/>
          <a:p>
            <a:pPr algn="just"/>
            <a:r>
              <a:rPr lang="en-IN" dirty="0"/>
              <a:t>A Relational Schema is a set of relational tables and associated items that are related to one another.</a:t>
            </a:r>
          </a:p>
          <a:p>
            <a:endParaRPr lang="en-IN" dirty="0">
              <a:hlinkClick r:id="rId2" action="ppaction://hlinkfile"/>
            </a:endParaRPr>
          </a:p>
          <a:p>
            <a:endParaRPr lang="en-IN" dirty="0">
              <a:hlinkClick r:id="rId2" action="ppaction://hlinkfile"/>
            </a:endParaRPr>
          </a:p>
          <a:p>
            <a:pPr marL="0" indent="0">
              <a:buNone/>
            </a:pPr>
            <a:endParaRPr lang="en-IN" dirty="0">
              <a:hlinkClick r:id="rId2" action="ppaction://hlinkfile"/>
            </a:endParaRPr>
          </a:p>
          <a:p>
            <a:r>
              <a:rPr lang="en-IN" dirty="0">
                <a:solidFill>
                  <a:srgbClr val="92D050"/>
                </a:solidFill>
                <a:hlinkClick r:id="rId3">
                  <a:extLst>
                    <a:ext uri="{A12FA001-AC4F-418D-AE19-62706E023703}">
                      <ahyp:hlinkClr xmlns:ahyp="http://schemas.microsoft.com/office/drawing/2018/hyperlinkcolor" val="tx"/>
                    </a:ext>
                  </a:extLst>
                </a:hlinkClick>
              </a:rPr>
              <a:t>Schema Diagram</a:t>
            </a:r>
            <a:endParaRPr lang="en-IN" dirty="0">
              <a:solidFill>
                <a:srgbClr val="92D050"/>
              </a:solidFill>
            </a:endParaRPr>
          </a:p>
        </p:txBody>
      </p:sp>
    </p:spTree>
    <p:extLst>
      <p:ext uri="{BB962C8B-B14F-4D97-AF65-F5344CB8AC3E}">
        <p14:creationId xmlns:p14="http://schemas.microsoft.com/office/powerpoint/2010/main" val="147750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1BD9-A989-46FD-9714-25870C88F79F}"/>
              </a:ext>
            </a:extLst>
          </p:cNvPr>
          <p:cNvSpPr>
            <a:spLocks noGrp="1"/>
          </p:cNvSpPr>
          <p:nvPr>
            <p:ph type="title"/>
          </p:nvPr>
        </p:nvSpPr>
        <p:spPr>
          <a:xfrm>
            <a:off x="133164" y="1123837"/>
            <a:ext cx="3249227" cy="4601183"/>
          </a:xfrm>
        </p:spPr>
        <p:txBody>
          <a:bodyPr>
            <a:normAutofit/>
          </a:bodyPr>
          <a:lstStyle/>
          <a:p>
            <a:pPr algn="ctr"/>
            <a:r>
              <a:rPr lang="en-IN" sz="4000" b="1" u="sng" dirty="0"/>
              <a:t>Functional </a:t>
            </a:r>
            <a:br>
              <a:rPr lang="en-IN" sz="4000" b="1" u="sng" dirty="0"/>
            </a:br>
            <a:r>
              <a:rPr lang="en-IN" sz="4000" b="1" u="sng" dirty="0"/>
              <a:t>Dependencies </a:t>
            </a:r>
            <a:br>
              <a:rPr lang="en-IN" sz="4000" b="1" u="sng" dirty="0"/>
            </a:br>
            <a:br>
              <a:rPr lang="en-IN" sz="4000" b="1" u="sng" dirty="0"/>
            </a:br>
            <a:r>
              <a:rPr lang="en-IN" sz="4000" b="1" u="sng" dirty="0"/>
              <a:t>&amp;</a:t>
            </a:r>
            <a:br>
              <a:rPr lang="en-IN" sz="4000" b="1" u="sng" dirty="0"/>
            </a:br>
            <a:br>
              <a:rPr lang="en-IN" sz="4000" b="1" u="sng" dirty="0"/>
            </a:br>
            <a:r>
              <a:rPr lang="en-IN" sz="4000" b="1" u="sng" dirty="0"/>
              <a:t>Normalization</a:t>
            </a:r>
          </a:p>
        </p:txBody>
      </p:sp>
      <p:sp>
        <p:nvSpPr>
          <p:cNvPr id="3" name="Content Placeholder 2">
            <a:extLst>
              <a:ext uri="{FF2B5EF4-FFF2-40B4-BE49-F238E27FC236}">
                <a16:creationId xmlns:a16="http://schemas.microsoft.com/office/drawing/2014/main" id="{DDD7D3AE-6733-42EE-A41D-4D2410A7021A}"/>
              </a:ext>
            </a:extLst>
          </p:cNvPr>
          <p:cNvSpPr>
            <a:spLocks noGrp="1"/>
          </p:cNvSpPr>
          <p:nvPr>
            <p:ph idx="1"/>
          </p:nvPr>
        </p:nvSpPr>
        <p:spPr/>
        <p:txBody>
          <a:bodyPr/>
          <a:lstStyle/>
          <a:p>
            <a:pPr algn="just"/>
            <a:r>
              <a:rPr lang="en-IN" dirty="0"/>
              <a:t>Functional Dependency is a relationship that exists between two attributes.</a:t>
            </a:r>
          </a:p>
          <a:p>
            <a:pPr marL="0" indent="0" algn="just">
              <a:buNone/>
            </a:pPr>
            <a:endParaRPr lang="en-IN" dirty="0"/>
          </a:p>
          <a:p>
            <a:pPr algn="just"/>
            <a:endParaRPr lang="en-IN" dirty="0"/>
          </a:p>
          <a:p>
            <a:pPr algn="just"/>
            <a:r>
              <a:rPr lang="en-IN" dirty="0"/>
              <a:t>Normalization is the process of organizing the data in a database and is used to minimize the redundancy from a relation or a set of relations.</a:t>
            </a:r>
            <a:endParaRPr lang="en-IN" dirty="0">
              <a:hlinkClick r:id="rId2" action="ppaction://hlinkfile"/>
            </a:endParaRPr>
          </a:p>
          <a:p>
            <a:pPr algn="just"/>
            <a:endParaRPr lang="en-IN" dirty="0">
              <a:hlinkClick r:id="rId2" action="ppaction://hlinkfile"/>
            </a:endParaRPr>
          </a:p>
          <a:p>
            <a:pPr algn="just"/>
            <a:endParaRPr lang="en-IN" dirty="0">
              <a:hlinkClick r:id="rId2" action="ppaction://hlinkfile"/>
            </a:endParaRPr>
          </a:p>
          <a:p>
            <a:pPr algn="just"/>
            <a:r>
              <a:rPr lang="en-IN" dirty="0">
                <a:solidFill>
                  <a:srgbClr val="92D050"/>
                </a:solidFill>
                <a:hlinkClick r:id="rId3">
                  <a:extLst>
                    <a:ext uri="{A12FA001-AC4F-418D-AE19-62706E023703}">
                      <ahyp:hlinkClr xmlns:ahyp="http://schemas.microsoft.com/office/drawing/2018/hyperlinkcolor" val="tx"/>
                    </a:ext>
                  </a:extLst>
                </a:hlinkClick>
              </a:rPr>
              <a:t>Functional Dependencies and Normalization</a:t>
            </a:r>
            <a:endParaRPr lang="en-IN" dirty="0">
              <a:solidFill>
                <a:srgbClr val="92D050"/>
              </a:solidFill>
            </a:endParaRPr>
          </a:p>
        </p:txBody>
      </p:sp>
    </p:spTree>
    <p:extLst>
      <p:ext uri="{BB962C8B-B14F-4D97-AF65-F5344CB8AC3E}">
        <p14:creationId xmlns:p14="http://schemas.microsoft.com/office/powerpoint/2010/main" val="36051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CF99-661B-4AAD-8F91-B531082F1125}"/>
              </a:ext>
            </a:extLst>
          </p:cNvPr>
          <p:cNvSpPr>
            <a:spLocks noGrp="1"/>
          </p:cNvSpPr>
          <p:nvPr>
            <p:ph type="title"/>
          </p:nvPr>
        </p:nvSpPr>
        <p:spPr/>
        <p:txBody>
          <a:bodyPr/>
          <a:lstStyle/>
          <a:p>
            <a:pPr algn="ctr"/>
            <a:r>
              <a:rPr lang="en-IN" b="1" u="sng" dirty="0"/>
              <a:t>Data</a:t>
            </a:r>
            <a:br>
              <a:rPr lang="en-IN" b="1" u="sng" dirty="0"/>
            </a:br>
            <a:r>
              <a:rPr lang="en-IN" b="1" u="sng" dirty="0"/>
              <a:t>Definition</a:t>
            </a:r>
            <a:br>
              <a:rPr lang="en-IN" b="1" u="sng" dirty="0"/>
            </a:br>
            <a:r>
              <a:rPr lang="en-IN" b="1" u="sng" dirty="0"/>
              <a:t>Language</a:t>
            </a:r>
            <a:br>
              <a:rPr lang="en-IN" b="1" u="sng" dirty="0"/>
            </a:br>
            <a:br>
              <a:rPr lang="en-IN" b="1" u="sng" dirty="0"/>
            </a:br>
            <a:r>
              <a:rPr lang="en-IN" b="1" u="sng" dirty="0"/>
              <a:t>&amp; </a:t>
            </a:r>
            <a:br>
              <a:rPr lang="en-IN" b="1" u="sng" dirty="0"/>
            </a:br>
            <a:br>
              <a:rPr lang="en-IN" b="1" u="sng" dirty="0"/>
            </a:br>
            <a:r>
              <a:rPr lang="en-IN" b="1" u="sng" dirty="0"/>
              <a:t>Data </a:t>
            </a:r>
            <a:br>
              <a:rPr lang="en-IN" b="1" u="sng" dirty="0"/>
            </a:br>
            <a:r>
              <a:rPr lang="en-IN" b="1" u="sng" dirty="0"/>
              <a:t>Manipulation</a:t>
            </a:r>
            <a:br>
              <a:rPr lang="en-IN" b="1" u="sng" dirty="0"/>
            </a:br>
            <a:r>
              <a:rPr lang="en-IN" b="1" u="sng" dirty="0"/>
              <a:t>Language</a:t>
            </a:r>
          </a:p>
        </p:txBody>
      </p:sp>
      <p:sp>
        <p:nvSpPr>
          <p:cNvPr id="3" name="Content Placeholder 2">
            <a:extLst>
              <a:ext uri="{FF2B5EF4-FFF2-40B4-BE49-F238E27FC236}">
                <a16:creationId xmlns:a16="http://schemas.microsoft.com/office/drawing/2014/main" id="{C5F0DA9A-C43E-4FC6-8652-253891385630}"/>
              </a:ext>
            </a:extLst>
          </p:cNvPr>
          <p:cNvSpPr>
            <a:spLocks noGrp="1"/>
          </p:cNvSpPr>
          <p:nvPr>
            <p:ph idx="1"/>
          </p:nvPr>
        </p:nvSpPr>
        <p:spPr/>
        <p:txBody>
          <a:bodyPr/>
          <a:lstStyle/>
          <a:p>
            <a:pPr algn="just"/>
            <a:r>
              <a:rPr lang="en-IN" dirty="0"/>
              <a:t>Data Definition Language (DDL) is a standard for commands that define the different structures in a database.</a:t>
            </a:r>
          </a:p>
          <a:p>
            <a:pPr algn="just"/>
            <a:endParaRPr lang="en-IN" dirty="0"/>
          </a:p>
          <a:p>
            <a:pPr algn="just"/>
            <a:r>
              <a:rPr lang="en-IN" dirty="0">
                <a:solidFill>
                  <a:srgbClr val="92D050"/>
                </a:solidFill>
                <a:hlinkClick r:id="rId2">
                  <a:extLst>
                    <a:ext uri="{A12FA001-AC4F-418D-AE19-62706E023703}">
                      <ahyp:hlinkClr xmlns:ahyp="http://schemas.microsoft.com/office/drawing/2018/hyperlinkcolor" val="tx"/>
                    </a:ext>
                  </a:extLst>
                </a:hlinkClick>
              </a:rPr>
              <a:t>DDL Script</a:t>
            </a:r>
            <a:endParaRPr lang="en-IN" dirty="0">
              <a:solidFill>
                <a:srgbClr val="92D050"/>
              </a:solidFill>
            </a:endParaRPr>
          </a:p>
          <a:p>
            <a:pPr algn="just"/>
            <a:endParaRPr lang="en-IN" dirty="0"/>
          </a:p>
          <a:p>
            <a:pPr algn="just"/>
            <a:r>
              <a:rPr lang="en-IN" dirty="0"/>
              <a:t>Data Manipulation Language is used for adding, deleting and modifying data in a database.</a:t>
            </a:r>
          </a:p>
          <a:p>
            <a:pPr algn="just"/>
            <a:endParaRPr lang="en-IN" dirty="0"/>
          </a:p>
          <a:p>
            <a:pPr algn="just"/>
            <a:r>
              <a:rPr lang="en-IN" dirty="0">
                <a:solidFill>
                  <a:srgbClr val="92D050"/>
                </a:solidFill>
                <a:hlinkClick r:id="rId3">
                  <a:extLst>
                    <a:ext uri="{A12FA001-AC4F-418D-AE19-62706E023703}">
                      <ahyp:hlinkClr xmlns:ahyp="http://schemas.microsoft.com/office/drawing/2018/hyperlinkcolor" val="tx"/>
                    </a:ext>
                  </a:extLst>
                </a:hlinkClick>
              </a:rPr>
              <a:t>DML Script</a:t>
            </a:r>
            <a:endParaRPr lang="en-IN" dirty="0">
              <a:solidFill>
                <a:srgbClr val="92D050"/>
              </a:solidFill>
            </a:endParaRPr>
          </a:p>
        </p:txBody>
      </p:sp>
    </p:spTree>
    <p:extLst>
      <p:ext uri="{BB962C8B-B14F-4D97-AF65-F5344CB8AC3E}">
        <p14:creationId xmlns:p14="http://schemas.microsoft.com/office/powerpoint/2010/main" val="156474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9A10-58D5-46F2-8DF7-F4EBADBB9D5E}"/>
              </a:ext>
            </a:extLst>
          </p:cNvPr>
          <p:cNvSpPr>
            <a:spLocks noGrp="1"/>
          </p:cNvSpPr>
          <p:nvPr>
            <p:ph type="title"/>
          </p:nvPr>
        </p:nvSpPr>
        <p:spPr/>
        <p:txBody>
          <a:bodyPr>
            <a:normAutofit fontScale="90000"/>
          </a:bodyPr>
          <a:lstStyle/>
          <a:p>
            <a:r>
              <a:rPr lang="en-US" sz="5300" b="1" u="sng" dirty="0"/>
              <a:t>Query 1:-</a:t>
            </a:r>
            <a:br>
              <a:rPr lang="en-US" dirty="0"/>
            </a:br>
            <a:br>
              <a:rPr lang="en-US" dirty="0"/>
            </a:br>
            <a:r>
              <a:rPr lang="en-US" dirty="0"/>
              <a:t>List hospital name and contact number having lowest total cost among all the private hospitals.</a:t>
            </a:r>
            <a:endParaRPr lang="en-IN" dirty="0"/>
          </a:p>
        </p:txBody>
      </p:sp>
      <p:sp>
        <p:nvSpPr>
          <p:cNvPr id="3" name="Content Placeholder 2">
            <a:extLst>
              <a:ext uri="{FF2B5EF4-FFF2-40B4-BE49-F238E27FC236}">
                <a16:creationId xmlns:a16="http://schemas.microsoft.com/office/drawing/2014/main" id="{E8F69B8D-6E5E-4B0E-ACBC-A078F0576ABD}"/>
              </a:ext>
            </a:extLst>
          </p:cNvPr>
          <p:cNvSpPr>
            <a:spLocks noGrp="1"/>
          </p:cNvSpPr>
          <p:nvPr>
            <p:ph idx="1"/>
          </p:nvPr>
        </p:nvSpPr>
        <p:spPr/>
        <p:txBody>
          <a:bodyPr/>
          <a:lstStyle/>
          <a:p>
            <a:r>
              <a:rPr lang="en-IN" b="1" u="sng" dirty="0"/>
              <a:t>SQL Query:-</a:t>
            </a:r>
          </a:p>
          <a:p>
            <a:pPr marL="0" indent="0">
              <a:buNone/>
            </a:pPr>
            <a:r>
              <a:rPr lang="en-US" dirty="0"/>
              <a:t>SELECT h_name,h_phone,SUM(total_cost) FROM hos_info NATURAL JOIN payment_details WHERE h_type='Private' GROUP BY h_name,h_phone,total_cost ORDER BY total_cost asc LIMIT 1; </a:t>
            </a:r>
            <a:endParaRPr lang="en-IN" dirty="0"/>
          </a:p>
          <a:p>
            <a:endParaRPr lang="en-IN" dirty="0"/>
          </a:p>
          <a:p>
            <a:r>
              <a:rPr lang="en-IN" b="1" u="sng" dirty="0"/>
              <a:t>Relational Algebra:-</a:t>
            </a:r>
          </a:p>
          <a:p>
            <a:endParaRPr lang="en-IN" dirty="0"/>
          </a:p>
          <a:p>
            <a:endParaRPr lang="en-IN" dirty="0"/>
          </a:p>
          <a:p>
            <a:r>
              <a:rPr lang="en-IN" b="1" u="sng" dirty="0"/>
              <a:t>Output:-</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3C2A55C5-2AEA-4983-98AA-C2B51DE481DF}"/>
              </a:ext>
            </a:extLst>
          </p:cNvPr>
          <p:cNvPicPr>
            <a:picLocks noChangeAspect="1"/>
          </p:cNvPicPr>
          <p:nvPr/>
        </p:nvPicPr>
        <p:blipFill>
          <a:blip r:embed="rId2"/>
          <a:stretch>
            <a:fillRect/>
          </a:stretch>
        </p:blipFill>
        <p:spPr>
          <a:xfrm>
            <a:off x="4089647" y="3041063"/>
            <a:ext cx="6386004" cy="615318"/>
          </a:xfrm>
          <a:prstGeom prst="rect">
            <a:avLst/>
          </a:prstGeom>
        </p:spPr>
      </p:pic>
      <p:pic>
        <p:nvPicPr>
          <p:cNvPr id="9" name="Picture 8">
            <a:extLst>
              <a:ext uri="{FF2B5EF4-FFF2-40B4-BE49-F238E27FC236}">
                <a16:creationId xmlns:a16="http://schemas.microsoft.com/office/drawing/2014/main" id="{42892D5E-E844-42B9-A8FF-7D542C0A3B27}"/>
              </a:ext>
            </a:extLst>
          </p:cNvPr>
          <p:cNvPicPr>
            <a:picLocks noChangeAspect="1"/>
          </p:cNvPicPr>
          <p:nvPr/>
        </p:nvPicPr>
        <p:blipFill>
          <a:blip r:embed="rId3"/>
          <a:stretch>
            <a:fillRect/>
          </a:stretch>
        </p:blipFill>
        <p:spPr>
          <a:xfrm>
            <a:off x="4089647" y="4242661"/>
            <a:ext cx="5372100" cy="1590675"/>
          </a:xfrm>
          <a:prstGeom prst="rect">
            <a:avLst/>
          </a:prstGeom>
        </p:spPr>
      </p:pic>
    </p:spTree>
    <p:extLst>
      <p:ext uri="{BB962C8B-B14F-4D97-AF65-F5344CB8AC3E}">
        <p14:creationId xmlns:p14="http://schemas.microsoft.com/office/powerpoint/2010/main" val="23640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DC10-0DCC-4A23-8BB7-0F0C93DA2630}"/>
              </a:ext>
            </a:extLst>
          </p:cNvPr>
          <p:cNvSpPr>
            <a:spLocks noGrp="1"/>
          </p:cNvSpPr>
          <p:nvPr>
            <p:ph type="title"/>
          </p:nvPr>
        </p:nvSpPr>
        <p:spPr/>
        <p:txBody>
          <a:bodyPr>
            <a:normAutofit fontScale="90000"/>
          </a:bodyPr>
          <a:lstStyle/>
          <a:p>
            <a:r>
              <a:rPr lang="en-IN" sz="5300" b="1" u="sng" dirty="0"/>
              <a:t>Query 2:-</a:t>
            </a:r>
            <a:br>
              <a:rPr lang="en-IN" dirty="0"/>
            </a:br>
            <a:br>
              <a:rPr lang="en-IN" dirty="0"/>
            </a:br>
            <a:r>
              <a:rPr lang="en-US" dirty="0"/>
              <a:t>List ID and name of patient who availed both xray and ctscan from Government hospitals</a:t>
            </a:r>
            <a:endParaRPr lang="en-IN" dirty="0"/>
          </a:p>
        </p:txBody>
      </p:sp>
      <p:sp>
        <p:nvSpPr>
          <p:cNvPr id="3" name="Content Placeholder 2">
            <a:extLst>
              <a:ext uri="{FF2B5EF4-FFF2-40B4-BE49-F238E27FC236}">
                <a16:creationId xmlns:a16="http://schemas.microsoft.com/office/drawing/2014/main" id="{0125CCE7-76EC-4721-B226-96A33929AB6C}"/>
              </a:ext>
            </a:extLst>
          </p:cNvPr>
          <p:cNvSpPr>
            <a:spLocks noGrp="1"/>
          </p:cNvSpPr>
          <p:nvPr>
            <p:ph idx="1"/>
          </p:nvPr>
        </p:nvSpPr>
        <p:spPr/>
        <p:txBody>
          <a:bodyPr>
            <a:normAutofit lnSpcReduction="10000"/>
          </a:bodyPr>
          <a:lstStyle/>
          <a:p>
            <a:endParaRPr lang="en-IN" dirty="0"/>
          </a:p>
          <a:p>
            <a:endParaRPr lang="en-IN" dirty="0"/>
          </a:p>
          <a:p>
            <a:r>
              <a:rPr lang="en-IN" b="1" u="sng" dirty="0"/>
              <a:t>SQL Query:-</a:t>
            </a:r>
          </a:p>
          <a:p>
            <a:pPr marL="0" indent="0">
              <a:buNone/>
            </a:pPr>
            <a:r>
              <a:rPr lang="en-IN" dirty="0"/>
              <a:t>SELECT u_id, u_name FROM user_details NATURAL JOIN payment_details NATURAL JOIN hos_info NATURAL JOIN imaging_center WHERE xray_avail='true' AND ctscan_avail='true' INTERSECT SELECT u_id, u_name FROM user_details NATURAL JOIN payment_details NATURAL JOIN hos_info WHERE h_type='Government’; </a:t>
            </a:r>
          </a:p>
          <a:p>
            <a:endParaRPr lang="en-IN" dirty="0"/>
          </a:p>
          <a:p>
            <a:r>
              <a:rPr lang="en-IN" b="1" u="sng" dirty="0"/>
              <a:t>Relational Algebra:-</a:t>
            </a:r>
          </a:p>
          <a:p>
            <a:endParaRPr lang="en-IN" dirty="0"/>
          </a:p>
          <a:p>
            <a:endParaRPr lang="en-IN" dirty="0"/>
          </a:p>
          <a:p>
            <a:endParaRPr lang="en-IN" dirty="0"/>
          </a:p>
          <a:p>
            <a:r>
              <a:rPr lang="en-IN" b="1" u="sng" dirty="0"/>
              <a:t>Output:-</a:t>
            </a:r>
          </a:p>
          <a:p>
            <a:pPr marL="0" indent="0">
              <a:buNone/>
            </a:pPr>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3DC94637-B749-4111-8185-240B8A381EB9}"/>
              </a:ext>
            </a:extLst>
          </p:cNvPr>
          <p:cNvPicPr>
            <a:picLocks noChangeAspect="1"/>
          </p:cNvPicPr>
          <p:nvPr/>
        </p:nvPicPr>
        <p:blipFill rotWithShape="1">
          <a:blip r:embed="rId2"/>
          <a:srcRect t="13751" b="15801"/>
          <a:stretch/>
        </p:blipFill>
        <p:spPr>
          <a:xfrm>
            <a:off x="3951065" y="3655248"/>
            <a:ext cx="6693493" cy="804169"/>
          </a:xfrm>
          <a:prstGeom prst="rect">
            <a:avLst/>
          </a:prstGeom>
        </p:spPr>
      </p:pic>
      <p:sp>
        <p:nvSpPr>
          <p:cNvPr id="5" name="AutoShape 2">
            <a:extLst>
              <a:ext uri="{FF2B5EF4-FFF2-40B4-BE49-F238E27FC236}">
                <a16:creationId xmlns:a16="http://schemas.microsoft.com/office/drawing/2014/main" id="{FCFFE3A3-AC57-4931-9191-A2C0153BD2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 name="Picture 5">
            <a:extLst>
              <a:ext uri="{FF2B5EF4-FFF2-40B4-BE49-F238E27FC236}">
                <a16:creationId xmlns:a16="http://schemas.microsoft.com/office/drawing/2014/main" id="{1BC67632-377B-4F4E-9C8B-BE4CF3087E7A}"/>
              </a:ext>
            </a:extLst>
          </p:cNvPr>
          <p:cNvPicPr>
            <a:picLocks noChangeAspect="1"/>
          </p:cNvPicPr>
          <p:nvPr/>
        </p:nvPicPr>
        <p:blipFill>
          <a:blip r:embed="rId3"/>
          <a:stretch>
            <a:fillRect/>
          </a:stretch>
        </p:blipFill>
        <p:spPr>
          <a:xfrm>
            <a:off x="4032864" y="5192771"/>
            <a:ext cx="3264948" cy="1064498"/>
          </a:xfrm>
          <a:prstGeom prst="rect">
            <a:avLst/>
          </a:prstGeom>
        </p:spPr>
      </p:pic>
    </p:spTree>
    <p:extLst>
      <p:ext uri="{BB962C8B-B14F-4D97-AF65-F5344CB8AC3E}">
        <p14:creationId xmlns:p14="http://schemas.microsoft.com/office/powerpoint/2010/main" val="32018538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270</TotalTime>
  <Words>1199</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 Next LT Pro Light</vt:lpstr>
      <vt:lpstr>Calibri</vt:lpstr>
      <vt:lpstr>Corbel</vt:lpstr>
      <vt:lpstr>Wingdings 2</vt:lpstr>
      <vt:lpstr>Frame</vt:lpstr>
      <vt:lpstr>Covid Management System</vt:lpstr>
      <vt:lpstr>Project Description </vt:lpstr>
      <vt:lpstr>Project  Scope </vt:lpstr>
      <vt:lpstr>Entity Relationship  Diagram</vt:lpstr>
      <vt:lpstr>Relational Schema</vt:lpstr>
      <vt:lpstr>Functional  Dependencies   &amp;  Normalization</vt:lpstr>
      <vt:lpstr>Data Definition Language  &amp;   Data  Manipulation Language</vt:lpstr>
      <vt:lpstr>Query 1:-  List hospital name and contact number having lowest total cost among all the private hospitals.</vt:lpstr>
      <vt:lpstr>Query 2:-  List ID and name of patient who availed both xray and ctscan from Government hospitals</vt:lpstr>
      <vt:lpstr>Query 3:-  List ID, name of patient who is suffering from any allergy and recovered from Covid. Also display patient medication, admit date and discharge date for the same.</vt:lpstr>
      <vt:lpstr>Query 4:-  List of the patients that are tested positive and have lung infection more than 25% in order to get admitted to the hospital.</vt:lpstr>
      <vt:lpstr>Query 5:-  List the details of hospitals having Cost of an X-ray between 400 to 900 and a CT scan cost also between 4000 to 7000.</vt:lpstr>
      <vt:lpstr>More  Queries:-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Management System</dc:title>
  <dc:creator>dhairyalakhani0723@outlook.com</dc:creator>
  <cp:lastModifiedBy>Vidhi Shah</cp:lastModifiedBy>
  <cp:revision>35</cp:revision>
  <dcterms:created xsi:type="dcterms:W3CDTF">2021-12-04T08:51:21Z</dcterms:created>
  <dcterms:modified xsi:type="dcterms:W3CDTF">2021-12-06T10:19:35Z</dcterms:modified>
</cp:coreProperties>
</file>