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4" r:id="rId3"/>
    <p:sldId id="259" r:id="rId4"/>
    <p:sldId id="257" r:id="rId5"/>
    <p:sldId id="260" r:id="rId6"/>
    <p:sldId id="261" r:id="rId7"/>
    <p:sldId id="277" r:id="rId8"/>
    <p:sldId id="269" r:id="rId9"/>
    <p:sldId id="270" r:id="rId10"/>
    <p:sldId id="271" r:id="rId11"/>
    <p:sldId id="272" r:id="rId12"/>
    <p:sldId id="263" r:id="rId13"/>
    <p:sldId id="265" r:id="rId14"/>
    <p:sldId id="273" r:id="rId15"/>
    <p:sldId id="290" r:id="rId16"/>
    <p:sldId id="283" r:id="rId17"/>
    <p:sldId id="296" r:id="rId18"/>
    <p:sldId id="284" r:id="rId19"/>
    <p:sldId id="294" r:id="rId20"/>
    <p:sldId id="285" r:id="rId21"/>
    <p:sldId id="295" r:id="rId22"/>
    <p:sldId id="286" r:id="rId23"/>
    <p:sldId id="298" r:id="rId24"/>
    <p:sldId id="297" r:id="rId25"/>
    <p:sldId id="293" r:id="rId26"/>
    <p:sldId id="287" r:id="rId27"/>
    <p:sldId id="292" r:id="rId28"/>
    <p:sldId id="288" r:id="rId29"/>
    <p:sldId id="291" r:id="rId30"/>
    <p:sldId id="289" r:id="rId31"/>
    <p:sldId id="307" r:id="rId32"/>
    <p:sldId id="313" r:id="rId33"/>
    <p:sldId id="310" r:id="rId34"/>
    <p:sldId id="299" r:id="rId35"/>
    <p:sldId id="308" r:id="rId36"/>
    <p:sldId id="300" r:id="rId37"/>
    <p:sldId id="314" r:id="rId38"/>
    <p:sldId id="316" r:id="rId39"/>
    <p:sldId id="301" r:id="rId40"/>
    <p:sldId id="315" r:id="rId41"/>
    <p:sldId id="302" r:id="rId42"/>
    <p:sldId id="303" r:id="rId43"/>
    <p:sldId id="304" r:id="rId44"/>
    <p:sldId id="305" r:id="rId45"/>
    <p:sldId id="306" r:id="rId46"/>
    <p:sldId id="2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452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EDAF8-143A-41CE-ADBF-AB7BBD50C485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46B4-7877-4753-BA1B-1CBA3732E10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17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545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4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95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2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1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2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633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02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0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57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10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9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63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9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46B4-7877-4753-BA1B-1CBA3732E102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3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E31E-20AC-4EEE-BDD9-C766DD017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2BB9-FA29-4B89-8CED-6BC0D0F4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603B-34CF-4DBC-AEDB-BD205E3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ED8A-4104-4546-8561-A6D0DFCF9B2A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0ED2-01C4-4A0F-9BA5-85FB7579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9FD9-7BE4-49D2-913E-D83467E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5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7D39-2479-409C-BE11-44EA2D95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2F06D-0E0E-456D-908B-966993812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1179-3D9A-4B3D-8E00-FE70705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A911-2B40-45A3-8D1E-9235ECE40D26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4A87-11C4-46DD-B6A6-28075CE1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1B55-4C61-40CC-99DF-2EB7F6DC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1354D-18A9-43E9-9FBC-3E3D9778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A719-CFFC-4AD5-A262-ED8FA2E4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A19C-4C3B-4D20-9D43-53A0A634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7109-C5D4-4414-9054-48AAFB77604A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3471-D572-4266-92A9-12D1B68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9B93-09FC-4F68-9781-77556FAF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48A8-9E0A-412B-B731-CB8D0B61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9624-F66D-437D-BD90-6B06E090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0DFF-8501-4DE8-94A1-C18C4906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16BA-3FD6-40DF-84C4-515CEE5BD441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B77E-FE92-4694-A736-197E0485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5EA6-61DD-419C-891C-EB267BA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F872DC-DECD-4A3F-BE65-088CD192332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98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62ED-02AD-4C9E-9F5D-22598504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7C10-BC73-41BA-B1BE-E0CB883B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B391-573E-40F9-BE4E-7A20350B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04C5-CFE2-4E8A-A5B9-4BBB96291C09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2D6E-1D84-4774-AA1D-64845C2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7D7D-79AA-42C3-9F01-BE6045A1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8CF-4DD6-4663-8FBD-DD58CD9D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02E8-B2C5-4581-9800-E602C3B0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5BA7-6460-4570-8FC2-39FC62D6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4DB0-B9D8-414F-A216-F1A6165C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A80C-1780-4CBD-AD06-5F0FD0DDFF0A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A554-0040-406C-97A5-C8B317F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5774-E876-410D-8934-F109C57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9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77AD-EB5C-428C-B206-7962F45F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A934-174B-4D8B-A3A8-85A269D5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ADF83-065A-414D-A8F3-2AE592B05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1CE66-6EFA-4F86-8434-17DFAAC0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4569B-BA43-4123-A9A3-134FD7D91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B6BD-DF72-4BB7-A746-3EEECAD4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05F4-2035-4873-BDCA-BE786D9F5059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34A22-8C94-4A07-806A-DE1A77A5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28A62-A43C-49C1-9052-16BA861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5B12-BE94-4187-A0D3-A065DA3A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FD882-394F-4A51-9828-18B18C5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C11E-DAB9-4131-935D-AFBBF49BBE9B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EE9C9-2580-4F14-8EB6-9C59DA3C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54542-73DF-466B-8C9C-5AA9D0FE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1F3E5-4891-4D69-8209-251F85FD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9870-6393-4ED8-B662-1BC73F299AC7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FD46F-116C-436E-ABE6-4227320E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4945D-096E-4BF3-84D1-B7FDBC45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4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AFB-0257-40AA-BF4C-9D2D87E8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A8B2-F2E2-4BCE-9F09-7DC3434C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073F5-B414-492C-AD28-30A19C6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B158-21E5-4C40-BA54-4A90821B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5022-424D-478E-89C1-BF41D155EFF9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DF8F-B1EF-4603-BBE0-8B60E7C3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9E0C-1B2C-463B-ACE3-A5F36C70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4EE5-5BC6-47CE-9498-BB008889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98366-98DC-4DED-AF48-22E20F71E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FF73A-2A46-44A6-AABF-36BA7FAF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3249-79C2-4FAD-BA80-C6762A53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DFA4-DDAE-4B50-8FA6-F6890E1EFE91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E23C-B667-4B5A-AB30-0C7187A8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7A64-8789-467F-9E6E-A755FA1C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3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8022-DCD1-4422-8887-76BC0319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4C59-7C33-433C-A474-F3731164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BE7D-CAED-417D-9F47-93603E117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F88E-91FA-4F27-845B-104F83E70A52}" type="datetime1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7588-97A0-4024-884B-E8F509A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B168-65FB-4C36-B8C9-5AEB18873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72DC-DECD-4A3F-BE65-088CD19233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80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jpg"/><Relationship Id="rId7" Type="http://schemas.openxmlformats.org/officeDocument/2006/relationships/slide" Target="slide7.xml"/><Relationship Id="rId12" Type="http://schemas.openxmlformats.org/officeDocument/2006/relationships/slide" Target="slide3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33.xml"/><Relationship Id="rId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slide" Target="slide3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6.xml"/><Relationship Id="rId7" Type="http://schemas.openxmlformats.org/officeDocument/2006/relationships/slide" Target="slide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4.xml"/><Relationship Id="rId5" Type="http://schemas.openxmlformats.org/officeDocument/2006/relationships/slide" Target="slide22.xml"/><Relationship Id="rId10" Type="http://schemas.openxmlformats.org/officeDocument/2006/relationships/slide" Target="slide14.xml"/><Relationship Id="rId4" Type="http://schemas.openxmlformats.org/officeDocument/2006/relationships/slide" Target="slide18.xml"/><Relationship Id="rId9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unicorntechnolabs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unicorntechnolab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45.xml"/><Relationship Id="rId3" Type="http://schemas.openxmlformats.org/officeDocument/2006/relationships/slide" Target="slide35.xml"/><Relationship Id="rId7" Type="http://schemas.openxmlformats.org/officeDocument/2006/relationships/slide" Target="slide41.xml"/><Relationship Id="rId12" Type="http://schemas.openxmlformats.org/officeDocument/2006/relationships/slide" Target="slide4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slide" Target="slide40.xml"/><Relationship Id="rId5" Type="http://schemas.openxmlformats.org/officeDocument/2006/relationships/slide" Target="slide39.xml"/><Relationship Id="rId10" Type="http://schemas.openxmlformats.org/officeDocument/2006/relationships/slide" Target="slide34.xml"/><Relationship Id="rId4" Type="http://schemas.openxmlformats.org/officeDocument/2006/relationships/slide" Target="slide36.xml"/><Relationship Id="rId9" Type="http://schemas.openxmlformats.org/officeDocument/2006/relationships/slide" Target="slide43.xml"/><Relationship Id="rId14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FAFD3-F16D-41E8-8678-52D0208DB33F}"/>
              </a:ext>
            </a:extLst>
          </p:cNvPr>
          <p:cNvSpPr/>
          <p:nvPr/>
        </p:nvSpPr>
        <p:spPr>
          <a:xfrm>
            <a:off x="2354580" y="1417320"/>
            <a:ext cx="7482840" cy="40233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BEB5A-9D3A-442E-925B-A5DFA2B9C762}"/>
              </a:ext>
            </a:extLst>
          </p:cNvPr>
          <p:cNvSpPr txBox="1"/>
          <p:nvPr/>
        </p:nvSpPr>
        <p:spPr>
          <a:xfrm>
            <a:off x="2354580" y="1834813"/>
            <a:ext cx="748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 Condensed" panose="020B0606020104020203" pitchFamily="34" charset="0"/>
              </a:rPr>
              <a:t>FIND AND BOOK SALON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4D969-0995-4F08-AF3B-16314C2E492F}"/>
              </a:ext>
            </a:extLst>
          </p:cNvPr>
          <p:cNvSpPr txBox="1"/>
          <p:nvPr/>
        </p:nvSpPr>
        <p:spPr>
          <a:xfrm>
            <a:off x="2487386" y="4150890"/>
            <a:ext cx="4023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18BCA100	Hunny Shah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18BCA126	Vidhi Shah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18BCA151	Hansika Asthana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2E04D-52EF-4ABE-8861-ADA70807F10B}"/>
              </a:ext>
            </a:extLst>
          </p:cNvPr>
          <p:cNvSpPr txBox="1"/>
          <p:nvPr/>
        </p:nvSpPr>
        <p:spPr>
          <a:xfrm>
            <a:off x="7357110" y="3924180"/>
            <a:ext cx="2438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Internal Guide: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Miss. Nithya Nadar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External Guide: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Mr. Ronald Macwan</a:t>
            </a: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97F1B-FC10-4B30-9148-CE1EF7ADD1AD}"/>
              </a:ext>
            </a:extLst>
          </p:cNvPr>
          <p:cNvSpPr/>
          <p:nvPr/>
        </p:nvSpPr>
        <p:spPr>
          <a:xfrm>
            <a:off x="2354580" y="1417320"/>
            <a:ext cx="7482840" cy="4023360"/>
          </a:xfrm>
          <a:prstGeom prst="rect">
            <a:avLst/>
          </a:prstGeom>
          <a:noFill/>
          <a:ln w="1143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A7876-7EA7-463C-9C46-FE5DF4B5DFED}"/>
              </a:ext>
            </a:extLst>
          </p:cNvPr>
          <p:cNvSpPr txBox="1"/>
          <p:nvPr/>
        </p:nvSpPr>
        <p:spPr>
          <a:xfrm>
            <a:off x="2354580" y="2748885"/>
            <a:ext cx="7482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Yu Gothic Medium" panose="020B0500000000000000" pitchFamily="34" charset="-128"/>
              </a:rPr>
              <a:t>GROUP NO: 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2715208" y="1134321"/>
            <a:ext cx="947679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10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8D5E8-F601-4AF5-A8D1-44B38FC74236}"/>
              </a:ext>
            </a:extLst>
          </p:cNvPr>
          <p:cNvSpPr txBox="1"/>
          <p:nvPr/>
        </p:nvSpPr>
        <p:spPr>
          <a:xfrm>
            <a:off x="684192" y="2049383"/>
            <a:ext cx="617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USER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24B63-2DB6-4C6D-AFAC-BF48A100BA25}"/>
              </a:ext>
            </a:extLst>
          </p:cNvPr>
          <p:cNvSpPr txBox="1"/>
          <p:nvPr/>
        </p:nvSpPr>
        <p:spPr>
          <a:xfrm>
            <a:off x="684192" y="2528264"/>
            <a:ext cx="10848445" cy="2542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has to register/login </a:t>
            </a: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to use the features provided other than viewing details and services of a salon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can search for the salons according to the services.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can book/cancel appointment in a particular slot available.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can check which salon is suitable according to their requirements and preferences.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can also give Ratings to the salons.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User can 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bookmark the salon for future use.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8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2715208" y="1134321"/>
            <a:ext cx="947679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11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8D5E8-F601-4AF5-A8D1-44B38FC74236}"/>
              </a:ext>
            </a:extLst>
          </p:cNvPr>
          <p:cNvSpPr txBox="1"/>
          <p:nvPr/>
        </p:nvSpPr>
        <p:spPr>
          <a:xfrm>
            <a:off x="684192" y="2049383"/>
            <a:ext cx="617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Source Sans Pro" panose="020B0503030403020204" pitchFamily="34" charset="0"/>
              </a:rPr>
              <a:t>VISITOR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24B63-2DB6-4C6D-AFAC-BF48A100BA25}"/>
              </a:ext>
            </a:extLst>
          </p:cNvPr>
          <p:cNvSpPr txBox="1"/>
          <p:nvPr/>
        </p:nvSpPr>
        <p:spPr>
          <a:xfrm>
            <a:off x="684192" y="2614356"/>
            <a:ext cx="10820453" cy="88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18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Visitor can search for the salons according to the services.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Visitor can view the salon details, offers and services that are provided by Salon.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2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3" y="1145895"/>
            <a:ext cx="6812051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01881" y="1045228"/>
            <a:ext cx="729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TOOLS AND TECHNOLOGY USED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7413934" y="1134321"/>
            <a:ext cx="4778065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12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A39F1A7-949D-4FF0-89EC-B1624CDE7C03}"/>
              </a:ext>
            </a:extLst>
          </p:cNvPr>
          <p:cNvGrpSpPr/>
          <p:nvPr/>
        </p:nvGrpSpPr>
        <p:grpSpPr>
          <a:xfrm>
            <a:off x="887862" y="3800722"/>
            <a:ext cx="3565251" cy="648000"/>
            <a:chOff x="1004178" y="5346426"/>
            <a:chExt cx="3565251" cy="64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68FA0E0-7180-47D8-9316-24AE40C77849}"/>
                </a:ext>
              </a:extLst>
            </p:cNvPr>
            <p:cNvGrpSpPr/>
            <p:nvPr/>
          </p:nvGrpSpPr>
          <p:grpSpPr>
            <a:xfrm>
              <a:off x="1004178" y="5346426"/>
              <a:ext cx="3565251" cy="648000"/>
              <a:chOff x="1004178" y="5105724"/>
              <a:chExt cx="3565251" cy="648000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EFBF40-F9A4-43C3-991F-4461745DC9D0}"/>
                  </a:ext>
                </a:extLst>
              </p:cNvPr>
              <p:cNvSpPr/>
              <p:nvPr/>
            </p:nvSpPr>
            <p:spPr>
              <a:xfrm rot="21600000">
                <a:off x="1257435" y="5160189"/>
                <a:ext cx="3311994" cy="568586"/>
              </a:xfrm>
              <a:custGeom>
                <a:avLst/>
                <a:gdLst>
                  <a:gd name="connsiteX0" fmla="*/ 0 w 3311994"/>
                  <a:gd name="connsiteY0" fmla="*/ 0 h 568584"/>
                  <a:gd name="connsiteX1" fmla="*/ 3027702 w 3311994"/>
                  <a:gd name="connsiteY1" fmla="*/ 0 h 568584"/>
                  <a:gd name="connsiteX2" fmla="*/ 3311994 w 3311994"/>
                  <a:gd name="connsiteY2" fmla="*/ 284292 h 568584"/>
                  <a:gd name="connsiteX3" fmla="*/ 3027702 w 3311994"/>
                  <a:gd name="connsiteY3" fmla="*/ 568584 h 568584"/>
                  <a:gd name="connsiteX4" fmla="*/ 0 w 3311994"/>
                  <a:gd name="connsiteY4" fmla="*/ 568584 h 568584"/>
                  <a:gd name="connsiteX5" fmla="*/ 0 w 3311994"/>
                  <a:gd name="connsiteY5" fmla="*/ 0 h 56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11994" h="568584">
                    <a:moveTo>
                      <a:pt x="3311994" y="568583"/>
                    </a:moveTo>
                    <a:lnTo>
                      <a:pt x="284292" y="568583"/>
                    </a:lnTo>
                    <a:lnTo>
                      <a:pt x="0" y="284292"/>
                    </a:lnTo>
                    <a:lnTo>
                      <a:pt x="284292" y="1"/>
                    </a:lnTo>
                    <a:lnTo>
                      <a:pt x="3311994" y="1"/>
                    </a:lnTo>
                    <a:lnTo>
                      <a:pt x="3311994" y="568583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9240" tIns="68581" rIns="128016" bIns="6858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MySQL 5.0</a:t>
                </a:r>
                <a:endParaRPr lang="en-IN" sz="1800" kern="120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D27A99E-B7E1-4E02-9F3F-6E244E9E8F4F}"/>
                  </a:ext>
                </a:extLst>
              </p:cNvPr>
              <p:cNvSpPr/>
              <p:nvPr/>
            </p:nvSpPr>
            <p:spPr>
              <a:xfrm>
                <a:off x="1004178" y="5105724"/>
                <a:ext cx="648000" cy="648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1B1346-6F72-46E6-881D-E709028D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563" y="5388394"/>
              <a:ext cx="551615" cy="55161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B03DDA-CD55-4038-949A-BFEE67CFFBA1}"/>
              </a:ext>
            </a:extLst>
          </p:cNvPr>
          <p:cNvGrpSpPr/>
          <p:nvPr/>
        </p:nvGrpSpPr>
        <p:grpSpPr>
          <a:xfrm>
            <a:off x="880788" y="2499312"/>
            <a:ext cx="3572325" cy="648000"/>
            <a:chOff x="862412" y="2477452"/>
            <a:chExt cx="3572325" cy="648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E2D7DB-9E5B-4AAD-8B0B-9F250A5B1F40}"/>
                </a:ext>
              </a:extLst>
            </p:cNvPr>
            <p:cNvSpPr/>
            <p:nvPr/>
          </p:nvSpPr>
          <p:spPr>
            <a:xfrm>
              <a:off x="1123835" y="2542767"/>
              <a:ext cx="3310902" cy="522847"/>
            </a:xfrm>
            <a:custGeom>
              <a:avLst/>
              <a:gdLst>
                <a:gd name="connsiteX0" fmla="*/ 0 w 3310902"/>
                <a:gd name="connsiteY0" fmla="*/ 0 h 522846"/>
                <a:gd name="connsiteX1" fmla="*/ 3049479 w 3310902"/>
                <a:gd name="connsiteY1" fmla="*/ 0 h 522846"/>
                <a:gd name="connsiteX2" fmla="*/ 3310902 w 3310902"/>
                <a:gd name="connsiteY2" fmla="*/ 261423 h 522846"/>
                <a:gd name="connsiteX3" fmla="*/ 3049479 w 3310902"/>
                <a:gd name="connsiteY3" fmla="*/ 522846 h 522846"/>
                <a:gd name="connsiteX4" fmla="*/ 0 w 3310902"/>
                <a:gd name="connsiteY4" fmla="*/ 522846 h 522846"/>
                <a:gd name="connsiteX5" fmla="*/ 0 w 3310902"/>
                <a:gd name="connsiteY5" fmla="*/ 0 h 52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0902" h="522846">
                  <a:moveTo>
                    <a:pt x="3310902" y="522845"/>
                  </a:moveTo>
                  <a:lnTo>
                    <a:pt x="261423" y="522845"/>
                  </a:lnTo>
                  <a:lnTo>
                    <a:pt x="0" y="261423"/>
                  </a:lnTo>
                  <a:lnTo>
                    <a:pt x="261423" y="1"/>
                  </a:lnTo>
                  <a:lnTo>
                    <a:pt x="3310902" y="1"/>
                  </a:lnTo>
                  <a:lnTo>
                    <a:pt x="3310902" y="522845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272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PHP 7.3</a:t>
              </a:r>
              <a:endParaRPr lang="en-IN" sz="1800" kern="12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00A0A21-C0D0-4378-BB75-F08336FBC439}"/>
                </a:ext>
              </a:extLst>
            </p:cNvPr>
            <p:cNvSpPr/>
            <p:nvPr/>
          </p:nvSpPr>
          <p:spPr>
            <a:xfrm>
              <a:off x="862412" y="2477452"/>
              <a:ext cx="648000" cy="648000"/>
            </a:xfrm>
            <a:prstGeom prst="ellipse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D1485F-E548-48F5-A4F5-C13E8760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65" y="2498940"/>
              <a:ext cx="610893" cy="610893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0888466-AE4F-41F5-9F7C-3131C7124129}"/>
              </a:ext>
            </a:extLst>
          </p:cNvPr>
          <p:cNvGrpSpPr/>
          <p:nvPr/>
        </p:nvGrpSpPr>
        <p:grpSpPr>
          <a:xfrm>
            <a:off x="6516160" y="2402002"/>
            <a:ext cx="3758767" cy="667386"/>
            <a:chOff x="7549788" y="3383583"/>
            <a:chExt cx="3758767" cy="667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A10C60-8F03-40AF-AB03-86020BF42D7F}"/>
                </a:ext>
              </a:extLst>
            </p:cNvPr>
            <p:cNvGrpSpPr/>
            <p:nvPr/>
          </p:nvGrpSpPr>
          <p:grpSpPr>
            <a:xfrm>
              <a:off x="7734402" y="3390097"/>
              <a:ext cx="3574153" cy="648000"/>
              <a:chOff x="7734402" y="3149350"/>
              <a:chExt cx="3574153" cy="64800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5D9833E-63F8-4A96-ADE6-77192ED9A513}"/>
                  </a:ext>
                </a:extLst>
              </p:cNvPr>
              <p:cNvSpPr/>
              <p:nvPr/>
            </p:nvSpPr>
            <p:spPr>
              <a:xfrm rot="21600000">
                <a:off x="7930873" y="3192963"/>
                <a:ext cx="3377682" cy="569137"/>
              </a:xfrm>
              <a:custGeom>
                <a:avLst/>
                <a:gdLst>
                  <a:gd name="connsiteX0" fmla="*/ 0 w 3377682"/>
                  <a:gd name="connsiteY0" fmla="*/ 0 h 569135"/>
                  <a:gd name="connsiteX1" fmla="*/ 3093115 w 3377682"/>
                  <a:gd name="connsiteY1" fmla="*/ 0 h 569135"/>
                  <a:gd name="connsiteX2" fmla="*/ 3377682 w 3377682"/>
                  <a:gd name="connsiteY2" fmla="*/ 284568 h 569135"/>
                  <a:gd name="connsiteX3" fmla="*/ 3093115 w 3377682"/>
                  <a:gd name="connsiteY3" fmla="*/ 569135 h 569135"/>
                  <a:gd name="connsiteX4" fmla="*/ 0 w 3377682"/>
                  <a:gd name="connsiteY4" fmla="*/ 569135 h 569135"/>
                  <a:gd name="connsiteX5" fmla="*/ 0 w 3377682"/>
                  <a:gd name="connsiteY5" fmla="*/ 0 h 569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682" h="569135">
                    <a:moveTo>
                      <a:pt x="3377682" y="569134"/>
                    </a:moveTo>
                    <a:lnTo>
                      <a:pt x="284567" y="569134"/>
                    </a:lnTo>
                    <a:lnTo>
                      <a:pt x="0" y="284567"/>
                    </a:lnTo>
                    <a:lnTo>
                      <a:pt x="284567" y="1"/>
                    </a:lnTo>
                    <a:lnTo>
                      <a:pt x="3377682" y="1"/>
                    </a:lnTo>
                    <a:lnTo>
                      <a:pt x="3377682" y="569134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9378" tIns="68581" rIns="128016" bIns="6858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Apache NetBeans IDE 12.0</a:t>
                </a:r>
                <a:endParaRPr lang="en-IN" sz="1800" kern="120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022E982-F2D0-477E-97A7-AC1EC478415F}"/>
                  </a:ext>
                </a:extLst>
              </p:cNvPr>
              <p:cNvSpPr/>
              <p:nvPr/>
            </p:nvSpPr>
            <p:spPr>
              <a:xfrm>
                <a:off x="7734402" y="3149350"/>
                <a:ext cx="648000" cy="648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A10918B-D656-47CF-AEAF-38D2D2E7F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788" y="3383583"/>
              <a:ext cx="1002903" cy="667386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D5CE1A0-3911-4BF5-8E12-3C8E8DDEEAC5}"/>
              </a:ext>
            </a:extLst>
          </p:cNvPr>
          <p:cNvSpPr txBox="1"/>
          <p:nvPr/>
        </p:nvSpPr>
        <p:spPr>
          <a:xfrm>
            <a:off x="620259" y="2005278"/>
            <a:ext cx="395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F</a:t>
            </a:r>
            <a:r>
              <a:rPr lang="en-IN" sz="2000" b="1" dirty="0">
                <a:latin typeface="Source Sans Pro" panose="020B0503030403020204" pitchFamily="34" charset="0"/>
              </a:rPr>
              <a:t>ront End: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3D66971-317D-4781-B399-9A79656E1EB2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D5E4708-D15A-45AD-8915-21148341A692}"/>
              </a:ext>
            </a:extLst>
          </p:cNvPr>
          <p:cNvSpPr txBox="1"/>
          <p:nvPr/>
        </p:nvSpPr>
        <p:spPr>
          <a:xfrm>
            <a:off x="620259" y="3304259"/>
            <a:ext cx="395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Back</a:t>
            </a:r>
            <a:r>
              <a:rPr lang="en-IN" sz="2000" b="1" dirty="0">
                <a:latin typeface="Source Sans Pro" panose="020B0503030403020204" pitchFamily="34" charset="0"/>
              </a:rPr>
              <a:t> End: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4639E-3FE1-4485-BA3D-F8247F20F583}"/>
              </a:ext>
            </a:extLst>
          </p:cNvPr>
          <p:cNvSpPr txBox="1"/>
          <p:nvPr/>
        </p:nvSpPr>
        <p:spPr>
          <a:xfrm>
            <a:off x="6095695" y="3293394"/>
            <a:ext cx="395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Others</a:t>
            </a:r>
            <a:r>
              <a:rPr lang="en-IN" sz="2000" b="1" dirty="0">
                <a:latin typeface="Source Sans Pro" panose="020B0503030403020204" pitchFamily="34" charset="0"/>
              </a:rPr>
              <a:t>: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8F27A0-1FED-4850-80C5-C776B885B075}"/>
              </a:ext>
            </a:extLst>
          </p:cNvPr>
          <p:cNvSpPr txBox="1"/>
          <p:nvPr/>
        </p:nvSpPr>
        <p:spPr>
          <a:xfrm>
            <a:off x="6096000" y="2005278"/>
            <a:ext cx="395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IDE</a:t>
            </a:r>
            <a:r>
              <a:rPr lang="en-IN" sz="2000" b="1" dirty="0">
                <a:latin typeface="Source Sans Pro" panose="020B0503030403020204" pitchFamily="34" charset="0"/>
              </a:rPr>
              <a:t>: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9DB93E-FF9C-427F-BBFD-076B9F3EE95A}"/>
              </a:ext>
            </a:extLst>
          </p:cNvPr>
          <p:cNvSpPr txBox="1"/>
          <p:nvPr/>
        </p:nvSpPr>
        <p:spPr>
          <a:xfrm>
            <a:off x="622434" y="4673062"/>
            <a:ext cx="3956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Server</a:t>
            </a:r>
            <a:r>
              <a:rPr lang="en-IN" sz="2000" b="1" dirty="0">
                <a:latin typeface="Source Sans Pro" panose="020B0503030403020204" pitchFamily="34" charset="0"/>
              </a:rPr>
              <a:t>: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D27ED-6572-4611-97BD-8EA96630400B}"/>
              </a:ext>
            </a:extLst>
          </p:cNvPr>
          <p:cNvGrpSpPr/>
          <p:nvPr/>
        </p:nvGrpSpPr>
        <p:grpSpPr>
          <a:xfrm>
            <a:off x="6273428" y="3974657"/>
            <a:ext cx="4017862" cy="1746683"/>
            <a:chOff x="6267640" y="3976996"/>
            <a:chExt cx="4017862" cy="174668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90FC6B2-3001-41A0-8FFB-E55ECFC6EECD}"/>
                </a:ext>
              </a:extLst>
            </p:cNvPr>
            <p:cNvGrpSpPr/>
            <p:nvPr/>
          </p:nvGrpSpPr>
          <p:grpSpPr>
            <a:xfrm>
              <a:off x="6267640" y="3976996"/>
              <a:ext cx="4011113" cy="852889"/>
              <a:chOff x="7281079" y="5319206"/>
              <a:chExt cx="4011113" cy="85288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2B19BF-75D9-489C-B0F3-2DD1C147AE09}"/>
                  </a:ext>
                </a:extLst>
              </p:cNvPr>
              <p:cNvGrpSpPr/>
              <p:nvPr/>
            </p:nvGrpSpPr>
            <p:grpSpPr>
              <a:xfrm>
                <a:off x="7734402" y="5346704"/>
                <a:ext cx="3557790" cy="648000"/>
                <a:chOff x="7741121" y="4842931"/>
                <a:chExt cx="3557790" cy="648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D711D91-2C72-4FD9-8239-86E0001B0DDE}"/>
                    </a:ext>
                  </a:extLst>
                </p:cNvPr>
                <p:cNvSpPr/>
                <p:nvPr/>
              </p:nvSpPr>
              <p:spPr>
                <a:xfrm rot="21600000">
                  <a:off x="7921229" y="4892799"/>
                  <a:ext cx="3377682" cy="549390"/>
                </a:xfrm>
                <a:custGeom>
                  <a:avLst/>
                  <a:gdLst>
                    <a:gd name="connsiteX0" fmla="*/ 0 w 3377682"/>
                    <a:gd name="connsiteY0" fmla="*/ 0 h 549389"/>
                    <a:gd name="connsiteX1" fmla="*/ 3102988 w 3377682"/>
                    <a:gd name="connsiteY1" fmla="*/ 0 h 549389"/>
                    <a:gd name="connsiteX2" fmla="*/ 3377682 w 3377682"/>
                    <a:gd name="connsiteY2" fmla="*/ 274695 h 549389"/>
                    <a:gd name="connsiteX3" fmla="*/ 3102988 w 3377682"/>
                    <a:gd name="connsiteY3" fmla="*/ 549389 h 549389"/>
                    <a:gd name="connsiteX4" fmla="*/ 0 w 3377682"/>
                    <a:gd name="connsiteY4" fmla="*/ 549389 h 549389"/>
                    <a:gd name="connsiteX5" fmla="*/ 0 w 3377682"/>
                    <a:gd name="connsiteY5" fmla="*/ 0 h 549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7682" h="549389">
                      <a:moveTo>
                        <a:pt x="3377682" y="549388"/>
                      </a:moveTo>
                      <a:lnTo>
                        <a:pt x="274694" y="549388"/>
                      </a:lnTo>
                      <a:lnTo>
                        <a:pt x="0" y="274694"/>
                      </a:lnTo>
                      <a:lnTo>
                        <a:pt x="274694" y="1"/>
                      </a:lnTo>
                      <a:lnTo>
                        <a:pt x="3377682" y="1"/>
                      </a:lnTo>
                      <a:lnTo>
                        <a:pt x="3377682" y="5493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44646" tIns="68581" rIns="128016" bIns="68580" numCol="1" spcCol="1270" anchor="ctr" anchorCtr="0">
                  <a:noAutofit/>
                </a:bodyPr>
                <a:lstStyle/>
                <a:p>
                  <a:pPr marL="0" lvl="0" indent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800" kern="1200" dirty="0">
                      <a:solidFill>
                        <a:schemeClr val="tx1"/>
                      </a:solidFill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+mn-cs"/>
                    </a:rPr>
                    <a:t>Edraw Max</a:t>
                  </a:r>
                  <a:endParaRPr lang="en-IN" sz="1800" kern="120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0E351D8-D094-4F42-BF33-444CEBFE45BE}"/>
                    </a:ext>
                  </a:extLst>
                </p:cNvPr>
                <p:cNvSpPr/>
                <p:nvPr/>
              </p:nvSpPr>
              <p:spPr>
                <a:xfrm>
                  <a:off x="7741121" y="4842931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7F4C31D-2B18-48C9-95D0-D0FA9554B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1079" y="5319206"/>
                <a:ext cx="1645924" cy="852889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5633BB-EC78-4FD7-A838-EA396F951BD4}"/>
                </a:ext>
              </a:extLst>
            </p:cNvPr>
            <p:cNvGrpSpPr/>
            <p:nvPr/>
          </p:nvGrpSpPr>
          <p:grpSpPr>
            <a:xfrm>
              <a:off x="6711349" y="5075679"/>
              <a:ext cx="3574153" cy="648000"/>
              <a:chOff x="6711349" y="4701141"/>
              <a:chExt cx="3574153" cy="64800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5FF45A5-656C-41A4-950A-A4B6D8B8F0C6}"/>
                  </a:ext>
                </a:extLst>
              </p:cNvPr>
              <p:cNvSpPr/>
              <p:nvPr/>
            </p:nvSpPr>
            <p:spPr>
              <a:xfrm>
                <a:off x="6907820" y="4735111"/>
                <a:ext cx="3377682" cy="549391"/>
              </a:xfrm>
              <a:custGeom>
                <a:avLst/>
                <a:gdLst>
                  <a:gd name="connsiteX0" fmla="*/ 0 w 3377682"/>
                  <a:gd name="connsiteY0" fmla="*/ 0 h 549389"/>
                  <a:gd name="connsiteX1" fmla="*/ 3102988 w 3377682"/>
                  <a:gd name="connsiteY1" fmla="*/ 0 h 549389"/>
                  <a:gd name="connsiteX2" fmla="*/ 3377682 w 3377682"/>
                  <a:gd name="connsiteY2" fmla="*/ 274695 h 549389"/>
                  <a:gd name="connsiteX3" fmla="*/ 3102988 w 3377682"/>
                  <a:gd name="connsiteY3" fmla="*/ 549389 h 549389"/>
                  <a:gd name="connsiteX4" fmla="*/ 0 w 3377682"/>
                  <a:gd name="connsiteY4" fmla="*/ 549389 h 549389"/>
                  <a:gd name="connsiteX5" fmla="*/ 0 w 3377682"/>
                  <a:gd name="connsiteY5" fmla="*/ 0 h 5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682" h="549389">
                    <a:moveTo>
                      <a:pt x="3377682" y="549388"/>
                    </a:moveTo>
                    <a:lnTo>
                      <a:pt x="274694" y="549388"/>
                    </a:lnTo>
                    <a:lnTo>
                      <a:pt x="0" y="274694"/>
                    </a:lnTo>
                    <a:lnTo>
                      <a:pt x="274694" y="1"/>
                    </a:lnTo>
                    <a:lnTo>
                      <a:pt x="3377682" y="1"/>
                    </a:lnTo>
                    <a:lnTo>
                      <a:pt x="3377682" y="549388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4646" tIns="68581" rIns="128016" bIns="6858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MS Office 2019</a:t>
                </a:r>
                <a:endParaRPr lang="en-IN" sz="1800" kern="120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503E1B9-889D-495C-AA2D-A3A3D4942104}"/>
                  </a:ext>
                </a:extLst>
              </p:cNvPr>
              <p:cNvSpPr/>
              <p:nvPr/>
            </p:nvSpPr>
            <p:spPr>
              <a:xfrm>
                <a:off x="6711349" y="4701141"/>
                <a:ext cx="648000" cy="648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58A425-2BAA-4E5F-84E5-E4D27239E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8655" y="4794833"/>
                <a:ext cx="393388" cy="491735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C04CD-6CB0-4674-BB4C-6E4FCD56945F}"/>
              </a:ext>
            </a:extLst>
          </p:cNvPr>
          <p:cNvGrpSpPr/>
          <p:nvPr/>
        </p:nvGrpSpPr>
        <p:grpSpPr>
          <a:xfrm>
            <a:off x="880788" y="5163728"/>
            <a:ext cx="3574154" cy="648000"/>
            <a:chOff x="880788" y="5163728"/>
            <a:chExt cx="3574154" cy="64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725DE2-4E27-4D63-BDD6-796A7191A080}"/>
                </a:ext>
              </a:extLst>
            </p:cNvPr>
            <p:cNvGrpSpPr/>
            <p:nvPr/>
          </p:nvGrpSpPr>
          <p:grpSpPr>
            <a:xfrm>
              <a:off x="880788" y="5163728"/>
              <a:ext cx="3574154" cy="648000"/>
              <a:chOff x="7734402" y="2294998"/>
              <a:chExt cx="3574154" cy="64800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FE18437-3C78-485C-B81B-A1A6A4E6387C}"/>
                  </a:ext>
                </a:extLst>
              </p:cNvPr>
              <p:cNvSpPr/>
              <p:nvPr/>
            </p:nvSpPr>
            <p:spPr>
              <a:xfrm rot="21600000">
                <a:off x="7930874" y="2338541"/>
                <a:ext cx="3377682" cy="568586"/>
              </a:xfrm>
              <a:custGeom>
                <a:avLst/>
                <a:gdLst>
                  <a:gd name="connsiteX0" fmla="*/ 0 w 3377682"/>
                  <a:gd name="connsiteY0" fmla="*/ 0 h 568584"/>
                  <a:gd name="connsiteX1" fmla="*/ 3093390 w 3377682"/>
                  <a:gd name="connsiteY1" fmla="*/ 0 h 568584"/>
                  <a:gd name="connsiteX2" fmla="*/ 3377682 w 3377682"/>
                  <a:gd name="connsiteY2" fmla="*/ 284292 h 568584"/>
                  <a:gd name="connsiteX3" fmla="*/ 3093390 w 3377682"/>
                  <a:gd name="connsiteY3" fmla="*/ 568584 h 568584"/>
                  <a:gd name="connsiteX4" fmla="*/ 0 w 3377682"/>
                  <a:gd name="connsiteY4" fmla="*/ 568584 h 568584"/>
                  <a:gd name="connsiteX5" fmla="*/ 0 w 3377682"/>
                  <a:gd name="connsiteY5" fmla="*/ 0 h 56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682" h="568584">
                    <a:moveTo>
                      <a:pt x="3377682" y="568583"/>
                    </a:moveTo>
                    <a:lnTo>
                      <a:pt x="284292" y="568583"/>
                    </a:lnTo>
                    <a:lnTo>
                      <a:pt x="0" y="284292"/>
                    </a:lnTo>
                    <a:lnTo>
                      <a:pt x="284292" y="1"/>
                    </a:lnTo>
                    <a:lnTo>
                      <a:pt x="3377682" y="1"/>
                    </a:lnTo>
                    <a:lnTo>
                      <a:pt x="3377682" y="568583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9240" tIns="68581" rIns="128016" bIns="68581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Apache </a:t>
                </a:r>
                <a:endParaRPr lang="en-IN" sz="1800" kern="120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9D9B2A7-7328-4D1B-8900-105DC8685AFE}"/>
                  </a:ext>
                </a:extLst>
              </p:cNvPr>
              <p:cNvSpPr/>
              <p:nvPr/>
            </p:nvSpPr>
            <p:spPr>
              <a:xfrm>
                <a:off x="7734402" y="2294998"/>
                <a:ext cx="648000" cy="648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94F941-2CEB-47D5-9BA5-424C108E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79" y="5225986"/>
              <a:ext cx="551615" cy="55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22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13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0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(CONTEXT LEVEL)</a:t>
            </a:r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7760D2CF-0B95-4494-8CD6-98940828B151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931CE01D-95A5-4979-8737-222E257D9B91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BDA3BF43-B8A1-4DF6-915A-22F817F37975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7071AC2C-DB2B-42B1-BD61-3F146693222C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9D767DE2-967D-4DB5-A085-A197B01B5299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23" name="TextBox 22">
            <a:hlinkClick r:id="rId8" action="ppaction://hlinksldjump"/>
            <a:extLst>
              <a:ext uri="{FF2B5EF4-FFF2-40B4-BE49-F238E27FC236}">
                <a16:creationId xmlns:a16="http://schemas.microsoft.com/office/drawing/2014/main" id="{008D8963-CF4F-4E11-8A4C-76BD0CB7973C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1" name="TextBox 10">
            <a:hlinkClick r:id="rId9" action="ppaction://hlinksldjump"/>
            <a:extLst>
              <a:ext uri="{FF2B5EF4-FFF2-40B4-BE49-F238E27FC236}">
                <a16:creationId xmlns:a16="http://schemas.microsoft.com/office/drawing/2014/main" id="{5B27CB4C-5448-44CC-BA53-0164B803A2BB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4" name="TextBox 3">
            <a:hlinkClick r:id="rId10" action="ppaction://hlinksldjump"/>
            <a:extLst>
              <a:ext uri="{FF2B5EF4-FFF2-40B4-BE49-F238E27FC236}">
                <a16:creationId xmlns:a16="http://schemas.microsoft.com/office/drawing/2014/main" id="{52BEF41A-FEF5-41CA-92A6-36AF80102854}"/>
              </a:ext>
            </a:extLst>
          </p:cNvPr>
          <p:cNvSpPr txBox="1"/>
          <p:nvPr/>
        </p:nvSpPr>
        <p:spPr>
          <a:xfrm>
            <a:off x="6991590" y="1669695"/>
            <a:ext cx="157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sz="2000" b="1" dirty="0"/>
          </a:p>
        </p:txBody>
      </p:sp>
      <p:sp>
        <p:nvSpPr>
          <p:cNvPr id="7" name="TextBox 6">
            <a:hlinkClick r:id="rId11" action="ppaction://hlinksldjump"/>
            <a:extLst>
              <a:ext uri="{FF2B5EF4-FFF2-40B4-BE49-F238E27FC236}">
                <a16:creationId xmlns:a16="http://schemas.microsoft.com/office/drawing/2014/main" id="{E170D15E-E04F-411C-9ED1-2C54E642F848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33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AA1C-241A-46F4-A03E-05F937639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5" t="519" r="1728" b="1491"/>
          <a:stretch/>
        </p:blipFill>
        <p:spPr>
          <a:xfrm>
            <a:off x="1593979" y="87154"/>
            <a:ext cx="9004041" cy="66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15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1</a:t>
            </a:r>
          </a:p>
        </p:txBody>
      </p:sp>
      <p:sp>
        <p:nvSpPr>
          <p:cNvPr id="36" name="TextBox 35">
            <a:hlinkClick r:id="rId3" action="ppaction://hlinksldjump"/>
            <a:extLst>
              <a:ext uri="{FF2B5EF4-FFF2-40B4-BE49-F238E27FC236}">
                <a16:creationId xmlns:a16="http://schemas.microsoft.com/office/drawing/2014/main" id="{7AF6BB23-A9E6-4625-B821-8AEC438E016E}"/>
              </a:ext>
            </a:extLst>
          </p:cNvPr>
          <p:cNvSpPr txBox="1"/>
          <p:nvPr/>
        </p:nvSpPr>
        <p:spPr>
          <a:xfrm>
            <a:off x="6991590" y="2059777"/>
            <a:ext cx="157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sz="2000" b="1" dirty="0"/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657784C7-020D-4E24-95EF-B2F1248FFC9C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40" name="TextBox 39">
            <a:hlinkClick r:id="rId5" action="ppaction://hlinksldjump"/>
            <a:extLst>
              <a:ext uri="{FF2B5EF4-FFF2-40B4-BE49-F238E27FC236}">
                <a16:creationId xmlns:a16="http://schemas.microsoft.com/office/drawing/2014/main" id="{DE36F59C-0E32-46F7-BA1B-7BA3E66AF5F4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42" name="TextBox 41">
            <a:hlinkClick r:id="rId6" action="ppaction://hlinksldjump"/>
            <a:extLst>
              <a:ext uri="{FF2B5EF4-FFF2-40B4-BE49-F238E27FC236}">
                <a16:creationId xmlns:a16="http://schemas.microsoft.com/office/drawing/2014/main" id="{4EDE70BC-F65C-47F8-B584-EBC0E266AC2C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44" name="TextBox 43">
            <a:hlinkClick r:id="rId7" action="ppaction://hlinksldjump"/>
            <a:extLst>
              <a:ext uri="{FF2B5EF4-FFF2-40B4-BE49-F238E27FC236}">
                <a16:creationId xmlns:a16="http://schemas.microsoft.com/office/drawing/2014/main" id="{CC8B3B6D-C06E-426B-B9C0-768AC941C4A4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46" name="TextBox 45">
            <a:hlinkClick r:id="rId8" action="ppaction://hlinksldjump"/>
            <a:extLst>
              <a:ext uri="{FF2B5EF4-FFF2-40B4-BE49-F238E27FC236}">
                <a16:creationId xmlns:a16="http://schemas.microsoft.com/office/drawing/2014/main" id="{C547B2F3-9F11-4A0B-915D-1DB999947878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48" name="TextBox 47">
            <a:hlinkClick r:id="rId9" action="ppaction://hlinksldjump"/>
            <a:extLst>
              <a:ext uri="{FF2B5EF4-FFF2-40B4-BE49-F238E27FC236}">
                <a16:creationId xmlns:a16="http://schemas.microsoft.com/office/drawing/2014/main" id="{8550FE30-C989-4AD4-9CDE-274EA2923BBF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50" name="TextBox 49">
            <a:hlinkClick r:id="rId10" action="ppaction://hlinksldjump"/>
            <a:extLst>
              <a:ext uri="{FF2B5EF4-FFF2-40B4-BE49-F238E27FC236}">
                <a16:creationId xmlns:a16="http://schemas.microsoft.com/office/drawing/2014/main" id="{7E40D5BC-AE9B-42C6-B403-6422FA7DAB6E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52" name="TextBox 51">
            <a:hlinkClick r:id="rId11" action="ppaction://hlinksldjump"/>
            <a:extLst>
              <a:ext uri="{FF2B5EF4-FFF2-40B4-BE49-F238E27FC236}">
                <a16:creationId xmlns:a16="http://schemas.microsoft.com/office/drawing/2014/main" id="{F8822109-2005-467D-80A9-4876C0C4E3BB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03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0508B-D1C4-41D5-A78D-F8CA883AC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4013" r="7142" b="3948"/>
          <a:stretch/>
        </p:blipFill>
        <p:spPr>
          <a:xfrm>
            <a:off x="1709829" y="98212"/>
            <a:ext cx="8772342" cy="66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17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2.2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9B1B1315-3C4A-47D8-BBB0-FB6AC128FAA5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C9FF255-205A-4339-9D5C-EC299A500255}"/>
              </a:ext>
            </a:extLst>
          </p:cNvPr>
          <p:cNvSpPr txBox="1"/>
          <p:nvPr/>
        </p:nvSpPr>
        <p:spPr>
          <a:xfrm>
            <a:off x="7000265" y="2482786"/>
            <a:ext cx="157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798DC9FA-6562-4FF5-A17A-096010D5B0DE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026EFA9-022C-4986-BB72-5A1B7CF53BCD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AF28E5A5-8097-4BA0-9190-DC78AD65F623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1BE8BAD8-1A78-4A8D-B71B-B892257949B4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961387D4-F48E-4025-B62E-3B0086DA5B89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38D2306D-1559-4AAE-B65E-1EBE54D29372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8B0AFDAE-89C2-4347-A416-0982A5451539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0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4010-131B-4E4A-879B-414A50E1D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b="4606"/>
          <a:stretch/>
        </p:blipFill>
        <p:spPr>
          <a:xfrm>
            <a:off x="449164" y="111223"/>
            <a:ext cx="11293671" cy="66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19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2.3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4779AE08-80D9-4B36-98F1-054EA9E17E6C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3F37530-882A-4877-A9EA-D76C8C885ADF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A0C619DF-074E-4EE5-AA00-0375FFCB9236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F36347F8-1EB8-47C2-8DFE-92EF644815FA}"/>
              </a:ext>
            </a:extLst>
          </p:cNvPr>
          <p:cNvSpPr txBox="1"/>
          <p:nvPr/>
        </p:nvSpPr>
        <p:spPr>
          <a:xfrm>
            <a:off x="7000537" y="2890006"/>
            <a:ext cx="1601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C2298A3C-F9F7-466C-97C3-F0EA0B5EB756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8835861A-7837-4DFE-87EC-FAF3A9C2DE11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9D5CE20F-98E6-4726-B8A2-E38D2D492D36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B66E4ACC-73EE-4370-9D3D-57AFC9330C77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B94B9BF3-38CE-44C6-BC1B-F2E9792EE79F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73575" y="2977750"/>
            <a:ext cx="27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CONTENTS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3946970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67090649-9FBE-4FF2-9F83-E28967ECC9CD}"/>
              </a:ext>
            </a:extLst>
          </p:cNvPr>
          <p:cNvSpPr txBox="1"/>
          <p:nvPr/>
        </p:nvSpPr>
        <p:spPr>
          <a:xfrm>
            <a:off x="4336031" y="1377834"/>
            <a:ext cx="3685840" cy="53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1.   </a:t>
            </a:r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Company Profile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09B5BBA7-102D-468E-9B7C-C6CE1F4CB889}"/>
              </a:ext>
            </a:extLst>
          </p:cNvPr>
          <p:cNvSpPr txBox="1"/>
          <p:nvPr/>
        </p:nvSpPr>
        <p:spPr>
          <a:xfrm>
            <a:off x="4330537" y="1931798"/>
            <a:ext cx="3679430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  Project Definition</a:t>
            </a:r>
            <a:endParaRPr lang="en-IN" dirty="0"/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1A8A25B9-983A-4939-98FA-7EBDC296859F}"/>
              </a:ext>
            </a:extLst>
          </p:cNvPr>
          <p:cNvSpPr txBox="1"/>
          <p:nvPr/>
        </p:nvSpPr>
        <p:spPr>
          <a:xfrm>
            <a:off x="4318634" y="2377456"/>
            <a:ext cx="3679437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   Requirement Gathering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30B51B1E-F70D-4E83-9659-497FA84389F9}"/>
              </a:ext>
            </a:extLst>
          </p:cNvPr>
          <p:cNvSpPr txBox="1"/>
          <p:nvPr/>
        </p:nvSpPr>
        <p:spPr>
          <a:xfrm>
            <a:off x="4318634" y="3255210"/>
            <a:ext cx="36859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5.   Proposed System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66C63B6-F4F0-4821-B4AF-A9A7335B1DBA}"/>
              </a:ext>
            </a:extLst>
          </p:cNvPr>
          <p:cNvSpPr txBox="1"/>
          <p:nvPr/>
        </p:nvSpPr>
        <p:spPr>
          <a:xfrm>
            <a:off x="4327332" y="2818054"/>
            <a:ext cx="37032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4.   Existing System</a:t>
            </a:r>
          </a:p>
        </p:txBody>
      </p:sp>
      <p:sp>
        <p:nvSpPr>
          <p:cNvPr id="20" name="TextBox 19">
            <a:hlinkClick r:id="rId9" action="ppaction://hlinksldjump"/>
            <a:extLst>
              <a:ext uri="{FF2B5EF4-FFF2-40B4-BE49-F238E27FC236}">
                <a16:creationId xmlns:a16="http://schemas.microsoft.com/office/drawing/2014/main" id="{5BE82742-EF3A-4EA6-8083-A116A439727E}"/>
              </a:ext>
            </a:extLst>
          </p:cNvPr>
          <p:cNvSpPr txBox="1"/>
          <p:nvPr/>
        </p:nvSpPr>
        <p:spPr>
          <a:xfrm>
            <a:off x="4327296" y="3688882"/>
            <a:ext cx="3685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6.   Tools And Technology Used</a:t>
            </a:r>
          </a:p>
        </p:txBody>
      </p:sp>
      <p:sp>
        <p:nvSpPr>
          <p:cNvPr id="24" name="TextBox 23">
            <a:hlinkClick r:id="rId10" action="ppaction://hlinksldjump"/>
            <a:extLst>
              <a:ext uri="{FF2B5EF4-FFF2-40B4-BE49-F238E27FC236}">
                <a16:creationId xmlns:a16="http://schemas.microsoft.com/office/drawing/2014/main" id="{4185341F-2F98-47A2-8AAC-D3355D7FDD84}"/>
              </a:ext>
            </a:extLst>
          </p:cNvPr>
          <p:cNvSpPr txBox="1"/>
          <p:nvPr/>
        </p:nvSpPr>
        <p:spPr>
          <a:xfrm>
            <a:off x="4327329" y="4122554"/>
            <a:ext cx="37032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   Data Flow Diagrams</a:t>
            </a:r>
          </a:p>
        </p:txBody>
      </p:sp>
      <p:sp>
        <p:nvSpPr>
          <p:cNvPr id="4" name="TextBox 3">
            <a:hlinkClick r:id="rId11" action="ppaction://hlinksldjump"/>
            <a:extLst>
              <a:ext uri="{FF2B5EF4-FFF2-40B4-BE49-F238E27FC236}">
                <a16:creationId xmlns:a16="http://schemas.microsoft.com/office/drawing/2014/main" id="{93345BA3-34E0-4B49-A67E-04E972D998BA}"/>
              </a:ext>
            </a:extLst>
          </p:cNvPr>
          <p:cNvSpPr txBox="1"/>
          <p:nvPr/>
        </p:nvSpPr>
        <p:spPr>
          <a:xfrm>
            <a:off x="4336031" y="4988141"/>
            <a:ext cx="37032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9.   Data </a:t>
            </a:r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hlinkClick r:id="rId12" action="ppaction://hlinksldjump"/>
            <a:extLst>
              <a:ext uri="{FF2B5EF4-FFF2-40B4-BE49-F238E27FC236}">
                <a16:creationId xmlns:a16="http://schemas.microsoft.com/office/drawing/2014/main" id="{0E23B168-4E68-4776-9E63-59D67B3E6B1F}"/>
              </a:ext>
            </a:extLst>
          </p:cNvPr>
          <p:cNvSpPr txBox="1"/>
          <p:nvPr/>
        </p:nvSpPr>
        <p:spPr>
          <a:xfrm>
            <a:off x="4336031" y="4564269"/>
            <a:ext cx="37032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8.  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89467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5D6F-FF47-4E85-890B-591689E74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" b="971"/>
          <a:stretch/>
        </p:blipFill>
        <p:spPr>
          <a:xfrm>
            <a:off x="2352582" y="117761"/>
            <a:ext cx="7486835" cy="66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21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2.4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733DEF04-03F6-4A4B-B5CD-8FE5E985315A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F99DDB4E-3B6D-4504-AAE7-EAA0550E0533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FCBA61A-9553-4BD3-BAA4-7700306F393C}"/>
              </a:ext>
            </a:extLst>
          </p:cNvPr>
          <p:cNvSpPr txBox="1"/>
          <p:nvPr/>
        </p:nvSpPr>
        <p:spPr>
          <a:xfrm>
            <a:off x="6991590" y="3297226"/>
            <a:ext cx="158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9CB8ED29-EB64-4CC0-8BCD-8E8AF5F0E731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F1FA756E-FB03-4BBC-A6DE-D1BF4BDD5907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98DF5C95-3436-4C02-B351-FDB36669F71C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17608A38-C5F5-48A3-BD82-3D022219269A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EEB03D55-A624-4C57-B59D-11867FD3BAA8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E1A04070-6371-45AF-B9D7-FE2316B449FD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16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97AB1-85A9-46FA-A62B-2E785AC1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9" y="116005"/>
            <a:ext cx="8897062" cy="66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23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2.5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D27230A8-1373-4989-B170-4C790B585527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E2C0FA80-F804-45FD-802E-E46EF8C74EB9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D7C74EB-C269-46BD-92B9-5318C28C8A28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A03FDA19-3CBA-4600-B956-D3B6A4402A37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26E6C239-68EB-4C8A-95C8-40FDC5256460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8349344A-3A2F-4276-8646-DB44B5F1C8B3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D62A2264-442F-4154-8AE7-93F9A0F793FA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2908E193-E446-46C6-82D6-23A6932DF830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2E155349-D49A-4A6F-90BC-BD165642045E}"/>
              </a:ext>
            </a:extLst>
          </p:cNvPr>
          <p:cNvSpPr txBox="1"/>
          <p:nvPr/>
        </p:nvSpPr>
        <p:spPr>
          <a:xfrm>
            <a:off x="6991590" y="3703199"/>
            <a:ext cx="157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6163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370FC-97A3-4F1B-A9A7-9A95E46E6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"/>
          <a:stretch/>
        </p:blipFill>
        <p:spPr>
          <a:xfrm>
            <a:off x="1064183" y="106208"/>
            <a:ext cx="10063633" cy="66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25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2.6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49B303D4-DE74-40C7-BA8C-F020B4242103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0FD4BE6F-3E1F-4BCA-AE08-9413BF4C3103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B38E0941-F4C2-414E-A84B-862AEFA42FE9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51C55D2C-7BAE-4B0B-AEAE-C27DA9F5AF46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6C8DCC4C-D278-4ED6-9BCF-701F86D61100}"/>
              </a:ext>
            </a:extLst>
          </p:cNvPr>
          <p:cNvSpPr txBox="1"/>
          <p:nvPr/>
        </p:nvSpPr>
        <p:spPr>
          <a:xfrm>
            <a:off x="7008940" y="4097919"/>
            <a:ext cx="1584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CED735F0-DA89-4123-AAA9-F9E724828CED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6CC09916-4624-4535-A13D-5F5C94EE1D9D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B1938056-F1E9-49F6-8D75-EDBBCFC58325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A28F89BE-B943-434E-A6F0-7C7C3F03527D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20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220C3-F1B1-43D8-873A-581A05879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4" b="1748"/>
          <a:stretch/>
        </p:blipFill>
        <p:spPr>
          <a:xfrm>
            <a:off x="233516" y="266008"/>
            <a:ext cx="11724968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3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27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2.7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5A1B1C3-8D34-449E-B6E6-9792835F7837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2F7E6923-CB32-45C3-AA44-A94B791C6B76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D101112E-FD53-4960-958D-2B2140355C3E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A7E886DB-88D5-471A-88E9-B07EF57CBABF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E2592781-E14B-4BEE-8576-47AA83A4A749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BA8BF31D-EAE2-4EE7-AD62-CFB6909627D8}"/>
              </a:ext>
            </a:extLst>
          </p:cNvPr>
          <p:cNvSpPr txBox="1"/>
          <p:nvPr/>
        </p:nvSpPr>
        <p:spPr>
          <a:xfrm>
            <a:off x="7008940" y="4506860"/>
            <a:ext cx="1601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FAF61DF5-D646-42B5-80A2-C0A3539C7633}"/>
              </a:ext>
            </a:extLst>
          </p:cNvPr>
          <p:cNvSpPr txBox="1"/>
          <p:nvPr/>
        </p:nvSpPr>
        <p:spPr>
          <a:xfrm>
            <a:off x="7006681" y="4884341"/>
            <a:ext cx="16016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28FA7E4E-AB45-49A0-B566-DB3C460D8076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A304373A-1F53-4F79-925B-40C5C89D467A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10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A77F8-DE4A-458F-91C2-EF902073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4" b="3171"/>
          <a:stretch/>
        </p:blipFill>
        <p:spPr>
          <a:xfrm>
            <a:off x="526967" y="156137"/>
            <a:ext cx="11138065" cy="65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29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795765" y="2554862"/>
            <a:ext cx="56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FLOW DIAGRAMS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678595" y="1504709"/>
            <a:ext cx="0" cy="3946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84C893-1980-4BE6-BA04-53C9D09CA224}"/>
              </a:ext>
            </a:extLst>
          </p:cNvPr>
          <p:cNvSpPr txBox="1"/>
          <p:nvPr/>
        </p:nvSpPr>
        <p:spPr>
          <a:xfrm>
            <a:off x="795765" y="3345180"/>
            <a:ext cx="568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LEVEL 2.9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4670C1AA-5BAE-4E51-B85E-7DF1C543F719}"/>
              </a:ext>
            </a:extLst>
          </p:cNvPr>
          <p:cNvSpPr txBox="1"/>
          <p:nvPr/>
        </p:nvSpPr>
        <p:spPr>
          <a:xfrm>
            <a:off x="6991590" y="2059777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1</a:t>
            </a:r>
            <a:endParaRPr lang="en-IN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1C46CCA-5F2D-4DE7-85FC-818A0E4861BA}"/>
              </a:ext>
            </a:extLst>
          </p:cNvPr>
          <p:cNvSpPr txBox="1"/>
          <p:nvPr/>
        </p:nvSpPr>
        <p:spPr>
          <a:xfrm>
            <a:off x="7000265" y="2482786"/>
            <a:ext cx="1577892" cy="42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2.2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EEF04AD0-3DB7-41B4-BD1E-6ABAA89FCAC3}"/>
              </a:ext>
            </a:extLst>
          </p:cNvPr>
          <p:cNvSpPr txBox="1"/>
          <p:nvPr/>
        </p:nvSpPr>
        <p:spPr>
          <a:xfrm>
            <a:off x="6991590" y="3297226"/>
            <a:ext cx="15843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2.4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D17922C-1497-45D8-9651-6DB911F23A40}"/>
              </a:ext>
            </a:extLst>
          </p:cNvPr>
          <p:cNvSpPr txBox="1"/>
          <p:nvPr/>
        </p:nvSpPr>
        <p:spPr>
          <a:xfrm>
            <a:off x="7000537" y="2890006"/>
            <a:ext cx="16016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2.3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8C3E3E03-14BC-4547-9EB2-2DF1D2C9E455}"/>
              </a:ext>
            </a:extLst>
          </p:cNvPr>
          <p:cNvSpPr txBox="1"/>
          <p:nvPr/>
        </p:nvSpPr>
        <p:spPr>
          <a:xfrm>
            <a:off x="7008940" y="4097919"/>
            <a:ext cx="15843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2.6</a:t>
            </a: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500B8C15-324E-42B0-8B72-C31C405340D7}"/>
              </a:ext>
            </a:extLst>
          </p:cNvPr>
          <p:cNvSpPr txBox="1"/>
          <p:nvPr/>
        </p:nvSpPr>
        <p:spPr>
          <a:xfrm>
            <a:off x="7008940" y="4506860"/>
            <a:ext cx="1601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2.7</a:t>
            </a: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43BA3FDE-8B34-4410-A67C-1CC01ECF0D5F}"/>
              </a:ext>
            </a:extLst>
          </p:cNvPr>
          <p:cNvSpPr txBox="1"/>
          <p:nvPr/>
        </p:nvSpPr>
        <p:spPr>
          <a:xfrm>
            <a:off x="7006681" y="4884341"/>
            <a:ext cx="1601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Level 2.9</a:t>
            </a: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AD27E6D8-F87E-4DA2-92BA-4A32D5727A47}"/>
              </a:ext>
            </a:extLst>
          </p:cNvPr>
          <p:cNvSpPr txBox="1"/>
          <p:nvPr/>
        </p:nvSpPr>
        <p:spPr>
          <a:xfrm>
            <a:off x="6991590" y="1669695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0</a:t>
            </a:r>
            <a:endParaRPr lang="en-IN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C41D1FFB-59A2-433C-8FDD-E275538E05E2}"/>
              </a:ext>
            </a:extLst>
          </p:cNvPr>
          <p:cNvSpPr txBox="1"/>
          <p:nvPr/>
        </p:nvSpPr>
        <p:spPr>
          <a:xfrm>
            <a:off x="6991590" y="3703199"/>
            <a:ext cx="1577892" cy="427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Level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42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4745620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472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COMPANY PROFILE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872942" y="1134321"/>
            <a:ext cx="7319058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2E1EDA-1ED5-4392-8226-21A89D726344}"/>
              </a:ext>
            </a:extLst>
          </p:cNvPr>
          <p:cNvSpPr txBox="1"/>
          <p:nvPr/>
        </p:nvSpPr>
        <p:spPr>
          <a:xfrm>
            <a:off x="6407021" y="2433383"/>
            <a:ext cx="5570748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228600" algn="l"/>
                <a:tab pos="2057400" algn="l"/>
                <a:tab pos="2171700" algn="l"/>
              </a:tabLst>
            </a:pPr>
            <a:r>
              <a:rPr lang="en-US" b="1" dirty="0">
                <a:latin typeface="Source Sans Pro" panose="020B0503030403020204" pitchFamily="34" charset="0"/>
              </a:rPr>
              <a:t>Organization/Company Details:</a:t>
            </a:r>
            <a:endParaRPr lang="en-IN" b="1" dirty="0">
              <a:latin typeface="Source Sans Pro" panose="020B0503030403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Company Name	:		Unicorn Technolabs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IN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Contact No.	:		</a:t>
            </a:r>
            <a:r>
              <a:rPr lang="en-US" altLang="en-US" sz="1600" b="1" i="1" dirty="0">
                <a:latin typeface="Candara" panose="020E0502030303020204" pitchFamily="34" charset="0"/>
              </a:rPr>
              <a:t> </a:t>
            </a:r>
            <a:r>
              <a:rPr lang="en-US" altLang="en-US" sz="1600" dirty="0">
                <a:latin typeface="Source Sans Pro" panose="020B0503030403020204" pitchFamily="34" charset="0"/>
              </a:rPr>
              <a:t>(+91) </a:t>
            </a:r>
            <a:r>
              <a:rPr lang="en-US" sz="1600" dirty="0">
                <a:latin typeface="Source Sans Pro" panose="020B0503030403020204" pitchFamily="34" charset="0"/>
              </a:rPr>
              <a:t>7818075214</a:t>
            </a:r>
            <a:endParaRPr lang="en-IN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Address	:		K16- Krishna Center, </a:t>
            </a:r>
          </a:p>
          <a:p>
            <a:pPr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					Mithakhali Six Road, </a:t>
            </a:r>
          </a:p>
          <a:p>
            <a:pPr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					Navrangpura, Ahmedabad</a:t>
            </a:r>
            <a:endParaRPr lang="en-IN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E-mail Address	:		</a:t>
            </a:r>
            <a:r>
              <a:rPr lang="en-US" sz="1600" dirty="0">
                <a:latin typeface="Source Sans Pro" panose="020B0503030403020204" pitchFamily="34" charset="0"/>
                <a:hlinkClick r:id="rId3"/>
              </a:rPr>
              <a:t>info@unicorntechnolabs.com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" algn="l"/>
                <a:tab pos="4572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Website	:		</a:t>
            </a:r>
            <a:r>
              <a:rPr lang="en-US" sz="1600" dirty="0">
                <a:latin typeface="Source Sans Pro" panose="020B0503030403020204" pitchFamily="34" charset="0"/>
                <a:hlinkClick r:id="rId4"/>
              </a:rPr>
              <a:t>http://unicorntechnolabs.com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endParaRPr lang="en-IN" sz="1600" dirty="0">
              <a:latin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102B-70C5-4BC6-AAA5-723DF7878813}"/>
              </a:ext>
            </a:extLst>
          </p:cNvPr>
          <p:cNvSpPr txBox="1"/>
          <p:nvPr/>
        </p:nvSpPr>
        <p:spPr>
          <a:xfrm>
            <a:off x="620259" y="2505118"/>
            <a:ext cx="516472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228600" algn="l"/>
                <a:tab pos="2057400" algn="l"/>
                <a:tab pos="2171700" algn="l"/>
              </a:tabLst>
            </a:pPr>
            <a:r>
              <a:rPr lang="en-US" b="1" dirty="0">
                <a:latin typeface="Source Sans Pro" panose="020B0503030403020204" pitchFamily="34" charset="0"/>
              </a:rPr>
              <a:t>About Company: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US" dirty="0">
              <a:latin typeface="Source Sans Pro" panose="020B0503030403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Unicorn Technolabs is a Website and Mobile App Development Company, located in Ahmedabad.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The company is known for Internet Website Developers, Computer Software Developers, Internet Website Designers, Mobile Application Developers and much more.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US" sz="1600" dirty="0">
              <a:latin typeface="Source Sans Pro" panose="020B0503030403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sz="1600" dirty="0">
                <a:latin typeface="Source Sans Pro" panose="020B0503030403020204" pitchFamily="34" charset="0"/>
              </a:rPr>
              <a:t>This establishment acts as a one-stop destination servicing customers both local and international.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DBC6FF-B694-4AF8-9FFA-91B907C99CCC}"/>
              </a:ext>
            </a:extLst>
          </p:cNvPr>
          <p:cNvCxnSpPr/>
          <p:nvPr/>
        </p:nvCxnSpPr>
        <p:spPr>
          <a:xfrm>
            <a:off x="6121314" y="2252697"/>
            <a:ext cx="0" cy="3946967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704D839-F61B-4A68-B678-ECCB5F2D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3" y="196129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7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CEC0F-8858-49F8-AA1A-03F307EB1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" t="4082" r="3460" b="6677"/>
          <a:stretch/>
        </p:blipFill>
        <p:spPr>
          <a:xfrm>
            <a:off x="497946" y="82328"/>
            <a:ext cx="11196107" cy="66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2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1215052"/>
            <a:ext cx="12192000" cy="442789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2113360" y="2551836"/>
            <a:ext cx="7965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ENTITY RELATIONSHIP DIAGRAM (ERD)</a:t>
            </a:r>
          </a:p>
        </p:txBody>
      </p:sp>
    </p:spTree>
    <p:extLst>
      <p:ext uri="{BB962C8B-B14F-4D97-AF65-F5344CB8AC3E}">
        <p14:creationId xmlns:p14="http://schemas.microsoft.com/office/powerpoint/2010/main" val="250132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73F-BD70-4DB2-BB1E-0F30F8F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C0EC0-90E6-4BE3-B913-53922367B4CF}"/>
              </a:ext>
            </a:extLst>
          </p:cNvPr>
          <p:cNvSpPr/>
          <p:nvPr/>
        </p:nvSpPr>
        <p:spPr>
          <a:xfrm>
            <a:off x="36195" y="35559"/>
            <a:ext cx="12120246" cy="6781801"/>
          </a:xfrm>
          <a:prstGeom prst="rect">
            <a:avLst/>
          </a:prstGeom>
          <a:noFill/>
          <a:ln w="762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77996-F079-4486-BEB2-3F3F5737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" b="2007"/>
          <a:stretch/>
        </p:blipFill>
        <p:spPr>
          <a:xfrm>
            <a:off x="1334075" y="142042"/>
            <a:ext cx="9536701" cy="65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33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67A9-374A-4BC9-B382-31BC98AFB9BC}"/>
              </a:ext>
            </a:extLst>
          </p:cNvPr>
          <p:cNvSpPr/>
          <p:nvPr/>
        </p:nvSpPr>
        <p:spPr>
          <a:xfrm>
            <a:off x="0" y="993657"/>
            <a:ext cx="12192000" cy="4870685"/>
          </a:xfrm>
          <a:prstGeom prst="rect">
            <a:avLst/>
          </a:prstGeom>
          <a:solidFill>
            <a:srgbClr val="901452">
              <a:alpha val="69804"/>
            </a:srgb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9561B-F0E7-4B92-9EC2-56EEDC071F21}"/>
              </a:ext>
            </a:extLst>
          </p:cNvPr>
          <p:cNvSpPr txBox="1"/>
          <p:nvPr/>
        </p:nvSpPr>
        <p:spPr>
          <a:xfrm>
            <a:off x="943326" y="2883515"/>
            <a:ext cx="473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DATA DICTIONARY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73953-04C1-4EE2-B446-AFB03857ACE9}"/>
              </a:ext>
            </a:extLst>
          </p:cNvPr>
          <p:cNvCxnSpPr/>
          <p:nvPr/>
        </p:nvCxnSpPr>
        <p:spPr>
          <a:xfrm>
            <a:off x="6292932" y="1258166"/>
            <a:ext cx="0" cy="43416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25A1B1C3-8D34-449E-B6E6-9792835F7837}"/>
              </a:ext>
            </a:extLst>
          </p:cNvPr>
          <p:cNvSpPr txBox="1"/>
          <p:nvPr/>
        </p:nvSpPr>
        <p:spPr>
          <a:xfrm>
            <a:off x="6639155" y="1581511"/>
            <a:ext cx="31896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Salon</a:t>
            </a:r>
            <a:r>
              <a:rPr lang="en-IN" sz="2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_tbl</a:t>
            </a:r>
            <a:endParaRPr lang="en-IN" sz="2100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2F7E6923-CB32-45C3-AA44-A94B791C6B76}"/>
              </a:ext>
            </a:extLst>
          </p:cNvPr>
          <p:cNvSpPr txBox="1"/>
          <p:nvPr/>
        </p:nvSpPr>
        <p:spPr>
          <a:xfrm>
            <a:off x="6622614" y="1898675"/>
            <a:ext cx="31810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Membership_plan_master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D101112E-FD53-4960-958D-2B2140355C3E}"/>
              </a:ext>
            </a:extLst>
          </p:cNvPr>
          <p:cNvSpPr txBox="1"/>
          <p:nvPr/>
        </p:nvSpPr>
        <p:spPr>
          <a:xfrm>
            <a:off x="6622614" y="3047686"/>
            <a:ext cx="31893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Service_master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A7E886DB-88D5-471A-88E9-B07EF57CBABF}"/>
              </a:ext>
            </a:extLst>
          </p:cNvPr>
          <p:cNvSpPr txBox="1"/>
          <p:nvPr/>
        </p:nvSpPr>
        <p:spPr>
          <a:xfrm>
            <a:off x="6622614" y="2686654"/>
            <a:ext cx="31810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</a:t>
            </a:r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_subscription</a:t>
            </a:r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E2592781-E14B-4BEE-8576-47AA83A4A749}"/>
              </a:ext>
            </a:extLst>
          </p:cNvPr>
          <p:cNvSpPr txBox="1"/>
          <p:nvPr/>
        </p:nvSpPr>
        <p:spPr>
          <a:xfrm>
            <a:off x="6639155" y="3786016"/>
            <a:ext cx="31727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Offers_tbl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BA8BF31D-EAE2-4EE7-AD62-CFB6909627D8}"/>
              </a:ext>
            </a:extLst>
          </p:cNvPr>
          <p:cNvSpPr txBox="1"/>
          <p:nvPr/>
        </p:nvSpPr>
        <p:spPr>
          <a:xfrm>
            <a:off x="6639155" y="4113296"/>
            <a:ext cx="31727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Schedule_tbl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Box 13">
            <a:hlinkClick r:id="rId9" action="ppaction://hlinksldjump"/>
            <a:extLst>
              <a:ext uri="{FF2B5EF4-FFF2-40B4-BE49-F238E27FC236}">
                <a16:creationId xmlns:a16="http://schemas.microsoft.com/office/drawing/2014/main" id="{FAF61DF5-D646-42B5-80A2-C0A3539C7633}"/>
              </a:ext>
            </a:extLst>
          </p:cNvPr>
          <p:cNvSpPr txBox="1"/>
          <p:nvPr/>
        </p:nvSpPr>
        <p:spPr>
          <a:xfrm>
            <a:off x="6639154" y="4485773"/>
            <a:ext cx="31727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Appointment_tbl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TextBox 31">
            <a:hlinkClick r:id="rId10" action="ppaction://hlinksldjump"/>
            <a:extLst>
              <a:ext uri="{FF2B5EF4-FFF2-40B4-BE49-F238E27FC236}">
                <a16:creationId xmlns:a16="http://schemas.microsoft.com/office/drawing/2014/main" id="{28FA7E4E-AB45-49A0-B566-DB3C460D8076}"/>
              </a:ext>
            </a:extLst>
          </p:cNvPr>
          <p:cNvSpPr txBox="1"/>
          <p:nvPr/>
        </p:nvSpPr>
        <p:spPr>
          <a:xfrm>
            <a:off x="6622614" y="1258166"/>
            <a:ext cx="318964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IN" sz="2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ser_tbl</a:t>
            </a:r>
            <a:endParaRPr lang="en-IN" sz="2100" dirty="0"/>
          </a:p>
        </p:txBody>
      </p:sp>
      <p:sp>
        <p:nvSpPr>
          <p:cNvPr id="34" name="TextBox 33">
            <a:hlinkClick r:id="rId11" action="ppaction://hlinksldjump"/>
            <a:extLst>
              <a:ext uri="{FF2B5EF4-FFF2-40B4-BE49-F238E27FC236}">
                <a16:creationId xmlns:a16="http://schemas.microsoft.com/office/drawing/2014/main" id="{A304373A-1F53-4F79-925B-40C5C89D467A}"/>
              </a:ext>
            </a:extLst>
          </p:cNvPr>
          <p:cNvSpPr txBox="1"/>
          <p:nvPr/>
        </p:nvSpPr>
        <p:spPr>
          <a:xfrm>
            <a:off x="6622614" y="3408718"/>
            <a:ext cx="3189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Salon_service_tbl</a:t>
            </a:r>
            <a:endParaRPr lang="en-IN" dirty="0"/>
          </a:p>
        </p:txBody>
      </p:sp>
      <p:sp>
        <p:nvSpPr>
          <p:cNvPr id="6" name="TextBox 5">
            <a:hlinkClick r:id="rId12" action="ppaction://hlinksldjump"/>
            <a:extLst>
              <a:ext uri="{FF2B5EF4-FFF2-40B4-BE49-F238E27FC236}">
                <a16:creationId xmlns:a16="http://schemas.microsoft.com/office/drawing/2014/main" id="{B46749D3-D9EA-48AC-BA39-87FE7EB55B56}"/>
              </a:ext>
            </a:extLst>
          </p:cNvPr>
          <p:cNvSpPr txBox="1"/>
          <p:nvPr/>
        </p:nvSpPr>
        <p:spPr>
          <a:xfrm>
            <a:off x="6630949" y="4853357"/>
            <a:ext cx="31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_tbl</a:t>
            </a:r>
          </a:p>
        </p:txBody>
      </p:sp>
      <p:sp>
        <p:nvSpPr>
          <p:cNvPr id="19" name="TextBox 18">
            <a:hlinkClick r:id="rId13" action="ppaction://hlinksldjump"/>
            <a:extLst>
              <a:ext uri="{FF2B5EF4-FFF2-40B4-BE49-F238E27FC236}">
                <a16:creationId xmlns:a16="http://schemas.microsoft.com/office/drawing/2014/main" id="{C8691F14-9E13-4384-97B3-F5596BC08B0F}"/>
              </a:ext>
            </a:extLst>
          </p:cNvPr>
          <p:cNvSpPr txBox="1"/>
          <p:nvPr/>
        </p:nvSpPr>
        <p:spPr>
          <a:xfrm>
            <a:off x="6616482" y="5225834"/>
            <a:ext cx="31872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Bookmarks</a:t>
            </a:r>
            <a:r>
              <a:rPr lang="en-IN" sz="2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_tbl</a:t>
            </a:r>
          </a:p>
        </p:txBody>
      </p:sp>
      <p:sp>
        <p:nvSpPr>
          <p:cNvPr id="20" name="TextBox 19">
            <a:hlinkClick r:id="rId14" action="ppaction://hlinksldjump"/>
            <a:extLst>
              <a:ext uri="{FF2B5EF4-FFF2-40B4-BE49-F238E27FC236}">
                <a16:creationId xmlns:a16="http://schemas.microsoft.com/office/drawing/2014/main" id="{30182DCA-B2FB-48EF-8889-4415A244A339}"/>
              </a:ext>
            </a:extLst>
          </p:cNvPr>
          <p:cNvSpPr txBox="1"/>
          <p:nvPr/>
        </p:nvSpPr>
        <p:spPr>
          <a:xfrm>
            <a:off x="6622614" y="2286212"/>
            <a:ext cx="31810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Membership_plan_salon</a:t>
            </a:r>
            <a:endParaRPr lang="en-IN" sz="21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User_tbl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058816" y="1134321"/>
            <a:ext cx="8133184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34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03825"/>
              </p:ext>
            </p:extLst>
          </p:nvPr>
        </p:nvGraphicFramePr>
        <p:xfrm>
          <a:off x="601883" y="2538940"/>
          <a:ext cx="10912093" cy="38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82419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1345854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23984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505144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5054692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219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User_Id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Integer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Primary Key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It stores the User Id of admin/user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025760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User_Name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name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926337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gender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71419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25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email id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177249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password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Phone _Number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phone number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Photo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path of the user’s picture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address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96026"/>
                  </a:ext>
                </a:extLst>
              </a:tr>
              <a:tr h="321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age of the 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IsAdmin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</a:rPr>
                        <a:t>It will store if User is admin or User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True is Admin</a:t>
                      </a:r>
                      <a:r>
                        <a:rPr lang="en-US" sz="1600" baseline="0" dirty="0">
                          <a:latin typeface="+mn-lt"/>
                        </a:rPr>
                        <a:t> and False is User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98030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1991362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about user.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22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Salon_tbl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245429" y="1134321"/>
            <a:ext cx="794657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35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0091"/>
              </p:ext>
            </p:extLst>
          </p:nvPr>
        </p:nvGraphicFramePr>
        <p:xfrm>
          <a:off x="620259" y="2910895"/>
          <a:ext cx="10874769" cy="335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9931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1554740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788318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64229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4577551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129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id of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Salon_Name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name of the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Owner_Name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name of the salon owner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34305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25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nique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email id of the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69584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password of the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37765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Phone _Number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phone number of the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65936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mage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path of the salon’s picture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859927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Certificate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path of the salon owner certificate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960609"/>
                  </a:ext>
                </a:extLst>
              </a:tr>
              <a:tr h="31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address of the salon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0280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213739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salon details.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3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3" y="1145895"/>
            <a:ext cx="7929555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01880" y="1044711"/>
            <a:ext cx="771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Membership_plan_master TABLE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7847860" y="1134321"/>
            <a:ext cx="434414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1054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36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45863"/>
              </p:ext>
            </p:extLst>
          </p:nvPr>
        </p:nvGraphicFramePr>
        <p:xfrm>
          <a:off x="620258" y="3025450"/>
          <a:ext cx="10893717" cy="2240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743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7874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5587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8354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2290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29572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Membership_Plan_Id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id of the membership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71419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Plan_Name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30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 name of the membership plan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2808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details regarding membership plan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(7,2)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price of a membership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duration of membership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10888" y="2224096"/>
            <a:ext cx="927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about membership Plans.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60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3" y="1145895"/>
            <a:ext cx="7929555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01880" y="1044711"/>
            <a:ext cx="759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901452"/>
                </a:solidFill>
                <a:latin typeface="Tw Cen MT Condensed" panose="020B0606020104020203" pitchFamily="34" charset="0"/>
              </a:rPr>
              <a:t>Membership_plan_salon</a:t>
            </a:r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 TABLE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7750206" y="1134321"/>
            <a:ext cx="4441795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1054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37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36639"/>
              </p:ext>
            </p:extLst>
          </p:nvPr>
        </p:nvGraphicFramePr>
        <p:xfrm>
          <a:off x="610888" y="3027884"/>
          <a:ext cx="10893717" cy="1942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743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7874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5587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8354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2290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29572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Salon_Id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</a:t>
                      </a: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Salon_Id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salon_tbl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71419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Membership_Plan_Id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Membership_Plan_Id of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membership_plan_master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StartDate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subscription start date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EndDate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subscription expiry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10888" y="2224096"/>
            <a:ext cx="927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details of membership subscribed by salon owner. 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61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3" y="1145895"/>
            <a:ext cx="7929555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01880" y="1044711"/>
            <a:ext cx="759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Membership_subscription TABLE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7750206" y="1134321"/>
            <a:ext cx="4441795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1054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38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43367"/>
              </p:ext>
            </p:extLst>
          </p:nvPr>
        </p:nvGraphicFramePr>
        <p:xfrm>
          <a:off x="610888" y="3027884"/>
          <a:ext cx="10893717" cy="22782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743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7874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5587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8354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2290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29572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Subscription_Id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subscription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971419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User_tbl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2808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Membership_Plan_Id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Membership_Plan_Id of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membership_plan_master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29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StartDate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subscription start date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44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EndDate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subscription expiry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10888" y="2224096"/>
            <a:ext cx="927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details of user subscribed membership. 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5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Service_master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5513033" y="1134321"/>
            <a:ext cx="6678967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39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36031"/>
              </p:ext>
            </p:extLst>
          </p:nvPr>
        </p:nvGraphicFramePr>
        <p:xfrm>
          <a:off x="601883" y="3213656"/>
          <a:ext cx="10874770" cy="18507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5335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142335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478098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5387768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106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1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id of a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08478"/>
                  </a:ext>
                </a:extLst>
              </a:tr>
              <a:tr h="47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Service_Name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15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name of a service provided by a salon (e.g. Haircut, Waxing, Massage, so on..)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177249"/>
                  </a:ext>
                </a:extLst>
              </a:tr>
              <a:tr h="31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Service_Details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details regarding a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1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Service_Image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path of a service’s 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329804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about services.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4745620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472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PROJECT DEFINITION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5281126" y="1134321"/>
            <a:ext cx="6910873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2E1EDA-1ED5-4392-8226-21A89D726344}"/>
              </a:ext>
            </a:extLst>
          </p:cNvPr>
          <p:cNvSpPr txBox="1"/>
          <p:nvPr/>
        </p:nvSpPr>
        <p:spPr>
          <a:xfrm>
            <a:off x="601883" y="2276128"/>
            <a:ext cx="109214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dirty="0">
                <a:latin typeface="Source Sans Pro" panose="020B0503030403020204" pitchFamily="34" charset="0"/>
              </a:rPr>
              <a:t>The </a:t>
            </a:r>
            <a:r>
              <a:rPr lang="en-US" b="1" dirty="0">
                <a:solidFill>
                  <a:srgbClr val="901452"/>
                </a:solidFill>
                <a:latin typeface="Source Sans Pro" panose="020B0503030403020204" pitchFamily="34" charset="0"/>
              </a:rPr>
              <a:t>Find and Book Salon</a:t>
            </a:r>
            <a:r>
              <a:rPr lang="en-US" dirty="0">
                <a:latin typeface="Source Sans Pro" panose="020B0503030403020204" pitchFamily="34" charset="0"/>
              </a:rPr>
              <a:t> is a web-based Salon management Application with appointment and scheduling functionality.</a:t>
            </a:r>
          </a:p>
          <a:p>
            <a:pPr algn="just">
              <a:tabLst>
                <a:tab pos="228600" algn="l"/>
                <a:tab pos="2057400" algn="l"/>
                <a:tab pos="2171700" algn="l"/>
              </a:tabLst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dirty="0">
                <a:latin typeface="Source Sans Pro" panose="020B0503030403020204" pitchFamily="34" charset="0"/>
              </a:rPr>
              <a:t>The aim is to develop an online software which connects users and multiple salon owners in an online community allowing users to browse salons and their services. </a:t>
            </a:r>
          </a:p>
          <a:p>
            <a:pPr algn="just">
              <a:tabLst>
                <a:tab pos="228600" algn="l"/>
                <a:tab pos="2057400" algn="l"/>
                <a:tab pos="2171700" algn="l"/>
              </a:tabLst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dirty="0">
                <a:latin typeface="Source Sans Pro" panose="020B0503030403020204" pitchFamily="34" charset="0"/>
              </a:rPr>
              <a:t>Subscribing to this software, the salon owners can manage online bookings which provides a new way to their business. Also, this software increases efficiency and service quality for the users by giving ratings to Salons.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228600" algn="l"/>
                <a:tab pos="2057400" algn="l"/>
                <a:tab pos="2171700" algn="l"/>
              </a:tabLst>
            </a:pPr>
            <a:r>
              <a:rPr lang="en-US" dirty="0">
                <a:latin typeface="Source Sans Pro" panose="020B0503030403020204" pitchFamily="34" charset="0"/>
              </a:rPr>
              <a:t>The website has mainly four types of user groups: Salon owner, Users, Visitors and Website administrator.</a:t>
            </a:r>
            <a:endParaRPr lang="en-IN" dirty="0">
              <a:latin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</p:spTree>
    <p:extLst>
      <p:ext uri="{BB962C8B-B14F-4D97-AF65-F5344CB8AC3E}">
        <p14:creationId xmlns:p14="http://schemas.microsoft.com/office/powerpoint/2010/main" val="218719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Salon_service_tbl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6027938" y="1134321"/>
            <a:ext cx="6164062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40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09284"/>
              </p:ext>
            </p:extLst>
          </p:nvPr>
        </p:nvGraphicFramePr>
        <p:xfrm>
          <a:off x="601883" y="3174788"/>
          <a:ext cx="10874770" cy="20870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5335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142335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10216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478098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5387768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106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47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Salon_Service_Id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id of a salon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177249"/>
                  </a:ext>
                </a:extLst>
              </a:tr>
              <a:tr h="47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Salon_Id from Salon_tbl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6939"/>
                  </a:ext>
                </a:extLst>
              </a:tr>
              <a:tr h="47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</a:t>
                      </a: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IN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Service_master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56650"/>
                  </a:ext>
                </a:extLst>
              </a:tr>
              <a:tr h="31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(7,2)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price of a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344988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salon services.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39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Offers_tbl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469363" y="1134321"/>
            <a:ext cx="7722637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41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60018"/>
              </p:ext>
            </p:extLst>
          </p:nvPr>
        </p:nvGraphicFramePr>
        <p:xfrm>
          <a:off x="600229" y="3073162"/>
          <a:ext cx="10904414" cy="21316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80883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80883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6466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9982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6200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Offer_Id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offer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Offer_Type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type of an offer (e.g. Seasonal Offer/Festive Offer/etc..)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Offer_Details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details regarding an offer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Salon_Service_Id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Salon_Service_Id from Salon_service_tbl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00247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0229" y="2245482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of the offers.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Schedule_tbl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954554" y="1134321"/>
            <a:ext cx="7237445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42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80920"/>
              </p:ext>
            </p:extLst>
          </p:nvPr>
        </p:nvGraphicFramePr>
        <p:xfrm>
          <a:off x="601882" y="3030415"/>
          <a:ext cx="10893430" cy="2341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686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78686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5563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8310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2185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Schedule_Id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id of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Appointment_Id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Appointment_id from Appointment_tbl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Salon_Id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It stores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Salon_Id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from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Salon_tbl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91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StartTime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start time of schedule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EndTime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end time of schedule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33718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2" y="2225360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schedule details.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Appointment_tbl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5878286" y="1134321"/>
            <a:ext cx="6313714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43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47471"/>
              </p:ext>
            </p:extLst>
          </p:nvPr>
        </p:nvGraphicFramePr>
        <p:xfrm>
          <a:off x="601883" y="3030415"/>
          <a:ext cx="10902762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95826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1558742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790347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68513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4589334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Appointment_Id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appointment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Salon_Service_Id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Salon_Service_Id from Salon_Service_tbl 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User_Id from User_tbl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duration of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9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Appointment_Details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details regarding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StartTime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appointment start time</a:t>
                      </a:r>
                      <a:endParaRPr lang="en-IN" sz="16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78024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274363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appointment details.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Rating_tbl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488024" y="1134321"/>
            <a:ext cx="7703976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455805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44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88175"/>
              </p:ext>
            </p:extLst>
          </p:nvPr>
        </p:nvGraphicFramePr>
        <p:xfrm>
          <a:off x="601883" y="3030415"/>
          <a:ext cx="10930755" cy="19929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86151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86151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8632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63992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95829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Rating_Id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rating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2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User_Id from User_tbl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Ratings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ratings given by a user to a salon (e.g. 1/2/3/4/5)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9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Rating_Date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date of the rating given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9097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274363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of Rating.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94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Bookmarks_tbl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5514392" y="1134321"/>
            <a:ext cx="6677608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45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21E624-BD30-4247-BEF8-2BBBCFDC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26252"/>
              </p:ext>
            </p:extLst>
          </p:nvPr>
        </p:nvGraphicFramePr>
        <p:xfrm>
          <a:off x="601883" y="2954084"/>
          <a:ext cx="10902761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80552">
                  <a:extLst>
                    <a:ext uri="{9D8B030D-6E8A-4147-A177-3AD203B41FA5}">
                      <a16:colId xmlns:a16="http://schemas.microsoft.com/office/drawing/2014/main" val="290200209"/>
                    </a:ext>
                  </a:extLst>
                </a:gridCol>
                <a:gridCol w="2180552">
                  <a:extLst>
                    <a:ext uri="{9D8B030D-6E8A-4147-A177-3AD203B41FA5}">
                      <a16:colId xmlns:a16="http://schemas.microsoft.com/office/drawing/2014/main" val="1509914976"/>
                    </a:ext>
                  </a:extLst>
                </a:gridCol>
                <a:gridCol w="896330">
                  <a:extLst>
                    <a:ext uri="{9D8B030D-6E8A-4147-A177-3AD203B41FA5}">
                      <a16:colId xmlns:a16="http://schemas.microsoft.com/office/drawing/2014/main" val="133948720"/>
                    </a:ext>
                  </a:extLst>
                </a:gridCol>
                <a:gridCol w="1659731">
                  <a:extLst>
                    <a:ext uri="{9D8B030D-6E8A-4147-A177-3AD203B41FA5}">
                      <a16:colId xmlns:a16="http://schemas.microsoft.com/office/drawing/2014/main" val="3884898413"/>
                    </a:ext>
                  </a:extLst>
                </a:gridCol>
                <a:gridCol w="3985596">
                  <a:extLst>
                    <a:ext uri="{9D8B030D-6E8A-4147-A177-3AD203B41FA5}">
                      <a16:colId xmlns:a16="http://schemas.microsoft.com/office/drawing/2014/main" val="348473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 Name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 Type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Size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Constraint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IN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1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Bookmark_Id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It stores the bookmark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0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stores User_Id from User_tbl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01452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14573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85A65-0AA5-4145-9BE4-77B5B2452639}"/>
              </a:ext>
            </a:extLst>
          </p:cNvPr>
          <p:cNvSpPr txBox="1"/>
          <p:nvPr/>
        </p:nvSpPr>
        <p:spPr>
          <a:xfrm>
            <a:off x="601883" y="2234636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Description : I</a:t>
            </a:r>
            <a:r>
              <a:rPr lang="en-IN" dirty="0">
                <a:latin typeface="Source Sans Pro" panose="020B0503030403020204" pitchFamily="34" charset="0"/>
              </a:rPr>
              <a:t>t will store the details of the Bookmark.</a:t>
            </a:r>
            <a:endParaRPr lang="en-IN" sz="180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6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69D80-250B-447C-B858-A81475554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4687"/>
          <a:stretch/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C755C-ED58-47E1-994B-9B4EB40AEFFD}"/>
              </a:ext>
            </a:extLst>
          </p:cNvPr>
          <p:cNvSpPr/>
          <p:nvPr/>
        </p:nvSpPr>
        <p:spPr>
          <a:xfrm>
            <a:off x="0" y="-167640"/>
            <a:ext cx="12192000" cy="70256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FAFD3-F16D-41E8-8678-52D0208DB33F}"/>
              </a:ext>
            </a:extLst>
          </p:cNvPr>
          <p:cNvSpPr/>
          <p:nvPr/>
        </p:nvSpPr>
        <p:spPr>
          <a:xfrm>
            <a:off x="2354580" y="1417320"/>
            <a:ext cx="7482840" cy="40233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BEB5A-9D3A-442E-925B-A5DFA2B9C762}"/>
              </a:ext>
            </a:extLst>
          </p:cNvPr>
          <p:cNvSpPr txBox="1"/>
          <p:nvPr/>
        </p:nvSpPr>
        <p:spPr>
          <a:xfrm>
            <a:off x="2354580" y="1834813"/>
            <a:ext cx="748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 Condensed" panose="020B0606020104020203" pitchFamily="34" charset="0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97F1B-FC10-4B30-9148-CE1EF7ADD1AD}"/>
              </a:ext>
            </a:extLst>
          </p:cNvPr>
          <p:cNvSpPr/>
          <p:nvPr/>
        </p:nvSpPr>
        <p:spPr>
          <a:xfrm>
            <a:off x="2354580" y="1417320"/>
            <a:ext cx="7482840" cy="4023360"/>
          </a:xfrm>
          <a:prstGeom prst="rect">
            <a:avLst/>
          </a:prstGeom>
          <a:noFill/>
          <a:ln w="114300"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A7876-7EA7-463C-9C46-FE5DF4B5DFED}"/>
              </a:ext>
            </a:extLst>
          </p:cNvPr>
          <p:cNvSpPr txBox="1"/>
          <p:nvPr/>
        </p:nvSpPr>
        <p:spPr>
          <a:xfrm>
            <a:off x="2354580" y="2748885"/>
            <a:ext cx="7482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Yu Gothic Medium" panose="020B0500000000000000" pitchFamily="34" charset="-128"/>
              </a:rPr>
              <a:t>GROUP NO: 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E607E5-9D27-4EAA-9C52-85694C6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46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40C58-F8D8-43D3-A0E2-6814EBAEA2FC}"/>
              </a:ext>
            </a:extLst>
          </p:cNvPr>
          <p:cNvSpPr txBox="1"/>
          <p:nvPr/>
        </p:nvSpPr>
        <p:spPr>
          <a:xfrm>
            <a:off x="2487386" y="4150890"/>
            <a:ext cx="4023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18BCA100	Hunny Shah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18BCA126	Vidhi Shah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18BCA151	Hansika Asthana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EB7B-3DBB-40A3-B767-641AD7B80A40}"/>
              </a:ext>
            </a:extLst>
          </p:cNvPr>
          <p:cNvSpPr txBox="1"/>
          <p:nvPr/>
        </p:nvSpPr>
        <p:spPr>
          <a:xfrm>
            <a:off x="7357110" y="3924180"/>
            <a:ext cx="2438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Internal Guide: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Miss. Nithya Nadar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External Guide:</a:t>
            </a:r>
          </a:p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Mr. Ronald Macwan</a:t>
            </a: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1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3" y="1145895"/>
            <a:ext cx="5898309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01881" y="1040497"/>
            <a:ext cx="6564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REQUIREMENT GATHERING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6500195" y="1134321"/>
            <a:ext cx="5691804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445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5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08350" y="6550223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8FA1A-9DBD-4D15-8492-B9A1D74A3BB0}"/>
              </a:ext>
            </a:extLst>
          </p:cNvPr>
          <p:cNvSpPr txBox="1"/>
          <p:nvPr/>
        </p:nvSpPr>
        <p:spPr>
          <a:xfrm>
            <a:off x="620259" y="2127241"/>
            <a:ext cx="10874771" cy="402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Admin should be able to login and manage account efficiently.</a:t>
            </a:r>
            <a:endParaRPr lang="en-IN" dirty="0">
              <a:latin typeface="Source Sans Pro" panose="020B0503030403020204" pitchFamily="34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Salon Owner will create account and subscribe to customized membership plans managed by Admin.</a:t>
            </a:r>
            <a:endParaRPr lang="en-IN" dirty="0">
              <a:latin typeface="Source Sans Pro" panose="020B0503030403020204" pitchFamily="34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Salon Owner should be able to manage services and offers.</a:t>
            </a:r>
            <a:endParaRPr lang="en-IN" dirty="0">
              <a:latin typeface="Source Sans Pro" panose="020B0503030403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Users should be able to create their own account and search salon &amp; salon services.</a:t>
            </a:r>
          </a:p>
          <a:p>
            <a:pPr marL="34290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Users will book the appointments according to the slots available and these appointments will be managed by the Salon Owners.</a:t>
            </a: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After using the salon services, Users will rate the salons which will be visible to Salon Owners and other Users. </a:t>
            </a:r>
            <a:endParaRPr lang="en-IN" dirty="0">
              <a:latin typeface="Source Sans Pro" panose="020B0503030403020204" pitchFamily="34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Users should be able to bookmark a particular salon for future use.</a:t>
            </a:r>
            <a:endParaRPr lang="en-IN" dirty="0">
              <a:latin typeface="Source Sans Pro" panose="020B0503030403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ource Sans Pro" panose="020B0503030403020204" pitchFamily="34" charset="0"/>
              </a:rPr>
              <a:t>There should be limited access given to Visitors for searching salon and salon services without login or creating their account.</a:t>
            </a:r>
            <a:endParaRPr lang="en-IN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EXISTING SYSTEM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629874" y="1134321"/>
            <a:ext cx="7562126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2E1EDA-1ED5-4392-8226-21A89D726344}"/>
              </a:ext>
            </a:extLst>
          </p:cNvPr>
          <p:cNvSpPr txBox="1"/>
          <p:nvPr/>
        </p:nvSpPr>
        <p:spPr>
          <a:xfrm>
            <a:off x="601883" y="2199418"/>
            <a:ext cx="10874769" cy="225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ource Sans Pro" panose="020B0503030403020204" pitchFamily="34" charset="0"/>
              </a:rPr>
              <a:t>Currently, there is no such system where user can search and view multiple salons and their details.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ource Sans Pro" panose="020B0503030403020204" pitchFamily="34" charset="0"/>
              </a:rPr>
              <a:t>Online customers are only able to search salon by name through search engines, not through other criteria.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In the existing system, there is limited options to book/cancel online appointment.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User is not able to understand the service quality of a salon through search engines, and they are dependent on their personal experiences of using the salon services for the first time.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6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</p:spTree>
    <p:extLst>
      <p:ext uri="{BB962C8B-B14F-4D97-AF65-F5344CB8AC3E}">
        <p14:creationId xmlns:p14="http://schemas.microsoft.com/office/powerpoint/2010/main" val="21816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PROPOSED SYSTEM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4838218" y="1134321"/>
            <a:ext cx="7353782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7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412E2C-6384-4B42-90D6-37384B19E80B}"/>
              </a:ext>
            </a:extLst>
          </p:cNvPr>
          <p:cNvGrpSpPr/>
          <p:nvPr/>
        </p:nvGrpSpPr>
        <p:grpSpPr>
          <a:xfrm>
            <a:off x="620259" y="2528264"/>
            <a:ext cx="11059457" cy="2244614"/>
            <a:chOff x="601883" y="2738728"/>
            <a:chExt cx="11059457" cy="22446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3EBEED-CCB8-4914-87F2-515D13033B5D}"/>
                </a:ext>
              </a:extLst>
            </p:cNvPr>
            <p:cNvSpPr/>
            <p:nvPr/>
          </p:nvSpPr>
          <p:spPr>
            <a:xfrm>
              <a:off x="8963911" y="3880445"/>
              <a:ext cx="1078971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0145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093AA8-4D5E-48DF-90D4-AE42482B27E2}"/>
                </a:ext>
              </a:extLst>
            </p:cNvPr>
            <p:cNvSpPr/>
            <p:nvPr/>
          </p:nvSpPr>
          <p:spPr>
            <a:xfrm>
              <a:off x="6536227" y="3903342"/>
              <a:ext cx="1078971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0145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E7B265-7478-4A14-B6C3-E5CFD46FE408}"/>
                </a:ext>
              </a:extLst>
            </p:cNvPr>
            <p:cNvSpPr/>
            <p:nvPr/>
          </p:nvSpPr>
          <p:spPr>
            <a:xfrm>
              <a:off x="3569055" y="3903342"/>
              <a:ext cx="1078971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0145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615A0F-012D-4032-92CF-57E75C8DA455}"/>
                </a:ext>
              </a:extLst>
            </p:cNvPr>
            <p:cNvSpPr/>
            <p:nvPr/>
          </p:nvSpPr>
          <p:spPr>
            <a:xfrm>
              <a:off x="601883" y="3903342"/>
              <a:ext cx="1078971" cy="10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0145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5E92A9-2E6E-4E8F-8C22-E53BE8E4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37" y="4092055"/>
              <a:ext cx="666437" cy="66643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0E9BBA-6499-41AF-A309-BC049149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411" y="4092055"/>
              <a:ext cx="611608" cy="6116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5300598-3D79-439A-AA49-7597DDD5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032" y="4134097"/>
              <a:ext cx="668727" cy="6687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DC342C-3B1E-4DEA-8572-369245DB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1698" y="4028984"/>
              <a:ext cx="737750" cy="737750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B7251FC-C7CC-4262-A643-F23944AF360C}"/>
                </a:ext>
              </a:extLst>
            </p:cNvPr>
            <p:cNvSpPr/>
            <p:nvPr/>
          </p:nvSpPr>
          <p:spPr>
            <a:xfrm>
              <a:off x="1141368" y="3563467"/>
              <a:ext cx="0" cy="3600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50758" y="0"/>
                  </a:moveTo>
                  <a:lnTo>
                    <a:pt x="4450758" y="171286"/>
                  </a:lnTo>
                  <a:lnTo>
                    <a:pt x="0" y="171286"/>
                  </a:lnTo>
                  <a:lnTo>
                    <a:pt x="0" y="339876"/>
                  </a:lnTo>
                </a:path>
              </a:pathLst>
            </a:custGeom>
            <a:noFill/>
            <a:ln w="19050">
              <a:solidFill>
                <a:srgbClr val="901452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FC5FC6D-ABE0-4898-95A7-B81A637A7070}"/>
                </a:ext>
              </a:extLst>
            </p:cNvPr>
            <p:cNvSpPr/>
            <p:nvPr/>
          </p:nvSpPr>
          <p:spPr>
            <a:xfrm>
              <a:off x="4713935" y="2738728"/>
              <a:ext cx="1847402" cy="1078971"/>
            </a:xfrm>
            <a:custGeom>
              <a:avLst/>
              <a:gdLst>
                <a:gd name="connsiteX0" fmla="*/ 0 w 1618457"/>
                <a:gd name="connsiteY0" fmla="*/ 0 h 1078971"/>
                <a:gd name="connsiteX1" fmla="*/ 1618457 w 1618457"/>
                <a:gd name="connsiteY1" fmla="*/ 0 h 1078971"/>
                <a:gd name="connsiteX2" fmla="*/ 1618457 w 1618457"/>
                <a:gd name="connsiteY2" fmla="*/ 1078971 h 1078971"/>
                <a:gd name="connsiteX3" fmla="*/ 0 w 1618457"/>
                <a:gd name="connsiteY3" fmla="*/ 1078971 h 1078971"/>
                <a:gd name="connsiteX4" fmla="*/ 0 w 1618457"/>
                <a:gd name="connsiteY4" fmla="*/ 0 h 10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457" h="1078971">
                  <a:moveTo>
                    <a:pt x="0" y="0"/>
                  </a:moveTo>
                  <a:lnTo>
                    <a:pt x="1618457" y="0"/>
                  </a:lnTo>
                  <a:lnTo>
                    <a:pt x="1618457" y="1078971"/>
                  </a:lnTo>
                  <a:lnTo>
                    <a:pt x="0" y="10789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ENTITIES</a:t>
              </a:r>
              <a:endParaRPr lang="en-IN" sz="3000" b="1" kern="1200" dirty="0">
                <a:solidFill>
                  <a:srgbClr val="901452"/>
                </a:solidFill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755767-89B3-45D2-B6CF-8ED9F701357F}"/>
                </a:ext>
              </a:extLst>
            </p:cNvPr>
            <p:cNvSpPr/>
            <p:nvPr/>
          </p:nvSpPr>
          <p:spPr>
            <a:xfrm>
              <a:off x="1680854" y="3900645"/>
              <a:ext cx="1618457" cy="1078971"/>
            </a:xfrm>
            <a:custGeom>
              <a:avLst/>
              <a:gdLst>
                <a:gd name="connsiteX0" fmla="*/ 0 w 1618457"/>
                <a:gd name="connsiteY0" fmla="*/ 0 h 1078971"/>
                <a:gd name="connsiteX1" fmla="*/ 1618457 w 1618457"/>
                <a:gd name="connsiteY1" fmla="*/ 0 h 1078971"/>
                <a:gd name="connsiteX2" fmla="*/ 1618457 w 1618457"/>
                <a:gd name="connsiteY2" fmla="*/ 1078971 h 1078971"/>
                <a:gd name="connsiteX3" fmla="*/ 0 w 1618457"/>
                <a:gd name="connsiteY3" fmla="*/ 1078971 h 1078971"/>
                <a:gd name="connsiteX4" fmla="*/ 0 w 1618457"/>
                <a:gd name="connsiteY4" fmla="*/ 0 h 10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457" h="1078971">
                  <a:moveTo>
                    <a:pt x="0" y="0"/>
                  </a:moveTo>
                  <a:lnTo>
                    <a:pt x="1618457" y="0"/>
                  </a:lnTo>
                  <a:lnTo>
                    <a:pt x="1618457" y="1078971"/>
                  </a:lnTo>
                  <a:lnTo>
                    <a:pt x="0" y="10789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ADMIN</a:t>
              </a:r>
              <a:endParaRPr lang="en-IN" sz="3000" b="1" kern="1200" dirty="0">
                <a:solidFill>
                  <a:srgbClr val="901452"/>
                </a:solidFill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DC3508-4619-421C-8177-9BA6EEAA7754}"/>
                </a:ext>
              </a:extLst>
            </p:cNvPr>
            <p:cNvSpPr/>
            <p:nvPr/>
          </p:nvSpPr>
          <p:spPr>
            <a:xfrm>
              <a:off x="4648026" y="3900645"/>
              <a:ext cx="1618457" cy="1078971"/>
            </a:xfrm>
            <a:custGeom>
              <a:avLst/>
              <a:gdLst>
                <a:gd name="connsiteX0" fmla="*/ 0 w 1618457"/>
                <a:gd name="connsiteY0" fmla="*/ 0 h 1078971"/>
                <a:gd name="connsiteX1" fmla="*/ 1618457 w 1618457"/>
                <a:gd name="connsiteY1" fmla="*/ 0 h 1078971"/>
                <a:gd name="connsiteX2" fmla="*/ 1618457 w 1618457"/>
                <a:gd name="connsiteY2" fmla="*/ 1078971 h 1078971"/>
                <a:gd name="connsiteX3" fmla="*/ 0 w 1618457"/>
                <a:gd name="connsiteY3" fmla="*/ 1078971 h 1078971"/>
                <a:gd name="connsiteX4" fmla="*/ 0 w 1618457"/>
                <a:gd name="connsiteY4" fmla="*/ 0 h 10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457" h="1078971">
                  <a:moveTo>
                    <a:pt x="0" y="0"/>
                  </a:moveTo>
                  <a:lnTo>
                    <a:pt x="1618457" y="0"/>
                  </a:lnTo>
                  <a:lnTo>
                    <a:pt x="1618457" y="1078971"/>
                  </a:lnTo>
                  <a:lnTo>
                    <a:pt x="0" y="10789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SALON</a:t>
              </a:r>
              <a:r>
                <a:rPr lang="en-US" sz="3000" kern="1200" dirty="0"/>
                <a:t> </a:t>
              </a: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OWNER</a:t>
              </a:r>
              <a:endParaRPr lang="en-IN" sz="3000" b="1" kern="1200" dirty="0">
                <a:solidFill>
                  <a:srgbClr val="901452"/>
                </a:solidFill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AFBD07-67E8-4487-AF27-F33790AE477E}"/>
                </a:ext>
              </a:extLst>
            </p:cNvPr>
            <p:cNvSpPr/>
            <p:nvPr/>
          </p:nvSpPr>
          <p:spPr>
            <a:xfrm>
              <a:off x="7615199" y="3900645"/>
              <a:ext cx="1618457" cy="1078971"/>
            </a:xfrm>
            <a:custGeom>
              <a:avLst/>
              <a:gdLst>
                <a:gd name="connsiteX0" fmla="*/ 0 w 1618457"/>
                <a:gd name="connsiteY0" fmla="*/ 0 h 1078971"/>
                <a:gd name="connsiteX1" fmla="*/ 1618457 w 1618457"/>
                <a:gd name="connsiteY1" fmla="*/ 0 h 1078971"/>
                <a:gd name="connsiteX2" fmla="*/ 1618457 w 1618457"/>
                <a:gd name="connsiteY2" fmla="*/ 1078971 h 1078971"/>
                <a:gd name="connsiteX3" fmla="*/ 0 w 1618457"/>
                <a:gd name="connsiteY3" fmla="*/ 1078971 h 1078971"/>
                <a:gd name="connsiteX4" fmla="*/ 0 w 1618457"/>
                <a:gd name="connsiteY4" fmla="*/ 0 h 10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457" h="1078971">
                  <a:moveTo>
                    <a:pt x="0" y="0"/>
                  </a:moveTo>
                  <a:lnTo>
                    <a:pt x="1618457" y="0"/>
                  </a:lnTo>
                  <a:lnTo>
                    <a:pt x="1618457" y="1078971"/>
                  </a:lnTo>
                  <a:lnTo>
                    <a:pt x="0" y="10789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USER</a:t>
              </a:r>
              <a:endParaRPr lang="en-IN" sz="3000" b="1" kern="1200" dirty="0">
                <a:solidFill>
                  <a:srgbClr val="901452"/>
                </a:solidFill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3530DD-734B-43DB-959D-B141ADF8091C}"/>
                </a:ext>
              </a:extLst>
            </p:cNvPr>
            <p:cNvSpPr/>
            <p:nvPr/>
          </p:nvSpPr>
          <p:spPr>
            <a:xfrm>
              <a:off x="10042883" y="3877748"/>
              <a:ext cx="1618457" cy="1078971"/>
            </a:xfrm>
            <a:custGeom>
              <a:avLst/>
              <a:gdLst>
                <a:gd name="connsiteX0" fmla="*/ 0 w 1618457"/>
                <a:gd name="connsiteY0" fmla="*/ 0 h 1078971"/>
                <a:gd name="connsiteX1" fmla="*/ 1618457 w 1618457"/>
                <a:gd name="connsiteY1" fmla="*/ 0 h 1078971"/>
                <a:gd name="connsiteX2" fmla="*/ 1618457 w 1618457"/>
                <a:gd name="connsiteY2" fmla="*/ 1078971 h 1078971"/>
                <a:gd name="connsiteX3" fmla="*/ 0 w 1618457"/>
                <a:gd name="connsiteY3" fmla="*/ 1078971 h 1078971"/>
                <a:gd name="connsiteX4" fmla="*/ 0 w 1618457"/>
                <a:gd name="connsiteY4" fmla="*/ 0 h 10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457" h="1078971">
                  <a:moveTo>
                    <a:pt x="0" y="0"/>
                  </a:moveTo>
                  <a:lnTo>
                    <a:pt x="1618457" y="0"/>
                  </a:lnTo>
                  <a:lnTo>
                    <a:pt x="1618457" y="1078971"/>
                  </a:lnTo>
                  <a:lnTo>
                    <a:pt x="0" y="10789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rgbClr val="901452"/>
                  </a:solidFill>
                  <a:latin typeface="Source Sans Pro" panose="020B0503030403020204" pitchFamily="34" charset="0"/>
                  <a:ea typeface="+mn-ea"/>
                  <a:cs typeface="+mn-cs"/>
                </a:rPr>
                <a:t>VISITOR</a:t>
              </a:r>
              <a:endParaRPr lang="en-IN" sz="3000" b="1" kern="1200" dirty="0">
                <a:solidFill>
                  <a:srgbClr val="901452"/>
                </a:solidFill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691CE1-CDF4-44BD-983C-FEA07B4A3904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108541" y="3732058"/>
              <a:ext cx="0" cy="171284"/>
            </a:xfrm>
            <a:prstGeom prst="line">
              <a:avLst/>
            </a:prstGeom>
            <a:ln w="19050">
              <a:solidFill>
                <a:srgbClr val="901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42329F-EE79-4E14-A05A-E25A623F9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712" y="3732056"/>
              <a:ext cx="0" cy="171287"/>
            </a:xfrm>
            <a:prstGeom prst="line">
              <a:avLst/>
            </a:prstGeom>
            <a:ln w="19050">
              <a:solidFill>
                <a:srgbClr val="901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6F9C80-EB89-48D9-A723-21379808DE96}"/>
                </a:ext>
              </a:extLst>
            </p:cNvPr>
            <p:cNvCxnSpPr>
              <a:cxnSpLocks/>
            </p:cNvCxnSpPr>
            <p:nvPr/>
          </p:nvCxnSpPr>
          <p:spPr>
            <a:xfrm>
              <a:off x="5596162" y="3733564"/>
              <a:ext cx="3928110" cy="0"/>
            </a:xfrm>
            <a:prstGeom prst="line">
              <a:avLst/>
            </a:prstGeom>
            <a:ln w="19050">
              <a:solidFill>
                <a:srgbClr val="901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AF611A-AC7A-4E70-9083-09654581E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747" y="3732056"/>
              <a:ext cx="0" cy="145693"/>
            </a:xfrm>
            <a:prstGeom prst="line">
              <a:avLst/>
            </a:prstGeom>
            <a:ln w="19050">
              <a:solidFill>
                <a:srgbClr val="901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0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2715208" y="1134321"/>
            <a:ext cx="947679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246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8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8D5E8-F601-4AF5-A8D1-44B38FC74236}"/>
              </a:ext>
            </a:extLst>
          </p:cNvPr>
          <p:cNvSpPr txBox="1"/>
          <p:nvPr/>
        </p:nvSpPr>
        <p:spPr>
          <a:xfrm>
            <a:off x="684192" y="2049383"/>
            <a:ext cx="617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Source Sans Pro" panose="020B0503030403020204" pitchFamily="34" charset="0"/>
              </a:rPr>
              <a:t>ADMIN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24B63-2DB6-4C6D-AFAC-BF48A100BA25}"/>
              </a:ext>
            </a:extLst>
          </p:cNvPr>
          <p:cNvSpPr txBox="1"/>
          <p:nvPr/>
        </p:nvSpPr>
        <p:spPr>
          <a:xfrm>
            <a:off x="684192" y="2675624"/>
            <a:ext cx="10773800" cy="2126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Admin can Register and Login.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Admin can manage accounts of User and Salon Owner.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Admin can manage membership plans.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Admin can manage services details.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Admin can manage the details of Salon Owner and then approve the </a:t>
            </a: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account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4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0B5B27-1397-4FD5-883C-8532C6AB6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2" b="50057"/>
          <a:stretch/>
        </p:blipFill>
        <p:spPr>
          <a:xfrm>
            <a:off x="601884" y="0"/>
            <a:ext cx="11590116" cy="17639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49D126-F9C3-4CB0-8A21-812D100ABE0F}"/>
              </a:ext>
            </a:extLst>
          </p:cNvPr>
          <p:cNvSpPr/>
          <p:nvPr/>
        </p:nvSpPr>
        <p:spPr>
          <a:xfrm>
            <a:off x="601884" y="1145895"/>
            <a:ext cx="5879936" cy="6296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897E5-8C33-4EFC-A7B1-89231873B6BF}"/>
              </a:ext>
            </a:extLst>
          </p:cNvPr>
          <p:cNvSpPr txBox="1"/>
          <p:nvPr/>
        </p:nvSpPr>
        <p:spPr>
          <a:xfrm>
            <a:off x="620259" y="1053523"/>
            <a:ext cx="675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01452"/>
                </a:solidFill>
                <a:latin typeface="Tw Cen MT Condensed" panose="020B0606020104020203" pitchFamily="34" charset="0"/>
              </a:rPr>
              <a:t>ENTITIES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5079F-3E40-4404-A65C-BE269999E90E}"/>
              </a:ext>
            </a:extLst>
          </p:cNvPr>
          <p:cNvCxnSpPr>
            <a:cxnSpLocks/>
          </p:cNvCxnSpPr>
          <p:nvPr/>
        </p:nvCxnSpPr>
        <p:spPr>
          <a:xfrm>
            <a:off x="0" y="1789639"/>
            <a:ext cx="12192000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E293A-AD91-4CF9-89B0-157EEE30ADE6}"/>
              </a:ext>
            </a:extLst>
          </p:cNvPr>
          <p:cNvSpPr/>
          <p:nvPr/>
        </p:nvSpPr>
        <p:spPr>
          <a:xfrm>
            <a:off x="2715208" y="1134321"/>
            <a:ext cx="9476791" cy="655318"/>
          </a:xfrm>
          <a:prstGeom prst="rect">
            <a:avLst/>
          </a:prstGeom>
          <a:solidFill>
            <a:srgbClr val="901452"/>
          </a:solidFill>
          <a:ln>
            <a:solidFill>
              <a:srgbClr val="901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05ADD-F1FB-4414-925D-3DE326390E70}"/>
              </a:ext>
            </a:extLst>
          </p:cNvPr>
          <p:cNvSpPr/>
          <p:nvPr/>
        </p:nvSpPr>
        <p:spPr>
          <a:xfrm>
            <a:off x="0" y="6488382"/>
            <a:ext cx="12192000" cy="3696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4C84FA-2F15-4978-BCF6-7D8AA1195AD8}"/>
              </a:ext>
            </a:extLst>
          </p:cNvPr>
          <p:cNvCxnSpPr>
            <a:cxnSpLocks/>
          </p:cNvCxnSpPr>
          <p:nvPr/>
        </p:nvCxnSpPr>
        <p:spPr>
          <a:xfrm>
            <a:off x="-11575" y="6504450"/>
            <a:ext cx="12203575" cy="0"/>
          </a:xfrm>
          <a:prstGeom prst="line">
            <a:avLst/>
          </a:prstGeom>
          <a:ln w="57150">
            <a:solidFill>
              <a:srgbClr val="901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AB452-5D53-4893-B79E-19E334633EB9}"/>
              </a:ext>
            </a:extLst>
          </p:cNvPr>
          <p:cNvSpPr/>
          <p:nvPr/>
        </p:nvSpPr>
        <p:spPr>
          <a:xfrm>
            <a:off x="0" y="0"/>
            <a:ext cx="601884" cy="1815285"/>
          </a:xfrm>
          <a:prstGeom prst="rect">
            <a:avLst/>
          </a:prstGeom>
          <a:solidFill>
            <a:srgbClr val="90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AFF51-9136-48FF-B834-0780E555C10D}"/>
              </a:ext>
            </a:extLst>
          </p:cNvPr>
          <p:cNvSpPr/>
          <p:nvPr/>
        </p:nvSpPr>
        <p:spPr>
          <a:xfrm>
            <a:off x="601883" y="0"/>
            <a:ext cx="11590115" cy="11458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DE8162-1154-4B54-B838-0FA3561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72DC-DECD-4A3F-BE65-088CD1923322}" type="slidenum">
              <a:rPr lang="en-IN" smtClean="0"/>
              <a:t>9</a:t>
            </a:fld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46ED54-04AE-4A4F-B2A4-AD86F379D33A}"/>
              </a:ext>
            </a:extLst>
          </p:cNvPr>
          <p:cNvSpPr txBox="1"/>
          <p:nvPr/>
        </p:nvSpPr>
        <p:spPr>
          <a:xfrm>
            <a:off x="221846" y="6533377"/>
            <a:ext cx="61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Group 1 | Find and Book Salon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8D5E8-F601-4AF5-A8D1-44B38FC74236}"/>
              </a:ext>
            </a:extLst>
          </p:cNvPr>
          <p:cNvSpPr txBox="1"/>
          <p:nvPr/>
        </p:nvSpPr>
        <p:spPr>
          <a:xfrm>
            <a:off x="684192" y="2049383"/>
            <a:ext cx="617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Source Sans Pro" panose="020B0503030403020204" pitchFamily="34" charset="0"/>
              </a:rPr>
              <a:t>S</a:t>
            </a:r>
            <a:r>
              <a:rPr lang="en-IN" sz="2000" b="1" dirty="0">
                <a:latin typeface="Source Sans Pro" panose="020B0503030403020204" pitchFamily="34" charset="0"/>
              </a:rPr>
              <a:t>ALON OWNER</a:t>
            </a:r>
            <a:endParaRPr lang="en-IN" sz="2000" b="1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24B63-2DB6-4C6D-AFAC-BF48A100BA25}"/>
              </a:ext>
            </a:extLst>
          </p:cNvPr>
          <p:cNvSpPr txBox="1"/>
          <p:nvPr/>
        </p:nvSpPr>
        <p:spPr>
          <a:xfrm>
            <a:off x="684192" y="2614356"/>
            <a:ext cx="10801791" cy="330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Salon Owner can register and create an account of their own.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When the Owner will register, the details will go to Admin, and once the account gets verified by the Admin, the Owner can use it.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Salon Owner can subscribe the membership by choosing a particular membership plan.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Salon Owner can update or edit all the services</a:t>
            </a: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and photos regarding their salon.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Salon Owner can provide offers.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Owner can view, approve and cancel appointments according to their </a:t>
            </a: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schedule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and can also view User </a:t>
            </a:r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account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details.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Owner can see the Ratings given by the users.</a:t>
            </a:r>
          </a:p>
        </p:txBody>
      </p:sp>
    </p:spTree>
    <p:extLst>
      <p:ext uri="{BB962C8B-B14F-4D97-AF65-F5344CB8AC3E}">
        <p14:creationId xmlns:p14="http://schemas.microsoft.com/office/powerpoint/2010/main" val="14662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2506</Words>
  <Application>Microsoft Office PowerPoint</Application>
  <PresentationFormat>Widescreen</PresentationFormat>
  <Paragraphs>691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Candara</vt:lpstr>
      <vt:lpstr>Source Sans Pro</vt:lpstr>
      <vt:lpstr>Symbol</vt:lpstr>
      <vt:lpstr>Tw Cen MT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Vidhi Shah</dc:creator>
  <cp:lastModifiedBy>Vidhi Shah</cp:lastModifiedBy>
  <cp:revision>281</cp:revision>
  <dcterms:created xsi:type="dcterms:W3CDTF">2020-09-22T15:14:43Z</dcterms:created>
  <dcterms:modified xsi:type="dcterms:W3CDTF">2021-01-07T08:18:40Z</dcterms:modified>
</cp:coreProperties>
</file>