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Didact Gothic"/>
      <p:regular r:id="rId19"/>
    </p:embeddedFont>
    <p:embeddedFont>
      <p:font typeface="Josefi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Grace J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3A3CC-EFD2-45E7-B605-7CC93E06BB99}">
  <a:tblStyle styleId="{52E3A3CC-EFD2-45E7-B605-7CC93E06BB9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11" Type="http://schemas.openxmlformats.org/officeDocument/2006/relationships/slide" Target="slides/slide5.xml"/><Relationship Id="rId22" Type="http://schemas.openxmlformats.org/officeDocument/2006/relationships/font" Target="fonts/JosefinSans-italic.fntdata"/><Relationship Id="rId10" Type="http://schemas.openxmlformats.org/officeDocument/2006/relationships/slide" Target="slides/slide4.xml"/><Relationship Id="rId21" Type="http://schemas.openxmlformats.org/officeDocument/2006/relationships/font" Target="fonts/Josefi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Josefi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Didact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15T21:29:22.082">
    <p:pos x="6000" y="0"/>
    <p:text>can i delete this slide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rotect-public.hhs.gov/datasets/percentage-of-facilities-reporting-by-state-1/data?geometry=-172.521%2C-16.702%2C165.682%2C72.161&amp;orderBy=state_name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264c2fcb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264c2fcb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2c6bfd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2c6bfd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264c2fc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264c2fc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According to the dataset posted 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on July 30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92% of hospitals have reported some information to HHS in the past week, ranging from 75% in Delaware to 100% in eight states, including Nevada, Iowa, and Minnesota.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is the first aspect of the pipeline, where the user gets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 search information by state or date. The user input will be used as a search criterion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pull out data from mongodb, where our data is stored. (check assignmemt 1 or flask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application. Mention the technology being used here)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264c2fc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264c2fc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2648" y="1410591"/>
            <a:ext cx="10916" cy="6717"/>
          </a:xfrm>
          <a:custGeom>
            <a:rect b="b" l="l" r="r" t="t"/>
            <a:pathLst>
              <a:path extrusionOk="0" h="168" w="273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836429" y="3587752"/>
            <a:ext cx="8077" cy="12115"/>
          </a:xfrm>
          <a:custGeom>
            <a:rect b="b" l="l" r="r" t="t"/>
            <a:pathLst>
              <a:path extrusionOk="0" h="303" w="202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489951" y="2822527"/>
            <a:ext cx="5398" cy="15714"/>
          </a:xfrm>
          <a:custGeom>
            <a:rect b="b" l="l" r="r" t="t"/>
            <a:pathLst>
              <a:path extrusionOk="0" h="393" w="135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904698" y="-181955"/>
            <a:ext cx="9037" cy="9996"/>
          </a:xfrm>
          <a:custGeom>
            <a:rect b="b" l="l" r="r" t="t"/>
            <a:pathLst>
              <a:path extrusionOk="0" h="250" w="226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4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594800" y="2881122"/>
            <a:ext cx="2336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8967900" y="3465825"/>
            <a:ext cx="176100" cy="167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3217652" y="-3225000"/>
            <a:ext cx="176100" cy="662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>
            <a:off x="8162113" y="-798900"/>
            <a:ext cx="1857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1670332" y="17761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670325" y="20528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5936077" y="17761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>
            <a:off x="5936074" y="20528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4" type="title"/>
          </p:nvPr>
        </p:nvSpPr>
        <p:spPr>
          <a:xfrm>
            <a:off x="672310" y="17036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title"/>
          </p:nvPr>
        </p:nvSpPr>
        <p:spPr>
          <a:xfrm>
            <a:off x="4941360" y="17036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title"/>
          </p:nvPr>
        </p:nvSpPr>
        <p:spPr>
          <a:xfrm>
            <a:off x="1670332" y="2832016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7" type="subTitle"/>
          </p:nvPr>
        </p:nvSpPr>
        <p:spPr>
          <a:xfrm>
            <a:off x="1670325" y="310875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8" type="title"/>
          </p:nvPr>
        </p:nvSpPr>
        <p:spPr>
          <a:xfrm>
            <a:off x="672310" y="27594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9" type="title"/>
          </p:nvPr>
        </p:nvSpPr>
        <p:spPr>
          <a:xfrm>
            <a:off x="5936077" y="2832016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3" type="subTitle"/>
          </p:nvPr>
        </p:nvSpPr>
        <p:spPr>
          <a:xfrm>
            <a:off x="5936074" y="310875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4" type="title"/>
          </p:nvPr>
        </p:nvSpPr>
        <p:spPr>
          <a:xfrm>
            <a:off x="4941360" y="27594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5" type="title"/>
          </p:nvPr>
        </p:nvSpPr>
        <p:spPr>
          <a:xfrm>
            <a:off x="1670332" y="3887887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3"/>
          <p:cNvSpPr txBox="1"/>
          <p:nvPr>
            <p:ph idx="16" type="subTitle"/>
          </p:nvPr>
        </p:nvSpPr>
        <p:spPr>
          <a:xfrm>
            <a:off x="1670325" y="41646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7" type="title"/>
          </p:nvPr>
        </p:nvSpPr>
        <p:spPr>
          <a:xfrm>
            <a:off x="672310" y="38153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8" type="title"/>
          </p:nvPr>
        </p:nvSpPr>
        <p:spPr>
          <a:xfrm>
            <a:off x="5936077" y="3887887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9" type="subTitle"/>
          </p:nvPr>
        </p:nvSpPr>
        <p:spPr>
          <a:xfrm>
            <a:off x="5936074" y="41646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Didact Gothic"/>
              <a:buNone/>
              <a:defRPr sz="21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20" type="title"/>
          </p:nvPr>
        </p:nvSpPr>
        <p:spPr>
          <a:xfrm>
            <a:off x="4941360" y="38153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21" type="title"/>
          </p:nvPr>
        </p:nvSpPr>
        <p:spPr>
          <a:xfrm>
            <a:off x="598022" y="485375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3"/>
          <p:cNvSpPr/>
          <p:nvPr/>
        </p:nvSpPr>
        <p:spPr>
          <a:xfrm rot="5400000">
            <a:off x="4473625" y="475250"/>
            <a:ext cx="185700" cy="91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609425" y="1267150"/>
            <a:ext cx="7923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 sz="1200"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rabi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AutoNum type="alpha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Didact Gothic"/>
              <a:buAutoNum type="romanLcPeriod"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0" y="0"/>
            <a:ext cx="185700" cy="71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851000" y="4102150"/>
            <a:ext cx="185700" cy="18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8958300" y="2216100"/>
            <a:ext cx="185700" cy="245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SECTION_TITLE_AND_DESCRIPTION_2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170425" y="2289399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title"/>
          </p:nvPr>
        </p:nvSpPr>
        <p:spPr>
          <a:xfrm>
            <a:off x="4711850" y="2289399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713250" y="2726738"/>
            <a:ext cx="32616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>
            <a:off x="5169074" y="2726740"/>
            <a:ext cx="32616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rot="10800000">
            <a:off x="100" y="435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 txBox="1"/>
          <p:nvPr>
            <p:ph idx="4" type="title"/>
          </p:nvPr>
        </p:nvSpPr>
        <p:spPr>
          <a:xfrm>
            <a:off x="1603450" y="1190951"/>
            <a:ext cx="59352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/>
          <p:nvPr/>
        </p:nvSpPr>
        <p:spPr>
          <a:xfrm>
            <a:off x="8974600" y="1864800"/>
            <a:ext cx="176100" cy="141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 rot="5400000">
            <a:off x="4487350" y="475575"/>
            <a:ext cx="176100" cy="91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 rot="-5400000">
            <a:off x="8038800" y="-929100"/>
            <a:ext cx="176100" cy="203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4426200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8967800" y="442762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968900" y="3867953"/>
            <a:ext cx="217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6"/>
          <p:cNvSpPr txBox="1"/>
          <p:nvPr>
            <p:ph idx="2" type="subTitle"/>
          </p:nvPr>
        </p:nvSpPr>
        <p:spPr>
          <a:xfrm>
            <a:off x="3485211" y="3867953"/>
            <a:ext cx="217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6"/>
          <p:cNvSpPr txBox="1"/>
          <p:nvPr>
            <p:ph idx="3" type="subTitle"/>
          </p:nvPr>
        </p:nvSpPr>
        <p:spPr>
          <a:xfrm>
            <a:off x="6027272" y="3867953"/>
            <a:ext cx="2173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6"/>
          <p:cNvSpPr txBox="1"/>
          <p:nvPr>
            <p:ph idx="4" type="title"/>
          </p:nvPr>
        </p:nvSpPr>
        <p:spPr>
          <a:xfrm>
            <a:off x="1346900" y="3228226"/>
            <a:ext cx="1417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5" type="title"/>
          </p:nvPr>
        </p:nvSpPr>
        <p:spPr>
          <a:xfrm>
            <a:off x="3863250" y="3228226"/>
            <a:ext cx="1417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6" type="title"/>
          </p:nvPr>
        </p:nvSpPr>
        <p:spPr>
          <a:xfrm>
            <a:off x="6379600" y="3224751"/>
            <a:ext cx="1417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2552600" y="48777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 rot="10800000">
            <a:off x="8966100" y="2578725"/>
            <a:ext cx="176100" cy="256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USTOM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1482200" y="487775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>
            <a:off x="0" y="0"/>
            <a:ext cx="176100" cy="191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-5400000">
            <a:off x="4483875" y="-4476300"/>
            <a:ext cx="176100" cy="912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2892600" y="487775"/>
            <a:ext cx="3358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2" type="title"/>
          </p:nvPr>
        </p:nvSpPr>
        <p:spPr>
          <a:xfrm>
            <a:off x="1131447" y="3284297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1131447" y="3571327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9"/>
          <p:cNvSpPr txBox="1"/>
          <p:nvPr>
            <p:ph idx="3" type="title"/>
          </p:nvPr>
        </p:nvSpPr>
        <p:spPr>
          <a:xfrm>
            <a:off x="5741006" y="3284297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9"/>
          <p:cNvSpPr txBox="1"/>
          <p:nvPr>
            <p:ph idx="4" type="subTitle"/>
          </p:nvPr>
        </p:nvSpPr>
        <p:spPr>
          <a:xfrm>
            <a:off x="5741006" y="3571327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 txBox="1"/>
          <p:nvPr>
            <p:ph idx="5" type="title"/>
          </p:nvPr>
        </p:nvSpPr>
        <p:spPr>
          <a:xfrm>
            <a:off x="1131447" y="1902070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9"/>
          <p:cNvSpPr txBox="1"/>
          <p:nvPr>
            <p:ph idx="6" type="subTitle"/>
          </p:nvPr>
        </p:nvSpPr>
        <p:spPr>
          <a:xfrm>
            <a:off x="1131447" y="2189101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9"/>
          <p:cNvSpPr txBox="1"/>
          <p:nvPr>
            <p:ph idx="7" type="title"/>
          </p:nvPr>
        </p:nvSpPr>
        <p:spPr>
          <a:xfrm>
            <a:off x="5741006" y="1902070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9"/>
          <p:cNvSpPr txBox="1"/>
          <p:nvPr>
            <p:ph idx="8" type="subTitle"/>
          </p:nvPr>
        </p:nvSpPr>
        <p:spPr>
          <a:xfrm>
            <a:off x="5741006" y="2189101"/>
            <a:ext cx="22695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9"/>
          <p:cNvSpPr/>
          <p:nvPr/>
        </p:nvSpPr>
        <p:spPr>
          <a:xfrm>
            <a:off x="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8970350" y="4426075"/>
            <a:ext cx="176100" cy="7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3165025" y="487775"/>
            <a:ext cx="28122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 rot="10800000">
            <a:off x="896610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 rot="10800000">
            <a:off x="0" y="0"/>
            <a:ext cx="176100" cy="16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  <a:defRPr b="1" i="0" sz="30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Josefin Sans"/>
              <a:buNone/>
              <a:defRPr b="0" i="0" sz="3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3"/>
          <p:cNvCxnSpPr/>
          <p:nvPr/>
        </p:nvCxnSpPr>
        <p:spPr>
          <a:xfrm rot="10800000">
            <a:off x="3636300" y="2930775"/>
            <a:ext cx="1871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 txBox="1"/>
          <p:nvPr>
            <p:ph type="ctrTitle"/>
          </p:nvPr>
        </p:nvSpPr>
        <p:spPr>
          <a:xfrm>
            <a:off x="4887768" y="1555428"/>
            <a:ext cx="3981912" cy="14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USA COVID-19 Hospitalization ETL Pipeline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5027675" y="3131909"/>
            <a:ext cx="3702098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Group 7: Shikha Dayma, Grace Jo, Suhel Karara, Sung Pil Kim, Vidhish Vedala</a:t>
            </a:r>
            <a:endParaRPr sz="1400"/>
          </a:p>
        </p:txBody>
      </p:sp>
      <p:pic>
        <p:nvPicPr>
          <p:cNvPr descr="A group of surgeons in a room&#10;&#10;Description automatically generated with low confidence"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1397" t="0"/>
          <a:stretch/>
        </p:blipFill>
        <p:spPr>
          <a:xfrm>
            <a:off x="-1013669" y="810221"/>
            <a:ext cx="5674158" cy="323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2117400" y="463750"/>
            <a:ext cx="4909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RECOMMENDATIONS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25" y="1689238"/>
            <a:ext cx="423400" cy="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2"/>
          <p:cNvSpPr txBox="1"/>
          <p:nvPr/>
        </p:nvSpPr>
        <p:spPr>
          <a:xfrm>
            <a:off x="531875" y="2883125"/>
            <a:ext cx="1442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designing the ETL pipeline as efficiently as possible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482977" y="2365194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Cost Reduction</a:t>
            </a:r>
            <a:endParaRPr sz="1500"/>
          </a:p>
        </p:txBody>
      </p:sp>
      <p:pic>
        <p:nvPicPr>
          <p:cNvPr id="290" name="Google Shape;2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024" y="1704100"/>
            <a:ext cx="423400" cy="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/>
          <p:nvPr/>
        </p:nvSpPr>
        <p:spPr>
          <a:xfrm>
            <a:off x="2077777" y="237400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System</a:t>
            </a: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Improvement</a:t>
            </a:r>
            <a:endParaRPr sz="1500"/>
          </a:p>
        </p:txBody>
      </p:sp>
      <p:sp>
        <p:nvSpPr>
          <p:cNvPr id="292" name="Google Shape;292;p22"/>
          <p:cNvSpPr txBox="1"/>
          <p:nvPr/>
        </p:nvSpPr>
        <p:spPr>
          <a:xfrm>
            <a:off x="2126675" y="2883125"/>
            <a:ext cx="1442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taking into account the limitations of mongodb and apache spark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93" name="Google Shape;2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024" y="1691675"/>
            <a:ext cx="423400" cy="4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 txBox="1"/>
          <p:nvPr/>
        </p:nvSpPr>
        <p:spPr>
          <a:xfrm>
            <a:off x="3743989" y="237400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Real-Time Data</a:t>
            </a:r>
            <a:endParaRPr sz="1500"/>
          </a:p>
        </p:txBody>
      </p:sp>
      <p:sp>
        <p:nvSpPr>
          <p:cNvPr id="295" name="Google Shape;295;p22"/>
          <p:cNvSpPr txBox="1"/>
          <p:nvPr/>
        </p:nvSpPr>
        <p:spPr>
          <a:xfrm>
            <a:off x="3797675" y="2854600"/>
            <a:ext cx="1442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a</a:t>
            </a: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utomating updation of real-time Covid data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296" name="Google Shape;29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8174" y="1698975"/>
            <a:ext cx="394200" cy="4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2"/>
          <p:cNvSpPr txBox="1"/>
          <p:nvPr/>
        </p:nvSpPr>
        <p:spPr>
          <a:xfrm>
            <a:off x="5535325" y="2854600"/>
            <a:ext cx="1539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creating</a:t>
            </a: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a pipeline that gives insights to the user based on search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5486427" y="233145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Provide</a:t>
            </a:r>
            <a:endParaRPr b="1" sz="15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Visualization</a:t>
            </a:r>
            <a:endParaRPr sz="1500"/>
          </a:p>
        </p:txBody>
      </p:sp>
      <p:sp>
        <p:nvSpPr>
          <p:cNvPr id="299" name="Google Shape;299;p22"/>
          <p:cNvSpPr txBox="1"/>
          <p:nvPr/>
        </p:nvSpPr>
        <p:spPr>
          <a:xfrm>
            <a:off x="7228852" y="2331456"/>
            <a:ext cx="1539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lang="en-US" sz="1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Enable Scaling up</a:t>
            </a:r>
            <a:endParaRPr sz="1500"/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1700" y="1721425"/>
            <a:ext cx="394200" cy="36387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 txBox="1"/>
          <p:nvPr/>
        </p:nvSpPr>
        <p:spPr>
          <a:xfrm>
            <a:off x="7277750" y="2845800"/>
            <a:ext cx="1442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by making</a:t>
            </a: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the ETL pipeline flexible to accommodate scaling up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00" y="3281850"/>
            <a:ext cx="8192374" cy="11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3"/>
          <p:cNvPicPr preferRelativeResize="0"/>
          <p:nvPr/>
        </p:nvPicPr>
        <p:blipFill rotWithShape="1">
          <a:blip r:embed="rId4">
            <a:alphaModFix/>
          </a:blip>
          <a:srcRect b="52969" l="0" r="42594" t="0"/>
          <a:stretch/>
        </p:blipFill>
        <p:spPr>
          <a:xfrm>
            <a:off x="692475" y="1774075"/>
            <a:ext cx="2685302" cy="11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3"/>
          <p:cNvSpPr txBox="1"/>
          <p:nvPr/>
        </p:nvSpPr>
        <p:spPr>
          <a:xfrm>
            <a:off x="4840925" y="1526950"/>
            <a:ext cx="2523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Pandas df run time</a:t>
            </a:r>
            <a:endParaRPr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Duration: 0:00:00.189112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Spark df run time:</a:t>
            </a:r>
            <a:endParaRPr b="1"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Duration: 0:00:00.171173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692475" y="1251900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idact Gothic"/>
                <a:ea typeface="Didact Gothic"/>
                <a:cs typeface="Didact Gothic"/>
                <a:sym typeface="Didact Gothic"/>
              </a:rPr>
              <a:t>User Input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692475" y="2881650"/>
            <a:ext cx="26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Didact Gothic"/>
                <a:ea typeface="Didact Gothic"/>
                <a:cs typeface="Didact Gothic"/>
                <a:sym typeface="Didact Gothic"/>
              </a:rPr>
              <a:t>ETL Pipeline Out</a:t>
            </a:r>
            <a:r>
              <a:rPr lang="en-US">
                <a:latin typeface="Didact Gothic"/>
                <a:ea typeface="Didact Gothic"/>
                <a:cs typeface="Didact Gothic"/>
                <a:sym typeface="Didact Gothic"/>
              </a:rPr>
              <a:t>put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11" name="Google Shape;311;p23"/>
          <p:cNvSpPr txBox="1"/>
          <p:nvPr>
            <p:ph type="title"/>
          </p:nvPr>
        </p:nvSpPr>
        <p:spPr>
          <a:xfrm>
            <a:off x="2117400" y="565325"/>
            <a:ext cx="49092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3"/>
          <p:cNvSpPr txBox="1"/>
          <p:nvPr/>
        </p:nvSpPr>
        <p:spPr>
          <a:xfrm>
            <a:off x="221100" y="4107825"/>
            <a:ext cx="8622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Run time for spark interactive application was better than pandas. The difference is not significant in this case because our data is relatively smaller.</a:t>
            </a:r>
            <a:endParaRPr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Upon running complex </a:t>
            </a:r>
            <a:r>
              <a:rPr b="1"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aggregations</a:t>
            </a:r>
            <a:r>
              <a:rPr b="1" lang="en-US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or ML functions, run time difference would be very evident.</a:t>
            </a:r>
            <a:endParaRPr b="1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type="ctrTitle"/>
          </p:nvPr>
        </p:nvSpPr>
        <p:spPr>
          <a:xfrm>
            <a:off x="5475327" y="1597038"/>
            <a:ext cx="3096900" cy="14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21" type="title"/>
          </p:nvPr>
        </p:nvSpPr>
        <p:spPr>
          <a:xfrm>
            <a:off x="598022" y="493337"/>
            <a:ext cx="5483400" cy="71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5" name="Google Shape;105;p14"/>
          <p:cNvSpPr txBox="1"/>
          <p:nvPr>
            <p:ph idx="4" type="title"/>
          </p:nvPr>
        </p:nvSpPr>
        <p:spPr>
          <a:xfrm>
            <a:off x="614398" y="15512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06" name="Google Shape;106;p14"/>
          <p:cNvSpPr txBox="1"/>
          <p:nvPr>
            <p:ph type="title"/>
          </p:nvPr>
        </p:nvSpPr>
        <p:spPr>
          <a:xfrm>
            <a:off x="1460020" y="16237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460013" y="19004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Define the data analytics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idx="2" type="title"/>
          </p:nvPr>
        </p:nvSpPr>
        <p:spPr>
          <a:xfrm>
            <a:off x="5725765" y="1623744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COST IMPLICATION</a:t>
            </a:r>
            <a:endParaRPr/>
          </a:p>
        </p:txBody>
      </p:sp>
      <p:sp>
        <p:nvSpPr>
          <p:cNvPr id="109" name="Google Shape;109;p14"/>
          <p:cNvSpPr txBox="1"/>
          <p:nvPr>
            <p:ph idx="3" type="subTitle"/>
          </p:nvPr>
        </p:nvSpPr>
        <p:spPr>
          <a:xfrm>
            <a:off x="5725762" y="1900478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Breakdown by technologies used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5" type="title"/>
          </p:nvPr>
        </p:nvSpPr>
        <p:spPr>
          <a:xfrm>
            <a:off x="4883448" y="155120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11" name="Google Shape;111;p14"/>
          <p:cNvSpPr txBox="1"/>
          <p:nvPr>
            <p:ph idx="6" type="title"/>
          </p:nvPr>
        </p:nvSpPr>
        <p:spPr>
          <a:xfrm>
            <a:off x="1460020" y="2679616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12" name="Google Shape;112;p14"/>
          <p:cNvSpPr txBox="1"/>
          <p:nvPr>
            <p:ph idx="7" type="subTitle"/>
          </p:nvPr>
        </p:nvSpPr>
        <p:spPr>
          <a:xfrm>
            <a:off x="1460012" y="2956351"/>
            <a:ext cx="2965683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Specification &amp; Procurement Details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8" type="title"/>
          </p:nvPr>
        </p:nvSpPr>
        <p:spPr>
          <a:xfrm>
            <a:off x="614398" y="26070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14" name="Google Shape;114;p14"/>
          <p:cNvSpPr txBox="1"/>
          <p:nvPr>
            <p:ph idx="9" type="title"/>
          </p:nvPr>
        </p:nvSpPr>
        <p:spPr>
          <a:xfrm>
            <a:off x="5725764" y="2679616"/>
            <a:ext cx="3207923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115" name="Google Shape;115;p14"/>
          <p:cNvSpPr txBox="1"/>
          <p:nvPr>
            <p:ph idx="13" type="subTitle"/>
          </p:nvPr>
        </p:nvSpPr>
        <p:spPr>
          <a:xfrm>
            <a:off x="5725762" y="2956351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Assessment of Success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>
            <p:ph idx="14" type="title"/>
          </p:nvPr>
        </p:nvSpPr>
        <p:spPr>
          <a:xfrm>
            <a:off x="4883448" y="2607075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117" name="Google Shape;117;p14"/>
          <p:cNvSpPr txBox="1"/>
          <p:nvPr>
            <p:ph idx="15" type="title"/>
          </p:nvPr>
        </p:nvSpPr>
        <p:spPr>
          <a:xfrm>
            <a:off x="1460020" y="3735487"/>
            <a:ext cx="3139412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IMPLEMENTATION DESIGN</a:t>
            </a:r>
            <a:endParaRPr/>
          </a:p>
        </p:txBody>
      </p:sp>
      <p:sp>
        <p:nvSpPr>
          <p:cNvPr id="118" name="Google Shape;118;p14"/>
          <p:cNvSpPr txBox="1"/>
          <p:nvPr>
            <p:ph idx="16" type="subTitle"/>
          </p:nvPr>
        </p:nvSpPr>
        <p:spPr>
          <a:xfrm>
            <a:off x="1460013" y="40122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Rationale of choice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>
            <p:ph idx="17" type="title"/>
          </p:nvPr>
        </p:nvSpPr>
        <p:spPr>
          <a:xfrm>
            <a:off x="614398" y="36629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20" name="Google Shape;120;p14"/>
          <p:cNvSpPr txBox="1"/>
          <p:nvPr>
            <p:ph idx="18" type="title"/>
          </p:nvPr>
        </p:nvSpPr>
        <p:spPr>
          <a:xfrm>
            <a:off x="5725765" y="3735487"/>
            <a:ext cx="3207922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1" name="Google Shape;121;p14"/>
          <p:cNvSpPr txBox="1"/>
          <p:nvPr>
            <p:ph idx="19" type="subTitle"/>
          </p:nvPr>
        </p:nvSpPr>
        <p:spPr>
          <a:xfrm>
            <a:off x="5725762" y="4012225"/>
            <a:ext cx="27327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Future Recommendations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20" type="title"/>
          </p:nvPr>
        </p:nvSpPr>
        <p:spPr>
          <a:xfrm>
            <a:off x="4883448" y="3662950"/>
            <a:ext cx="797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713225" y="487775"/>
            <a:ext cx="77175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HOSPITALIZATION DATA TRANSPARENCY ISSUES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609425" y="1483458"/>
            <a:ext cx="7923600" cy="1053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/>
              <a:t>Availability of ICU beds not updated for over a week</a:t>
            </a:r>
            <a:endParaRPr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/>
              <a:t>“The new faster and complete data system is what our nation needs to defeat the coronavirus” – Michael Caputo </a:t>
            </a:r>
            <a:endParaRPr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/>
              <a:t>Data now available to the public is not faster nor more complete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609425" y="2748731"/>
            <a:ext cx="3805084" cy="173663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729493" y="2748731"/>
            <a:ext cx="3805084" cy="173663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742077" y="2748731"/>
            <a:ext cx="153978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CASE I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862143" y="2748731"/>
            <a:ext cx="153978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CASE II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94437" y="3090417"/>
            <a:ext cx="1858618" cy="1053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3,205 COVID-19 patients in Arizona were reported to occupy 24% of the state’s inpatient hospital beds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510040" y="3173425"/>
            <a:ext cx="1858618" cy="1053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Turns out 82 fewer COVID-19 patients were hospitalized, but bed occupancy rate had jumped to 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42%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4571225" y="3007475"/>
            <a:ext cx="18138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State dashboard listed 341 patients hospitalized in Colorado with confirmed or suspected COVID-19 cases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6705880" y="3347963"/>
            <a:ext cx="1724845" cy="10532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Later that month, the updated patient number was 491 </a:t>
            </a:r>
            <a:endParaRPr/>
          </a:p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Didact Gothic"/>
              <a:buNone/>
            </a:pPr>
            <a:r>
              <a:t/>
            </a:r>
            <a:endParaRPr b="0" i="0" sz="1200" u="none" cap="none" strike="noStrike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356923" y="3463528"/>
            <a:ext cx="306988" cy="353892"/>
          </a:xfrm>
          <a:custGeom>
            <a:rect b="b" l="l" r="r" t="t"/>
            <a:pathLst>
              <a:path extrusionOk="0" h="2684" w="1956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552386" y="3463528"/>
            <a:ext cx="306988" cy="353892"/>
          </a:xfrm>
          <a:custGeom>
            <a:rect b="b" l="l" r="r" t="t"/>
            <a:pathLst>
              <a:path extrusionOk="0" h="2684" w="1956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1170525" y="1542723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944898" y="1928620"/>
            <a:ext cx="33858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COVID-19 Reported Patient Impact &amp; Hospital Capacity by State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State aggregated data from 1/1/2020 (in time series format) </a:t>
            </a:r>
            <a:r>
              <a:rPr lang="en-US" sz="1200"/>
              <a:t>with 22k rows and 61 columns.</a:t>
            </a:r>
            <a:endParaRPr sz="1200"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-US" sz="1200"/>
              <a:t>Data gets updated daily </a:t>
            </a:r>
            <a:endParaRPr sz="1200"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-US" sz="1200"/>
              <a:t>Various measures of COVID-19 burden: hospital occupancy &amp; availability</a:t>
            </a:r>
            <a:endParaRPr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Eliminated duplicate data</a:t>
            </a:r>
            <a:endParaRPr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Disregarded “no response” as missing data</a:t>
            </a:r>
            <a:endParaRPr/>
          </a:p>
          <a:p>
            <a:pPr indent="-1841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16"/>
          <p:cNvSpPr txBox="1"/>
          <p:nvPr>
            <p:ph idx="2" type="title"/>
          </p:nvPr>
        </p:nvSpPr>
        <p:spPr>
          <a:xfrm>
            <a:off x="4711874" y="1542723"/>
            <a:ext cx="3261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Source &amp; Procurement</a:t>
            </a:r>
            <a:endParaRPr/>
          </a:p>
        </p:txBody>
      </p:sp>
      <p:sp>
        <p:nvSpPr>
          <p:cNvPr id="146" name="Google Shape;146;p16"/>
          <p:cNvSpPr txBox="1"/>
          <p:nvPr>
            <p:ph idx="3" type="subTitle"/>
          </p:nvPr>
        </p:nvSpPr>
        <p:spPr>
          <a:xfrm>
            <a:off x="4711875" y="1982226"/>
            <a:ext cx="3398700" cy="25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Data Source: Healthdata.gov.in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Derived From:</a:t>
            </a:r>
            <a:endParaRPr/>
          </a:p>
          <a:p>
            <a:pPr indent="-1460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HHS TeleTracking</a:t>
            </a:r>
            <a:endParaRPr sz="1200"/>
          </a:p>
          <a:p>
            <a:pPr indent="-1460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Reporting provided by state health departments to HHS Protect</a:t>
            </a:r>
            <a:endParaRPr/>
          </a:p>
          <a:p>
            <a:pPr indent="-1460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/>
              <a:t>National Healthcare Safety Network</a:t>
            </a:r>
            <a:endParaRPr sz="1200"/>
          </a:p>
        </p:txBody>
      </p:sp>
      <p:sp>
        <p:nvSpPr>
          <p:cNvPr id="147" name="Google Shape;147;p16"/>
          <p:cNvSpPr txBox="1"/>
          <p:nvPr>
            <p:ph idx="4" type="title"/>
          </p:nvPr>
        </p:nvSpPr>
        <p:spPr>
          <a:xfrm>
            <a:off x="1530298" y="521875"/>
            <a:ext cx="6617006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DATA DESCRIPTION &amp; SOURCE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4572000" y="1453896"/>
            <a:ext cx="0" cy="2843784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2559509" y="1864845"/>
            <a:ext cx="4046716" cy="5400"/>
            <a:chOff x="2559509" y="2568933"/>
            <a:chExt cx="4046716" cy="5400"/>
          </a:xfrm>
        </p:grpSpPr>
        <p:cxnSp>
          <p:nvCxnSpPr>
            <p:cNvPr id="154" name="Google Shape;154;p17"/>
            <p:cNvCxnSpPr/>
            <p:nvPr/>
          </p:nvCxnSpPr>
          <p:spPr>
            <a:xfrm flipH="1" rot="10800000">
              <a:off x="2559509" y="2568933"/>
              <a:ext cx="1488900" cy="5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17"/>
            <p:cNvCxnSpPr/>
            <p:nvPr/>
          </p:nvCxnSpPr>
          <p:spPr>
            <a:xfrm>
              <a:off x="5080125" y="2574200"/>
              <a:ext cx="15261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6" name="Google Shape;156;p17"/>
          <p:cNvSpPr txBox="1"/>
          <p:nvPr>
            <p:ph type="title"/>
          </p:nvPr>
        </p:nvSpPr>
        <p:spPr>
          <a:xfrm>
            <a:off x="599828" y="487775"/>
            <a:ext cx="6395100" cy="71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IMPLEMENTATION DESIGN</a:t>
            </a:r>
            <a:endParaRPr/>
          </a:p>
        </p:txBody>
      </p:sp>
      <p:sp>
        <p:nvSpPr>
          <p:cNvPr id="157" name="Google Shape;157;p17"/>
          <p:cNvSpPr txBox="1"/>
          <p:nvPr>
            <p:ph idx="1" type="subTitle"/>
          </p:nvPr>
        </p:nvSpPr>
        <p:spPr>
          <a:xfrm>
            <a:off x="1035019" y="3107002"/>
            <a:ext cx="2041218" cy="142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200"/>
              <a:t>Provides a layout where the user can execute a call for specific data requirements.</a:t>
            </a:r>
            <a:endParaRPr sz="1200"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200"/>
              <a:t>Records input to retrieve data from the backend noSQL repository</a:t>
            </a:r>
            <a:endParaRPr sz="1200"/>
          </a:p>
          <a:p>
            <a:pPr indent="-69850" lvl="0" marL="171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idact Gothic"/>
              <a:buNone/>
            </a:pPr>
            <a:r>
              <a:t/>
            </a:r>
            <a:endParaRPr sz="1200"/>
          </a:p>
        </p:txBody>
      </p:sp>
      <p:sp>
        <p:nvSpPr>
          <p:cNvPr id="158" name="Google Shape;158;p17"/>
          <p:cNvSpPr txBox="1"/>
          <p:nvPr>
            <p:ph idx="4" type="title"/>
          </p:nvPr>
        </p:nvSpPr>
        <p:spPr>
          <a:xfrm>
            <a:off x="1145598" y="2429223"/>
            <a:ext cx="1820061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1700"/>
              <a:t>Front-end Web Application </a:t>
            </a:r>
            <a:endParaRPr sz="170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1532059" y="1346208"/>
            <a:ext cx="1047171" cy="1046999"/>
            <a:chOff x="4049800" y="640400"/>
            <a:chExt cx="858900" cy="858900"/>
          </a:xfrm>
        </p:grpSpPr>
        <p:sp>
          <p:nvSpPr>
            <p:cNvPr id="160" name="Google Shape;160;p1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8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20281815" name="adj1"/>
                <a:gd fmla="val 2471087" name="adj2"/>
                <a:gd fmla="val 863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 rot="-2475930">
            <a:off x="4048198" y="1346091"/>
            <a:ext cx="1047142" cy="1047020"/>
            <a:chOff x="4049800" y="640400"/>
            <a:chExt cx="858900" cy="858900"/>
          </a:xfrm>
        </p:grpSpPr>
        <p:sp>
          <p:nvSpPr>
            <p:cNvPr id="163" name="Google Shape;163;p1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8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13194737" name="adj1"/>
                <a:gd fmla="val 2556529" name="adj2"/>
                <a:gd fmla="val 874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 flipH="1">
            <a:off x="6590447" y="1346208"/>
            <a:ext cx="1047171" cy="1046999"/>
            <a:chOff x="4049800" y="640400"/>
            <a:chExt cx="858900" cy="858900"/>
          </a:xfrm>
        </p:grpSpPr>
        <p:sp>
          <p:nvSpPr>
            <p:cNvPr id="166" name="Google Shape;166;p1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8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20281815" name="adj1"/>
                <a:gd fmla="val 2471087" name="adj2"/>
                <a:gd fmla="val 863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3661738" y="2392300"/>
            <a:ext cx="1820061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Josefin Sans"/>
              <a:buNone/>
            </a:pPr>
            <a:r>
              <a:rPr b="1" i="0" lang="en-US" sz="17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MongoDB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6198771" y="2410588"/>
            <a:ext cx="1820061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Josefin Sans"/>
              <a:buNone/>
            </a:pPr>
            <a:r>
              <a:rPr b="1" i="0" lang="en-US" sz="17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Apache Spark</a:t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3583674" y="3089799"/>
            <a:ext cx="2268488" cy="1715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Real-time Data </a:t>
            </a: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Storage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Facilitate 3 Vs: volume, variety, and velocity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Searched Data will be indexed, extracted, transformed then loaded into Apache Spark</a:t>
            </a:r>
            <a:endParaRPr b="0" i="0" sz="1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054194" y="3107002"/>
            <a:ext cx="2161661" cy="1421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Facilitate data operations for data analysis &amp; ML applications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loaded as JSON format then converted into spark df</a:t>
            </a:r>
            <a:endParaRPr/>
          </a:p>
          <a:p>
            <a:pPr indent="-1270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698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1917832" y="1758122"/>
            <a:ext cx="285490" cy="282461"/>
            <a:chOff x="-1182750" y="3962900"/>
            <a:chExt cx="294575" cy="291450"/>
          </a:xfrm>
        </p:grpSpPr>
        <p:sp>
          <p:nvSpPr>
            <p:cNvPr id="173" name="Google Shape;173;p17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4432993" y="1688539"/>
            <a:ext cx="310892" cy="311666"/>
            <a:chOff x="-3771675" y="3971775"/>
            <a:chExt cx="291300" cy="292025"/>
          </a:xfrm>
        </p:grpSpPr>
        <p:sp>
          <p:nvSpPr>
            <p:cNvPr id="181" name="Google Shape;181;p17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7"/>
          <p:cNvSpPr/>
          <p:nvPr/>
        </p:nvSpPr>
        <p:spPr>
          <a:xfrm>
            <a:off x="6987152" y="1717029"/>
            <a:ext cx="269538" cy="268807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2552600" y="383865"/>
            <a:ext cx="4036800" cy="7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RATIONALE</a:t>
            </a:r>
            <a:endParaRPr/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357965" y="1287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{52E3A3CC-EFD2-45E7-B605-7CC93E06BB99}</a:tableStyleId>
              </a:tblPr>
              <a:tblGrid>
                <a:gridCol w="2693150"/>
                <a:gridCol w="2693150"/>
                <a:gridCol w="2693150"/>
              </a:tblGrid>
              <a:tr h="1148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Front-end User Search Interface</a:t>
                      </a:r>
                      <a:endParaRPr b="1" sz="20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Mongo-DB</a:t>
                      </a:r>
                      <a:endParaRPr/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Apache Spark</a:t>
                      </a:r>
                      <a:endParaRPr b="1" sz="20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650">
                <a:tc>
                  <a:txBody>
                    <a:bodyPr/>
                    <a:lstStyle/>
                    <a:p>
                      <a:pPr indent="-95250" lvl="0" marL="354330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13000" marB="113000" marR="113000" marL="113000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1600" lvl="0" marL="354330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1600" lvl="0" marL="354330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8"/>
          <p:cNvSpPr txBox="1"/>
          <p:nvPr/>
        </p:nvSpPr>
        <p:spPr>
          <a:xfrm>
            <a:off x="357965" y="2436292"/>
            <a:ext cx="2613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Allow Users to </a:t>
            </a: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information by state or date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User input will be used as a search criterion to pull out data from mongodb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Global usage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3055834" y="2335067"/>
            <a:ext cx="26838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Allows horizontal scaling</a:t>
            </a:r>
            <a:endParaRPr/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Can handle data with heterogeneous fields (schema-less or schema optional)</a:t>
            </a:r>
            <a:endParaRPr/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Eliminates expensive joins for data query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780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Sharding and replication makes it faster to index large volumes of data.</a:t>
            </a:r>
            <a:endParaRPr sz="1200">
              <a:solidFill>
                <a:schemeClr val="l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823582" y="2332722"/>
            <a:ext cx="27819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Quick processing, manipulation, and flexible analysis of large data</a:t>
            </a:r>
            <a:endParaRPr/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Allows usage of various languages</a:t>
            </a:r>
            <a:endParaRPr/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Can integrate various databases</a:t>
            </a:r>
            <a:endParaRPr/>
          </a:p>
          <a:p>
            <a:pPr indent="-171450" lvl="0" marL="35433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➔"/>
            </a:pPr>
            <a:r>
              <a:rPr b="0" i="0" lang="en-US" sz="1200" u="none" cap="none" strike="noStrike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Immutable &amp; can avoid inconsistencies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2553600" y="222625"/>
            <a:ext cx="40368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graphicFrame>
        <p:nvGraphicFramePr>
          <p:cNvPr id="201" name="Google Shape;201;p19"/>
          <p:cNvGraphicFramePr/>
          <p:nvPr/>
        </p:nvGraphicFramePr>
        <p:xfrm>
          <a:off x="691340" y="909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{52E3A3CC-EFD2-45E7-B605-7CC93E06BB99}</a:tableStyleId>
              </a:tblPr>
              <a:tblGrid>
                <a:gridCol w="2159675"/>
                <a:gridCol w="2992975"/>
                <a:gridCol w="2895925"/>
              </a:tblGrid>
              <a:tr h="1304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Front-end User Search Interface</a:t>
                      </a:r>
                      <a:endParaRPr b="1" sz="20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Mongo-DB</a:t>
                      </a:r>
                      <a:endParaRPr/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accent3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Apache Spark</a:t>
                      </a:r>
                      <a:endParaRPr b="1" sz="20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3625">
                <a:tc>
                  <a:txBody>
                    <a:bodyPr/>
                    <a:lstStyle/>
                    <a:p>
                      <a:pPr indent="0" lvl="0" marL="0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13000" marB="113000" marR="113000" marL="113000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18288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b="1" sz="3700" u="none" cap="none" strike="noStrike">
                        <a:solidFill>
                          <a:schemeClr val="accent3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T="113000" marB="113000" marR="113000" marL="113000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19"/>
          <p:cNvSpPr txBox="1"/>
          <p:nvPr/>
        </p:nvSpPr>
        <p:spPr>
          <a:xfrm>
            <a:off x="574750" y="2356125"/>
            <a:ext cx="2189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Designing an efficient UI could be challenging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Incorrect searches could lead to inaccurate data retrieval or errors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050850" y="1821250"/>
            <a:ext cx="28563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As per CAP theorem, availability aspect is compromised in order to accommodate for consistency and partitioning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Limited support of ACID transactions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Different shards have to be stored on different nodes/servers, which implies that a routing service is needed to route a write or read request to the appropriate shard.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6193850" y="1777800"/>
            <a:ext cx="24849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No Real Time Processing of Data/RDD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Does not process large amounts of small files well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High Latency of data processing compared to other tools</a:t>
            </a:r>
            <a:endParaRPr sz="12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idact Gothic"/>
              <a:buChar char="➔"/>
            </a:pPr>
            <a:r>
              <a:rPr lang="en-US" sz="12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Spark let’s data build in memory before processing it. This is not helpful when resources are limited and can cause data loss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>
            <a:off x="2184582" y="1611549"/>
            <a:ext cx="4994318" cy="607570"/>
            <a:chOff x="1957200" y="2570850"/>
            <a:chExt cx="5221700" cy="610800"/>
          </a:xfrm>
        </p:grpSpPr>
        <p:cxnSp>
          <p:nvCxnSpPr>
            <p:cNvPr id="210" name="Google Shape;210;p20"/>
            <p:cNvCxnSpPr/>
            <p:nvPr/>
          </p:nvCxnSpPr>
          <p:spPr>
            <a:xfrm rot="5400000">
              <a:off x="1652700" y="2876250"/>
              <a:ext cx="609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20"/>
            <p:cNvCxnSpPr/>
            <p:nvPr/>
          </p:nvCxnSpPr>
          <p:spPr>
            <a:xfrm>
              <a:off x="1957200" y="2574100"/>
              <a:ext cx="5219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20"/>
            <p:cNvCxnSpPr/>
            <p:nvPr/>
          </p:nvCxnSpPr>
          <p:spPr>
            <a:xfrm rot="-5400000">
              <a:off x="6873500" y="2876250"/>
              <a:ext cx="610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20"/>
            <p:cNvCxnSpPr/>
            <p:nvPr/>
          </p:nvCxnSpPr>
          <p:spPr>
            <a:xfrm rot="-5400000">
              <a:off x="4259650" y="2876250"/>
              <a:ext cx="610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4" name="Google Shape;214;p20"/>
          <p:cNvSpPr txBox="1"/>
          <p:nvPr>
            <p:ph type="title"/>
          </p:nvPr>
        </p:nvSpPr>
        <p:spPr>
          <a:xfrm>
            <a:off x="1041612" y="325126"/>
            <a:ext cx="70608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COST IMPLICATIONS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895600" y="2929075"/>
            <a:ext cx="27039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311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x1.16xlarge (Memory Optimized)</a:t>
            </a:r>
            <a:endParaRPr/>
          </a:p>
          <a:p>
            <a:pPr indent="0" lvl="8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1hr = $3.67/hr</a:t>
            </a:r>
            <a:endParaRPr b="0" i="0" sz="1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171450" lvl="8" marL="311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c6g.medium (Compute Optimized)</a:t>
            </a:r>
            <a:endParaRPr/>
          </a:p>
          <a:p>
            <a:pPr indent="0" lvl="8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1hr = $0.019/hr</a:t>
            </a:r>
            <a:endParaRPr b="0" i="0" sz="12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6146194" y="1801016"/>
            <a:ext cx="2089424" cy="4402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500">
                <a:solidFill>
                  <a:schemeClr val="accent6"/>
                </a:solidFill>
              </a:rPr>
              <a:t>Database</a:t>
            </a:r>
            <a:endParaRPr sz="2500">
              <a:solidFill>
                <a:schemeClr val="accent6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54820" y="231395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4454820" y="231395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6146200" y="2798822"/>
            <a:ext cx="2780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311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Read &amp; Write Requests</a:t>
            </a:r>
            <a:endParaRPr/>
          </a:p>
          <a:p>
            <a:pPr indent="0" lvl="8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$1.25/million write request</a:t>
            </a:r>
            <a:endParaRPr/>
          </a:p>
          <a:p>
            <a:pPr indent="0" lvl="8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$0.25/million read request</a:t>
            </a:r>
            <a:endParaRPr/>
          </a:p>
          <a:p>
            <a:pPr indent="-171450" lvl="8" marL="311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Data Storage</a:t>
            </a:r>
            <a:endParaRPr/>
          </a:p>
          <a:p>
            <a:pPr indent="0" lvl="8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First 25 GB/month = free</a:t>
            </a:r>
            <a:endParaRPr/>
          </a:p>
          <a:p>
            <a:pPr indent="0" lvl="8" marL="139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$0.25/GB-month thereafter</a:t>
            </a:r>
            <a:endParaRPr/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550" y="2289375"/>
            <a:ext cx="1234009" cy="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705784" y="1794565"/>
            <a:ext cx="2946121" cy="4472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i="0" lang="en-US" sz="25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Web Application</a:t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200" y="2267975"/>
            <a:ext cx="2089425" cy="48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088" y="2313950"/>
            <a:ext cx="1083733" cy="8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3817850" y="3080200"/>
            <a:ext cx="1923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-"/>
            </a:pPr>
            <a:r>
              <a:rPr lang="en-US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Open source and free of cost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-"/>
            </a:pPr>
            <a:r>
              <a:rPr lang="en-US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Cheap to operate and manage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3016450" y="993225"/>
            <a:ext cx="3499800" cy="56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BUDGET: </a:t>
            </a:r>
            <a:r>
              <a:rPr b="1" lang="en-US" sz="21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$5000-$10000</a:t>
            </a:r>
            <a:endParaRPr sz="10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278375" y="4298525"/>
            <a:ext cx="8391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Didact Gothic"/>
              <a:buChar char="●"/>
            </a:pPr>
            <a:r>
              <a:rPr b="1" lang="en-US" sz="13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MongoDB:</a:t>
            </a:r>
            <a:r>
              <a:rPr lang="en-US" sz="13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 Horizontal scaling of big data implies that a routing service is needed to route a write or read request to the appropriate shard.</a:t>
            </a:r>
            <a:endParaRPr sz="13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Didact Gothic"/>
              <a:buChar char="●"/>
            </a:pPr>
            <a:r>
              <a:rPr b="1" lang="en-US" sz="13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UI: </a:t>
            </a:r>
            <a:r>
              <a:rPr lang="en-US" sz="1300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Third party services may be needed to build a high quality UI</a:t>
            </a:r>
            <a:endParaRPr sz="1300">
              <a:solidFill>
                <a:schemeClr val="accent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2132100" y="421239"/>
            <a:ext cx="4879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32" name="Google Shape;232;p21"/>
          <p:cNvSpPr txBox="1"/>
          <p:nvPr>
            <p:ph idx="5" type="title"/>
          </p:nvPr>
        </p:nvSpPr>
        <p:spPr>
          <a:xfrm>
            <a:off x="1418698" y="1471033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300"/>
              <a:t>DATA CONTENT</a:t>
            </a:r>
            <a:endParaRPr sz="1300"/>
          </a:p>
        </p:txBody>
      </p:sp>
      <p:sp>
        <p:nvSpPr>
          <p:cNvPr id="233" name="Google Shape;233;p21"/>
          <p:cNvSpPr txBox="1"/>
          <p:nvPr>
            <p:ph idx="6" type="subTitle"/>
          </p:nvPr>
        </p:nvSpPr>
        <p:spPr>
          <a:xfrm>
            <a:off x="-987182" y="1696902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/>
              <a:t>Completeness of hos application system data</a:t>
            </a:r>
            <a:endParaRPr sz="1200"/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-7122937" y="1472150"/>
            <a:ext cx="969600" cy="96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/>
          <p:nvPr/>
        </p:nvSpPr>
        <p:spPr>
          <a:xfrm>
            <a:off x="-4962500" y="1472150"/>
            <a:ext cx="969600" cy="96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1418698" y="2059871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DATA QUALITY</a:t>
            </a:r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1421865" y="2655179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USER SATISFACTION</a:t>
            </a:r>
            <a:endParaRPr/>
          </a:p>
        </p:txBody>
      </p:sp>
      <p:sp>
        <p:nvSpPr>
          <p:cNvPr id="238" name="Google Shape;238;p21"/>
          <p:cNvSpPr txBox="1"/>
          <p:nvPr/>
        </p:nvSpPr>
        <p:spPr>
          <a:xfrm>
            <a:off x="1422992" y="3218611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RULES/POLICIES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-987182" y="2284786"/>
            <a:ext cx="4670953" cy="2823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Validity of data values</a:t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-972999" y="2865100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 utilizing the system</a:t>
            </a: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-970808" y="3390413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Applicable rules that govern the system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3682660" y="2158471"/>
            <a:ext cx="291336" cy="382185"/>
            <a:chOff x="-3365275" y="3253275"/>
            <a:chExt cx="222150" cy="291425"/>
          </a:xfrm>
        </p:grpSpPr>
        <p:sp>
          <p:nvSpPr>
            <p:cNvPr id="243" name="Google Shape;243;p21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1"/>
          <p:cNvGrpSpPr/>
          <p:nvPr/>
        </p:nvGrpSpPr>
        <p:grpSpPr>
          <a:xfrm>
            <a:off x="3666269" y="1568256"/>
            <a:ext cx="360710" cy="360741"/>
            <a:chOff x="-6329875" y="3992050"/>
            <a:chExt cx="291425" cy="291450"/>
          </a:xfrm>
        </p:grpSpPr>
        <p:sp>
          <p:nvSpPr>
            <p:cNvPr id="246" name="Google Shape;246;p21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1"/>
          <p:cNvGrpSpPr/>
          <p:nvPr/>
        </p:nvGrpSpPr>
        <p:grpSpPr>
          <a:xfrm>
            <a:off x="3719458" y="2781978"/>
            <a:ext cx="353802" cy="349101"/>
            <a:chOff x="-1951475" y="3597450"/>
            <a:chExt cx="295375" cy="291450"/>
          </a:xfrm>
        </p:grpSpPr>
        <p:sp>
          <p:nvSpPr>
            <p:cNvPr id="251" name="Google Shape;251;p21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21"/>
          <p:cNvGrpSpPr/>
          <p:nvPr/>
        </p:nvGrpSpPr>
        <p:grpSpPr>
          <a:xfrm>
            <a:off x="3682660" y="3317686"/>
            <a:ext cx="353802" cy="327739"/>
            <a:chOff x="4266025" y="3609275"/>
            <a:chExt cx="299325" cy="277275"/>
          </a:xfrm>
        </p:grpSpPr>
        <p:sp>
          <p:nvSpPr>
            <p:cNvPr id="256" name="Google Shape;256;p21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1"/>
          <p:cNvSpPr txBox="1"/>
          <p:nvPr/>
        </p:nvSpPr>
        <p:spPr>
          <a:xfrm>
            <a:off x="5375516" y="1474035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PROCESSING TIME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5380328" y="2065113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QUERY ACCURACY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5402758" y="2650054"/>
            <a:ext cx="2811678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DATA WAREHOUSE COST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5402758" y="3164132"/>
            <a:ext cx="22695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Josefin Sans"/>
              <a:buNone/>
            </a:pPr>
            <a:r>
              <a:rPr b="1" i="0" lang="en-US" sz="13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AVAILABILITY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5375516" y="1684810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Difference btw the start/end time of an ETL process 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5394280" y="2270419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With regards to expectations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5394279" y="2848038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Both on initial installation &amp; ongoing expense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5402758" y="3367832"/>
            <a:ext cx="4670953" cy="360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% of time the system can be access by the users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266" name="Google Shape;266;p21"/>
          <p:cNvGrpSpPr/>
          <p:nvPr/>
        </p:nvGrpSpPr>
        <p:grpSpPr>
          <a:xfrm>
            <a:off x="5020175" y="1559404"/>
            <a:ext cx="374105" cy="374105"/>
            <a:chOff x="3271200" y="1435075"/>
            <a:chExt cx="481825" cy="481825"/>
          </a:xfrm>
        </p:grpSpPr>
        <p:sp>
          <p:nvSpPr>
            <p:cNvPr id="267" name="Google Shape;267;p21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1"/>
          <p:cNvGrpSpPr/>
          <p:nvPr/>
        </p:nvGrpSpPr>
        <p:grpSpPr>
          <a:xfrm>
            <a:off x="5020175" y="2154215"/>
            <a:ext cx="382583" cy="378888"/>
            <a:chOff x="5049725" y="1435050"/>
            <a:chExt cx="486550" cy="481850"/>
          </a:xfrm>
        </p:grpSpPr>
        <p:sp>
          <p:nvSpPr>
            <p:cNvPr id="270" name="Google Shape;270;p21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21"/>
          <p:cNvSpPr/>
          <p:nvPr/>
        </p:nvSpPr>
        <p:spPr>
          <a:xfrm>
            <a:off x="5035497" y="2756732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21"/>
          <p:cNvGrpSpPr/>
          <p:nvPr/>
        </p:nvGrpSpPr>
        <p:grpSpPr>
          <a:xfrm>
            <a:off x="5035497" y="3254663"/>
            <a:ext cx="360741" cy="360741"/>
            <a:chOff x="1492675" y="4992125"/>
            <a:chExt cx="481825" cy="481825"/>
          </a:xfrm>
        </p:grpSpPr>
        <p:sp>
          <p:nvSpPr>
            <p:cNvPr id="276" name="Google Shape;276;p2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1"/>
          <p:cNvSpPr txBox="1"/>
          <p:nvPr/>
        </p:nvSpPr>
        <p:spPr>
          <a:xfrm>
            <a:off x="2088926" y="1105590"/>
            <a:ext cx="2269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QUALITATIVE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4713767" y="1081757"/>
            <a:ext cx="2388301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QUANTITATIVE</a:t>
            </a:r>
            <a:endParaRPr/>
          </a:p>
        </p:txBody>
      </p:sp>
      <p:sp>
        <p:nvSpPr>
          <p:cNvPr id="280" name="Google Shape;280;p21"/>
          <p:cNvSpPr/>
          <p:nvPr/>
        </p:nvSpPr>
        <p:spPr>
          <a:xfrm>
            <a:off x="948825" y="3867750"/>
            <a:ext cx="7246500" cy="114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Low processing time and high accuracy achieved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Costs are minimized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</a:pPr>
            <a:r>
              <a:rPr lang="en-US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Architecture is curated taking into account data anomalies (robust architecture)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2658594" y="3737254"/>
            <a:ext cx="38268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Josefin Sans"/>
              <a:buNone/>
            </a:pPr>
            <a:r>
              <a:rPr b="1" i="0" lang="en-US" sz="15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rPr>
              <a:t>SYSTEM PERFORMANCE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Campaign by Slidesgo">
  <a:themeElements>
    <a:clrScheme name="Simple Light">
      <a:dk1>
        <a:srgbClr val="B75442"/>
      </a:dk1>
      <a:lt1>
        <a:srgbClr val="FFFFFF"/>
      </a:lt1>
      <a:dk2>
        <a:srgbClr val="DB7563"/>
      </a:dk2>
      <a:lt2>
        <a:srgbClr val="DB7563"/>
      </a:lt2>
      <a:accent1>
        <a:srgbClr val="FFFFFF"/>
      </a:accent1>
      <a:accent2>
        <a:srgbClr val="FFFFFF"/>
      </a:accent2>
      <a:accent3>
        <a:srgbClr val="434343"/>
      </a:accent3>
      <a:accent4>
        <a:srgbClr val="B75442"/>
      </a:accent4>
      <a:accent5>
        <a:srgbClr val="B75442"/>
      </a:accent5>
      <a:accent6>
        <a:srgbClr val="B75442"/>
      </a:accent6>
      <a:hlink>
        <a:srgbClr val="B75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