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 id="2147483661" r:id="rId5"/>
    <p:sldMasterId id="2147483673" r:id="rId6"/>
  </p:sldMasterIdLst>
  <p:notesMasterIdLst>
    <p:notesMasterId r:id="rId53"/>
  </p:notesMasterIdLst>
  <p:handoutMasterIdLst>
    <p:handoutMasterId r:id="rId54"/>
  </p:handoutMasterIdLst>
  <p:sldIdLst>
    <p:sldId id="257" r:id="rId7"/>
    <p:sldId id="327" r:id="rId8"/>
    <p:sldId id="330" r:id="rId9"/>
    <p:sldId id="260" r:id="rId10"/>
    <p:sldId id="314" r:id="rId11"/>
    <p:sldId id="259" r:id="rId12"/>
    <p:sldId id="277" r:id="rId13"/>
    <p:sldId id="328" r:id="rId14"/>
    <p:sldId id="308" r:id="rId15"/>
    <p:sldId id="280" r:id="rId16"/>
    <p:sldId id="315" r:id="rId17"/>
    <p:sldId id="286" r:id="rId18"/>
    <p:sldId id="285" r:id="rId19"/>
    <p:sldId id="293" r:id="rId20"/>
    <p:sldId id="311" r:id="rId21"/>
    <p:sldId id="323" r:id="rId22"/>
    <p:sldId id="324" r:id="rId23"/>
    <p:sldId id="294" r:id="rId24"/>
    <p:sldId id="295" r:id="rId25"/>
    <p:sldId id="296" r:id="rId26"/>
    <p:sldId id="297" r:id="rId27"/>
    <p:sldId id="298" r:id="rId28"/>
    <p:sldId id="299" r:id="rId29"/>
    <p:sldId id="300" r:id="rId30"/>
    <p:sldId id="301" r:id="rId31"/>
    <p:sldId id="302" r:id="rId32"/>
    <p:sldId id="303" r:id="rId33"/>
    <p:sldId id="316" r:id="rId34"/>
    <p:sldId id="304" r:id="rId35"/>
    <p:sldId id="305" r:id="rId36"/>
    <p:sldId id="312" r:id="rId37"/>
    <p:sldId id="313" r:id="rId38"/>
    <p:sldId id="317" r:id="rId39"/>
    <p:sldId id="270" r:id="rId40"/>
    <p:sldId id="273" r:id="rId41"/>
    <p:sldId id="268" r:id="rId42"/>
    <p:sldId id="271" r:id="rId43"/>
    <p:sldId id="334" r:id="rId44"/>
    <p:sldId id="329" r:id="rId45"/>
    <p:sldId id="325" r:id="rId46"/>
    <p:sldId id="331" r:id="rId47"/>
    <p:sldId id="326" r:id="rId48"/>
    <p:sldId id="332" r:id="rId49"/>
    <p:sldId id="320" r:id="rId50"/>
    <p:sldId id="310" r:id="rId51"/>
    <p:sldId id="333" r:id="rId52"/>
  </p:sldIdLst>
  <p:sldSz cx="9144000" cy="6858000" type="screen4x3"/>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425" autoAdjust="0"/>
    <p:restoredTop sz="75878" autoAdjust="0"/>
  </p:normalViewPr>
  <p:slideViewPr>
    <p:cSldViewPr>
      <p:cViewPr varScale="1">
        <p:scale>
          <a:sx n="86" d="100"/>
          <a:sy n="86" d="100"/>
        </p:scale>
        <p:origin x="19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34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61ADA-0559-4AE7-BE97-F062AEC694DF}" type="doc">
      <dgm:prSet loTypeId="urn:microsoft.com/office/officeart/2008/layout/RadialCluster" loCatId="relationship" qsTypeId="urn:microsoft.com/office/officeart/2005/8/quickstyle/simple2" qsCatId="simple" csTypeId="urn:microsoft.com/office/officeart/2005/8/colors/accent6_1" csCatId="accent6" phldr="1"/>
      <dgm:spPr/>
      <dgm:t>
        <a:bodyPr/>
        <a:lstStyle/>
        <a:p>
          <a:endParaRPr lang="en-GB"/>
        </a:p>
      </dgm:t>
    </dgm:pt>
    <dgm:pt modelId="{A59C65EC-DAF6-42B0-83F2-C10D303CC434}">
      <dgm:prSet phldrT="[Text]" custT="1"/>
      <dgm:spPr/>
      <dgm:t>
        <a:bodyPr/>
        <a:lstStyle/>
        <a:p>
          <a:r>
            <a:rPr lang="en-GB" sz="2000" b="1" dirty="0"/>
            <a:t>RECOMMENDATION</a:t>
          </a:r>
        </a:p>
      </dgm:t>
    </dgm:pt>
    <dgm:pt modelId="{11F7ABB4-E4B5-4F74-B205-92318A81EE02}" type="parTrans" cxnId="{9DA142B4-C93A-4ADC-BE13-370FB1455050}">
      <dgm:prSet/>
      <dgm:spPr/>
      <dgm:t>
        <a:bodyPr/>
        <a:lstStyle/>
        <a:p>
          <a:endParaRPr lang="en-GB" sz="1800"/>
        </a:p>
      </dgm:t>
    </dgm:pt>
    <dgm:pt modelId="{06116121-426C-4A1F-A0FA-38D134ADE5DC}" type="sibTrans" cxnId="{9DA142B4-C93A-4ADC-BE13-370FB1455050}">
      <dgm:prSet/>
      <dgm:spPr/>
      <dgm:t>
        <a:bodyPr/>
        <a:lstStyle/>
        <a:p>
          <a:endParaRPr lang="en-GB" sz="1800"/>
        </a:p>
      </dgm:t>
    </dgm:pt>
    <dgm:pt modelId="{16491D31-6B8D-4A69-A310-2B0EEB82703F}">
      <dgm:prSet phldrT="[Text]" custT="1"/>
      <dgm:spPr/>
      <dgm:t>
        <a:bodyPr/>
        <a:lstStyle/>
        <a:p>
          <a:r>
            <a:rPr lang="en-GB" sz="1600" b="1" dirty="0"/>
            <a:t>Resource use</a:t>
          </a:r>
        </a:p>
      </dgm:t>
    </dgm:pt>
    <dgm:pt modelId="{87FF92F1-640A-490B-9D53-5B193CDC791D}" type="parTrans" cxnId="{A161E5B7-CFCE-4C0B-8494-AF1188E22090}">
      <dgm:prSet/>
      <dgm:spPr/>
      <dgm:t>
        <a:bodyPr/>
        <a:lstStyle/>
        <a:p>
          <a:endParaRPr lang="en-GB" sz="1800"/>
        </a:p>
      </dgm:t>
    </dgm:pt>
    <dgm:pt modelId="{D35E6A23-9E4B-4564-AA3C-87ABFB45E85F}" type="sibTrans" cxnId="{A161E5B7-CFCE-4C0B-8494-AF1188E22090}">
      <dgm:prSet/>
      <dgm:spPr/>
      <dgm:t>
        <a:bodyPr/>
        <a:lstStyle/>
        <a:p>
          <a:endParaRPr lang="en-GB" sz="1800"/>
        </a:p>
      </dgm:t>
    </dgm:pt>
    <dgm:pt modelId="{117FD1A2-64CF-45DD-9928-919C995D39F5}">
      <dgm:prSet phldrT="[Text]" custT="1"/>
      <dgm:spPr/>
      <dgm:t>
        <a:bodyPr/>
        <a:lstStyle/>
        <a:p>
          <a:r>
            <a:rPr lang="en-GB" sz="1600" b="1" dirty="0"/>
            <a:t> Values</a:t>
          </a:r>
        </a:p>
      </dgm:t>
    </dgm:pt>
    <dgm:pt modelId="{AE6978C0-D377-4BC1-869C-114D6B82F1BB}" type="parTrans" cxnId="{2344D74F-29B2-43C3-879D-A063EF05F7A5}">
      <dgm:prSet/>
      <dgm:spPr/>
      <dgm:t>
        <a:bodyPr/>
        <a:lstStyle/>
        <a:p>
          <a:endParaRPr lang="en-GB" sz="1800"/>
        </a:p>
      </dgm:t>
    </dgm:pt>
    <dgm:pt modelId="{E970987B-17A4-49F8-9D57-361A98B8CFF7}" type="sibTrans" cxnId="{2344D74F-29B2-43C3-879D-A063EF05F7A5}">
      <dgm:prSet/>
      <dgm:spPr/>
      <dgm:t>
        <a:bodyPr/>
        <a:lstStyle/>
        <a:p>
          <a:endParaRPr lang="en-GB" sz="1800"/>
        </a:p>
      </dgm:t>
    </dgm:pt>
    <dgm:pt modelId="{C7C20BD4-D854-40D5-95E8-345726819C3D}">
      <dgm:prSet phldrT="[Text]" custT="1"/>
      <dgm:spPr/>
      <dgm:t>
        <a:bodyPr/>
        <a:lstStyle/>
        <a:p>
          <a:r>
            <a:rPr lang="en-GB" sz="1600" b="1" dirty="0"/>
            <a:t>Acceptability</a:t>
          </a:r>
        </a:p>
      </dgm:t>
    </dgm:pt>
    <dgm:pt modelId="{DA3B9478-007A-4617-A6E5-84E25A325685}" type="parTrans" cxnId="{26B02CBC-D99D-4FAF-8967-FC16F2B2834D}">
      <dgm:prSet/>
      <dgm:spPr/>
      <dgm:t>
        <a:bodyPr/>
        <a:lstStyle/>
        <a:p>
          <a:endParaRPr lang="en-GB" sz="1800"/>
        </a:p>
      </dgm:t>
    </dgm:pt>
    <dgm:pt modelId="{D3B185F4-DE05-42A3-A22D-6C05724A34DC}" type="sibTrans" cxnId="{26B02CBC-D99D-4FAF-8967-FC16F2B2834D}">
      <dgm:prSet/>
      <dgm:spPr/>
      <dgm:t>
        <a:bodyPr/>
        <a:lstStyle/>
        <a:p>
          <a:endParaRPr lang="en-GB" sz="1800"/>
        </a:p>
      </dgm:t>
    </dgm:pt>
    <dgm:pt modelId="{86C3FA78-0118-48D0-AEE0-AF76863B7F0A}">
      <dgm:prSet custT="1"/>
      <dgm:spPr/>
      <dgm:t>
        <a:bodyPr/>
        <a:lstStyle/>
        <a:p>
          <a:r>
            <a:rPr lang="en-GB" sz="1600" b="1" dirty="0"/>
            <a:t>Feasibility</a:t>
          </a:r>
        </a:p>
      </dgm:t>
    </dgm:pt>
    <dgm:pt modelId="{6A8FC8D5-BA16-4F9A-A511-36340087F414}" type="parTrans" cxnId="{4EEFFD3A-7D82-4045-8C40-4714B2584255}">
      <dgm:prSet/>
      <dgm:spPr/>
      <dgm:t>
        <a:bodyPr/>
        <a:lstStyle/>
        <a:p>
          <a:endParaRPr lang="en-GB" sz="1800"/>
        </a:p>
      </dgm:t>
    </dgm:pt>
    <dgm:pt modelId="{AA80464E-341D-48F7-92AD-9DCEC8DE9D3F}" type="sibTrans" cxnId="{4EEFFD3A-7D82-4045-8C40-4714B2584255}">
      <dgm:prSet/>
      <dgm:spPr/>
      <dgm:t>
        <a:bodyPr/>
        <a:lstStyle/>
        <a:p>
          <a:endParaRPr lang="en-GB" sz="1800"/>
        </a:p>
      </dgm:t>
    </dgm:pt>
    <dgm:pt modelId="{21F6744E-41B0-4C6A-A617-460E3E85ED78}">
      <dgm:prSet custT="1"/>
      <dgm:spPr/>
      <dgm:t>
        <a:bodyPr/>
        <a:lstStyle/>
        <a:p>
          <a:r>
            <a:rPr lang="en-GB" sz="1600" b="1" dirty="0"/>
            <a:t>Benefits and harms</a:t>
          </a:r>
        </a:p>
      </dgm:t>
    </dgm:pt>
    <dgm:pt modelId="{8CBC2EBD-154E-4276-81B5-FFEC5F002AB6}" type="parTrans" cxnId="{861E7C8D-9128-4243-B9D5-3E89E470B60A}">
      <dgm:prSet/>
      <dgm:spPr/>
      <dgm:t>
        <a:bodyPr/>
        <a:lstStyle/>
        <a:p>
          <a:endParaRPr lang="en-GB" sz="1800"/>
        </a:p>
      </dgm:t>
    </dgm:pt>
    <dgm:pt modelId="{364D1A16-A1AE-4FB7-B053-0EC501F55976}" type="sibTrans" cxnId="{861E7C8D-9128-4243-B9D5-3E89E470B60A}">
      <dgm:prSet/>
      <dgm:spPr/>
      <dgm:t>
        <a:bodyPr/>
        <a:lstStyle/>
        <a:p>
          <a:endParaRPr lang="en-GB" sz="1800"/>
        </a:p>
      </dgm:t>
    </dgm:pt>
    <dgm:pt modelId="{F2A1872E-2445-486E-BB94-7FC58FB13A91}">
      <dgm:prSet custT="1"/>
      <dgm:spPr/>
      <dgm:t>
        <a:bodyPr/>
        <a:lstStyle/>
        <a:p>
          <a:r>
            <a:rPr lang="en-GB" sz="1600" b="1" dirty="0"/>
            <a:t>Equity</a:t>
          </a:r>
        </a:p>
      </dgm:t>
    </dgm:pt>
    <dgm:pt modelId="{5057051F-021F-48DB-850E-DBED883E2522}" type="parTrans" cxnId="{15720910-852A-4C02-933B-E4A262874656}">
      <dgm:prSet/>
      <dgm:spPr/>
      <dgm:t>
        <a:bodyPr/>
        <a:lstStyle/>
        <a:p>
          <a:endParaRPr lang="en-GB" sz="1800"/>
        </a:p>
      </dgm:t>
    </dgm:pt>
    <dgm:pt modelId="{524A75AD-D311-4EDD-8BEE-80C0A19EFAB7}" type="sibTrans" cxnId="{15720910-852A-4C02-933B-E4A262874656}">
      <dgm:prSet/>
      <dgm:spPr/>
      <dgm:t>
        <a:bodyPr/>
        <a:lstStyle/>
        <a:p>
          <a:endParaRPr lang="en-GB" sz="1800"/>
        </a:p>
      </dgm:t>
    </dgm:pt>
    <dgm:pt modelId="{151475C5-5D95-493B-BD75-7BF2CFDD749B}" type="pres">
      <dgm:prSet presAssocID="{E6861ADA-0559-4AE7-BE97-F062AEC694DF}" presName="Name0" presStyleCnt="0">
        <dgm:presLayoutVars>
          <dgm:chMax val="1"/>
          <dgm:chPref val="1"/>
          <dgm:dir/>
          <dgm:animOne val="branch"/>
          <dgm:animLvl val="lvl"/>
        </dgm:presLayoutVars>
      </dgm:prSet>
      <dgm:spPr/>
    </dgm:pt>
    <dgm:pt modelId="{4481F196-EEA1-44DB-95A7-CFE65E2383E4}" type="pres">
      <dgm:prSet presAssocID="{A59C65EC-DAF6-42B0-83F2-C10D303CC434}" presName="singleCycle" presStyleCnt="0"/>
      <dgm:spPr/>
    </dgm:pt>
    <dgm:pt modelId="{53BF4CD3-9F6A-47BF-AEF2-440B0BD23472}" type="pres">
      <dgm:prSet presAssocID="{A59C65EC-DAF6-42B0-83F2-C10D303CC434}" presName="singleCenter" presStyleLbl="node1" presStyleIdx="0" presStyleCnt="7" custScaleX="181497" custScaleY="123288">
        <dgm:presLayoutVars>
          <dgm:chMax val="7"/>
          <dgm:chPref val="7"/>
        </dgm:presLayoutVars>
      </dgm:prSet>
      <dgm:spPr/>
    </dgm:pt>
    <dgm:pt modelId="{DD9E802A-7503-4721-8751-16FC293DCE02}" type="pres">
      <dgm:prSet presAssocID="{87FF92F1-640A-490B-9D53-5B193CDC791D}" presName="Name56" presStyleLbl="parChTrans1D2" presStyleIdx="0" presStyleCnt="6"/>
      <dgm:spPr/>
    </dgm:pt>
    <dgm:pt modelId="{8D4E92B2-8A15-4EEF-8872-02AB9898540C}" type="pres">
      <dgm:prSet presAssocID="{16491D31-6B8D-4A69-A310-2B0EEB82703F}" presName="text0" presStyleLbl="node1" presStyleIdx="1" presStyleCnt="7" custScaleX="133084">
        <dgm:presLayoutVars>
          <dgm:bulletEnabled val="1"/>
        </dgm:presLayoutVars>
      </dgm:prSet>
      <dgm:spPr/>
    </dgm:pt>
    <dgm:pt modelId="{14DC2203-7E1A-4DAD-AF34-46CEA5B7E4B8}" type="pres">
      <dgm:prSet presAssocID="{AE6978C0-D377-4BC1-869C-114D6B82F1BB}" presName="Name56" presStyleLbl="parChTrans1D2" presStyleIdx="1" presStyleCnt="6"/>
      <dgm:spPr/>
    </dgm:pt>
    <dgm:pt modelId="{AF1169EF-6A70-4BFF-8220-C250E59FB1FF}" type="pres">
      <dgm:prSet presAssocID="{117FD1A2-64CF-45DD-9928-919C995D39F5}" presName="text0" presStyleLbl="node1" presStyleIdx="2" presStyleCnt="7" custScaleX="151002" custRadScaleRad="107695" custRadScaleInc="1498">
        <dgm:presLayoutVars>
          <dgm:bulletEnabled val="1"/>
        </dgm:presLayoutVars>
      </dgm:prSet>
      <dgm:spPr/>
    </dgm:pt>
    <dgm:pt modelId="{8146B4C2-B32E-492C-94D3-80FCF8ED3561}" type="pres">
      <dgm:prSet presAssocID="{DA3B9478-007A-4617-A6E5-84E25A325685}" presName="Name56" presStyleLbl="parChTrans1D2" presStyleIdx="2" presStyleCnt="6"/>
      <dgm:spPr/>
    </dgm:pt>
    <dgm:pt modelId="{F32724D5-2F7E-4917-A327-59AA159995D5}" type="pres">
      <dgm:prSet presAssocID="{C7C20BD4-D854-40D5-95E8-345726819C3D}" presName="text0" presStyleLbl="node1" presStyleIdx="3" presStyleCnt="7" custScaleX="149468" custRadScaleRad="107821" custRadScaleInc="949">
        <dgm:presLayoutVars>
          <dgm:bulletEnabled val="1"/>
        </dgm:presLayoutVars>
      </dgm:prSet>
      <dgm:spPr/>
    </dgm:pt>
    <dgm:pt modelId="{2E452716-F488-4845-8B87-532E65C0D89C}" type="pres">
      <dgm:prSet presAssocID="{6A8FC8D5-BA16-4F9A-A511-36340087F414}" presName="Name56" presStyleLbl="parChTrans1D2" presStyleIdx="3" presStyleCnt="6"/>
      <dgm:spPr/>
    </dgm:pt>
    <dgm:pt modelId="{A3452347-4F9E-477A-898E-7871AD614414}" type="pres">
      <dgm:prSet presAssocID="{86C3FA78-0118-48D0-AEE0-AF76863B7F0A}" presName="text0" presStyleLbl="node1" presStyleIdx="4" presStyleCnt="7" custScaleX="133939">
        <dgm:presLayoutVars>
          <dgm:bulletEnabled val="1"/>
        </dgm:presLayoutVars>
      </dgm:prSet>
      <dgm:spPr/>
    </dgm:pt>
    <dgm:pt modelId="{CFDA4991-0337-4C68-983E-2054122E9DAA}" type="pres">
      <dgm:prSet presAssocID="{8CBC2EBD-154E-4276-81B5-FFEC5F002AB6}" presName="Name56" presStyleLbl="parChTrans1D2" presStyleIdx="4" presStyleCnt="6"/>
      <dgm:spPr/>
    </dgm:pt>
    <dgm:pt modelId="{830C6408-B999-4544-BE96-879E66B8E61E}" type="pres">
      <dgm:prSet presAssocID="{21F6744E-41B0-4C6A-A617-460E3E85ED78}" presName="text0" presStyleLbl="node1" presStyleIdx="5" presStyleCnt="7" custScaleX="154440" custRadScaleRad="106052" custRadScaleInc="-6222">
        <dgm:presLayoutVars>
          <dgm:bulletEnabled val="1"/>
        </dgm:presLayoutVars>
      </dgm:prSet>
      <dgm:spPr/>
    </dgm:pt>
    <dgm:pt modelId="{47D9E202-A675-4321-90C5-1068A887C287}" type="pres">
      <dgm:prSet presAssocID="{5057051F-021F-48DB-850E-DBED883E2522}" presName="Name56" presStyleLbl="parChTrans1D2" presStyleIdx="5" presStyleCnt="6"/>
      <dgm:spPr/>
    </dgm:pt>
    <dgm:pt modelId="{B0AA927B-9F81-49C6-8DDF-10BDF63490E1}" type="pres">
      <dgm:prSet presAssocID="{F2A1872E-2445-486E-BB94-7FC58FB13A91}" presName="text0" presStyleLbl="node1" presStyleIdx="6" presStyleCnt="7" custScaleX="157349" custRadScaleRad="105512" custRadScaleInc="749">
        <dgm:presLayoutVars>
          <dgm:bulletEnabled val="1"/>
        </dgm:presLayoutVars>
      </dgm:prSet>
      <dgm:spPr/>
    </dgm:pt>
  </dgm:ptLst>
  <dgm:cxnLst>
    <dgm:cxn modelId="{92A7670B-0710-4736-B457-A4A61A62B2FA}" type="presOf" srcId="{86C3FA78-0118-48D0-AEE0-AF76863B7F0A}" destId="{A3452347-4F9E-477A-898E-7871AD614414}" srcOrd="0" destOrd="0" presId="urn:microsoft.com/office/officeart/2008/layout/RadialCluster"/>
    <dgm:cxn modelId="{4C66B50B-EB4B-4DA8-8730-3DB874369A17}" type="presOf" srcId="{AE6978C0-D377-4BC1-869C-114D6B82F1BB}" destId="{14DC2203-7E1A-4DAD-AF34-46CEA5B7E4B8}" srcOrd="0" destOrd="0" presId="urn:microsoft.com/office/officeart/2008/layout/RadialCluster"/>
    <dgm:cxn modelId="{3C48F30C-57B7-4372-B274-E32D8D2DFD91}" type="presOf" srcId="{87FF92F1-640A-490B-9D53-5B193CDC791D}" destId="{DD9E802A-7503-4721-8751-16FC293DCE02}" srcOrd="0" destOrd="0" presId="urn:microsoft.com/office/officeart/2008/layout/RadialCluster"/>
    <dgm:cxn modelId="{15720910-852A-4C02-933B-E4A262874656}" srcId="{A59C65EC-DAF6-42B0-83F2-C10D303CC434}" destId="{F2A1872E-2445-486E-BB94-7FC58FB13A91}" srcOrd="5" destOrd="0" parTransId="{5057051F-021F-48DB-850E-DBED883E2522}" sibTransId="{524A75AD-D311-4EDD-8BEE-80C0A19EFAB7}"/>
    <dgm:cxn modelId="{1E894E18-467D-4222-8FFA-D71E7C1FFAD1}" type="presOf" srcId="{6A8FC8D5-BA16-4F9A-A511-36340087F414}" destId="{2E452716-F488-4845-8B87-532E65C0D89C}" srcOrd="0" destOrd="0" presId="urn:microsoft.com/office/officeart/2008/layout/RadialCluster"/>
    <dgm:cxn modelId="{470ACC1C-4E67-4FC7-B0D9-1F3682E9E1D6}" type="presOf" srcId="{A59C65EC-DAF6-42B0-83F2-C10D303CC434}" destId="{53BF4CD3-9F6A-47BF-AEF2-440B0BD23472}" srcOrd="0" destOrd="0" presId="urn:microsoft.com/office/officeart/2008/layout/RadialCluster"/>
    <dgm:cxn modelId="{3272A321-A020-492E-9F72-C7E74F37D4DC}" type="presOf" srcId="{C7C20BD4-D854-40D5-95E8-345726819C3D}" destId="{F32724D5-2F7E-4917-A327-59AA159995D5}" srcOrd="0" destOrd="0" presId="urn:microsoft.com/office/officeart/2008/layout/RadialCluster"/>
    <dgm:cxn modelId="{D4106833-E758-40FF-A577-FA2C953F4660}" type="presOf" srcId="{E6861ADA-0559-4AE7-BE97-F062AEC694DF}" destId="{151475C5-5D95-493B-BD75-7BF2CFDD749B}" srcOrd="0" destOrd="0" presId="urn:microsoft.com/office/officeart/2008/layout/RadialCluster"/>
    <dgm:cxn modelId="{4EEFFD3A-7D82-4045-8C40-4714B2584255}" srcId="{A59C65EC-DAF6-42B0-83F2-C10D303CC434}" destId="{86C3FA78-0118-48D0-AEE0-AF76863B7F0A}" srcOrd="3" destOrd="0" parTransId="{6A8FC8D5-BA16-4F9A-A511-36340087F414}" sibTransId="{AA80464E-341D-48F7-92AD-9DCEC8DE9D3F}"/>
    <dgm:cxn modelId="{EAE45248-C98F-44AA-B99E-A41ECC1626E3}" type="presOf" srcId="{117FD1A2-64CF-45DD-9928-919C995D39F5}" destId="{AF1169EF-6A70-4BFF-8220-C250E59FB1FF}" srcOrd="0" destOrd="0" presId="urn:microsoft.com/office/officeart/2008/layout/RadialCluster"/>
    <dgm:cxn modelId="{C2D2A96E-8A4F-4096-BE2C-4609793631E2}" type="presOf" srcId="{8CBC2EBD-154E-4276-81B5-FFEC5F002AB6}" destId="{CFDA4991-0337-4C68-983E-2054122E9DAA}" srcOrd="0" destOrd="0" presId="urn:microsoft.com/office/officeart/2008/layout/RadialCluster"/>
    <dgm:cxn modelId="{2344D74F-29B2-43C3-879D-A063EF05F7A5}" srcId="{A59C65EC-DAF6-42B0-83F2-C10D303CC434}" destId="{117FD1A2-64CF-45DD-9928-919C995D39F5}" srcOrd="1" destOrd="0" parTransId="{AE6978C0-D377-4BC1-869C-114D6B82F1BB}" sibTransId="{E970987B-17A4-49F8-9D57-361A98B8CFF7}"/>
    <dgm:cxn modelId="{F62DD480-4956-4C29-8023-48E225FE7E3D}" type="presOf" srcId="{F2A1872E-2445-486E-BB94-7FC58FB13A91}" destId="{B0AA927B-9F81-49C6-8DDF-10BDF63490E1}" srcOrd="0" destOrd="0" presId="urn:microsoft.com/office/officeart/2008/layout/RadialCluster"/>
    <dgm:cxn modelId="{F3BDD986-DB3D-4133-90C4-71A0B0FBC584}" type="presOf" srcId="{16491D31-6B8D-4A69-A310-2B0EEB82703F}" destId="{8D4E92B2-8A15-4EEF-8872-02AB9898540C}" srcOrd="0" destOrd="0" presId="urn:microsoft.com/office/officeart/2008/layout/RadialCluster"/>
    <dgm:cxn modelId="{861E7C8D-9128-4243-B9D5-3E89E470B60A}" srcId="{A59C65EC-DAF6-42B0-83F2-C10D303CC434}" destId="{21F6744E-41B0-4C6A-A617-460E3E85ED78}" srcOrd="4" destOrd="0" parTransId="{8CBC2EBD-154E-4276-81B5-FFEC5F002AB6}" sibTransId="{364D1A16-A1AE-4FB7-B053-0EC501F55976}"/>
    <dgm:cxn modelId="{79B20FA2-F7C1-400A-888E-E0D4E67F7B25}" type="presOf" srcId="{DA3B9478-007A-4617-A6E5-84E25A325685}" destId="{8146B4C2-B32E-492C-94D3-80FCF8ED3561}" srcOrd="0" destOrd="0" presId="urn:microsoft.com/office/officeart/2008/layout/RadialCluster"/>
    <dgm:cxn modelId="{7DBE0DA5-DBC0-4981-9A14-1DA014EAAFF3}" type="presOf" srcId="{5057051F-021F-48DB-850E-DBED883E2522}" destId="{47D9E202-A675-4321-90C5-1068A887C287}" srcOrd="0" destOrd="0" presId="urn:microsoft.com/office/officeart/2008/layout/RadialCluster"/>
    <dgm:cxn modelId="{9DA142B4-C93A-4ADC-BE13-370FB1455050}" srcId="{E6861ADA-0559-4AE7-BE97-F062AEC694DF}" destId="{A59C65EC-DAF6-42B0-83F2-C10D303CC434}" srcOrd="0" destOrd="0" parTransId="{11F7ABB4-E4B5-4F74-B205-92318A81EE02}" sibTransId="{06116121-426C-4A1F-A0FA-38D134ADE5DC}"/>
    <dgm:cxn modelId="{A161E5B7-CFCE-4C0B-8494-AF1188E22090}" srcId="{A59C65EC-DAF6-42B0-83F2-C10D303CC434}" destId="{16491D31-6B8D-4A69-A310-2B0EEB82703F}" srcOrd="0" destOrd="0" parTransId="{87FF92F1-640A-490B-9D53-5B193CDC791D}" sibTransId="{D35E6A23-9E4B-4564-AA3C-87ABFB45E85F}"/>
    <dgm:cxn modelId="{26B02CBC-D99D-4FAF-8967-FC16F2B2834D}" srcId="{A59C65EC-DAF6-42B0-83F2-C10D303CC434}" destId="{C7C20BD4-D854-40D5-95E8-345726819C3D}" srcOrd="2" destOrd="0" parTransId="{DA3B9478-007A-4617-A6E5-84E25A325685}" sibTransId="{D3B185F4-DE05-42A3-A22D-6C05724A34DC}"/>
    <dgm:cxn modelId="{57FA75C6-D871-4635-9335-507F0B521814}" type="presOf" srcId="{21F6744E-41B0-4C6A-A617-460E3E85ED78}" destId="{830C6408-B999-4544-BE96-879E66B8E61E}" srcOrd="0" destOrd="0" presId="urn:microsoft.com/office/officeart/2008/layout/RadialCluster"/>
    <dgm:cxn modelId="{97DE4088-A2D2-4FA9-B79A-193FF57D57FE}" type="presParOf" srcId="{151475C5-5D95-493B-BD75-7BF2CFDD749B}" destId="{4481F196-EEA1-44DB-95A7-CFE65E2383E4}" srcOrd="0" destOrd="0" presId="urn:microsoft.com/office/officeart/2008/layout/RadialCluster"/>
    <dgm:cxn modelId="{DA57746B-C2C0-48DF-BE51-6A4C308F9820}" type="presParOf" srcId="{4481F196-EEA1-44DB-95A7-CFE65E2383E4}" destId="{53BF4CD3-9F6A-47BF-AEF2-440B0BD23472}" srcOrd="0" destOrd="0" presId="urn:microsoft.com/office/officeart/2008/layout/RadialCluster"/>
    <dgm:cxn modelId="{5857CC35-6636-46EC-89DA-6A4A40787285}" type="presParOf" srcId="{4481F196-EEA1-44DB-95A7-CFE65E2383E4}" destId="{DD9E802A-7503-4721-8751-16FC293DCE02}" srcOrd="1" destOrd="0" presId="urn:microsoft.com/office/officeart/2008/layout/RadialCluster"/>
    <dgm:cxn modelId="{2E9C4B50-8890-45AF-B485-C030D0A3AE4A}" type="presParOf" srcId="{4481F196-EEA1-44DB-95A7-CFE65E2383E4}" destId="{8D4E92B2-8A15-4EEF-8872-02AB9898540C}" srcOrd="2" destOrd="0" presId="urn:microsoft.com/office/officeart/2008/layout/RadialCluster"/>
    <dgm:cxn modelId="{7E719A7D-0750-41A0-A835-CC1642F99DE7}" type="presParOf" srcId="{4481F196-EEA1-44DB-95A7-CFE65E2383E4}" destId="{14DC2203-7E1A-4DAD-AF34-46CEA5B7E4B8}" srcOrd="3" destOrd="0" presId="urn:microsoft.com/office/officeart/2008/layout/RadialCluster"/>
    <dgm:cxn modelId="{2B6DD2E5-1036-473C-BC76-E21C9E6F4839}" type="presParOf" srcId="{4481F196-EEA1-44DB-95A7-CFE65E2383E4}" destId="{AF1169EF-6A70-4BFF-8220-C250E59FB1FF}" srcOrd="4" destOrd="0" presId="urn:microsoft.com/office/officeart/2008/layout/RadialCluster"/>
    <dgm:cxn modelId="{BEB2A076-22B1-40B0-8054-14FBAB3B7238}" type="presParOf" srcId="{4481F196-EEA1-44DB-95A7-CFE65E2383E4}" destId="{8146B4C2-B32E-492C-94D3-80FCF8ED3561}" srcOrd="5" destOrd="0" presId="urn:microsoft.com/office/officeart/2008/layout/RadialCluster"/>
    <dgm:cxn modelId="{D2E0277C-AE50-4281-897C-18876F960B3C}" type="presParOf" srcId="{4481F196-EEA1-44DB-95A7-CFE65E2383E4}" destId="{F32724D5-2F7E-4917-A327-59AA159995D5}" srcOrd="6" destOrd="0" presId="urn:microsoft.com/office/officeart/2008/layout/RadialCluster"/>
    <dgm:cxn modelId="{987870D0-2278-4024-B1F7-98C45AFFEA6E}" type="presParOf" srcId="{4481F196-EEA1-44DB-95A7-CFE65E2383E4}" destId="{2E452716-F488-4845-8B87-532E65C0D89C}" srcOrd="7" destOrd="0" presId="urn:microsoft.com/office/officeart/2008/layout/RadialCluster"/>
    <dgm:cxn modelId="{471F32C6-90E2-4121-8B2F-130CABE9561C}" type="presParOf" srcId="{4481F196-EEA1-44DB-95A7-CFE65E2383E4}" destId="{A3452347-4F9E-477A-898E-7871AD614414}" srcOrd="8" destOrd="0" presId="urn:microsoft.com/office/officeart/2008/layout/RadialCluster"/>
    <dgm:cxn modelId="{894FE7C7-83AA-4EB4-9DDF-45D71716182C}" type="presParOf" srcId="{4481F196-EEA1-44DB-95A7-CFE65E2383E4}" destId="{CFDA4991-0337-4C68-983E-2054122E9DAA}" srcOrd="9" destOrd="0" presId="urn:microsoft.com/office/officeart/2008/layout/RadialCluster"/>
    <dgm:cxn modelId="{E58F3729-ECC4-42D0-87FA-25DCF1AC873B}" type="presParOf" srcId="{4481F196-EEA1-44DB-95A7-CFE65E2383E4}" destId="{830C6408-B999-4544-BE96-879E66B8E61E}" srcOrd="10" destOrd="0" presId="urn:microsoft.com/office/officeart/2008/layout/RadialCluster"/>
    <dgm:cxn modelId="{EF06EC62-EA3A-4E92-BA43-B12E4F31A900}" type="presParOf" srcId="{4481F196-EEA1-44DB-95A7-CFE65E2383E4}" destId="{47D9E202-A675-4321-90C5-1068A887C287}" srcOrd="11" destOrd="0" presId="urn:microsoft.com/office/officeart/2008/layout/RadialCluster"/>
    <dgm:cxn modelId="{3A5B41A4-66C6-4AF2-BC4F-641DCCE11D5F}" type="presParOf" srcId="{4481F196-EEA1-44DB-95A7-CFE65E2383E4}" destId="{B0AA927B-9F81-49C6-8DDF-10BDF63490E1}" srcOrd="12" destOrd="0" presId="urn:microsoft.com/office/officeart/2008/layout/RadialCluster"/>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F4CD3-9F6A-47BF-AEF2-440B0BD23472}">
      <dsp:nvSpPr>
        <dsp:cNvPr id="0" name=""/>
        <dsp:cNvSpPr/>
      </dsp:nvSpPr>
      <dsp:spPr>
        <a:xfrm>
          <a:off x="1114197" y="1736080"/>
          <a:ext cx="2626916" cy="1784422"/>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GB" sz="2000" b="1" kern="1200" dirty="0"/>
            <a:t>RECOMMENDATION</a:t>
          </a:r>
        </a:p>
      </dsp:txBody>
      <dsp:txXfrm>
        <a:off x="1201305" y="1823188"/>
        <a:ext cx="2452700" cy="1610206"/>
      </dsp:txXfrm>
    </dsp:sp>
    <dsp:sp modelId="{DD9E802A-7503-4721-8751-16FC293DCE02}">
      <dsp:nvSpPr>
        <dsp:cNvPr id="0" name=""/>
        <dsp:cNvSpPr/>
      </dsp:nvSpPr>
      <dsp:spPr>
        <a:xfrm rot="16200000">
          <a:off x="2152699" y="1461125"/>
          <a:ext cx="549910" cy="0"/>
        </a:xfrm>
        <a:custGeom>
          <a:avLst/>
          <a:gdLst/>
          <a:ahLst/>
          <a:cxnLst/>
          <a:rect l="0" t="0" r="0" b="0"/>
          <a:pathLst>
            <a:path>
              <a:moveTo>
                <a:pt x="0" y="0"/>
              </a:moveTo>
              <a:lnTo>
                <a:pt x="549910"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4E92B2-8A15-4EEF-8872-02AB9898540C}">
      <dsp:nvSpPr>
        <dsp:cNvPr id="0" name=""/>
        <dsp:cNvSpPr/>
      </dsp:nvSpPr>
      <dsp:spPr>
        <a:xfrm>
          <a:off x="1782376" y="216438"/>
          <a:ext cx="1290557"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Resource use</a:t>
          </a:r>
        </a:p>
      </dsp:txBody>
      <dsp:txXfrm>
        <a:off x="1829714" y="263776"/>
        <a:ext cx="1195881" cy="875055"/>
      </dsp:txXfrm>
    </dsp:sp>
    <dsp:sp modelId="{14DC2203-7E1A-4DAD-AF34-46CEA5B7E4B8}">
      <dsp:nvSpPr>
        <dsp:cNvPr id="0" name=""/>
        <dsp:cNvSpPr/>
      </dsp:nvSpPr>
      <dsp:spPr>
        <a:xfrm rot="8908724">
          <a:off x="3331707" y="1938279"/>
          <a:ext cx="442016" cy="0"/>
        </a:xfrm>
        <a:custGeom>
          <a:avLst/>
          <a:gdLst/>
          <a:ahLst/>
          <a:cxnLst/>
          <a:rect l="0" t="0" r="0" b="0"/>
          <a:pathLst>
            <a:path>
              <a:moveTo>
                <a:pt x="0" y="0"/>
              </a:moveTo>
              <a:lnTo>
                <a:pt x="442016"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1169EF-6A70-4BFF-8220-C250E59FB1FF}">
      <dsp:nvSpPr>
        <dsp:cNvPr id="0" name=""/>
        <dsp:cNvSpPr/>
      </dsp:nvSpPr>
      <dsp:spPr>
        <a:xfrm>
          <a:off x="3364318" y="1119919"/>
          <a:ext cx="1464314"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 Values</a:t>
          </a:r>
        </a:p>
      </dsp:txBody>
      <dsp:txXfrm>
        <a:off x="3411656" y="1167257"/>
        <a:ext cx="1369638" cy="875055"/>
      </dsp:txXfrm>
    </dsp:sp>
    <dsp:sp modelId="{8146B4C2-B32E-492C-94D3-80FCF8ED3561}">
      <dsp:nvSpPr>
        <dsp:cNvPr id="0" name=""/>
        <dsp:cNvSpPr/>
      </dsp:nvSpPr>
      <dsp:spPr>
        <a:xfrm rot="12724276">
          <a:off x="3342138" y="3336632"/>
          <a:ext cx="431934" cy="0"/>
        </a:xfrm>
        <a:custGeom>
          <a:avLst/>
          <a:gdLst/>
          <a:ahLst/>
          <a:cxnLst/>
          <a:rect l="0" t="0" r="0" b="0"/>
          <a:pathLst>
            <a:path>
              <a:moveTo>
                <a:pt x="0" y="0"/>
              </a:moveTo>
              <a:lnTo>
                <a:pt x="431934"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724D5-2F7E-4917-A327-59AA159995D5}">
      <dsp:nvSpPr>
        <dsp:cNvPr id="0" name=""/>
        <dsp:cNvSpPr/>
      </dsp:nvSpPr>
      <dsp:spPr>
        <a:xfrm>
          <a:off x="3375097" y="3191202"/>
          <a:ext cx="1449438"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Acceptability</a:t>
          </a:r>
        </a:p>
      </dsp:txBody>
      <dsp:txXfrm>
        <a:off x="3422435" y="3238540"/>
        <a:ext cx="1354762" cy="875055"/>
      </dsp:txXfrm>
    </dsp:sp>
    <dsp:sp modelId="{2E452716-F488-4845-8B87-532E65C0D89C}">
      <dsp:nvSpPr>
        <dsp:cNvPr id="0" name=""/>
        <dsp:cNvSpPr/>
      </dsp:nvSpPr>
      <dsp:spPr>
        <a:xfrm rot="5400000">
          <a:off x="2152699" y="3795458"/>
          <a:ext cx="549910" cy="0"/>
        </a:xfrm>
        <a:custGeom>
          <a:avLst/>
          <a:gdLst/>
          <a:ahLst/>
          <a:cxnLst/>
          <a:rect l="0" t="0" r="0" b="0"/>
          <a:pathLst>
            <a:path>
              <a:moveTo>
                <a:pt x="0" y="0"/>
              </a:moveTo>
              <a:lnTo>
                <a:pt x="549910"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452347-4F9E-477A-898E-7871AD614414}">
      <dsp:nvSpPr>
        <dsp:cNvPr id="0" name=""/>
        <dsp:cNvSpPr/>
      </dsp:nvSpPr>
      <dsp:spPr>
        <a:xfrm>
          <a:off x="1778230" y="4070413"/>
          <a:ext cx="1298848"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Feasibility</a:t>
          </a:r>
        </a:p>
      </dsp:txBody>
      <dsp:txXfrm>
        <a:off x="1825568" y="4117751"/>
        <a:ext cx="1204172" cy="875055"/>
      </dsp:txXfrm>
    </dsp:sp>
    <dsp:sp modelId="{CFDA4991-0337-4C68-983E-2054122E9DAA}">
      <dsp:nvSpPr>
        <dsp:cNvPr id="0" name=""/>
        <dsp:cNvSpPr/>
      </dsp:nvSpPr>
      <dsp:spPr>
        <a:xfrm rot="19636375">
          <a:off x="1078017" y="3349178"/>
          <a:ext cx="455814" cy="0"/>
        </a:xfrm>
        <a:custGeom>
          <a:avLst/>
          <a:gdLst/>
          <a:ahLst/>
          <a:cxnLst/>
          <a:rect l="0" t="0" r="0" b="0"/>
          <a:pathLst>
            <a:path>
              <a:moveTo>
                <a:pt x="0" y="0"/>
              </a:moveTo>
              <a:lnTo>
                <a:pt x="455814"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0C6408-B999-4544-BE96-879E66B8E61E}">
      <dsp:nvSpPr>
        <dsp:cNvPr id="0" name=""/>
        <dsp:cNvSpPr/>
      </dsp:nvSpPr>
      <dsp:spPr>
        <a:xfrm>
          <a:off x="0" y="3222335"/>
          <a:ext cx="1497653"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Benefits and harms</a:t>
          </a:r>
        </a:p>
      </dsp:txBody>
      <dsp:txXfrm>
        <a:off x="47338" y="3269673"/>
        <a:ext cx="1402977" cy="875055"/>
      </dsp:txXfrm>
    </dsp:sp>
    <dsp:sp modelId="{47D9E202-A675-4321-90C5-1068A887C287}">
      <dsp:nvSpPr>
        <dsp:cNvPr id="0" name=""/>
        <dsp:cNvSpPr/>
      </dsp:nvSpPr>
      <dsp:spPr>
        <a:xfrm rot="1891265">
          <a:off x="1078923" y="1947721"/>
          <a:ext cx="478116" cy="0"/>
        </a:xfrm>
        <a:custGeom>
          <a:avLst/>
          <a:gdLst/>
          <a:ahLst/>
          <a:cxnLst/>
          <a:rect l="0" t="0" r="0" b="0"/>
          <a:pathLst>
            <a:path>
              <a:moveTo>
                <a:pt x="0" y="0"/>
              </a:moveTo>
              <a:lnTo>
                <a:pt x="478116"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AA927B-9F81-49C6-8DDF-10BDF63490E1}">
      <dsp:nvSpPr>
        <dsp:cNvPr id="0" name=""/>
        <dsp:cNvSpPr/>
      </dsp:nvSpPr>
      <dsp:spPr>
        <a:xfrm>
          <a:off x="-4096" y="1119926"/>
          <a:ext cx="1525863" cy="969731"/>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b="1" kern="1200" dirty="0"/>
            <a:t>Equity</a:t>
          </a:r>
        </a:p>
      </dsp:txBody>
      <dsp:txXfrm>
        <a:off x="43242" y="1167264"/>
        <a:ext cx="1431187" cy="87505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D31F21A0-38ED-4EF9-8DF1-3E32CEB3E41A}" type="datetimeFigureOut">
              <a:rPr lang="en-GB" smtClean="0"/>
              <a:t>29/03/2022</a:t>
            </a:fld>
            <a:endParaRPr lang="en-GB"/>
          </a:p>
        </p:txBody>
      </p:sp>
      <p:sp>
        <p:nvSpPr>
          <p:cNvPr id="4" name="Footer Placeholder 3"/>
          <p:cNvSpPr>
            <a:spLocks noGrp="1"/>
          </p:cNvSpPr>
          <p:nvPr>
            <p:ph type="ftr" sz="quarter" idx="2"/>
          </p:nvPr>
        </p:nvSpPr>
        <p:spPr>
          <a:xfrm>
            <a:off x="0" y="9442154"/>
            <a:ext cx="2950475" cy="49704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6737" y="9442154"/>
            <a:ext cx="2950475" cy="497046"/>
          </a:xfrm>
          <a:prstGeom prst="rect">
            <a:avLst/>
          </a:prstGeom>
        </p:spPr>
        <p:txBody>
          <a:bodyPr vert="horz" lIns="91440" tIns="45720" rIns="91440" bIns="45720" rtlCol="0" anchor="b"/>
          <a:lstStyle>
            <a:lvl1pPr algn="r">
              <a:defRPr sz="1200"/>
            </a:lvl1pPr>
          </a:lstStyle>
          <a:p>
            <a:fld id="{CA4DA22C-4F4E-498A-BFD8-C74609BC45E4}" type="slidenum">
              <a:rPr lang="en-GB" smtClean="0"/>
              <a:t>‹#›</a:t>
            </a:fld>
            <a:endParaRPr lang="en-GB"/>
          </a:p>
        </p:txBody>
      </p:sp>
    </p:spTree>
    <p:extLst>
      <p:ext uri="{BB962C8B-B14F-4D97-AF65-F5344CB8AC3E}">
        <p14:creationId xmlns:p14="http://schemas.microsoft.com/office/powerpoint/2010/main" val="365812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vl1pPr>
          </a:lstStyle>
          <a:p>
            <a:fld id="{28B74DE4-18A8-4730-935D-442625659453}" type="datetimeFigureOut">
              <a:rPr lang="en-GB" smtClean="0"/>
              <a:t>29/03/2022</a:t>
            </a:fld>
            <a:endParaRPr lang="en-GB"/>
          </a:p>
        </p:txBody>
      </p:sp>
      <p:sp>
        <p:nvSpPr>
          <p:cNvPr id="4" name="Slide Image Placeholder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vl1pPr>
          </a:lstStyle>
          <a:p>
            <a:fld id="{F900AA6A-C2AB-4920-BF81-C88D1A46861E}" type="slidenum">
              <a:rPr lang="en-GB" smtClean="0"/>
              <a:t>‹#›</a:t>
            </a:fld>
            <a:endParaRPr lang="en-GB"/>
          </a:p>
        </p:txBody>
      </p:sp>
    </p:spTree>
    <p:extLst>
      <p:ext uri="{BB962C8B-B14F-4D97-AF65-F5344CB8AC3E}">
        <p14:creationId xmlns:p14="http://schemas.microsoft.com/office/powerpoint/2010/main" val="286843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2</a:t>
            </a:fld>
            <a:endParaRPr lang="en-GB"/>
          </a:p>
        </p:txBody>
      </p:sp>
    </p:spTree>
    <p:extLst>
      <p:ext uri="{BB962C8B-B14F-4D97-AF65-F5344CB8AC3E}">
        <p14:creationId xmlns:p14="http://schemas.microsoft.com/office/powerpoint/2010/main" val="112224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14</a:t>
            </a:fld>
            <a:endParaRPr lang="en-GB"/>
          </a:p>
        </p:txBody>
      </p:sp>
    </p:spTree>
    <p:extLst>
      <p:ext uri="{BB962C8B-B14F-4D97-AF65-F5344CB8AC3E}">
        <p14:creationId xmlns:p14="http://schemas.microsoft.com/office/powerpoint/2010/main" val="365664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15</a:t>
            </a:fld>
            <a:endParaRPr lang="en-GB"/>
          </a:p>
        </p:txBody>
      </p:sp>
    </p:spTree>
    <p:extLst>
      <p:ext uri="{BB962C8B-B14F-4D97-AF65-F5344CB8AC3E}">
        <p14:creationId xmlns:p14="http://schemas.microsoft.com/office/powerpoint/2010/main" val="1535815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21</a:t>
            </a:fld>
            <a:endParaRPr lang="en-GB"/>
          </a:p>
        </p:txBody>
      </p:sp>
    </p:spTree>
    <p:extLst>
      <p:ext uri="{BB962C8B-B14F-4D97-AF65-F5344CB8AC3E}">
        <p14:creationId xmlns:p14="http://schemas.microsoft.com/office/powerpoint/2010/main" val="295551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Recommendations</a:t>
            </a:r>
            <a:r>
              <a:rPr lang="en-GB" baseline="0" dirty="0"/>
              <a:t> B1.4 to B1.8 have been integrated into the ANC guideline from other recent WHO guidelines</a:t>
            </a:r>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22</a:t>
            </a:fld>
            <a:endParaRPr lang="en-GB"/>
          </a:p>
        </p:txBody>
      </p:sp>
    </p:spTree>
    <p:extLst>
      <p:ext uri="{BB962C8B-B14F-4D97-AF65-F5344CB8AC3E}">
        <p14:creationId xmlns:p14="http://schemas.microsoft.com/office/powerpoint/2010/main" val="295551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23</a:t>
            </a:fld>
            <a:endParaRPr lang="en-GB"/>
          </a:p>
        </p:txBody>
      </p:sp>
    </p:spTree>
    <p:extLst>
      <p:ext uri="{BB962C8B-B14F-4D97-AF65-F5344CB8AC3E}">
        <p14:creationId xmlns:p14="http://schemas.microsoft.com/office/powerpoint/2010/main" val="295551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Recommendations</a:t>
            </a:r>
            <a:r>
              <a:rPr lang="en-GB" baseline="0" dirty="0"/>
              <a:t> B1.4 to B1.8 have been integrated into the ANC guideline from other recent WHO guidelines</a:t>
            </a:r>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25</a:t>
            </a:fld>
            <a:endParaRPr lang="en-GB"/>
          </a:p>
        </p:txBody>
      </p:sp>
    </p:spTree>
    <p:extLst>
      <p:ext uri="{BB962C8B-B14F-4D97-AF65-F5344CB8AC3E}">
        <p14:creationId xmlns:p14="http://schemas.microsoft.com/office/powerpoint/2010/main" val="85026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32</a:t>
            </a:fld>
            <a:endParaRPr lang="en-GB"/>
          </a:p>
        </p:txBody>
      </p:sp>
    </p:spTree>
    <p:extLst>
      <p:ext uri="{BB962C8B-B14F-4D97-AF65-F5344CB8AC3E}">
        <p14:creationId xmlns:p14="http://schemas.microsoft.com/office/powerpoint/2010/main" val="43966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33</a:t>
            </a:fld>
            <a:endParaRPr lang="en-GB"/>
          </a:p>
        </p:txBody>
      </p:sp>
    </p:spTree>
    <p:extLst>
      <p:ext uri="{BB962C8B-B14F-4D97-AF65-F5344CB8AC3E}">
        <p14:creationId xmlns:p14="http://schemas.microsoft.com/office/powerpoint/2010/main" val="25362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37</a:t>
            </a:fld>
            <a:endParaRPr lang="en-GB"/>
          </a:p>
        </p:txBody>
      </p:sp>
    </p:spTree>
    <p:extLst>
      <p:ext uri="{BB962C8B-B14F-4D97-AF65-F5344CB8AC3E}">
        <p14:creationId xmlns:p14="http://schemas.microsoft.com/office/powerpoint/2010/main" val="19692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39</a:t>
            </a:fld>
            <a:endParaRPr lang="en-GB"/>
          </a:p>
        </p:txBody>
      </p:sp>
    </p:spTree>
    <p:extLst>
      <p:ext uri="{BB962C8B-B14F-4D97-AF65-F5344CB8AC3E}">
        <p14:creationId xmlns:p14="http://schemas.microsoft.com/office/powerpoint/2010/main" val="138289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4</a:t>
            </a:fld>
            <a:endParaRPr lang="en-GB"/>
          </a:p>
        </p:txBody>
      </p:sp>
    </p:spTree>
    <p:extLst>
      <p:ext uri="{BB962C8B-B14F-4D97-AF65-F5344CB8AC3E}">
        <p14:creationId xmlns:p14="http://schemas.microsoft.com/office/powerpoint/2010/main" val="1122242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F900AA6A-C2AB-4920-BF81-C88D1A46861E}" type="slidenum">
              <a:rPr lang="en-GB" smtClean="0"/>
              <a:t>40</a:t>
            </a:fld>
            <a:endParaRPr lang="en-GB"/>
          </a:p>
        </p:txBody>
      </p:sp>
    </p:spTree>
    <p:extLst>
      <p:ext uri="{BB962C8B-B14F-4D97-AF65-F5344CB8AC3E}">
        <p14:creationId xmlns:p14="http://schemas.microsoft.com/office/powerpoint/2010/main" val="1581137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41</a:t>
            </a:fld>
            <a:endParaRPr lang="en-GB"/>
          </a:p>
        </p:txBody>
      </p:sp>
    </p:spTree>
    <p:extLst>
      <p:ext uri="{BB962C8B-B14F-4D97-AF65-F5344CB8AC3E}">
        <p14:creationId xmlns:p14="http://schemas.microsoft.com/office/powerpoint/2010/main" val="1382894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8F2579-E084-4BE5-B155-114E7DEDDB7D}" type="slidenum">
              <a:rPr lang="en-GB" smtClean="0"/>
              <a:t>44</a:t>
            </a:fld>
            <a:endParaRPr lang="en-GB" dirty="0"/>
          </a:p>
        </p:txBody>
      </p:sp>
    </p:spTree>
    <p:extLst>
      <p:ext uri="{BB962C8B-B14F-4D97-AF65-F5344CB8AC3E}">
        <p14:creationId xmlns:p14="http://schemas.microsoft.com/office/powerpoint/2010/main" val="72230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8F2579-E084-4BE5-B155-114E7DEDDB7D}" type="slidenum">
              <a:rPr lang="en-GB" smtClean="0"/>
              <a:t>5</a:t>
            </a:fld>
            <a:endParaRPr lang="en-GB" dirty="0"/>
          </a:p>
        </p:txBody>
      </p:sp>
    </p:spTree>
    <p:extLst>
      <p:ext uri="{BB962C8B-B14F-4D97-AF65-F5344CB8AC3E}">
        <p14:creationId xmlns:p14="http://schemas.microsoft.com/office/powerpoint/2010/main" val="2734826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7</a:t>
            </a:fld>
            <a:endParaRPr lang="en-GB"/>
          </a:p>
        </p:txBody>
      </p:sp>
    </p:spTree>
    <p:extLst>
      <p:ext uri="{BB962C8B-B14F-4D97-AF65-F5344CB8AC3E}">
        <p14:creationId xmlns:p14="http://schemas.microsoft.com/office/powerpoint/2010/main" val="40027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9</a:t>
            </a:fld>
            <a:endParaRPr lang="en-GB"/>
          </a:p>
        </p:txBody>
      </p:sp>
    </p:spTree>
    <p:extLst>
      <p:ext uri="{BB962C8B-B14F-4D97-AF65-F5344CB8AC3E}">
        <p14:creationId xmlns:p14="http://schemas.microsoft.com/office/powerpoint/2010/main" val="138289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Work</a:t>
            </a:r>
            <a:r>
              <a:rPr lang="en-GB" baseline="0"/>
              <a:t> streams were created as part of the ANC working group on each of these areas to synthesize evidence and populate the DECIDE frameworks for each PICO question.</a:t>
            </a:r>
            <a:endParaRPr lang="en-GB" dirty="0"/>
          </a:p>
        </p:txBody>
      </p:sp>
      <p:sp>
        <p:nvSpPr>
          <p:cNvPr id="4" name="Slide Number Placeholder 3"/>
          <p:cNvSpPr>
            <a:spLocks noGrp="1"/>
          </p:cNvSpPr>
          <p:nvPr>
            <p:ph type="sldNum" sz="quarter" idx="10"/>
          </p:nvPr>
        </p:nvSpPr>
        <p:spPr/>
        <p:txBody>
          <a:bodyPr/>
          <a:lstStyle/>
          <a:p>
            <a:fld id="{098F2579-E084-4BE5-B155-114E7DEDDB7D}"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169705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0AA6A-C2AB-4920-BF81-C88D1A46861E}" type="slidenum">
              <a:rPr lang="en-GB" smtClean="0"/>
              <a:t>11</a:t>
            </a:fld>
            <a:endParaRPr lang="en-GB"/>
          </a:p>
        </p:txBody>
      </p:sp>
    </p:spTree>
    <p:extLst>
      <p:ext uri="{BB962C8B-B14F-4D97-AF65-F5344CB8AC3E}">
        <p14:creationId xmlns:p14="http://schemas.microsoft.com/office/powerpoint/2010/main" val="15338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DECIDE framework is a new tool to support evidence-based decision making</a:t>
            </a:r>
            <a:r>
              <a:rPr lang="en-GB" baseline="0" dirty="0"/>
              <a:t> that</a:t>
            </a:r>
            <a:r>
              <a:rPr lang="en-GB" dirty="0"/>
              <a:t> allows for assessment of benefits and harms of an intervention, as well as assessment of values, equity, resource use, acceptability and feasibility. </a:t>
            </a:r>
          </a:p>
        </p:txBody>
      </p:sp>
      <p:sp>
        <p:nvSpPr>
          <p:cNvPr id="4" name="Slide Number Placeholder 3"/>
          <p:cNvSpPr>
            <a:spLocks noGrp="1"/>
          </p:cNvSpPr>
          <p:nvPr>
            <p:ph type="sldNum" sz="quarter" idx="10"/>
          </p:nvPr>
        </p:nvSpPr>
        <p:spPr/>
        <p:txBody>
          <a:bodyPr/>
          <a:lstStyle/>
          <a:p>
            <a:fld id="{F900AA6A-C2AB-4920-BF81-C88D1A46861E}" type="slidenum">
              <a:rPr lang="en-GB" smtClean="0"/>
              <a:t>12</a:t>
            </a:fld>
            <a:endParaRPr lang="en-GB"/>
          </a:p>
        </p:txBody>
      </p:sp>
    </p:spTree>
    <p:extLst>
      <p:ext uri="{BB962C8B-B14F-4D97-AF65-F5344CB8AC3E}">
        <p14:creationId xmlns:p14="http://schemas.microsoft.com/office/powerpoint/2010/main" val="198467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GDG made three types of recommendations.</a:t>
            </a:r>
          </a:p>
        </p:txBody>
      </p:sp>
      <p:sp>
        <p:nvSpPr>
          <p:cNvPr id="4" name="Slide Number Placeholder 3"/>
          <p:cNvSpPr>
            <a:spLocks noGrp="1"/>
          </p:cNvSpPr>
          <p:nvPr>
            <p:ph type="sldNum" sz="quarter" idx="10"/>
          </p:nvPr>
        </p:nvSpPr>
        <p:spPr/>
        <p:txBody>
          <a:bodyPr/>
          <a:lstStyle/>
          <a:p>
            <a:fld id="{F900AA6A-C2AB-4920-BF81-C88D1A46861E}" type="slidenum">
              <a:rPr lang="en-GB" smtClean="0"/>
              <a:t>13</a:t>
            </a:fld>
            <a:endParaRPr lang="en-GB"/>
          </a:p>
        </p:txBody>
      </p:sp>
    </p:spTree>
    <p:extLst>
      <p:ext uri="{BB962C8B-B14F-4D97-AF65-F5344CB8AC3E}">
        <p14:creationId xmlns:p14="http://schemas.microsoft.com/office/powerpoint/2010/main" val="202796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E736AC-6904-4F3D-9FC3-261B1807B9A7}" type="datetimeFigureOut">
              <a:rPr lang="en-GB" smtClean="0"/>
              <a:t>29/03/2022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41559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E736AC-6904-4F3D-9FC3-261B1807B9A7}" type="datetimeFigureOut">
              <a:rPr lang="en-GB" smtClean="0"/>
              <a:t>29/03/2022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20167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E736AC-6904-4F3D-9FC3-261B1807B9A7}" type="datetimeFigureOut">
              <a:rPr lang="en-GB" smtClean="0"/>
              <a:t>29/03/2022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362611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pPr>
                <a:defRPr/>
              </a:pPr>
              <a:t>‹#›</a:t>
            </a:fld>
            <a:endParaRPr lang="en-GB" dirty="0"/>
          </a:p>
        </p:txBody>
      </p:sp>
      <p:sp>
        <p:nvSpPr>
          <p:cNvPr id="11" name="Rectangle 10"/>
          <p:cNvSpPr/>
          <p:nvPr userDrawn="1"/>
        </p:nvSpPr>
        <p:spPr bwMode="auto">
          <a:xfrm>
            <a:off x="1062896" y="3732398"/>
            <a:ext cx="6605448" cy="864098"/>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GB" sz="1600" b="0" i="0" u="none" strike="noStrike" cap="none" normalizeH="0" baseline="0" dirty="0">
              <a:ln>
                <a:noFill/>
              </a:ln>
              <a:solidFill>
                <a:schemeClr val="tx1"/>
              </a:solidFill>
              <a:effectLst/>
              <a:latin typeface="Trebuchet MS" pitchFamily="34" charset="0"/>
              <a:cs typeface="Arial" charset="0"/>
            </a:endParaRPr>
          </a:p>
        </p:txBody>
      </p:sp>
      <p:sp>
        <p:nvSpPr>
          <p:cNvPr id="12" name="Rectangle 11"/>
          <p:cNvSpPr/>
          <p:nvPr userDrawn="1"/>
        </p:nvSpPr>
        <p:spPr bwMode="auto">
          <a:xfrm flipV="1">
            <a:off x="1062896" y="1556790"/>
            <a:ext cx="6605448" cy="2175607"/>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GB" sz="1600" b="0" i="0" u="none" strike="noStrike" cap="none" normalizeH="0" baseline="0" dirty="0">
              <a:ln>
                <a:noFill/>
              </a:ln>
              <a:solidFill>
                <a:schemeClr val="tx1"/>
              </a:solidFill>
              <a:effectLst/>
              <a:latin typeface="Trebuchet MS" pitchFamily="34" charset="0"/>
              <a:cs typeface="Arial" charset="0"/>
            </a:endParaRPr>
          </a:p>
        </p:txBody>
      </p:sp>
      <p:sp>
        <p:nvSpPr>
          <p:cNvPr id="2" name="Title 1"/>
          <p:cNvSpPr>
            <a:spLocks noGrp="1"/>
          </p:cNvSpPr>
          <p:nvPr>
            <p:ph type="ctrTitle" hasCustomPrompt="1"/>
          </p:nvPr>
        </p:nvSpPr>
        <p:spPr>
          <a:xfrm>
            <a:off x="1446541" y="1776871"/>
            <a:ext cx="5933771" cy="1735444"/>
          </a:xfrm>
        </p:spPr>
        <p:txBody>
          <a:bodyPr>
            <a:normAutofit/>
          </a:bodyPr>
          <a:lstStyle>
            <a:lvl1pPr>
              <a:defRPr sz="3600">
                <a:solidFill>
                  <a:schemeClr val="tx1"/>
                </a:solidFill>
              </a:defRPr>
            </a:lvl1pPr>
          </a:lstStyle>
          <a:p>
            <a:r>
              <a:rPr lang="en-US" dirty="0"/>
              <a:t>Presentation title</a:t>
            </a:r>
            <a:endParaRPr lang="en-GB" dirty="0"/>
          </a:p>
        </p:txBody>
      </p:sp>
      <p:sp>
        <p:nvSpPr>
          <p:cNvPr id="3" name="Subtitle 2"/>
          <p:cNvSpPr>
            <a:spLocks noGrp="1"/>
          </p:cNvSpPr>
          <p:nvPr>
            <p:ph type="subTitle" idx="1" hasCustomPrompt="1"/>
          </p:nvPr>
        </p:nvSpPr>
        <p:spPr>
          <a:xfrm>
            <a:off x="1446541" y="3838656"/>
            <a:ext cx="5933771" cy="360039"/>
          </a:xfrm>
        </p:spPr>
        <p:txBody>
          <a:bodyPr>
            <a:normAutofit/>
          </a:bodyPr>
          <a:lstStyle>
            <a:lvl1pPr marL="0" indent="0" algn="l">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a:t>
            </a:r>
            <a:endParaRPr lang="en-GB" dirty="0"/>
          </a:p>
        </p:txBody>
      </p:sp>
      <p:sp>
        <p:nvSpPr>
          <p:cNvPr id="23" name="Text Placeholder 22"/>
          <p:cNvSpPr>
            <a:spLocks noGrp="1"/>
          </p:cNvSpPr>
          <p:nvPr>
            <p:ph type="body" sz="quarter" idx="10" hasCustomPrompt="1"/>
          </p:nvPr>
        </p:nvSpPr>
        <p:spPr>
          <a:xfrm>
            <a:off x="1446540" y="4198770"/>
            <a:ext cx="5933771" cy="287337"/>
          </a:xfrm>
        </p:spPr>
        <p:txBody>
          <a:bodyPr>
            <a:noAutofit/>
          </a:bodyPr>
          <a:lstStyle>
            <a:lvl1pPr marL="0" indent="0">
              <a:buNone/>
              <a:defRPr sz="1600"/>
            </a:lvl1pPr>
          </a:lstStyle>
          <a:p>
            <a:pPr lvl="0"/>
            <a:r>
              <a:rPr lang="en-US" dirty="0"/>
              <a:t>Title</a:t>
            </a:r>
            <a:endParaRPr lang="en-GB" dirty="0"/>
          </a:p>
        </p:txBody>
      </p:sp>
      <p:sp>
        <p:nvSpPr>
          <p:cNvPr id="25" name="Text Placeholder 24"/>
          <p:cNvSpPr>
            <a:spLocks noGrp="1"/>
          </p:cNvSpPr>
          <p:nvPr>
            <p:ph type="body" sz="quarter" idx="11" hasCustomPrompt="1"/>
          </p:nvPr>
        </p:nvSpPr>
        <p:spPr>
          <a:xfrm>
            <a:off x="0" y="476672"/>
            <a:ext cx="1763688" cy="288925"/>
          </a:xfrm>
          <a:solidFill>
            <a:schemeClr val="tx1">
              <a:lumMod val="95000"/>
              <a:lumOff val="5000"/>
            </a:schemeClr>
          </a:solidFill>
        </p:spPr>
        <p:txBody>
          <a:bodyPr>
            <a:normAutofit/>
          </a:bodyPr>
          <a:lstStyle>
            <a:lvl1pPr marL="0" indent="0" algn="ctr">
              <a:buNone/>
              <a:defRPr sz="1200" b="1" baseline="0">
                <a:solidFill>
                  <a:schemeClr val="bg1"/>
                </a:solidFill>
                <a:latin typeface="+mj-lt"/>
              </a:defRPr>
            </a:lvl1pPr>
          </a:lstStyle>
          <a:p>
            <a:pPr lvl="0"/>
            <a:r>
              <a:rPr lang="en-US" dirty="0"/>
              <a:t>Date and place</a:t>
            </a:r>
            <a:endParaRPr lang="en-GB" dirty="0"/>
          </a:p>
        </p:txBody>
      </p:sp>
      <p:pic>
        <p:nvPicPr>
          <p:cNvPr id="1026" name="Picture 2" descr="C:\Users\kolevs\Desktop\WHO-EN-BW-H.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7704" y="5420907"/>
            <a:ext cx="1645722" cy="504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4963" y="5198994"/>
            <a:ext cx="1954264" cy="1050416"/>
          </a:xfrm>
          <a:prstGeom prst="rect">
            <a:avLst/>
          </a:prstGeom>
        </p:spPr>
      </p:pic>
    </p:spTree>
    <p:extLst>
      <p:ext uri="{BB962C8B-B14F-4D97-AF65-F5344CB8AC3E}">
        <p14:creationId xmlns:p14="http://schemas.microsoft.com/office/powerpoint/2010/main" val="1815727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sp>
        <p:nvSpPr>
          <p:cNvPr id="11" name="Rectangle 10"/>
          <p:cNvSpPr/>
          <p:nvPr userDrawn="1"/>
        </p:nvSpPr>
        <p:spPr bwMode="auto">
          <a:xfrm>
            <a:off x="1062896" y="3732398"/>
            <a:ext cx="6605448" cy="864098"/>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FontTx/>
              <a:buChar char="•"/>
            </a:pPr>
            <a:endParaRPr lang="en-GB" sz="1600" dirty="0">
              <a:solidFill>
                <a:prstClr val="black"/>
              </a:solidFill>
              <a:latin typeface="Trebuchet MS" pitchFamily="34" charset="0"/>
              <a:cs typeface="Arial" charset="0"/>
            </a:endParaRPr>
          </a:p>
        </p:txBody>
      </p:sp>
      <p:sp>
        <p:nvSpPr>
          <p:cNvPr id="12" name="Rectangle 11"/>
          <p:cNvSpPr/>
          <p:nvPr userDrawn="1"/>
        </p:nvSpPr>
        <p:spPr bwMode="auto">
          <a:xfrm flipV="1">
            <a:off x="1062896" y="1556790"/>
            <a:ext cx="6605448" cy="2175607"/>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FontTx/>
              <a:buChar char="•"/>
            </a:pPr>
            <a:endParaRPr lang="en-GB" sz="1600" dirty="0">
              <a:solidFill>
                <a:prstClr val="black"/>
              </a:solidFill>
              <a:latin typeface="Trebuchet MS" pitchFamily="34" charset="0"/>
              <a:cs typeface="Arial" charset="0"/>
            </a:endParaRPr>
          </a:p>
        </p:txBody>
      </p:sp>
      <p:sp>
        <p:nvSpPr>
          <p:cNvPr id="2" name="Title 1"/>
          <p:cNvSpPr>
            <a:spLocks noGrp="1"/>
          </p:cNvSpPr>
          <p:nvPr>
            <p:ph type="ctrTitle" hasCustomPrompt="1"/>
          </p:nvPr>
        </p:nvSpPr>
        <p:spPr>
          <a:xfrm>
            <a:off x="1446541" y="1776871"/>
            <a:ext cx="5933771" cy="1735444"/>
          </a:xfrm>
        </p:spPr>
        <p:txBody>
          <a:bodyPr>
            <a:normAutofit/>
          </a:bodyPr>
          <a:lstStyle>
            <a:lvl1pPr>
              <a:defRPr sz="3600">
                <a:solidFill>
                  <a:schemeClr val="tx1"/>
                </a:solidFill>
              </a:defRPr>
            </a:lvl1pPr>
          </a:lstStyle>
          <a:p>
            <a:r>
              <a:rPr lang="en-US" dirty="0"/>
              <a:t>Presentation title</a:t>
            </a:r>
            <a:endParaRPr lang="en-GB" dirty="0"/>
          </a:p>
        </p:txBody>
      </p:sp>
      <p:sp>
        <p:nvSpPr>
          <p:cNvPr id="3" name="Subtitle 2"/>
          <p:cNvSpPr>
            <a:spLocks noGrp="1"/>
          </p:cNvSpPr>
          <p:nvPr>
            <p:ph type="subTitle" idx="1" hasCustomPrompt="1"/>
          </p:nvPr>
        </p:nvSpPr>
        <p:spPr>
          <a:xfrm>
            <a:off x="1446541" y="3838656"/>
            <a:ext cx="5933771" cy="360039"/>
          </a:xfrm>
        </p:spPr>
        <p:txBody>
          <a:bodyPr>
            <a:normAutofit/>
          </a:bodyPr>
          <a:lstStyle>
            <a:lvl1pPr marL="0" indent="0" algn="l">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a:t>
            </a:r>
            <a:endParaRPr lang="en-GB" dirty="0"/>
          </a:p>
        </p:txBody>
      </p:sp>
      <p:sp>
        <p:nvSpPr>
          <p:cNvPr id="23" name="Text Placeholder 22"/>
          <p:cNvSpPr>
            <a:spLocks noGrp="1"/>
          </p:cNvSpPr>
          <p:nvPr>
            <p:ph type="body" sz="quarter" idx="10" hasCustomPrompt="1"/>
          </p:nvPr>
        </p:nvSpPr>
        <p:spPr>
          <a:xfrm>
            <a:off x="1446540" y="4198770"/>
            <a:ext cx="5933771" cy="287337"/>
          </a:xfrm>
        </p:spPr>
        <p:txBody>
          <a:bodyPr>
            <a:noAutofit/>
          </a:bodyPr>
          <a:lstStyle>
            <a:lvl1pPr marL="0" indent="0">
              <a:buNone/>
              <a:defRPr sz="1600"/>
            </a:lvl1pPr>
          </a:lstStyle>
          <a:p>
            <a:pPr lvl="0"/>
            <a:r>
              <a:rPr lang="en-US" dirty="0"/>
              <a:t>Title</a:t>
            </a:r>
            <a:endParaRPr lang="en-GB" dirty="0"/>
          </a:p>
        </p:txBody>
      </p:sp>
      <p:sp>
        <p:nvSpPr>
          <p:cNvPr id="25" name="Text Placeholder 24"/>
          <p:cNvSpPr>
            <a:spLocks noGrp="1"/>
          </p:cNvSpPr>
          <p:nvPr>
            <p:ph type="body" sz="quarter" idx="11" hasCustomPrompt="1"/>
          </p:nvPr>
        </p:nvSpPr>
        <p:spPr>
          <a:xfrm>
            <a:off x="0" y="476672"/>
            <a:ext cx="1763688" cy="288925"/>
          </a:xfrm>
          <a:solidFill>
            <a:schemeClr val="tx1">
              <a:lumMod val="95000"/>
              <a:lumOff val="5000"/>
            </a:schemeClr>
          </a:solidFill>
        </p:spPr>
        <p:txBody>
          <a:bodyPr>
            <a:normAutofit/>
          </a:bodyPr>
          <a:lstStyle>
            <a:lvl1pPr marL="0" indent="0" algn="ctr">
              <a:buNone/>
              <a:defRPr sz="1200" b="1" baseline="0">
                <a:solidFill>
                  <a:schemeClr val="bg1"/>
                </a:solidFill>
                <a:latin typeface="+mj-lt"/>
              </a:defRPr>
            </a:lvl1pPr>
          </a:lstStyle>
          <a:p>
            <a:pPr lvl="0"/>
            <a:r>
              <a:rPr lang="en-US" dirty="0"/>
              <a:t>Date and place</a:t>
            </a:r>
            <a:endParaRPr lang="en-GB" dirty="0"/>
          </a:p>
        </p:txBody>
      </p:sp>
      <p:pic>
        <p:nvPicPr>
          <p:cNvPr id="1026" name="Picture 2" descr="C:\Users\kolevs\Desktop\WHO-EN-BW-H.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7704" y="5420907"/>
            <a:ext cx="1645722" cy="504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4963" y="5198994"/>
            <a:ext cx="1954264" cy="1050416"/>
          </a:xfrm>
          <a:prstGeom prst="rect">
            <a:avLst/>
          </a:prstGeom>
        </p:spPr>
      </p:pic>
    </p:spTree>
    <p:extLst>
      <p:ext uri="{BB962C8B-B14F-4D97-AF65-F5344CB8AC3E}">
        <p14:creationId xmlns:p14="http://schemas.microsoft.com/office/powerpoint/2010/main" val="2976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1032" y="646632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04619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108497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4282190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3" name="Footer Placeholder 3"/>
          <p:cNvSpPr>
            <a:spLocks noGrp="1"/>
          </p:cNvSpPr>
          <p:nvPr>
            <p:ph type="ftr" sz="quarter" idx="10"/>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1391991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093155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8"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44577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E736AC-6904-4F3D-9FC3-261B1807B9A7}" type="datetimeFigureOut">
              <a:rPr lang="en-GB" smtClean="0"/>
              <a:t>29/03/2022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1690210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4248836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646529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602070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1011806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sp>
        <p:nvSpPr>
          <p:cNvPr id="11" name="Rectangle 10"/>
          <p:cNvSpPr/>
          <p:nvPr userDrawn="1"/>
        </p:nvSpPr>
        <p:spPr bwMode="auto">
          <a:xfrm>
            <a:off x="1062896" y="3732398"/>
            <a:ext cx="6605448" cy="864098"/>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FontTx/>
              <a:buChar char="•"/>
            </a:pPr>
            <a:endParaRPr lang="en-GB" sz="1600" dirty="0">
              <a:solidFill>
                <a:prstClr val="black"/>
              </a:solidFill>
              <a:latin typeface="Trebuchet MS" pitchFamily="34" charset="0"/>
              <a:cs typeface="Arial" charset="0"/>
            </a:endParaRPr>
          </a:p>
        </p:txBody>
      </p:sp>
      <p:sp>
        <p:nvSpPr>
          <p:cNvPr id="12" name="Rectangle 11"/>
          <p:cNvSpPr/>
          <p:nvPr userDrawn="1"/>
        </p:nvSpPr>
        <p:spPr bwMode="auto">
          <a:xfrm flipV="1">
            <a:off x="1062896" y="1556790"/>
            <a:ext cx="6605448" cy="2175607"/>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FontTx/>
              <a:buChar char="•"/>
            </a:pPr>
            <a:endParaRPr lang="en-GB" sz="1600" dirty="0">
              <a:solidFill>
                <a:prstClr val="black"/>
              </a:solidFill>
              <a:latin typeface="Trebuchet MS" pitchFamily="34" charset="0"/>
              <a:cs typeface="Arial" charset="0"/>
            </a:endParaRPr>
          </a:p>
        </p:txBody>
      </p:sp>
      <p:sp>
        <p:nvSpPr>
          <p:cNvPr id="2" name="Title 1"/>
          <p:cNvSpPr>
            <a:spLocks noGrp="1"/>
          </p:cNvSpPr>
          <p:nvPr>
            <p:ph type="ctrTitle" hasCustomPrompt="1"/>
          </p:nvPr>
        </p:nvSpPr>
        <p:spPr>
          <a:xfrm>
            <a:off x="1446541" y="1776871"/>
            <a:ext cx="5933771" cy="1735444"/>
          </a:xfrm>
        </p:spPr>
        <p:txBody>
          <a:bodyPr>
            <a:normAutofit/>
          </a:bodyPr>
          <a:lstStyle>
            <a:lvl1pPr>
              <a:defRPr sz="3600">
                <a:solidFill>
                  <a:schemeClr val="tx1"/>
                </a:solidFill>
              </a:defRPr>
            </a:lvl1pPr>
          </a:lstStyle>
          <a:p>
            <a:r>
              <a:rPr lang="en-US" dirty="0"/>
              <a:t>Presentation title</a:t>
            </a:r>
            <a:endParaRPr lang="en-GB" dirty="0"/>
          </a:p>
        </p:txBody>
      </p:sp>
      <p:sp>
        <p:nvSpPr>
          <p:cNvPr id="3" name="Subtitle 2"/>
          <p:cNvSpPr>
            <a:spLocks noGrp="1"/>
          </p:cNvSpPr>
          <p:nvPr>
            <p:ph type="subTitle" idx="1" hasCustomPrompt="1"/>
          </p:nvPr>
        </p:nvSpPr>
        <p:spPr>
          <a:xfrm>
            <a:off x="1446541" y="3838656"/>
            <a:ext cx="5933771" cy="360039"/>
          </a:xfrm>
        </p:spPr>
        <p:txBody>
          <a:bodyPr>
            <a:normAutofit/>
          </a:bodyPr>
          <a:lstStyle>
            <a:lvl1pPr marL="0" indent="0" algn="l">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a:t>
            </a:r>
            <a:endParaRPr lang="en-GB" dirty="0"/>
          </a:p>
        </p:txBody>
      </p:sp>
      <p:sp>
        <p:nvSpPr>
          <p:cNvPr id="23" name="Text Placeholder 22"/>
          <p:cNvSpPr>
            <a:spLocks noGrp="1"/>
          </p:cNvSpPr>
          <p:nvPr>
            <p:ph type="body" sz="quarter" idx="10" hasCustomPrompt="1"/>
          </p:nvPr>
        </p:nvSpPr>
        <p:spPr>
          <a:xfrm>
            <a:off x="1446540" y="4198770"/>
            <a:ext cx="5933771" cy="287337"/>
          </a:xfrm>
        </p:spPr>
        <p:txBody>
          <a:bodyPr>
            <a:noAutofit/>
          </a:bodyPr>
          <a:lstStyle>
            <a:lvl1pPr marL="0" indent="0">
              <a:buNone/>
              <a:defRPr sz="1600"/>
            </a:lvl1pPr>
          </a:lstStyle>
          <a:p>
            <a:pPr lvl="0"/>
            <a:r>
              <a:rPr lang="en-US" dirty="0"/>
              <a:t>Title</a:t>
            </a:r>
            <a:endParaRPr lang="en-GB" dirty="0"/>
          </a:p>
        </p:txBody>
      </p:sp>
      <p:sp>
        <p:nvSpPr>
          <p:cNvPr id="25" name="Text Placeholder 24"/>
          <p:cNvSpPr>
            <a:spLocks noGrp="1"/>
          </p:cNvSpPr>
          <p:nvPr>
            <p:ph type="body" sz="quarter" idx="11" hasCustomPrompt="1"/>
          </p:nvPr>
        </p:nvSpPr>
        <p:spPr>
          <a:xfrm>
            <a:off x="0" y="476672"/>
            <a:ext cx="1763688" cy="288925"/>
          </a:xfrm>
          <a:solidFill>
            <a:schemeClr val="tx1">
              <a:lumMod val="95000"/>
              <a:lumOff val="5000"/>
            </a:schemeClr>
          </a:solidFill>
        </p:spPr>
        <p:txBody>
          <a:bodyPr>
            <a:normAutofit/>
          </a:bodyPr>
          <a:lstStyle>
            <a:lvl1pPr marL="0" indent="0" algn="ctr">
              <a:buNone/>
              <a:defRPr sz="1200" b="1" baseline="0">
                <a:solidFill>
                  <a:schemeClr val="bg1"/>
                </a:solidFill>
                <a:latin typeface="+mj-lt"/>
              </a:defRPr>
            </a:lvl1pPr>
          </a:lstStyle>
          <a:p>
            <a:pPr lvl="0"/>
            <a:r>
              <a:rPr lang="en-US" dirty="0"/>
              <a:t>Date and place</a:t>
            </a:r>
            <a:endParaRPr lang="en-GB" dirty="0"/>
          </a:p>
        </p:txBody>
      </p:sp>
      <p:pic>
        <p:nvPicPr>
          <p:cNvPr id="1026" name="Picture 2" descr="C:\Users\kolevs\Desktop\WHO-EN-BW-H.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7704" y="5420907"/>
            <a:ext cx="1645722" cy="504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4963" y="5198994"/>
            <a:ext cx="1954264" cy="1050416"/>
          </a:xfrm>
          <a:prstGeom prst="rect">
            <a:avLst/>
          </a:prstGeom>
        </p:spPr>
      </p:pic>
    </p:spTree>
    <p:extLst>
      <p:ext uri="{BB962C8B-B14F-4D97-AF65-F5344CB8AC3E}">
        <p14:creationId xmlns:p14="http://schemas.microsoft.com/office/powerpoint/2010/main" val="2975036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1032" y="646632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2215575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2292842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779103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3" name="Footer Placeholder 3"/>
          <p:cNvSpPr>
            <a:spLocks noGrp="1"/>
          </p:cNvSpPr>
          <p:nvPr>
            <p:ph type="ftr" sz="quarter" idx="10"/>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2502887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147545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736AC-6904-4F3D-9FC3-261B1807B9A7}" type="datetimeFigureOut">
              <a:rPr lang="en-GB" smtClean="0"/>
              <a:t>29/03/2022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3400487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8"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14575993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2100997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1"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4038373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22291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txBox="1">
            <a:spLocks noChangeArrowheads="1"/>
          </p:cNvSpPr>
          <p:nvPr userDrawn="1"/>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7072" y="6480289"/>
            <a:ext cx="801218" cy="246423"/>
          </a:xfrm>
          <a:prstGeom prst="rect">
            <a:avLst/>
          </a:prstGeom>
        </p:spPr>
      </p:pic>
      <p:sp>
        <p:nvSpPr>
          <p:cNvPr id="10" name="Footer Placeholder 3"/>
          <p:cNvSpPr>
            <a:spLocks noGrp="1"/>
          </p:cNvSpPr>
          <p:nvPr>
            <p:ph type="ftr" sz="quarter" idx="3"/>
          </p:nvPr>
        </p:nvSpPr>
        <p:spPr>
          <a:xfrm>
            <a:off x="452264" y="656943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77753" y="6359852"/>
            <a:ext cx="476672" cy="476672"/>
          </a:xfrm>
          <a:prstGeom prst="rect">
            <a:avLst/>
          </a:prstGeom>
        </p:spPr>
      </p:pic>
    </p:spTree>
    <p:extLst>
      <p:ext uri="{BB962C8B-B14F-4D97-AF65-F5344CB8AC3E}">
        <p14:creationId xmlns:p14="http://schemas.microsoft.com/office/powerpoint/2010/main" val="348880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E736AC-6904-4F3D-9FC3-261B1807B9A7}" type="datetimeFigureOut">
              <a:rPr lang="en-GB" smtClean="0"/>
              <a:t>29/03/2022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371377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E736AC-6904-4F3D-9FC3-261B1807B9A7}" type="datetimeFigureOut">
              <a:rPr lang="en-GB" smtClean="0"/>
              <a:t>29/03/2022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59448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E736AC-6904-4F3D-9FC3-261B1807B9A7}" type="datetimeFigureOut">
              <a:rPr lang="en-GB" smtClean="0"/>
              <a:t>29/03/2022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307969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736AC-6904-4F3D-9FC3-261B1807B9A7}" type="datetimeFigureOut">
              <a:rPr lang="en-GB" smtClean="0"/>
              <a:t>29/03/2022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95310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736AC-6904-4F3D-9FC3-261B1807B9A7}" type="datetimeFigureOut">
              <a:rPr lang="en-GB" smtClean="0"/>
              <a:t>29/03/2022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7741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736AC-6904-4F3D-9FC3-261B1807B9A7}" type="datetimeFigureOut">
              <a:rPr lang="en-GB" smtClean="0"/>
              <a:t>29/03/2022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8FBBE1-DC87-4D08-BA72-219C005C610C}" type="slidenum">
              <a:rPr lang="en-GB" smtClean="0"/>
              <a:t>‹#›</a:t>
            </a:fld>
            <a:endParaRPr lang="en-GB"/>
          </a:p>
        </p:txBody>
      </p:sp>
    </p:spTree>
    <p:extLst>
      <p:ext uri="{BB962C8B-B14F-4D97-AF65-F5344CB8AC3E}">
        <p14:creationId xmlns:p14="http://schemas.microsoft.com/office/powerpoint/2010/main" val="112694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736AC-6904-4F3D-9FC3-261B1807B9A7}" type="datetimeFigureOut">
              <a:rPr lang="en-GB" smtClean="0"/>
              <a:t>29/03/2022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FBBE1-DC87-4D08-BA72-219C005C610C}" type="slidenum">
              <a:rPr lang="en-GB" smtClean="0"/>
              <a:t>‹#›</a:t>
            </a:fld>
            <a:endParaRPr lang="en-GB"/>
          </a:p>
        </p:txBody>
      </p:sp>
    </p:spTree>
    <p:extLst>
      <p:ext uri="{BB962C8B-B14F-4D97-AF65-F5344CB8AC3E}">
        <p14:creationId xmlns:p14="http://schemas.microsoft.com/office/powerpoint/2010/main" val="349569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p:cNvSpPr>
            <a:spLocks noGrp="1"/>
          </p:cNvSpPr>
          <p:nvPr>
            <p:ph type="ftr" sz="quarter" idx="3"/>
          </p:nvPr>
        </p:nvSpPr>
        <p:spPr>
          <a:xfrm>
            <a:off x="464980" y="656245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sp>
        <p:nvSpPr>
          <p:cNvPr id="5" name="Slide Number Placeholder 6"/>
          <p:cNvSpPr txBox="1">
            <a:spLocks noChangeArrowheads="1"/>
          </p:cNvSpPr>
          <p:nvPr/>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spTree>
    <p:extLst>
      <p:ext uri="{BB962C8B-B14F-4D97-AF65-F5344CB8AC3E}">
        <p14:creationId xmlns:p14="http://schemas.microsoft.com/office/powerpoint/2010/main" val="4541433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spcBef>
          <a:spcPct val="0"/>
        </a:spcBef>
        <a:buNone/>
        <a:defRPr sz="3600" b="1" kern="1200">
          <a:solidFill>
            <a:srgbClr val="007DC5"/>
          </a:solidFill>
          <a:latin typeface="+mj-lt"/>
          <a:ea typeface="+mj-ea"/>
          <a:cs typeface="+mj-cs"/>
        </a:defRPr>
      </a:lvl1pPr>
    </p:titleStyle>
    <p:bodyStyle>
      <a:lvl1pPr marL="342900" indent="-342900" algn="l" defTabSz="914400" rtl="0" eaLnBrk="1" latinLnBrk="0" hangingPunct="1">
        <a:spcBef>
          <a:spcPct val="20000"/>
        </a:spcBef>
        <a:buClr>
          <a:schemeClr val="tx1"/>
        </a:buClr>
        <a:buSzPct val="60000"/>
        <a:buFont typeface="Wingdings" pitchFamily="2" charset="2"/>
        <a:buChar char="q"/>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p:cNvSpPr>
            <a:spLocks noGrp="1"/>
          </p:cNvSpPr>
          <p:nvPr>
            <p:ph type="ftr" sz="quarter" idx="3"/>
          </p:nvPr>
        </p:nvSpPr>
        <p:spPr>
          <a:xfrm>
            <a:off x="464980" y="6562452"/>
            <a:ext cx="2895600" cy="144016"/>
          </a:xfrm>
          <a:prstGeom prst="rect">
            <a:avLst/>
          </a:prstGeom>
        </p:spPr>
        <p:txBody>
          <a:bodyPr vert="horz" lIns="91440" tIns="45720" rIns="91440" bIns="45720" rtlCol="0" anchor="ctr"/>
          <a:lstStyle>
            <a:lvl1pPr algn="l">
              <a:defRPr sz="900">
                <a:solidFill>
                  <a:schemeClr val="bg1">
                    <a:lumMod val="75000"/>
                  </a:schemeClr>
                </a:solidFill>
              </a:defRPr>
            </a:lvl1pPr>
          </a:lstStyle>
          <a:p>
            <a:r>
              <a:rPr lang="en-US" dirty="0">
                <a:solidFill>
                  <a:prstClr val="white">
                    <a:lumMod val="75000"/>
                  </a:prstClr>
                </a:solidFill>
              </a:rPr>
              <a:t>Filename</a:t>
            </a:r>
            <a:endParaRPr lang="en-GB" dirty="0">
              <a:solidFill>
                <a:prstClr val="white">
                  <a:lumMod val="75000"/>
                </a:prstClr>
              </a:solidFill>
            </a:endParaRPr>
          </a:p>
        </p:txBody>
      </p:sp>
      <p:sp>
        <p:nvSpPr>
          <p:cNvPr id="5" name="Slide Number Placeholder 6"/>
          <p:cNvSpPr txBox="1">
            <a:spLocks noChangeArrowheads="1"/>
          </p:cNvSpPr>
          <p:nvPr/>
        </p:nvSpPr>
        <p:spPr>
          <a:xfrm>
            <a:off x="107504" y="6526180"/>
            <a:ext cx="360362" cy="215900"/>
          </a:xfrm>
          <a:prstGeom prst="rect">
            <a:avLst/>
          </a:prstGeom>
          <a:ln/>
        </p:spPr>
        <p:txBody>
          <a:bodyPr vert="horz" lIns="91440" tIns="45720" rIns="91440" bIns="45720" rtlCol="0" anchor="ctr"/>
          <a:lstStyle>
            <a:defPPr>
              <a:defRPr lang="en-US"/>
            </a:defPPr>
            <a:lvl1pPr marL="0" algn="r" defTabSz="914400" rtl="0" eaLnBrk="1" latinLnBrk="0" hangingPunct="1">
              <a:defRPr sz="1050" b="0" kern="1200">
                <a:solidFill>
                  <a:schemeClr val="bg1">
                    <a:lumMod val="85000"/>
                  </a:schemeClr>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2FD93C-0291-4835-BA8C-C11EA0F97B50}" type="slidenum">
              <a:rPr lang="en-GB" smtClean="0">
                <a:solidFill>
                  <a:prstClr val="white">
                    <a:lumMod val="85000"/>
                  </a:prstClr>
                </a:solidFill>
              </a:rPr>
              <a:pPr>
                <a:defRPr/>
              </a:pPr>
              <a:t>‹#›</a:t>
            </a:fld>
            <a:endParaRPr lang="en-GB" dirty="0">
              <a:solidFill>
                <a:prstClr val="white">
                  <a:lumMod val="85000"/>
                </a:prstClr>
              </a:solidFill>
            </a:endParaRPr>
          </a:p>
        </p:txBody>
      </p:sp>
    </p:spTree>
    <p:extLst>
      <p:ext uri="{BB962C8B-B14F-4D97-AF65-F5344CB8AC3E}">
        <p14:creationId xmlns:p14="http://schemas.microsoft.com/office/powerpoint/2010/main" val="11702172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defTabSz="914400" rtl="0" eaLnBrk="1" latinLnBrk="0" hangingPunct="1">
        <a:spcBef>
          <a:spcPct val="0"/>
        </a:spcBef>
        <a:buNone/>
        <a:defRPr sz="3600" b="1" kern="1200">
          <a:solidFill>
            <a:srgbClr val="007DC5"/>
          </a:solidFill>
          <a:latin typeface="+mj-lt"/>
          <a:ea typeface="+mj-ea"/>
          <a:cs typeface="+mj-cs"/>
        </a:defRPr>
      </a:lvl1pPr>
    </p:titleStyle>
    <p:bodyStyle>
      <a:lvl1pPr marL="342900" indent="-342900" algn="l" defTabSz="914400" rtl="0" eaLnBrk="1" latinLnBrk="0" hangingPunct="1">
        <a:spcBef>
          <a:spcPct val="20000"/>
        </a:spcBef>
        <a:buClr>
          <a:schemeClr val="tx1"/>
        </a:buClr>
        <a:buSzPct val="60000"/>
        <a:buFont typeface="Wingdings" pitchFamily="2" charset="2"/>
        <a:buChar char="q"/>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hyperlink" Target="http://ietd.epistemonikos.or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hyperlink" Target="http://www.who.int/reproductivehealth/news/antenatal-care-south-africa/en/index.html" TargetMode="External"/><Relationship Id="rId7" Type="http://schemas.openxmlformats.org/officeDocument/2006/relationships/image" Target="../media/image26.JPG"/><Relationship Id="rId2" Type="http://schemas.openxmlformats.org/officeDocument/2006/relationships/hyperlink" Target="http://www.who.int/reproductivehealth/news/antenatal-care/en/index.html" TargetMode="External"/><Relationship Id="rId1" Type="http://schemas.openxmlformats.org/officeDocument/2006/relationships/slideLayout" Target="../slideLayouts/slideLayout16.xml"/><Relationship Id="rId6" Type="http://schemas.openxmlformats.org/officeDocument/2006/relationships/image" Target="../media/image25.JPG"/><Relationship Id="rId5" Type="http://schemas.openxmlformats.org/officeDocument/2006/relationships/hyperlink" Target="http://www.who.int/entity/mediacentre/news/releases/2016/antenatal-care-guidelines/en/index.html" TargetMode="External"/><Relationship Id="rId4" Type="http://schemas.openxmlformats.org/officeDocument/2006/relationships/hyperlink" Target="http://www.who.int/reproductivehealth/publications/maternal_perinatal_health/anc-positive-pregnancy-experience/e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who.int/reproductivehealth/publications/maternal_perinatal_health/ANC_infographics/en/index.html" TargetMode="External"/><Relationship Id="rId1" Type="http://schemas.openxmlformats.org/officeDocument/2006/relationships/slideLayout" Target="../slideLayouts/slideLayout1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0.jpe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hyperlink" Target="mailto:Knoxt@who.int" TargetMode="External"/><Relationship Id="rId2" Type="http://schemas.openxmlformats.org/officeDocument/2006/relationships/hyperlink" Target="mailto:tuncalpo@who.int" TargetMode="External"/><Relationship Id="rId1" Type="http://schemas.openxmlformats.org/officeDocument/2006/relationships/slideLayout" Target="../slideLayouts/slideLayout14.xml"/><Relationship Id="rId4" Type="http://schemas.openxmlformats.org/officeDocument/2006/relationships/hyperlink" Target="mailto:penarosasj@who.i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41" y="1776870"/>
            <a:ext cx="5933771" cy="1940161"/>
          </a:xfrm>
        </p:spPr>
        <p:txBody>
          <a:bodyPr>
            <a:normAutofit/>
          </a:bodyPr>
          <a:lstStyle/>
          <a:p>
            <a:pPr algn="ctr"/>
            <a:r>
              <a:rPr lang="en-GB" dirty="0"/>
              <a:t> </a:t>
            </a:r>
            <a:r>
              <a:rPr lang="en-GB" b="1" dirty="0"/>
              <a:t>WHO Guideline on </a:t>
            </a:r>
            <a:br>
              <a:rPr lang="en-GB" b="1" dirty="0"/>
            </a:br>
            <a:r>
              <a:rPr lang="en-GB" b="1" dirty="0"/>
              <a:t>Antenatal Care (2016)</a:t>
            </a:r>
            <a:br>
              <a:rPr lang="en-GB" b="1" dirty="0"/>
            </a:br>
            <a:r>
              <a:rPr lang="en-GB" sz="2800" b="1" dirty="0">
                <a:effectLst>
                  <a:outerShdw blurRad="38100" dist="38100" dir="2700000" algn="tl">
                    <a:srgbClr val="000000">
                      <a:alpha val="43137"/>
                    </a:srgbClr>
                  </a:outerShdw>
                </a:effectLst>
              </a:rPr>
              <a:t>Overview</a:t>
            </a:r>
            <a:endParaRPr lang="en-GB"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46541" y="3838656"/>
            <a:ext cx="5933771" cy="742472"/>
          </a:xfrm>
        </p:spPr>
        <p:txBody>
          <a:bodyPr>
            <a:normAutofit fontScale="77500" lnSpcReduction="20000"/>
          </a:bodyPr>
          <a:lstStyle/>
          <a:p>
            <a:pPr algn="ctr"/>
            <a:r>
              <a:rPr lang="en-GB" sz="1900" dirty="0"/>
              <a:t>Reproductive Health and Research (RHR)</a:t>
            </a:r>
          </a:p>
          <a:p>
            <a:pPr algn="ctr"/>
            <a:r>
              <a:rPr lang="en-GB" sz="1900" dirty="0"/>
              <a:t>Nutrition for Health and Development (NHD)</a:t>
            </a:r>
          </a:p>
          <a:p>
            <a:pPr algn="ctr"/>
            <a:r>
              <a:rPr lang="en-GB" sz="1900" dirty="0"/>
              <a:t>Maternal, Newborn, Child and Adolescent Health (MCA)</a:t>
            </a:r>
          </a:p>
          <a:p>
            <a:endParaRPr lang="en-GB" dirty="0"/>
          </a:p>
        </p:txBody>
      </p:sp>
      <p:sp>
        <p:nvSpPr>
          <p:cNvPr id="4" name="Text Placeholder 24"/>
          <p:cNvSpPr>
            <a:spLocks noGrp="1"/>
          </p:cNvSpPr>
          <p:nvPr>
            <p:ph type="body" sz="quarter" idx="11"/>
          </p:nvPr>
        </p:nvSpPr>
        <p:spPr>
          <a:xfrm>
            <a:off x="0" y="476672"/>
            <a:ext cx="1763688" cy="288925"/>
          </a:xfrm>
          <a:solidFill>
            <a:schemeClr val="tx1">
              <a:lumMod val="95000"/>
              <a:lumOff val="5000"/>
            </a:schemeClr>
          </a:solidFill>
        </p:spPr>
        <p:txBody>
          <a:bodyPr>
            <a:normAutofit/>
          </a:bodyPr>
          <a:lstStyle>
            <a:lvl1pPr marL="0" indent="0" algn="ctr">
              <a:buNone/>
              <a:defRPr sz="1200" b="1" baseline="0">
                <a:solidFill>
                  <a:schemeClr val="bg1"/>
                </a:solidFill>
                <a:latin typeface="+mj-lt"/>
              </a:defRPr>
            </a:lvl1pPr>
          </a:lstStyle>
          <a:p>
            <a:pPr lvl="0"/>
            <a:r>
              <a:rPr lang="en-GB" dirty="0"/>
              <a:t>Geneva, Switzerland</a:t>
            </a:r>
          </a:p>
        </p:txBody>
      </p:sp>
      <p:sp>
        <p:nvSpPr>
          <p:cNvPr id="5" name="Subtitle 2"/>
          <p:cNvSpPr txBox="1">
            <a:spLocks/>
          </p:cNvSpPr>
          <p:nvPr/>
        </p:nvSpPr>
        <p:spPr>
          <a:xfrm>
            <a:off x="1353276" y="4651640"/>
            <a:ext cx="5933771" cy="74247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endParaRPr lang="en-GB" dirty="0"/>
          </a:p>
          <a:p>
            <a:endParaRPr lang="en-GB" dirty="0"/>
          </a:p>
        </p:txBody>
      </p:sp>
    </p:spTree>
    <p:extLst>
      <p:ext uri="{BB962C8B-B14F-4D97-AF65-F5344CB8AC3E}">
        <p14:creationId xmlns:p14="http://schemas.microsoft.com/office/powerpoint/2010/main" val="212283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 streams for guideline evidence syntheses</a:t>
            </a:r>
          </a:p>
        </p:txBody>
      </p:sp>
      <p:sp>
        <p:nvSpPr>
          <p:cNvPr id="3" name="Content Placeholder 2"/>
          <p:cNvSpPr>
            <a:spLocks noGrp="1"/>
          </p:cNvSpPr>
          <p:nvPr>
            <p:ph sz="half" idx="1"/>
          </p:nvPr>
        </p:nvSpPr>
        <p:spPr>
          <a:xfrm>
            <a:off x="467544" y="1441228"/>
            <a:ext cx="4038600" cy="4525963"/>
          </a:xfrm>
          <a:solidFill>
            <a:schemeClr val="accent1">
              <a:lumMod val="20000"/>
              <a:lumOff val="80000"/>
            </a:schemeClr>
          </a:solidFill>
        </p:spPr>
        <p:txBody>
          <a:bodyPr>
            <a:normAutofit/>
          </a:bodyPr>
          <a:lstStyle/>
          <a:p>
            <a:r>
              <a:rPr lang="en-GB" dirty="0"/>
              <a:t>Individual interventions</a:t>
            </a:r>
          </a:p>
          <a:p>
            <a:pPr marL="0" indent="0">
              <a:buNone/>
            </a:pPr>
            <a:endParaRPr lang="en-GB" dirty="0"/>
          </a:p>
          <a:p>
            <a:r>
              <a:rPr lang="en-GB" dirty="0"/>
              <a:t>Antenatal testing</a:t>
            </a:r>
          </a:p>
          <a:p>
            <a:pPr marL="0" indent="0">
              <a:buNone/>
            </a:pPr>
            <a:endParaRPr lang="en-GB" dirty="0"/>
          </a:p>
          <a:p>
            <a:r>
              <a:rPr lang="en-US" dirty="0"/>
              <a:t>Barriers and facilitators to access to and provision of ANC</a:t>
            </a:r>
          </a:p>
          <a:p>
            <a:endParaRPr lang="en-GB" dirty="0">
              <a:ea typeface="MS Gothic"/>
              <a:cs typeface="Times New Roman"/>
            </a:endParaRPr>
          </a:p>
          <a:p>
            <a:endParaRPr lang="en-GB" dirty="0"/>
          </a:p>
          <a:p>
            <a:endParaRPr lang="en-GB" dirty="0"/>
          </a:p>
        </p:txBody>
      </p:sp>
      <p:sp>
        <p:nvSpPr>
          <p:cNvPr id="4" name="Content Placeholder 3"/>
          <p:cNvSpPr>
            <a:spLocks noGrp="1"/>
          </p:cNvSpPr>
          <p:nvPr>
            <p:ph sz="half" idx="2"/>
          </p:nvPr>
        </p:nvSpPr>
        <p:spPr>
          <a:xfrm>
            <a:off x="4572000" y="1441228"/>
            <a:ext cx="4038600" cy="4525963"/>
          </a:xfrm>
          <a:solidFill>
            <a:schemeClr val="accent1">
              <a:lumMod val="20000"/>
              <a:lumOff val="80000"/>
            </a:schemeClr>
          </a:solidFill>
        </p:spPr>
        <p:txBody>
          <a:bodyPr>
            <a:normAutofit/>
          </a:bodyPr>
          <a:lstStyle/>
          <a:p>
            <a:r>
              <a:rPr lang="en-US" dirty="0"/>
              <a:t>Health systems interventions</a:t>
            </a:r>
          </a:p>
          <a:p>
            <a:pPr marL="0" indent="0">
              <a:buNone/>
            </a:pPr>
            <a:endParaRPr lang="en-US" dirty="0"/>
          </a:p>
          <a:p>
            <a:r>
              <a:rPr lang="en-GB" dirty="0"/>
              <a:t>Large scale WHO ANC  model (4-visit) case studies </a:t>
            </a:r>
          </a:p>
          <a:p>
            <a:pPr marL="0" indent="0">
              <a:buNone/>
            </a:pPr>
            <a:endParaRPr lang="en-US" dirty="0">
              <a:ea typeface="MS Gothic"/>
              <a:cs typeface="Times New Roman"/>
            </a:endParaRPr>
          </a:p>
          <a:p>
            <a:pPr marL="0" indent="0">
              <a:buNone/>
            </a:pPr>
            <a:endParaRPr lang="en-US" dirty="0"/>
          </a:p>
          <a:p>
            <a:pPr marL="0" indent="0">
              <a:buNone/>
            </a:pPr>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5029" y="4800635"/>
            <a:ext cx="3600400" cy="1999606"/>
          </a:xfrm>
          <a:prstGeom prst="rect">
            <a:avLst/>
          </a:prstGeom>
        </p:spPr>
      </p:pic>
    </p:spTree>
    <p:extLst>
      <p:ext uri="{BB962C8B-B14F-4D97-AF65-F5344CB8AC3E}">
        <p14:creationId xmlns:p14="http://schemas.microsoft.com/office/powerpoint/2010/main" val="78286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and assessment of evidence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52733929"/>
              </p:ext>
            </p:extLst>
          </p:nvPr>
        </p:nvGraphicFramePr>
        <p:xfrm>
          <a:off x="611560" y="1340768"/>
          <a:ext cx="7848872" cy="4908151"/>
        </p:xfrm>
        <a:graphic>
          <a:graphicData uri="http://schemas.openxmlformats.org/drawingml/2006/table">
            <a:tbl>
              <a:tblPr firstRow="1" firstCol="1" bandRow="1">
                <a:tableStyleId>{69012ECD-51FC-41F1-AA8D-1B2483CD663E}</a:tableStyleId>
              </a:tblPr>
              <a:tblGrid>
                <a:gridCol w="331236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571751">
                <a:tc>
                  <a:txBody>
                    <a:bodyPr/>
                    <a:lstStyle/>
                    <a:p>
                      <a:pPr marL="0" marR="0" algn="l">
                        <a:lnSpc>
                          <a:spcPct val="115000"/>
                        </a:lnSpc>
                        <a:spcBef>
                          <a:spcPts val="600"/>
                        </a:spcBef>
                        <a:spcAft>
                          <a:spcPts val="0"/>
                        </a:spcAft>
                      </a:pPr>
                      <a:r>
                        <a:rPr lang="en-US" sz="1800" dirty="0">
                          <a:effectLst/>
                        </a:rPr>
                        <a:t>Work stream</a:t>
                      </a:r>
                      <a:r>
                        <a:rPr lang="en-GB" sz="1800" dirty="0">
                          <a:effectLst/>
                        </a:rPr>
                        <a:t>s</a:t>
                      </a:r>
                      <a:endParaRPr lang="en-GB" sz="1800"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US" sz="1800" dirty="0">
                          <a:effectLst/>
                        </a:rPr>
                        <a:t>Methodology</a:t>
                      </a:r>
                      <a:endParaRPr lang="en-GB" sz="1800"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US" sz="1800">
                          <a:effectLst/>
                        </a:rPr>
                        <a:t>Assessment of evidence</a:t>
                      </a:r>
                      <a:endParaRPr lang="en-GB" sz="180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866252">
                <a:tc>
                  <a:txBody>
                    <a:bodyPr/>
                    <a:lstStyle/>
                    <a:p>
                      <a:pPr marL="0" marR="0" algn="l">
                        <a:lnSpc>
                          <a:spcPct val="115000"/>
                        </a:lnSpc>
                        <a:spcBef>
                          <a:spcPts val="600"/>
                        </a:spcBef>
                        <a:spcAft>
                          <a:spcPts val="0"/>
                        </a:spcAft>
                      </a:pPr>
                      <a:r>
                        <a:rPr lang="en-US" sz="1800" dirty="0">
                          <a:effectLst/>
                        </a:rPr>
                        <a:t>Individual interventions for clinical practices </a:t>
                      </a:r>
                      <a:r>
                        <a:rPr lang="en-US" sz="1800" b="0" i="1" dirty="0">
                          <a:effectLst/>
                        </a:rPr>
                        <a:t>(n=37)</a:t>
                      </a:r>
                      <a:endParaRPr lang="en-GB" sz="1800" b="0" i="1"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GB" sz="1800" dirty="0">
                          <a:effectLst/>
                        </a:rPr>
                        <a:t>Effectiveness reviews, systematic reviews</a:t>
                      </a:r>
                      <a:endParaRPr lang="en-GB" sz="1800" dirty="0">
                        <a:effectLst/>
                        <a:latin typeface="Calibri"/>
                        <a:ea typeface="Calibri"/>
                        <a:cs typeface="Arial"/>
                      </a:endParaRPr>
                    </a:p>
                  </a:txBody>
                  <a:tcPr marL="68580" marR="68580" marT="0" marB="0"/>
                </a:tc>
                <a:tc>
                  <a:txBody>
                    <a:bodyPr/>
                    <a:lstStyle/>
                    <a:p>
                      <a:pPr marL="0" marR="0" algn="just">
                        <a:lnSpc>
                          <a:spcPct val="115000"/>
                        </a:lnSpc>
                        <a:spcBef>
                          <a:spcPts val="600"/>
                        </a:spcBef>
                        <a:spcAft>
                          <a:spcPts val="0"/>
                        </a:spcAft>
                      </a:pPr>
                      <a:r>
                        <a:rPr lang="en-GB" sz="1800">
                          <a:effectLst/>
                        </a:rPr>
                        <a:t>GRADE</a:t>
                      </a:r>
                      <a:endParaRPr lang="en-GB" sz="1800">
                        <a:effectLst/>
                        <a:latin typeface="Calibri"/>
                        <a:ea typeface="Calibri"/>
                        <a:cs typeface="Arial"/>
                      </a:endParaRPr>
                    </a:p>
                  </a:txBody>
                  <a:tcPr marL="68580" marR="68580" marT="0" marB="0"/>
                </a:tc>
                <a:extLst>
                  <a:ext uri="{0D108BD9-81ED-4DB2-BD59-A6C34878D82A}">
                    <a16:rowId xmlns:a16="http://schemas.microsoft.com/office/drawing/2014/main" val="10001"/>
                  </a:ext>
                </a:extLst>
              </a:tr>
              <a:tr h="571751">
                <a:tc>
                  <a:txBody>
                    <a:bodyPr/>
                    <a:lstStyle/>
                    <a:p>
                      <a:pPr marL="0" marR="0" algn="l">
                        <a:lnSpc>
                          <a:spcPct val="115000"/>
                        </a:lnSpc>
                        <a:spcBef>
                          <a:spcPts val="600"/>
                        </a:spcBef>
                        <a:spcAft>
                          <a:spcPts val="0"/>
                        </a:spcAft>
                      </a:pPr>
                      <a:r>
                        <a:rPr lang="en-US" sz="1800" dirty="0">
                          <a:effectLst/>
                        </a:rPr>
                        <a:t>Antenatal testing</a:t>
                      </a:r>
                      <a:r>
                        <a:rPr lang="en-US" sz="1800" b="0" dirty="0">
                          <a:effectLst/>
                        </a:rPr>
                        <a:t> </a:t>
                      </a:r>
                      <a:r>
                        <a:rPr lang="en-US" sz="1800" b="0" i="1" dirty="0">
                          <a:effectLst/>
                        </a:rPr>
                        <a:t>(n=2)</a:t>
                      </a:r>
                      <a:endParaRPr lang="en-GB" sz="1800" b="0" i="1"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GB" sz="1800" dirty="0">
                          <a:effectLst/>
                        </a:rPr>
                        <a:t>Test accuracy reviews</a:t>
                      </a:r>
                      <a:endParaRPr lang="en-GB" sz="1800" dirty="0">
                        <a:effectLst/>
                        <a:latin typeface="Calibri"/>
                        <a:ea typeface="Calibri"/>
                        <a:cs typeface="Arial"/>
                      </a:endParaRPr>
                    </a:p>
                  </a:txBody>
                  <a:tcPr marL="68580" marR="68580" marT="0" marB="0"/>
                </a:tc>
                <a:tc>
                  <a:txBody>
                    <a:bodyPr/>
                    <a:lstStyle/>
                    <a:p>
                      <a:pPr marL="0" marR="0" algn="just">
                        <a:lnSpc>
                          <a:spcPct val="115000"/>
                        </a:lnSpc>
                        <a:spcBef>
                          <a:spcPts val="600"/>
                        </a:spcBef>
                        <a:spcAft>
                          <a:spcPts val="0"/>
                        </a:spcAft>
                      </a:pPr>
                      <a:r>
                        <a:rPr lang="en-GB" sz="1800">
                          <a:effectLst/>
                        </a:rPr>
                        <a:t>GRADE </a:t>
                      </a:r>
                      <a:endParaRPr lang="en-GB" sz="1800">
                        <a:effectLst/>
                        <a:latin typeface="Calibri"/>
                        <a:ea typeface="Calibri"/>
                        <a:cs typeface="Arial"/>
                      </a:endParaRPr>
                    </a:p>
                  </a:txBody>
                  <a:tcPr marL="68580" marR="68580" marT="0" marB="0"/>
                </a:tc>
                <a:extLst>
                  <a:ext uri="{0D108BD9-81ED-4DB2-BD59-A6C34878D82A}">
                    <a16:rowId xmlns:a16="http://schemas.microsoft.com/office/drawing/2014/main" val="10002"/>
                  </a:ext>
                </a:extLst>
              </a:tr>
              <a:tr h="571751">
                <a:tc>
                  <a:txBody>
                    <a:bodyPr/>
                    <a:lstStyle/>
                    <a:p>
                      <a:pPr marL="0" marR="0" algn="l">
                        <a:lnSpc>
                          <a:spcPct val="115000"/>
                        </a:lnSpc>
                        <a:spcBef>
                          <a:spcPts val="600"/>
                        </a:spcBef>
                        <a:spcAft>
                          <a:spcPts val="0"/>
                        </a:spcAft>
                      </a:pPr>
                      <a:r>
                        <a:rPr lang="en-US" sz="1800" dirty="0">
                          <a:effectLst/>
                        </a:rPr>
                        <a:t>Barriers and facilitators to access to and provision of </a:t>
                      </a:r>
                      <a:r>
                        <a:rPr lang="en-GB" sz="1800" dirty="0">
                          <a:effectLst/>
                        </a:rPr>
                        <a:t>ANC</a:t>
                      </a:r>
                      <a:r>
                        <a:rPr lang="en-GB" sz="1800" i="1" dirty="0">
                          <a:effectLst/>
                        </a:rPr>
                        <a:t> </a:t>
                      </a:r>
                      <a:r>
                        <a:rPr lang="en-GB" sz="1800" b="0" i="1" dirty="0">
                          <a:effectLst/>
                        </a:rPr>
                        <a:t>(n=2)</a:t>
                      </a:r>
                      <a:endParaRPr lang="en-GB" sz="1800" b="0" i="1"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GB" sz="1800" dirty="0">
                          <a:effectLst/>
                        </a:rPr>
                        <a:t>Qualitative evidence synthesis</a:t>
                      </a:r>
                      <a:endParaRPr lang="en-GB" sz="1800" dirty="0">
                        <a:effectLst/>
                        <a:latin typeface="Calibri"/>
                        <a:ea typeface="Calibri"/>
                        <a:cs typeface="Arial"/>
                      </a:endParaRPr>
                    </a:p>
                  </a:txBody>
                  <a:tcPr marL="68580" marR="68580" marT="0" marB="0"/>
                </a:tc>
                <a:tc>
                  <a:txBody>
                    <a:bodyPr/>
                    <a:lstStyle/>
                    <a:p>
                      <a:pPr marL="0" marR="0" algn="just">
                        <a:lnSpc>
                          <a:spcPct val="115000"/>
                        </a:lnSpc>
                        <a:spcBef>
                          <a:spcPts val="600"/>
                        </a:spcBef>
                        <a:spcAft>
                          <a:spcPts val="0"/>
                        </a:spcAft>
                      </a:pPr>
                      <a:r>
                        <a:rPr lang="en-GB" sz="1800" dirty="0">
                          <a:effectLst/>
                        </a:rPr>
                        <a:t>GRADE-</a:t>
                      </a:r>
                      <a:r>
                        <a:rPr lang="en-GB" sz="1800" dirty="0" err="1">
                          <a:effectLst/>
                        </a:rPr>
                        <a:t>CERQual</a:t>
                      </a:r>
                      <a:endParaRPr lang="en-GB" sz="1800" dirty="0">
                        <a:effectLst/>
                        <a:latin typeface="Calibri"/>
                        <a:ea typeface="Calibri"/>
                        <a:cs typeface="Arial"/>
                      </a:endParaRPr>
                    </a:p>
                  </a:txBody>
                  <a:tcPr marL="68580" marR="68580" marT="0" marB="0"/>
                </a:tc>
                <a:extLst>
                  <a:ext uri="{0D108BD9-81ED-4DB2-BD59-A6C34878D82A}">
                    <a16:rowId xmlns:a16="http://schemas.microsoft.com/office/drawing/2014/main" val="10003"/>
                  </a:ext>
                </a:extLst>
              </a:tr>
              <a:tr h="571751">
                <a:tc>
                  <a:txBody>
                    <a:bodyPr/>
                    <a:lstStyle/>
                    <a:p>
                      <a:pPr marL="0" marR="0" algn="l">
                        <a:lnSpc>
                          <a:spcPct val="115000"/>
                        </a:lnSpc>
                        <a:spcBef>
                          <a:spcPts val="600"/>
                        </a:spcBef>
                        <a:spcAft>
                          <a:spcPts val="0"/>
                        </a:spcAft>
                      </a:pPr>
                      <a:r>
                        <a:rPr lang="en-GB" dirty="0"/>
                        <a:t>Health systems interventions to improve the utilization and quality of ANC</a:t>
                      </a:r>
                      <a:r>
                        <a:rPr lang="en-GB" b="0" dirty="0"/>
                        <a:t> </a:t>
                      </a:r>
                      <a:r>
                        <a:rPr lang="en-GB" b="0" i="1" dirty="0"/>
                        <a:t>(n=6)</a:t>
                      </a:r>
                      <a:endParaRPr lang="en-GB" sz="1800" b="0" i="1"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GB" sz="1800" dirty="0">
                          <a:effectLst/>
                        </a:rPr>
                        <a:t>Effectiveness reviews</a:t>
                      </a:r>
                      <a:endParaRPr lang="en-GB" sz="1800" dirty="0">
                        <a:effectLst/>
                        <a:latin typeface="Calibri"/>
                        <a:ea typeface="Calibri"/>
                        <a:cs typeface="Arial"/>
                      </a:endParaRPr>
                    </a:p>
                  </a:txBody>
                  <a:tcPr marL="68580" marR="68580" marT="0" marB="0"/>
                </a:tc>
                <a:tc>
                  <a:txBody>
                    <a:bodyPr/>
                    <a:lstStyle/>
                    <a:p>
                      <a:pPr marL="0" marR="0" algn="just">
                        <a:lnSpc>
                          <a:spcPct val="115000"/>
                        </a:lnSpc>
                        <a:spcBef>
                          <a:spcPts val="600"/>
                        </a:spcBef>
                        <a:spcAft>
                          <a:spcPts val="0"/>
                        </a:spcAft>
                      </a:pPr>
                      <a:r>
                        <a:rPr lang="en-GB" sz="1800" dirty="0">
                          <a:effectLst/>
                        </a:rPr>
                        <a:t>GRADE</a:t>
                      </a:r>
                      <a:endParaRPr lang="en-GB" sz="1800" dirty="0">
                        <a:effectLst/>
                        <a:latin typeface="Calibri"/>
                        <a:ea typeface="Calibri"/>
                        <a:cs typeface="Arial"/>
                      </a:endParaRPr>
                    </a:p>
                  </a:txBody>
                  <a:tcPr marL="68580" marR="68580" marT="0" marB="0"/>
                </a:tc>
                <a:extLst>
                  <a:ext uri="{0D108BD9-81ED-4DB2-BD59-A6C34878D82A}">
                    <a16:rowId xmlns:a16="http://schemas.microsoft.com/office/drawing/2014/main" val="10004"/>
                  </a:ext>
                </a:extLst>
              </a:tr>
              <a:tr h="1160753">
                <a:tc>
                  <a:txBody>
                    <a:bodyPr/>
                    <a:lstStyle/>
                    <a:p>
                      <a:pPr marL="0" marR="0" algn="l">
                        <a:lnSpc>
                          <a:spcPct val="115000"/>
                        </a:lnSpc>
                        <a:spcBef>
                          <a:spcPts val="600"/>
                        </a:spcBef>
                        <a:spcAft>
                          <a:spcPts val="0"/>
                        </a:spcAft>
                      </a:pPr>
                      <a:r>
                        <a:rPr lang="en-GB" dirty="0"/>
                        <a:t>Large scale WHO ANC  model (4-visit) case studies</a:t>
                      </a:r>
                      <a:endParaRPr lang="en-GB" sz="1800" dirty="0">
                        <a:effectLst/>
                        <a:latin typeface="Calibri"/>
                        <a:ea typeface="Calibri"/>
                        <a:cs typeface="Arial"/>
                      </a:endParaRPr>
                    </a:p>
                  </a:txBody>
                  <a:tcPr marL="68580" marR="68580" marT="0" marB="0"/>
                </a:tc>
                <a:tc>
                  <a:txBody>
                    <a:bodyPr/>
                    <a:lstStyle/>
                    <a:p>
                      <a:pPr marL="0" marR="0" algn="l">
                        <a:lnSpc>
                          <a:spcPct val="115000"/>
                        </a:lnSpc>
                        <a:spcBef>
                          <a:spcPts val="600"/>
                        </a:spcBef>
                        <a:spcAft>
                          <a:spcPts val="0"/>
                        </a:spcAft>
                      </a:pPr>
                      <a:r>
                        <a:rPr lang="en-GB" sz="1800" dirty="0">
                          <a:effectLst/>
                        </a:rPr>
                        <a:t>Mixed-methods review, focusing on contextual and health system factors affecting implementation</a:t>
                      </a:r>
                      <a:endParaRPr lang="en-GB" sz="1800" dirty="0">
                        <a:effectLst/>
                        <a:latin typeface="Calibri"/>
                        <a:ea typeface="Calibri"/>
                        <a:cs typeface="Arial"/>
                      </a:endParaRPr>
                    </a:p>
                  </a:txBody>
                  <a:tcPr marL="68580" marR="68580" marT="0" marB="0"/>
                </a:tc>
                <a:tc>
                  <a:txBody>
                    <a:bodyPr/>
                    <a:lstStyle/>
                    <a:p>
                      <a:pPr marL="0" marR="0" algn="just">
                        <a:lnSpc>
                          <a:spcPct val="115000"/>
                        </a:lnSpc>
                        <a:spcBef>
                          <a:spcPts val="600"/>
                        </a:spcBef>
                        <a:spcAft>
                          <a:spcPts val="0"/>
                        </a:spcAft>
                      </a:pPr>
                      <a:r>
                        <a:rPr lang="en-GB" sz="1800" dirty="0">
                          <a:effectLst/>
                        </a:rPr>
                        <a:t>N/A</a:t>
                      </a:r>
                      <a:endParaRPr lang="en-GB" sz="1800" dirty="0">
                        <a:effectLst/>
                        <a:latin typeface="Calibri"/>
                        <a:ea typeface="Calibri"/>
                        <a:cs typeface="Arial"/>
                      </a:endParaRPr>
                    </a:p>
                  </a:txBody>
                  <a:tcPr marL="68580" marR="68580" marT="0" marB="0"/>
                </a:tc>
                <a:extLst>
                  <a:ext uri="{0D108BD9-81ED-4DB2-BD59-A6C34878D82A}">
                    <a16:rowId xmlns:a16="http://schemas.microsoft.com/office/drawing/2014/main" val="10005"/>
                  </a:ext>
                </a:extLst>
              </a:tr>
            </a:tbl>
          </a:graphicData>
        </a:graphic>
      </p:graphicFrame>
      <p:sp>
        <p:nvSpPr>
          <p:cNvPr id="11" name="Rectangle 5"/>
          <p:cNvSpPr>
            <a:spLocks noChangeArrowheads="1"/>
          </p:cNvSpPr>
          <p:nvPr/>
        </p:nvSpPr>
        <p:spPr bwMode="auto">
          <a:xfrm>
            <a:off x="1639888" y="2159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079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DECIDE framework</a:t>
            </a:r>
          </a:p>
        </p:txBody>
      </p:sp>
      <p:sp>
        <p:nvSpPr>
          <p:cNvPr id="5" name="Content Placeholder 4"/>
          <p:cNvSpPr>
            <a:spLocks noGrp="1"/>
          </p:cNvSpPr>
          <p:nvPr>
            <p:ph sz="half" idx="2"/>
          </p:nvPr>
        </p:nvSpPr>
        <p:spPr>
          <a:xfrm>
            <a:off x="5724128" y="1600200"/>
            <a:ext cx="3240360" cy="4525963"/>
          </a:xfrm>
        </p:spPr>
        <p:txBody>
          <a:bodyPr>
            <a:normAutofit lnSpcReduction="10000"/>
          </a:bodyPr>
          <a:lstStyle/>
          <a:p>
            <a:r>
              <a:rPr lang="en-GB" sz="2400" dirty="0"/>
              <a:t>Three technical consultations with guideline development group</a:t>
            </a:r>
            <a:r>
              <a:rPr lang="en-GB" dirty="0"/>
              <a:t> </a:t>
            </a:r>
          </a:p>
          <a:p>
            <a:pPr marL="0" indent="0">
              <a:buNone/>
            </a:pPr>
            <a:r>
              <a:rPr lang="en-GB" sz="1800" dirty="0"/>
              <a:t>       (October 2015-March 2016)</a:t>
            </a:r>
          </a:p>
          <a:p>
            <a:pPr marL="0" indent="0">
              <a:buNone/>
            </a:pPr>
            <a:endParaRPr lang="en-GB" sz="1800" dirty="0"/>
          </a:p>
          <a:p>
            <a:r>
              <a:rPr lang="en-GB" sz="2400" dirty="0"/>
              <a:t>Collaborative effort  between WHO departments, methodologists and different groups of experts</a:t>
            </a:r>
            <a:endParaRPr lang="en-GB" dirty="0"/>
          </a:p>
        </p:txBody>
      </p:sp>
      <p:graphicFrame>
        <p:nvGraphicFramePr>
          <p:cNvPr id="6" name="Diagram 5"/>
          <p:cNvGraphicFramePr/>
          <p:nvPr>
            <p:extLst>
              <p:ext uri="{D42A27DB-BD31-4B8C-83A1-F6EECF244321}">
                <p14:modId xmlns:p14="http://schemas.microsoft.com/office/powerpoint/2010/main" val="3163131402"/>
              </p:ext>
            </p:extLst>
          </p:nvPr>
        </p:nvGraphicFramePr>
        <p:xfrm>
          <a:off x="611560" y="1052736"/>
          <a:ext cx="482453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364088" y="6415695"/>
            <a:ext cx="2098523" cy="276999"/>
          </a:xfrm>
          <a:prstGeom prst="rect">
            <a:avLst/>
          </a:prstGeom>
          <a:noFill/>
        </p:spPr>
        <p:txBody>
          <a:bodyPr wrap="none" rtlCol="0">
            <a:spAutoFit/>
          </a:bodyPr>
          <a:lstStyle/>
          <a:p>
            <a:r>
              <a:rPr lang="en-GB" sz="1200" u="sng" dirty="0">
                <a:hlinkClick r:id="rId8"/>
              </a:rPr>
              <a:t>http://ietd.epistemonikos.org/</a:t>
            </a:r>
            <a:endParaRPr lang="en-GB" sz="1200" dirty="0"/>
          </a:p>
        </p:txBody>
      </p:sp>
    </p:spTree>
    <p:extLst>
      <p:ext uri="{BB962C8B-B14F-4D97-AF65-F5344CB8AC3E}">
        <p14:creationId xmlns:p14="http://schemas.microsoft.com/office/powerpoint/2010/main" val="234314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recommendations</a:t>
            </a:r>
          </a:p>
        </p:txBody>
      </p:sp>
      <p:sp>
        <p:nvSpPr>
          <p:cNvPr id="3" name="Content Placeholder 2"/>
          <p:cNvSpPr>
            <a:spLocks noGrp="1"/>
          </p:cNvSpPr>
          <p:nvPr>
            <p:ph idx="1"/>
          </p:nvPr>
        </p:nvSpPr>
        <p:spPr>
          <a:xfrm>
            <a:off x="457200" y="1556793"/>
            <a:ext cx="8229600" cy="3456384"/>
          </a:xfrm>
          <a:solidFill>
            <a:schemeClr val="accent1">
              <a:lumMod val="20000"/>
              <a:lumOff val="80000"/>
            </a:schemeClr>
          </a:solidFill>
        </p:spPr>
        <p:txBody>
          <a:bodyPr/>
          <a:lstStyle/>
          <a:p>
            <a:r>
              <a:rPr lang="en-GB" dirty="0"/>
              <a:t>We recommend the option</a:t>
            </a:r>
          </a:p>
          <a:p>
            <a:r>
              <a:rPr lang="en-GB" dirty="0"/>
              <a:t>We recommend this option under certain conditions</a:t>
            </a:r>
          </a:p>
          <a:p>
            <a:pPr lvl="1">
              <a:buFont typeface="Wingdings" pitchFamily="2" charset="2"/>
              <a:buChar char="Ø"/>
            </a:pPr>
            <a:r>
              <a:rPr lang="en-GB" dirty="0"/>
              <a:t>Only in the context of rigorous research</a:t>
            </a:r>
          </a:p>
          <a:p>
            <a:pPr lvl="1">
              <a:buFont typeface="Wingdings" pitchFamily="2" charset="2"/>
              <a:buChar char="Ø"/>
            </a:pPr>
            <a:r>
              <a:rPr lang="en-GB" dirty="0"/>
              <a:t>Only with targeted monitoring and evaluation</a:t>
            </a:r>
          </a:p>
          <a:p>
            <a:pPr lvl="1">
              <a:buFont typeface="Wingdings" pitchFamily="2" charset="2"/>
              <a:buChar char="Ø"/>
            </a:pPr>
            <a:r>
              <a:rPr lang="en-GB" dirty="0"/>
              <a:t>Only in specific contexts</a:t>
            </a:r>
          </a:p>
          <a:p>
            <a:r>
              <a:rPr lang="en-GB" dirty="0"/>
              <a:t>We do not recommend this option</a:t>
            </a:r>
          </a:p>
        </p:txBody>
      </p:sp>
    </p:spTree>
    <p:extLst>
      <p:ext uri="{BB962C8B-B14F-4D97-AF65-F5344CB8AC3E}">
        <p14:creationId xmlns:p14="http://schemas.microsoft.com/office/powerpoint/2010/main" val="205432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Recommendations on ANC </a:t>
            </a:r>
          </a:p>
        </p:txBody>
      </p:sp>
      <p:sp>
        <p:nvSpPr>
          <p:cNvPr id="3" name="Content Placeholder 2"/>
          <p:cNvSpPr>
            <a:spLocks noGrp="1"/>
          </p:cNvSpPr>
          <p:nvPr>
            <p:ph idx="1"/>
          </p:nvPr>
        </p:nvSpPr>
        <p:spPr>
          <a:xfrm>
            <a:off x="467544" y="2078851"/>
            <a:ext cx="6840760" cy="3240360"/>
          </a:xfrm>
          <a:solidFill>
            <a:schemeClr val="accent1">
              <a:lumMod val="20000"/>
              <a:lumOff val="80000"/>
            </a:schemeClr>
          </a:solidFill>
        </p:spPr>
        <p:txBody>
          <a:bodyPr>
            <a:normAutofit lnSpcReduction="10000"/>
          </a:bodyPr>
          <a:lstStyle/>
          <a:p>
            <a:pPr marL="514350" indent="-514350">
              <a:buSzPct val="100000"/>
              <a:buFont typeface="+mj-lt"/>
              <a:buAutoNum type="alphaUcPeriod"/>
            </a:pPr>
            <a:r>
              <a:rPr lang="en-GB" dirty="0"/>
              <a:t>Nutritional interventions  </a:t>
            </a:r>
            <a:r>
              <a:rPr lang="en-GB" b="1" dirty="0"/>
              <a:t>(14)</a:t>
            </a:r>
          </a:p>
          <a:p>
            <a:pPr marL="514350" indent="-514350">
              <a:buSzPct val="100000"/>
              <a:buFont typeface="+mj-lt"/>
              <a:buAutoNum type="alphaUcPeriod"/>
            </a:pPr>
            <a:r>
              <a:rPr lang="en-GB" dirty="0"/>
              <a:t>Maternal and fetal assessment </a:t>
            </a:r>
            <a:r>
              <a:rPr lang="en-GB" b="1" dirty="0"/>
              <a:t>(13)</a:t>
            </a:r>
          </a:p>
          <a:p>
            <a:pPr marL="514350" indent="-514350">
              <a:buSzPct val="100000"/>
              <a:buFont typeface="+mj-lt"/>
              <a:buAutoNum type="alphaUcPeriod"/>
            </a:pPr>
            <a:r>
              <a:rPr lang="en-GB" dirty="0"/>
              <a:t>Preventive measures </a:t>
            </a:r>
            <a:r>
              <a:rPr lang="en-GB" b="1" dirty="0"/>
              <a:t>(7)</a:t>
            </a:r>
          </a:p>
          <a:p>
            <a:pPr marL="514350" indent="-514350">
              <a:buSzPct val="100000"/>
              <a:buFont typeface="+mj-lt"/>
              <a:buAutoNum type="alphaUcPeriod"/>
            </a:pPr>
            <a:r>
              <a:rPr lang="en-GB" dirty="0"/>
              <a:t>Interventions for common physiological symptoms</a:t>
            </a:r>
            <a:r>
              <a:rPr lang="en-GB" b="1" dirty="0"/>
              <a:t> (6)</a:t>
            </a:r>
          </a:p>
          <a:p>
            <a:pPr marL="514350" indent="-514350">
              <a:buSzPct val="100000"/>
              <a:buFont typeface="+mj-lt"/>
              <a:buAutoNum type="alphaUcPeriod"/>
            </a:pPr>
            <a:r>
              <a:rPr lang="en-GB" dirty="0"/>
              <a:t>Health systems interventions to improve the utilization and quality of ANC</a:t>
            </a:r>
            <a:r>
              <a:rPr lang="en-GB" b="1" dirty="0"/>
              <a:t> (9)</a:t>
            </a:r>
          </a:p>
          <a:p>
            <a:endParaRPr lang="en-GB" dirty="0"/>
          </a:p>
          <a:p>
            <a:endParaRPr lang="en-GB" dirty="0"/>
          </a:p>
        </p:txBody>
      </p:sp>
      <p:sp>
        <p:nvSpPr>
          <p:cNvPr id="5" name="TextBox 4"/>
          <p:cNvSpPr txBox="1"/>
          <p:nvPr/>
        </p:nvSpPr>
        <p:spPr>
          <a:xfrm>
            <a:off x="287524" y="1124744"/>
            <a:ext cx="7200800" cy="954107"/>
          </a:xfrm>
          <a:prstGeom prst="rect">
            <a:avLst/>
          </a:prstGeom>
          <a:noFill/>
        </p:spPr>
        <p:txBody>
          <a:bodyPr wrap="square" rtlCol="0">
            <a:spAutoFit/>
          </a:bodyPr>
          <a:lstStyle/>
          <a:p>
            <a:r>
              <a:rPr lang="en-GB" sz="2800" b="1" dirty="0"/>
              <a:t>49 recommendations </a:t>
            </a:r>
            <a:r>
              <a:rPr lang="en-GB" sz="2800" dirty="0"/>
              <a:t>were grouped into five topic areas:</a:t>
            </a:r>
            <a:endParaRPr lang="en-GB" sz="28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372" y="1772816"/>
            <a:ext cx="559759" cy="417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7544" y="5301208"/>
            <a:ext cx="6840760" cy="954107"/>
          </a:xfrm>
          <a:prstGeom prst="rect">
            <a:avLst/>
          </a:prstGeom>
          <a:noFill/>
        </p:spPr>
        <p:txBody>
          <a:bodyPr wrap="square" rtlCol="0">
            <a:spAutoFit/>
          </a:bodyPr>
          <a:lstStyle/>
          <a:p>
            <a:pPr marL="0" lvl="1">
              <a:buClr>
                <a:schemeClr val="tx1"/>
              </a:buClr>
              <a:buSzPct val="60000"/>
            </a:pPr>
            <a:r>
              <a:rPr lang="en-GB" sz="2800" dirty="0"/>
              <a:t>Including </a:t>
            </a:r>
            <a:r>
              <a:rPr lang="en-GB" sz="2800" b="1" dirty="0"/>
              <a:t>10 </a:t>
            </a:r>
            <a:r>
              <a:rPr lang="en-GB" sz="2800" dirty="0"/>
              <a:t>recommendations relevant to routine ANC from other WHO guidelines</a:t>
            </a:r>
            <a:endParaRPr lang="en-GB" sz="2800" b="1" dirty="0"/>
          </a:p>
        </p:txBody>
      </p:sp>
    </p:spTree>
    <p:extLst>
      <p:ext uri="{BB962C8B-B14F-4D97-AF65-F5344CB8AC3E}">
        <p14:creationId xmlns:p14="http://schemas.microsoft.com/office/powerpoint/2010/main" val="290977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few remarks on the guideline document</a:t>
            </a:r>
          </a:p>
        </p:txBody>
      </p:sp>
      <p:sp>
        <p:nvSpPr>
          <p:cNvPr id="3" name="Content Placeholder 2"/>
          <p:cNvSpPr>
            <a:spLocks noGrp="1"/>
          </p:cNvSpPr>
          <p:nvPr>
            <p:ph idx="1"/>
          </p:nvPr>
        </p:nvSpPr>
        <p:spPr>
          <a:xfrm>
            <a:off x="323528" y="1124744"/>
            <a:ext cx="8496944" cy="5001419"/>
          </a:xfrm>
        </p:spPr>
        <p:txBody>
          <a:bodyPr>
            <a:noAutofit/>
          </a:bodyPr>
          <a:lstStyle/>
          <a:p>
            <a:r>
              <a:rPr lang="en-GB" sz="2200" b="1" dirty="0"/>
              <a:t>Detailed methodology</a:t>
            </a:r>
            <a:r>
              <a:rPr lang="en-GB" sz="2200" dirty="0"/>
              <a:t> is provided for synthesizing and assessing different types of evidence</a:t>
            </a:r>
          </a:p>
          <a:p>
            <a:r>
              <a:rPr lang="en-GB" sz="2200" b="1" dirty="0"/>
              <a:t>For each recommendation</a:t>
            </a:r>
            <a:r>
              <a:rPr lang="en-GB" sz="2200" dirty="0"/>
              <a:t> the evidence base included benefits and harms, values, equity, resource use, acceptability, feasibility </a:t>
            </a:r>
          </a:p>
          <a:p>
            <a:r>
              <a:rPr lang="en-GB" sz="2200" b="1" dirty="0"/>
              <a:t>Remarks</a:t>
            </a:r>
            <a:r>
              <a:rPr lang="en-GB" sz="2200" dirty="0"/>
              <a:t> sections and </a:t>
            </a:r>
            <a:r>
              <a:rPr lang="en-GB" sz="2200" b="1" dirty="0"/>
              <a:t>implementation sections</a:t>
            </a:r>
            <a:r>
              <a:rPr lang="en-GB" sz="2200" dirty="0"/>
              <a:t> are crucial to each recommendation</a:t>
            </a:r>
          </a:p>
          <a:p>
            <a:r>
              <a:rPr lang="en-GB" sz="2200" b="1" dirty="0"/>
              <a:t>Direct links</a:t>
            </a:r>
            <a:r>
              <a:rPr lang="en-GB" sz="2200" dirty="0"/>
              <a:t> are provided to other WHO guidelines</a:t>
            </a:r>
          </a:p>
          <a:p>
            <a:r>
              <a:rPr lang="en-GB" sz="2200" dirty="0"/>
              <a:t>Recommendations are </a:t>
            </a:r>
            <a:r>
              <a:rPr lang="en-GB" sz="2200" b="1" dirty="0"/>
              <a:t>mapped</a:t>
            </a:r>
            <a:r>
              <a:rPr lang="en-GB" sz="2200" dirty="0"/>
              <a:t> to the 2016 ANC model for optimal timing of the recommended interventions</a:t>
            </a:r>
          </a:p>
          <a:p>
            <a:r>
              <a:rPr lang="en-GB" sz="2200" dirty="0"/>
              <a:t>The ANC guideline is </a:t>
            </a:r>
            <a:r>
              <a:rPr lang="en-GB" sz="2200" b="1" dirty="0"/>
              <a:t>NOT</a:t>
            </a:r>
            <a:r>
              <a:rPr lang="en-GB" sz="2200" dirty="0"/>
              <a:t> a clinical practice manual</a:t>
            </a:r>
            <a:endParaRPr lang="en-GB" sz="2400" dirty="0"/>
          </a:p>
          <a:p>
            <a:pPr marL="457200" lvl="1" indent="0">
              <a:buNone/>
            </a:pPr>
            <a:r>
              <a:rPr lang="en-US" sz="1800" dirty="0"/>
              <a:t>Guidance on good clinical practices (such as measuring maternal blood pressure, proteinuria and weight, and checking for fetal heart sounds) and established health promotion activities </a:t>
            </a:r>
            <a:r>
              <a:rPr lang="en-GB" sz="1800" dirty="0"/>
              <a:t>(such as family planning counselling and birth preparedness) can be found in the relevant WHO clinical practice manuals </a:t>
            </a:r>
            <a:endParaRPr lang="en-US" sz="1800" dirty="0"/>
          </a:p>
          <a:p>
            <a:pPr marL="0" indent="0">
              <a:buNone/>
            </a:pPr>
            <a:endParaRPr lang="en-GB" sz="2000" dirty="0"/>
          </a:p>
          <a:p>
            <a:endParaRPr lang="en-GB" sz="2400" dirty="0"/>
          </a:p>
          <a:p>
            <a:endParaRPr lang="en-GB" sz="2400" dirty="0"/>
          </a:p>
        </p:txBody>
      </p:sp>
    </p:spTree>
    <p:extLst>
      <p:ext uri="{BB962C8B-B14F-4D97-AF65-F5344CB8AC3E}">
        <p14:creationId xmlns:p14="http://schemas.microsoft.com/office/powerpoint/2010/main" val="274924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 y="25152"/>
            <a:ext cx="5861107" cy="6449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707901" y="5624587"/>
            <a:ext cx="8229600" cy="850106"/>
          </a:xfrm>
        </p:spPr>
        <p:txBody>
          <a:bodyPr>
            <a:normAutofit/>
          </a:bodyPr>
          <a:lstStyle/>
          <a:p>
            <a:pPr algn="r"/>
            <a:r>
              <a:rPr lang="en-GB" sz="2800" dirty="0"/>
              <a:t>Examples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5815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551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a:t>RECOMMENDATIONS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384" y="1126280"/>
            <a:ext cx="615735" cy="441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67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Nutritional interventions - 1</a:t>
            </a:r>
          </a:p>
        </p:txBody>
      </p:sp>
      <p:graphicFrame>
        <p:nvGraphicFramePr>
          <p:cNvPr id="5" name="Table 4"/>
          <p:cNvGraphicFramePr>
            <a:graphicFrameLocks noGrp="1"/>
          </p:cNvGraphicFramePr>
          <p:nvPr>
            <p:extLst>
              <p:ext uri="{D42A27DB-BD31-4B8C-83A1-F6EECF244321}">
                <p14:modId xmlns:p14="http://schemas.microsoft.com/office/powerpoint/2010/main" val="2194288047"/>
              </p:ext>
            </p:extLst>
          </p:nvPr>
        </p:nvGraphicFramePr>
        <p:xfrm>
          <a:off x="467544" y="1556792"/>
          <a:ext cx="7992888" cy="4064837"/>
        </p:xfrm>
        <a:graphic>
          <a:graphicData uri="http://schemas.openxmlformats.org/drawingml/2006/table">
            <a:tbl>
              <a:tblPr firstRow="1" firstCol="1" bandRow="1">
                <a:tableStyleId>{E8B1032C-EA38-4F05-BA0D-38AFFFC7BED3}</a:tableStyleId>
              </a:tblPr>
              <a:tblGrid>
                <a:gridCol w="5996934">
                  <a:extLst>
                    <a:ext uri="{9D8B030D-6E8A-4147-A177-3AD203B41FA5}">
                      <a16:colId xmlns:a16="http://schemas.microsoft.com/office/drawing/2014/main" val="20000"/>
                    </a:ext>
                  </a:extLst>
                </a:gridCol>
                <a:gridCol w="1995954">
                  <a:extLst>
                    <a:ext uri="{9D8B030D-6E8A-4147-A177-3AD203B41FA5}">
                      <a16:colId xmlns:a16="http://schemas.microsoft.com/office/drawing/2014/main" val="20001"/>
                    </a:ext>
                  </a:extLst>
                </a:gridCol>
              </a:tblGrid>
              <a:tr h="1080120">
                <a:tc>
                  <a:txBody>
                    <a:bodyPr/>
                    <a:lstStyle/>
                    <a:p>
                      <a:pPr algn="just">
                        <a:lnSpc>
                          <a:spcPct val="115000"/>
                        </a:lnSpc>
                        <a:spcBef>
                          <a:spcPts val="600"/>
                        </a:spcBef>
                        <a:spcAft>
                          <a:spcPts val="0"/>
                        </a:spcAft>
                      </a:pPr>
                      <a:r>
                        <a:rPr lang="en-GB" sz="1600" b="0" dirty="0">
                          <a:effectLst/>
                        </a:rPr>
                        <a:t>A.1.1: </a:t>
                      </a:r>
                      <a:r>
                        <a:rPr lang="en-GB" sz="1600" b="1" dirty="0">
                          <a:effectLst/>
                        </a:rPr>
                        <a:t>Counselling about healthy eating and keeping physically active during pregnancy</a:t>
                      </a:r>
                      <a:r>
                        <a:rPr lang="en-GB" sz="1600" b="0" dirty="0">
                          <a:effectLst/>
                        </a:rPr>
                        <a:t> is recommended for pregnant women to stay healthy and to prevent excessive weight gain during pregnancy.</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rPr>
                        <a:t>Recommended</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954685">
                <a:tc>
                  <a:txBody>
                    <a:bodyPr/>
                    <a:lstStyle/>
                    <a:p>
                      <a:pPr algn="just">
                        <a:lnSpc>
                          <a:spcPct val="115000"/>
                        </a:lnSpc>
                        <a:spcBef>
                          <a:spcPts val="600"/>
                        </a:spcBef>
                        <a:spcAft>
                          <a:spcPts val="0"/>
                        </a:spcAft>
                      </a:pPr>
                      <a:r>
                        <a:rPr lang="en-GB" sz="1600" b="0" dirty="0">
                          <a:effectLst/>
                        </a:rPr>
                        <a:t>A.1.2: In undernourished populations, </a:t>
                      </a:r>
                      <a:r>
                        <a:rPr lang="en-GB" sz="1600" b="1" dirty="0">
                          <a:effectLst/>
                        </a:rPr>
                        <a:t>nutrition education on increasing daily energy and protein intake</a:t>
                      </a:r>
                      <a:r>
                        <a:rPr lang="en-GB" sz="1600" b="0" dirty="0">
                          <a:effectLst/>
                        </a:rPr>
                        <a:t> is recommended for pregnant women to reduce the risk of low-birth-weight neonates.</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1"/>
                  </a:ext>
                </a:extLst>
              </a:tr>
              <a:tr h="1075347">
                <a:tc>
                  <a:txBody>
                    <a:bodyPr/>
                    <a:lstStyle/>
                    <a:p>
                      <a:pPr algn="just">
                        <a:lnSpc>
                          <a:spcPct val="115000"/>
                        </a:lnSpc>
                        <a:spcBef>
                          <a:spcPts val="600"/>
                        </a:spcBef>
                        <a:spcAft>
                          <a:spcPts val="0"/>
                        </a:spcAft>
                      </a:pPr>
                      <a:r>
                        <a:rPr lang="en-GB" sz="1600" b="0" dirty="0">
                          <a:effectLst/>
                        </a:rPr>
                        <a:t>A.1.3: In undernourished populations, </a:t>
                      </a:r>
                      <a:r>
                        <a:rPr lang="en-GB" sz="1600" b="1" dirty="0">
                          <a:effectLst/>
                        </a:rPr>
                        <a:t>balanced energy and protein dietary supplementation</a:t>
                      </a:r>
                      <a:r>
                        <a:rPr lang="en-GB" sz="1600" b="0" dirty="0">
                          <a:effectLst/>
                        </a:rPr>
                        <a:t> is recommended for pregnant women to reduce the risk of stillbirths and small-for-gestational-age neonates.</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r h="954685">
                <a:tc>
                  <a:txBody>
                    <a:bodyPr/>
                    <a:lstStyle/>
                    <a:p>
                      <a:pPr algn="just">
                        <a:lnSpc>
                          <a:spcPct val="115000"/>
                        </a:lnSpc>
                        <a:spcBef>
                          <a:spcPts val="600"/>
                        </a:spcBef>
                        <a:spcAft>
                          <a:spcPts val="0"/>
                        </a:spcAft>
                      </a:pPr>
                      <a:r>
                        <a:rPr lang="en-GB" sz="1600" b="0" dirty="0">
                          <a:effectLst/>
                        </a:rPr>
                        <a:t>A.1.4: In undernourished populations, </a:t>
                      </a:r>
                      <a:r>
                        <a:rPr lang="en-GB" sz="1600" b="1" dirty="0">
                          <a:effectLst/>
                        </a:rPr>
                        <a:t>high-protein supplementation</a:t>
                      </a:r>
                      <a:r>
                        <a:rPr lang="en-GB" sz="1600" b="0" dirty="0">
                          <a:effectLst/>
                        </a:rPr>
                        <a:t> is not recommended for pregnant women to improve maternal and perinatal outcomes.</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rPr>
                        <a:t>Not recommended</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
          <a:stretch/>
        </p:blipFill>
        <p:spPr bwMode="auto">
          <a:xfrm>
            <a:off x="8370752" y="24876"/>
            <a:ext cx="559759"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50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Nutritional interventions -2</a:t>
            </a:r>
          </a:p>
        </p:txBody>
      </p:sp>
      <p:graphicFrame>
        <p:nvGraphicFramePr>
          <p:cNvPr id="5" name="Table 4"/>
          <p:cNvGraphicFramePr>
            <a:graphicFrameLocks noGrp="1"/>
          </p:cNvGraphicFramePr>
          <p:nvPr>
            <p:extLst>
              <p:ext uri="{D42A27DB-BD31-4B8C-83A1-F6EECF244321}">
                <p14:modId xmlns:p14="http://schemas.microsoft.com/office/powerpoint/2010/main" val="2234811370"/>
              </p:ext>
            </p:extLst>
          </p:nvPr>
        </p:nvGraphicFramePr>
        <p:xfrm>
          <a:off x="467544" y="1556792"/>
          <a:ext cx="7992888" cy="4859627"/>
        </p:xfrm>
        <a:graphic>
          <a:graphicData uri="http://schemas.openxmlformats.org/drawingml/2006/table">
            <a:tbl>
              <a:tblPr firstRow="1" firstCol="1" bandRow="1">
                <a:tableStyleId>{E8B1032C-EA38-4F05-BA0D-38AFFFC7BED3}</a:tableStyleId>
              </a:tblPr>
              <a:tblGrid>
                <a:gridCol w="5996934">
                  <a:extLst>
                    <a:ext uri="{9D8B030D-6E8A-4147-A177-3AD203B41FA5}">
                      <a16:colId xmlns:a16="http://schemas.microsoft.com/office/drawing/2014/main" val="20000"/>
                    </a:ext>
                  </a:extLst>
                </a:gridCol>
                <a:gridCol w="1995954">
                  <a:extLst>
                    <a:ext uri="{9D8B030D-6E8A-4147-A177-3AD203B41FA5}">
                      <a16:colId xmlns:a16="http://schemas.microsoft.com/office/drawing/2014/main" val="20001"/>
                    </a:ext>
                  </a:extLst>
                </a:gridCol>
              </a:tblGrid>
              <a:tr h="1210328">
                <a:tc>
                  <a:txBody>
                    <a:bodyPr/>
                    <a:lstStyle/>
                    <a:p>
                      <a:pPr algn="just">
                        <a:lnSpc>
                          <a:spcPct val="115000"/>
                        </a:lnSpc>
                        <a:spcBef>
                          <a:spcPts val="600"/>
                        </a:spcBef>
                        <a:spcAft>
                          <a:spcPts val="0"/>
                        </a:spcAft>
                      </a:pPr>
                      <a:r>
                        <a:rPr lang="en-GB" sz="1600" b="0" dirty="0">
                          <a:effectLst/>
                          <a:latin typeface="Calibri"/>
                          <a:ea typeface="Calibri"/>
                          <a:cs typeface="Arial"/>
                        </a:rPr>
                        <a:t>A.2.1: </a:t>
                      </a:r>
                      <a:r>
                        <a:rPr lang="en-GB" sz="1600" b="1" dirty="0">
                          <a:effectLst/>
                          <a:latin typeface="Calibri"/>
                          <a:ea typeface="Calibri"/>
                          <a:cs typeface="Arial"/>
                        </a:rPr>
                        <a:t>Daily oral iron and folic acid supplementation</a:t>
                      </a:r>
                      <a:r>
                        <a:rPr lang="en-GB" sz="1600" b="0" dirty="0">
                          <a:effectLst/>
                          <a:latin typeface="Calibri"/>
                          <a:ea typeface="Calibri"/>
                          <a:cs typeface="Arial"/>
                        </a:rPr>
                        <a:t> with 30 mg to 60 mg of elemental iron </a:t>
                      </a:r>
                      <a:r>
                        <a:rPr lang="en-GB" sz="1600" b="0" dirty="0">
                          <a:effectLst/>
                          <a:latin typeface="Calibri"/>
                          <a:ea typeface="Calibri"/>
                          <a:cs typeface="Calibri"/>
                        </a:rPr>
                        <a:t>and 400 µg (0.4 mg) of folic acid </a:t>
                      </a:r>
                      <a:r>
                        <a:rPr lang="en-GB" sz="1600" b="0" dirty="0">
                          <a:effectLst/>
                          <a:latin typeface="Calibri"/>
                          <a:ea typeface="Calibri"/>
                          <a:cs typeface="Arial"/>
                        </a:rPr>
                        <a:t>is recommended for pregnant women to prevent maternal anaemia, puerperal sepsis, low birth weight, and preterm birth.</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A.2.2: </a:t>
                      </a:r>
                      <a:r>
                        <a:rPr lang="en-GB" sz="1600" b="1" dirty="0">
                          <a:effectLst/>
                          <a:latin typeface="Calibri"/>
                          <a:ea typeface="Calibri"/>
                          <a:cs typeface="Arial"/>
                        </a:rPr>
                        <a:t>Intermittent oral iron and folic acid supplementation </a:t>
                      </a:r>
                      <a:r>
                        <a:rPr lang="en-GB" sz="1600" b="0" dirty="0">
                          <a:effectLst/>
                          <a:latin typeface="Calibri"/>
                          <a:ea typeface="Calibri"/>
                          <a:cs typeface="Arial"/>
                        </a:rPr>
                        <a:t>with 120 mg of elemental iron and 2800 µg (2.8 mg) of folic acid once weekly is recommended for pregnant women to improve maternal and neonatal outcomes if daily iron is not acceptable due to side-effects, and in populations with an anaemia prevalence among pregnant women of less than 20%. </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1"/>
                  </a:ext>
                </a:extLst>
              </a:tr>
              <a:tr h="1012118">
                <a:tc>
                  <a:txBody>
                    <a:bodyPr/>
                    <a:lstStyle/>
                    <a:p>
                      <a:pPr algn="just">
                        <a:lnSpc>
                          <a:spcPct val="115000"/>
                        </a:lnSpc>
                        <a:spcBef>
                          <a:spcPts val="600"/>
                        </a:spcBef>
                        <a:spcAft>
                          <a:spcPts val="0"/>
                        </a:spcAft>
                      </a:pPr>
                      <a:r>
                        <a:rPr lang="en-GB" sz="1600" b="0" dirty="0">
                          <a:effectLst/>
                          <a:latin typeface="Calibri"/>
                          <a:ea typeface="Calibri"/>
                          <a:cs typeface="Arial"/>
                        </a:rPr>
                        <a:t>A.3: In populations with low dietary calcium intake, </a:t>
                      </a:r>
                      <a:r>
                        <a:rPr lang="en-GB" sz="1600" b="1" dirty="0">
                          <a:effectLst/>
                          <a:latin typeface="Calibri"/>
                          <a:ea typeface="Calibri"/>
                          <a:cs typeface="Arial"/>
                        </a:rPr>
                        <a:t>daily calcium supplementation</a:t>
                      </a:r>
                      <a:r>
                        <a:rPr lang="en-GB" sz="1600" b="0" dirty="0">
                          <a:effectLst/>
                          <a:latin typeface="Calibri"/>
                          <a:ea typeface="Calibri"/>
                          <a:cs typeface="Arial"/>
                        </a:rPr>
                        <a:t> (1.5–2.0 g oral elemental calcium) is recommended for pregnant women to reduce the risk of pre-eclampsia.</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Calibri"/>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A.4: </a:t>
                      </a:r>
                      <a:r>
                        <a:rPr lang="en-GB" sz="1600" b="1" dirty="0">
                          <a:effectLst/>
                          <a:latin typeface="Calibri"/>
                          <a:ea typeface="Calibri"/>
                          <a:cs typeface="Arial"/>
                        </a:rPr>
                        <a:t>Vitamin A supplementation</a:t>
                      </a:r>
                      <a:r>
                        <a:rPr lang="en-GB" sz="1600" b="0" dirty="0">
                          <a:effectLst/>
                          <a:latin typeface="Calibri"/>
                          <a:ea typeface="Calibri"/>
                          <a:cs typeface="Arial"/>
                        </a:rPr>
                        <a:t> is only recommended for pregnant women in areas where vitamin A deficiency is a severe public health problem, to prevent night blindness.</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Calibri"/>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
          <a:stretch/>
        </p:blipFill>
        <p:spPr bwMode="auto">
          <a:xfrm>
            <a:off x="8370752" y="24876"/>
            <a:ext cx="559759"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00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Outline</a:t>
            </a:r>
            <a:endParaRPr lang="en-GB" dirty="0"/>
          </a:p>
        </p:txBody>
      </p:sp>
      <p:sp>
        <p:nvSpPr>
          <p:cNvPr id="9" name="Content Placeholder 8"/>
          <p:cNvSpPr>
            <a:spLocks noGrp="1"/>
          </p:cNvSpPr>
          <p:nvPr>
            <p:ph idx="1"/>
          </p:nvPr>
        </p:nvSpPr>
        <p:spPr/>
        <p:txBody>
          <a:bodyPr/>
          <a:lstStyle/>
          <a:p>
            <a:r>
              <a:rPr lang="en-GB" dirty="0"/>
              <a:t>Background</a:t>
            </a:r>
          </a:p>
          <a:p>
            <a:r>
              <a:rPr lang="en-GB" dirty="0"/>
              <a:t>Development of the WHO ANC guideline</a:t>
            </a:r>
          </a:p>
          <a:p>
            <a:r>
              <a:rPr lang="en-GB" dirty="0"/>
              <a:t>Recommendations</a:t>
            </a:r>
          </a:p>
          <a:p>
            <a:r>
              <a:rPr lang="en-GB" dirty="0"/>
              <a:t>What's new</a:t>
            </a:r>
          </a:p>
          <a:p>
            <a:r>
              <a:rPr lang="en-GB" dirty="0"/>
              <a:t>Implementation, research and monitoring &amp; evaluation (M&amp;E)</a:t>
            </a:r>
          </a:p>
          <a:p>
            <a:pPr marL="0" indent="0">
              <a:buNone/>
            </a:pPr>
            <a:endParaRPr lang="en-GB" dirty="0"/>
          </a:p>
        </p:txBody>
      </p:sp>
    </p:spTree>
    <p:extLst>
      <p:ext uri="{BB962C8B-B14F-4D97-AF65-F5344CB8AC3E}">
        <p14:creationId xmlns:p14="http://schemas.microsoft.com/office/powerpoint/2010/main" val="2239389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Nutritional interventions - 3</a:t>
            </a:r>
            <a:endParaRPr lang="en-GB" i="1" dirty="0"/>
          </a:p>
        </p:txBody>
      </p:sp>
      <p:graphicFrame>
        <p:nvGraphicFramePr>
          <p:cNvPr id="5" name="Table 4"/>
          <p:cNvGraphicFramePr>
            <a:graphicFrameLocks noGrp="1"/>
          </p:cNvGraphicFramePr>
          <p:nvPr>
            <p:extLst>
              <p:ext uri="{D42A27DB-BD31-4B8C-83A1-F6EECF244321}">
                <p14:modId xmlns:p14="http://schemas.microsoft.com/office/powerpoint/2010/main" val="2694779879"/>
              </p:ext>
            </p:extLst>
          </p:nvPr>
        </p:nvGraphicFramePr>
        <p:xfrm>
          <a:off x="467544" y="1556792"/>
          <a:ext cx="7992888" cy="4866080"/>
        </p:xfrm>
        <a:graphic>
          <a:graphicData uri="http://schemas.openxmlformats.org/drawingml/2006/table">
            <a:tbl>
              <a:tblPr firstRow="1" firstCol="1" bandRow="1">
                <a:tableStyleId>{E8B1032C-EA38-4F05-BA0D-38AFFFC7BED3}</a:tableStyleId>
              </a:tblPr>
              <a:tblGrid>
                <a:gridCol w="5996934">
                  <a:extLst>
                    <a:ext uri="{9D8B030D-6E8A-4147-A177-3AD203B41FA5}">
                      <a16:colId xmlns:a16="http://schemas.microsoft.com/office/drawing/2014/main" val="20000"/>
                    </a:ext>
                  </a:extLst>
                </a:gridCol>
                <a:gridCol w="1995954">
                  <a:extLst>
                    <a:ext uri="{9D8B030D-6E8A-4147-A177-3AD203B41FA5}">
                      <a16:colId xmlns:a16="http://schemas.microsoft.com/office/drawing/2014/main" val="20001"/>
                    </a:ext>
                  </a:extLst>
                </a:gridCol>
              </a:tblGrid>
              <a:tr h="864096">
                <a:tc>
                  <a:txBody>
                    <a:bodyPr/>
                    <a:lstStyle/>
                    <a:p>
                      <a:pPr algn="just">
                        <a:lnSpc>
                          <a:spcPct val="115000"/>
                        </a:lnSpc>
                        <a:spcBef>
                          <a:spcPts val="600"/>
                        </a:spcBef>
                        <a:spcAft>
                          <a:spcPts val="0"/>
                        </a:spcAft>
                      </a:pPr>
                      <a:r>
                        <a:rPr lang="en-GB" sz="1600" b="0" dirty="0">
                          <a:effectLst/>
                          <a:latin typeface="Calibri"/>
                          <a:ea typeface="Calibri"/>
                          <a:cs typeface="Arial"/>
                        </a:rPr>
                        <a:t>A.5: </a:t>
                      </a:r>
                      <a:r>
                        <a:rPr lang="en-GB" sz="1600" b="1" dirty="0">
                          <a:effectLst/>
                          <a:latin typeface="Calibri"/>
                          <a:ea typeface="Calibri"/>
                          <a:cs typeface="Arial"/>
                        </a:rPr>
                        <a:t>Zinc supplementation</a:t>
                      </a:r>
                      <a:r>
                        <a:rPr lang="en-GB" sz="1600" b="0" dirty="0">
                          <a:effectLst/>
                          <a:latin typeface="Calibri"/>
                          <a:ea typeface="Calibri"/>
                          <a:cs typeface="Arial"/>
                        </a:rPr>
                        <a:t> for pregnant women is only recommended in the context of rigorous research.</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 (research) </a:t>
                      </a:r>
                    </a:p>
                  </a:txBody>
                  <a:tcPr marL="68580" marR="68580" marT="0" marB="0"/>
                </a:tc>
                <a:extLst>
                  <a:ext uri="{0D108BD9-81ED-4DB2-BD59-A6C34878D82A}">
                    <a16:rowId xmlns:a16="http://schemas.microsoft.com/office/drawing/2014/main" val="10000"/>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A.6: </a:t>
                      </a:r>
                      <a:r>
                        <a:rPr lang="en-GB" sz="1600" b="1" dirty="0">
                          <a:effectLst/>
                          <a:latin typeface="Calibri"/>
                          <a:ea typeface="Calibri"/>
                          <a:cs typeface="Arial"/>
                        </a:rPr>
                        <a:t>Multiple micronutrient supplementation</a:t>
                      </a:r>
                      <a:r>
                        <a:rPr lang="en-GB" sz="1600" b="0" dirty="0">
                          <a:effectLst/>
                          <a:latin typeface="Calibri"/>
                          <a:ea typeface="Calibri"/>
                          <a:cs typeface="Arial"/>
                        </a:rPr>
                        <a:t> is not recommended for pregnant women to improve maternal and perinatal outcomes.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1"/>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A.7: </a:t>
                      </a:r>
                      <a:r>
                        <a:rPr lang="en-GB" sz="1600" b="1" dirty="0">
                          <a:effectLst/>
                          <a:latin typeface="Calibri"/>
                          <a:ea typeface="Calibri"/>
                          <a:cs typeface="Arial"/>
                        </a:rPr>
                        <a:t>Vitamin B6 (pyridoxine) supplementation </a:t>
                      </a:r>
                      <a:r>
                        <a:rPr lang="en-GB" sz="1600" b="0" dirty="0">
                          <a:effectLst/>
                          <a:latin typeface="Calibri"/>
                          <a:ea typeface="Calibri"/>
                          <a:cs typeface="Arial"/>
                        </a:rPr>
                        <a:t>is not recommended for pregnant women to improve maternal and perinatal outcomes.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2"/>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A.8: </a:t>
                      </a:r>
                      <a:r>
                        <a:rPr lang="en-GB" sz="1600" b="1" dirty="0">
                          <a:effectLst/>
                          <a:latin typeface="Calibri"/>
                          <a:ea typeface="Calibri"/>
                          <a:cs typeface="Arial"/>
                        </a:rPr>
                        <a:t>Vitamin E and C supplementation</a:t>
                      </a:r>
                      <a:r>
                        <a:rPr lang="en-GB" sz="1600" b="0" dirty="0">
                          <a:effectLst/>
                          <a:latin typeface="Calibri"/>
                          <a:ea typeface="Calibri"/>
                          <a:cs typeface="Arial"/>
                        </a:rPr>
                        <a:t> is not recommended for pregnant women to improve maternal and perinatal outcomes.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3"/>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A.9: </a:t>
                      </a:r>
                      <a:r>
                        <a:rPr lang="en-GB" sz="1600" b="1" dirty="0">
                          <a:effectLst/>
                          <a:latin typeface="Calibri"/>
                          <a:ea typeface="Calibri"/>
                          <a:cs typeface="Arial"/>
                        </a:rPr>
                        <a:t>Vitamin D supplementation</a:t>
                      </a:r>
                      <a:r>
                        <a:rPr lang="en-GB" sz="1600" b="0" dirty="0">
                          <a:effectLst/>
                          <a:latin typeface="Calibri"/>
                          <a:ea typeface="Calibri"/>
                          <a:cs typeface="Arial"/>
                        </a:rPr>
                        <a:t> is not recommended for pregnant women to improve maternal and perinatal outcomes.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4"/>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A.10: For pregnant women with high daily caffeine intake </a:t>
                      </a:r>
                      <a:r>
                        <a:rPr lang="en-GB" sz="1600" b="0" dirty="0">
                          <a:effectLst/>
                          <a:latin typeface="Calibri"/>
                          <a:ea typeface="MS Mincho"/>
                          <a:cs typeface="Arial"/>
                        </a:rPr>
                        <a:t>(more than 300 mg per day)</a:t>
                      </a:r>
                      <a:r>
                        <a:rPr lang="en-GB" sz="1600" b="0" dirty="0">
                          <a:effectLst/>
                          <a:latin typeface="Calibri"/>
                          <a:ea typeface="Calibri"/>
                          <a:cs typeface="Arial"/>
                        </a:rPr>
                        <a:t>, lowering </a:t>
                      </a:r>
                      <a:r>
                        <a:rPr lang="en-GB" sz="1600" b="1" dirty="0">
                          <a:effectLst/>
                          <a:latin typeface="Calibri"/>
                          <a:ea typeface="Calibri"/>
                          <a:cs typeface="Arial"/>
                        </a:rPr>
                        <a:t>daily caffeine intake</a:t>
                      </a:r>
                      <a:r>
                        <a:rPr lang="en-GB" sz="1600" b="0" dirty="0">
                          <a:effectLst/>
                          <a:latin typeface="Calibri"/>
                          <a:ea typeface="Calibri"/>
                          <a:cs typeface="Arial"/>
                        </a:rPr>
                        <a:t> during pregnancy is recommended to reduce the risk of pregnancy loss and low-birth-weight neonates.</a:t>
                      </a:r>
                      <a:r>
                        <a:rPr lang="en-GB" sz="1600" b="0" dirty="0">
                          <a:effectLst/>
                          <a:latin typeface="Calibri"/>
                          <a:ea typeface="MS Mincho"/>
                          <a:cs typeface="Arial"/>
                        </a:rPr>
                        <a:t> </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p>
                      <a:pPr algn="just">
                        <a:lnSpc>
                          <a:spcPct val="115000"/>
                        </a:lnSpc>
                        <a:spcBef>
                          <a:spcPts val="600"/>
                        </a:spcBef>
                        <a:spcAft>
                          <a:spcPts val="0"/>
                        </a:spcAft>
                      </a:pPr>
                      <a:r>
                        <a:rPr lang="en-GB" sz="1600" b="0" dirty="0">
                          <a:effectLst/>
                          <a:latin typeface="Calibri"/>
                          <a:ea typeface="Calibri"/>
                          <a:cs typeface="Arial"/>
                        </a:rPr>
                        <a:t> </a:t>
                      </a:r>
                    </a:p>
                  </a:txBody>
                  <a:tcPr marL="68580" marR="68580" marT="0" marB="0"/>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
          <a:stretch/>
        </p:blipFill>
        <p:spPr bwMode="auto">
          <a:xfrm>
            <a:off x="8370752" y="24876"/>
            <a:ext cx="559759"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65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B.1. Maternal assessment - 1</a:t>
            </a:r>
          </a:p>
        </p:txBody>
      </p:sp>
      <p:graphicFrame>
        <p:nvGraphicFramePr>
          <p:cNvPr id="5" name="Table 4"/>
          <p:cNvGraphicFramePr>
            <a:graphicFrameLocks noGrp="1"/>
          </p:cNvGraphicFramePr>
          <p:nvPr>
            <p:extLst>
              <p:ext uri="{D42A27DB-BD31-4B8C-83A1-F6EECF244321}">
                <p14:modId xmlns:p14="http://schemas.microsoft.com/office/powerpoint/2010/main" val="75101275"/>
              </p:ext>
            </p:extLst>
          </p:nvPr>
        </p:nvGraphicFramePr>
        <p:xfrm>
          <a:off x="467544" y="1556792"/>
          <a:ext cx="7992888" cy="5059256"/>
        </p:xfrm>
        <a:graphic>
          <a:graphicData uri="http://schemas.openxmlformats.org/drawingml/2006/table">
            <a:tbl>
              <a:tblPr firstRow="1" firstCol="1" bandRow="1">
                <a:tableStyleId>{5DA37D80-6434-44D0-A028-1B22A696006F}</a:tableStyleId>
              </a:tblPr>
              <a:tblGrid>
                <a:gridCol w="5996934">
                  <a:extLst>
                    <a:ext uri="{9D8B030D-6E8A-4147-A177-3AD203B41FA5}">
                      <a16:colId xmlns:a16="http://schemas.microsoft.com/office/drawing/2014/main" val="20000"/>
                    </a:ext>
                  </a:extLst>
                </a:gridCol>
                <a:gridCol w="1995954">
                  <a:extLst>
                    <a:ext uri="{9D8B030D-6E8A-4147-A177-3AD203B41FA5}">
                      <a16:colId xmlns:a16="http://schemas.microsoft.com/office/drawing/2014/main" val="20001"/>
                    </a:ext>
                  </a:extLst>
                </a:gridCol>
              </a:tblGrid>
              <a:tr h="1512168">
                <a:tc>
                  <a:txBody>
                    <a:bodyPr/>
                    <a:lstStyle/>
                    <a:p>
                      <a:pPr algn="just">
                        <a:lnSpc>
                          <a:spcPct val="115000"/>
                        </a:lnSpc>
                        <a:spcBef>
                          <a:spcPts val="600"/>
                        </a:spcBef>
                        <a:spcAft>
                          <a:spcPts val="0"/>
                        </a:spcAft>
                      </a:pPr>
                      <a:r>
                        <a:rPr lang="en-GB" sz="1600" b="0" dirty="0">
                          <a:effectLst/>
                        </a:rPr>
                        <a:t>B.1.1: Full blood count testing is the recommended method for </a:t>
                      </a:r>
                      <a:r>
                        <a:rPr lang="en-GB" sz="1600" b="1" dirty="0">
                          <a:effectLst/>
                        </a:rPr>
                        <a:t>diagnosing anaemia</a:t>
                      </a:r>
                      <a:r>
                        <a:rPr lang="en-GB" sz="1600" b="0" dirty="0">
                          <a:effectLst/>
                        </a:rPr>
                        <a:t> in pregnancy. In settings where full blood count testing is not available, on-site haemoglobin testing with a </a:t>
                      </a:r>
                      <a:r>
                        <a:rPr lang="en-GB" sz="1600" b="0" dirty="0" err="1">
                          <a:effectLst/>
                        </a:rPr>
                        <a:t>haemoglobinometer</a:t>
                      </a:r>
                      <a:r>
                        <a:rPr lang="en-GB" sz="1600" b="0" dirty="0">
                          <a:effectLst/>
                        </a:rPr>
                        <a:t> is recommended over the use of the haemoglobin colour scale as the method for diagnosing anaemia in pregnancy.</a:t>
                      </a:r>
                    </a:p>
                  </a:txBody>
                  <a:tcPr marL="68580" marR="68580" marT="0" marB="0"/>
                </a:tc>
                <a:tc>
                  <a:txBody>
                    <a:bodyPr/>
                    <a:lstStyle/>
                    <a:p>
                      <a:pPr algn="l">
                        <a:lnSpc>
                          <a:spcPct val="115000"/>
                        </a:lnSpc>
                        <a:spcBef>
                          <a:spcPts val="600"/>
                        </a:spcBef>
                        <a:spcAft>
                          <a:spcPts val="0"/>
                        </a:spcAft>
                      </a:pPr>
                      <a:r>
                        <a:rPr lang="en-GB" sz="1600" kern="1200" dirty="0">
                          <a:effectLst/>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1584176">
                <a:tc>
                  <a:txBody>
                    <a:bodyPr/>
                    <a:lstStyle/>
                    <a:p>
                      <a:pPr algn="just">
                        <a:lnSpc>
                          <a:spcPct val="115000"/>
                        </a:lnSpc>
                        <a:spcBef>
                          <a:spcPts val="600"/>
                        </a:spcBef>
                        <a:spcAft>
                          <a:spcPts val="0"/>
                        </a:spcAft>
                      </a:pPr>
                      <a:r>
                        <a:rPr lang="en-GB" sz="1600" b="0" dirty="0">
                          <a:effectLst/>
                        </a:rPr>
                        <a:t>B.1.2: Midstream urine culture is the recommended method for </a:t>
                      </a:r>
                      <a:r>
                        <a:rPr lang="en-GB" sz="1600" b="1" dirty="0">
                          <a:effectLst/>
                        </a:rPr>
                        <a:t>diagnosing asymptomatic </a:t>
                      </a:r>
                      <a:r>
                        <a:rPr lang="en-GB" sz="1600" b="1" dirty="0" err="1">
                          <a:effectLst/>
                        </a:rPr>
                        <a:t>bacteriuria</a:t>
                      </a:r>
                      <a:r>
                        <a:rPr lang="en-GB" sz="1600" b="1" dirty="0">
                          <a:effectLst/>
                        </a:rPr>
                        <a:t> (ASB)</a:t>
                      </a:r>
                      <a:r>
                        <a:rPr lang="en-GB" sz="1600" b="0" dirty="0">
                          <a:effectLst/>
                        </a:rPr>
                        <a:t> in pregnancy. In settings where urine culture is not available, on-site midstream urine Gram-staining is recommended over the use of dipstick tests as the method for diagnosing ASB in pregnancy.</a:t>
                      </a:r>
                      <a:endParaRPr lang="en-GB" sz="1600" b="0" dirty="0">
                        <a:effectLst/>
                        <a:latin typeface="Calibri"/>
                        <a:ea typeface="Calibri"/>
                        <a:cs typeface="Arial"/>
                      </a:endParaRPr>
                    </a:p>
                  </a:txBody>
                  <a:tcPr marL="68580" marR="68580" marT="0" marB="0"/>
                </a:tc>
                <a:tc>
                  <a:txBody>
                    <a:bodyPr/>
                    <a:lstStyle/>
                    <a:p>
                      <a:pPr algn="l">
                        <a:lnSpc>
                          <a:spcPct val="115000"/>
                        </a:lnSpc>
                        <a:spcBef>
                          <a:spcPts val="600"/>
                        </a:spcBef>
                        <a:spcAft>
                          <a:spcPts val="0"/>
                        </a:spcAft>
                      </a:pPr>
                      <a:r>
                        <a:rPr lang="en-GB" sz="1600" b="1" dirty="0">
                          <a:effectLst/>
                        </a:rPr>
                        <a:t>Context-specific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1"/>
                  </a:ext>
                </a:extLst>
              </a:tr>
              <a:tr h="720080">
                <a:tc>
                  <a:txBody>
                    <a:bodyPr/>
                    <a:lstStyle/>
                    <a:p>
                      <a:pPr algn="just">
                        <a:lnSpc>
                          <a:spcPct val="115000"/>
                        </a:lnSpc>
                        <a:spcBef>
                          <a:spcPts val="600"/>
                        </a:spcBef>
                        <a:spcAft>
                          <a:spcPts val="0"/>
                        </a:spcAft>
                      </a:pPr>
                      <a:r>
                        <a:rPr lang="en-GB" sz="1600" b="0" dirty="0">
                          <a:effectLst/>
                        </a:rPr>
                        <a:t>B.1.3: </a:t>
                      </a:r>
                      <a:r>
                        <a:rPr lang="en-GB" sz="1600" b="1" dirty="0">
                          <a:effectLst/>
                        </a:rPr>
                        <a:t>Clinical enquiry about the possibility of intimate partner violence</a:t>
                      </a:r>
                      <a:r>
                        <a:rPr lang="en-GB" sz="1600" b="0" dirty="0">
                          <a:effectLst/>
                        </a:rPr>
                        <a:t> (IPV) should be strongly considered at antenatal care visits when assessing conditions that may be caused or complicated by IPV in order to improve clinical diagnosis and subsequent care, where there is the capacity to provide a supportive response (including referral where appropriate) and where the WHO minimum requirements are met.</a:t>
                      </a:r>
                      <a:endParaRPr lang="en-GB" sz="24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rPr>
                        <a:t>Context-specific</a:t>
                      </a:r>
                      <a:r>
                        <a:rPr lang="en-GB" sz="1600" b="1" baseline="0" dirty="0">
                          <a:effectLst/>
                        </a:rPr>
                        <a:t> recommendation</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57512" y="276876"/>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020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2236"/>
          </a:xfrm>
        </p:spPr>
        <p:txBody>
          <a:bodyPr>
            <a:normAutofit/>
          </a:bodyPr>
          <a:lstStyle/>
          <a:p>
            <a:r>
              <a:rPr lang="en-GB" dirty="0"/>
              <a:t>B.1. Maternal assessment - 2</a:t>
            </a:r>
          </a:p>
        </p:txBody>
      </p:sp>
      <p:graphicFrame>
        <p:nvGraphicFramePr>
          <p:cNvPr id="5" name="Table 4"/>
          <p:cNvGraphicFramePr>
            <a:graphicFrameLocks noGrp="1"/>
          </p:cNvGraphicFramePr>
          <p:nvPr>
            <p:extLst>
              <p:ext uri="{D42A27DB-BD31-4B8C-83A1-F6EECF244321}">
                <p14:modId xmlns:p14="http://schemas.microsoft.com/office/powerpoint/2010/main" val="1977729447"/>
              </p:ext>
            </p:extLst>
          </p:nvPr>
        </p:nvGraphicFramePr>
        <p:xfrm>
          <a:off x="467544" y="1052736"/>
          <a:ext cx="8568952" cy="5851344"/>
        </p:xfrm>
        <a:graphic>
          <a:graphicData uri="http://schemas.openxmlformats.org/drawingml/2006/table">
            <a:tbl>
              <a:tblPr firstRow="1" firstCol="1" bandRow="1">
                <a:tableStyleId>{5DA37D80-6434-44D0-A028-1B22A696006F}</a:tableStyleId>
              </a:tblPr>
              <a:tblGrid>
                <a:gridCol w="6957696">
                  <a:extLst>
                    <a:ext uri="{9D8B030D-6E8A-4147-A177-3AD203B41FA5}">
                      <a16:colId xmlns:a16="http://schemas.microsoft.com/office/drawing/2014/main" val="20000"/>
                    </a:ext>
                  </a:extLst>
                </a:gridCol>
                <a:gridCol w="1611256">
                  <a:extLst>
                    <a:ext uri="{9D8B030D-6E8A-4147-A177-3AD203B41FA5}">
                      <a16:colId xmlns:a16="http://schemas.microsoft.com/office/drawing/2014/main" val="20001"/>
                    </a:ext>
                  </a:extLst>
                </a:gridCol>
              </a:tblGrid>
              <a:tr h="1008112">
                <a:tc>
                  <a:txBody>
                    <a:bodyPr/>
                    <a:lstStyle/>
                    <a:p>
                      <a:pPr algn="just">
                        <a:lnSpc>
                          <a:spcPct val="115000"/>
                        </a:lnSpc>
                        <a:spcBef>
                          <a:spcPts val="600"/>
                        </a:spcBef>
                        <a:spcAft>
                          <a:spcPts val="0"/>
                        </a:spcAft>
                      </a:pPr>
                      <a:r>
                        <a:rPr lang="en-GB" sz="1600" b="0" dirty="0">
                          <a:effectLst/>
                          <a:latin typeface="Calibri"/>
                          <a:ea typeface="Calibri"/>
                          <a:cs typeface="Arial"/>
                        </a:rPr>
                        <a:t>B.1.4: </a:t>
                      </a:r>
                      <a:r>
                        <a:rPr lang="en-GB" sz="1600" b="1" dirty="0">
                          <a:effectLst/>
                          <a:latin typeface="Calibri"/>
                          <a:ea typeface="Calibri"/>
                          <a:cs typeface="Arial"/>
                        </a:rPr>
                        <a:t>Hyperglycaemia</a:t>
                      </a:r>
                      <a:r>
                        <a:rPr lang="en-GB" sz="1600" b="0" dirty="0">
                          <a:effectLst/>
                          <a:latin typeface="Calibri"/>
                          <a:ea typeface="Calibri"/>
                          <a:cs typeface="Arial"/>
                        </a:rPr>
                        <a:t> first detected at any time during pregnancy should be classified as either gestational diabetes mellitus (GDM) or diabetes mellitus in pregnancy, according to WHO criteria.</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r h="1008112">
                <a:tc>
                  <a:txBody>
                    <a:bodyPr/>
                    <a:lstStyle/>
                    <a:p>
                      <a:pPr algn="just">
                        <a:lnSpc>
                          <a:spcPct val="115000"/>
                        </a:lnSpc>
                        <a:spcBef>
                          <a:spcPts val="600"/>
                        </a:spcBef>
                        <a:spcAft>
                          <a:spcPts val="0"/>
                        </a:spcAft>
                      </a:pPr>
                      <a:r>
                        <a:rPr lang="en-GB" sz="1600" b="0" dirty="0">
                          <a:effectLst/>
                          <a:latin typeface="Calibri"/>
                          <a:ea typeface="Calibri"/>
                          <a:cs typeface="Arial"/>
                        </a:rPr>
                        <a:t>B.1.5: Health-care providers should ask all pregnant women about their </a:t>
                      </a:r>
                      <a:r>
                        <a:rPr lang="en-GB" sz="1600" b="1" dirty="0">
                          <a:effectLst/>
                          <a:latin typeface="Calibri"/>
                          <a:ea typeface="Calibri"/>
                          <a:cs typeface="Arial"/>
                        </a:rPr>
                        <a:t>tobacco use</a:t>
                      </a:r>
                      <a:r>
                        <a:rPr lang="en-GB" sz="1600" b="0" dirty="0">
                          <a:effectLst/>
                          <a:latin typeface="Calibri"/>
                          <a:ea typeface="Calibri"/>
                          <a:cs typeface="Arial"/>
                        </a:rPr>
                        <a:t> (past and present) and exposure to second-hand smoke as early as possible in the pregnancy and at every antenatal care visit.</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1"/>
                  </a:ext>
                </a:extLst>
              </a:tr>
              <a:tr h="936104">
                <a:tc>
                  <a:txBody>
                    <a:bodyPr/>
                    <a:lstStyle/>
                    <a:p>
                      <a:pPr algn="just">
                        <a:lnSpc>
                          <a:spcPct val="115000"/>
                        </a:lnSpc>
                        <a:spcBef>
                          <a:spcPts val="600"/>
                        </a:spcBef>
                        <a:spcAft>
                          <a:spcPts val="0"/>
                        </a:spcAft>
                      </a:pPr>
                      <a:r>
                        <a:rPr lang="en-GB" sz="1600" b="0" dirty="0">
                          <a:effectLst/>
                          <a:latin typeface="Calibri"/>
                          <a:ea typeface="Calibri"/>
                          <a:cs typeface="Arial"/>
                        </a:rPr>
                        <a:t>B.1.6: Health-care providers should ask all pregnant women about their use of </a:t>
                      </a:r>
                      <a:r>
                        <a:rPr lang="en-GB" sz="1600" b="1" dirty="0">
                          <a:effectLst/>
                          <a:latin typeface="Calibri"/>
                          <a:ea typeface="Calibri"/>
                          <a:cs typeface="Arial"/>
                        </a:rPr>
                        <a:t>alcohol and other substances </a:t>
                      </a:r>
                      <a:r>
                        <a:rPr lang="en-GB" sz="1600" b="0" dirty="0">
                          <a:effectLst/>
                          <a:latin typeface="Calibri"/>
                          <a:ea typeface="Calibri"/>
                          <a:cs typeface="Arial"/>
                        </a:rPr>
                        <a:t>(past and present) as early as possible in the pregnancy and at every antenatal care visit.</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2"/>
                  </a:ext>
                </a:extLst>
              </a:tr>
              <a:tr h="936104">
                <a:tc>
                  <a:txBody>
                    <a:bodyPr/>
                    <a:lstStyle/>
                    <a:p>
                      <a:pPr algn="just">
                        <a:lnSpc>
                          <a:spcPct val="115000"/>
                        </a:lnSpc>
                        <a:spcBef>
                          <a:spcPts val="600"/>
                        </a:spcBef>
                        <a:spcAft>
                          <a:spcPts val="0"/>
                        </a:spcAft>
                      </a:pPr>
                      <a:r>
                        <a:rPr lang="en-GB" sz="1600" b="0" dirty="0">
                          <a:effectLst/>
                          <a:latin typeface="Calibri"/>
                          <a:ea typeface="Calibri"/>
                          <a:cs typeface="Arial"/>
                        </a:rPr>
                        <a:t>B.1.7: In high-prevalence settings, provider-initiated testing and counselling (PITC) for </a:t>
                      </a:r>
                      <a:r>
                        <a:rPr lang="en-GB" sz="1600" b="1" dirty="0">
                          <a:effectLst/>
                          <a:latin typeface="Calibri"/>
                          <a:ea typeface="Calibri"/>
                          <a:cs typeface="Arial"/>
                        </a:rPr>
                        <a:t>HIV</a:t>
                      </a:r>
                      <a:r>
                        <a:rPr lang="en-GB" sz="1600" b="0" dirty="0">
                          <a:effectLst/>
                          <a:latin typeface="Calibri"/>
                          <a:ea typeface="Calibri"/>
                          <a:cs typeface="Arial"/>
                        </a:rPr>
                        <a:t> should be considered a routine component of the package of care for pregnant women in all antenatal care settings. In low-prevalence settings, PITC can be considered for pregnant women in antenatal care settings as a key component of the effort to eliminate mother-to-child transmission of HIV, and to integrate HIV testing with </a:t>
                      </a:r>
                      <a:r>
                        <a:rPr lang="en-GB" sz="1600" b="1" dirty="0">
                          <a:effectLst/>
                          <a:latin typeface="Calibri"/>
                          <a:ea typeface="Calibri"/>
                          <a:cs typeface="Arial"/>
                        </a:rPr>
                        <a:t>syphilis</a:t>
                      </a:r>
                      <a:r>
                        <a:rPr lang="en-GB" sz="1600" b="0" dirty="0">
                          <a:effectLst/>
                          <a:latin typeface="Calibri"/>
                          <a:ea typeface="Calibri"/>
                          <a:cs typeface="Arial"/>
                        </a:rPr>
                        <a:t>, viral or other key tests, as relevant to the setting, and to strengthen the underlying maternal and child health systems.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3"/>
                  </a:ext>
                </a:extLst>
              </a:tr>
              <a:tr h="936104">
                <a:tc>
                  <a:txBody>
                    <a:bodyPr/>
                    <a:lstStyle/>
                    <a:p>
                      <a:pPr algn="just">
                        <a:lnSpc>
                          <a:spcPct val="115000"/>
                        </a:lnSpc>
                        <a:spcBef>
                          <a:spcPts val="600"/>
                        </a:spcBef>
                        <a:spcAft>
                          <a:spcPts val="0"/>
                        </a:spcAft>
                      </a:pPr>
                      <a:r>
                        <a:rPr lang="en-GB" sz="1600" b="0" dirty="0">
                          <a:effectLst/>
                          <a:latin typeface="Calibri"/>
                          <a:ea typeface="Calibri"/>
                          <a:cs typeface="Arial"/>
                        </a:rPr>
                        <a:t>B.1.8: In settings where the </a:t>
                      </a:r>
                      <a:r>
                        <a:rPr lang="en-GB" sz="1600" b="1" dirty="0">
                          <a:effectLst/>
                          <a:latin typeface="Calibri"/>
                          <a:ea typeface="Calibri"/>
                          <a:cs typeface="Arial"/>
                        </a:rPr>
                        <a:t>tuberculosis</a:t>
                      </a:r>
                      <a:r>
                        <a:rPr lang="en-GB" sz="1600" b="0" dirty="0">
                          <a:effectLst/>
                          <a:latin typeface="Calibri"/>
                          <a:ea typeface="Calibri"/>
                          <a:cs typeface="Arial"/>
                        </a:rPr>
                        <a:t> (TB) prevalence in the general population is 100/100 000 population or higher, systematic screening for active TB should be considered for pregnant women as part of antenatal care.</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57512" y="276876"/>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015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B.2.Fetal assessment</a:t>
            </a:r>
          </a:p>
        </p:txBody>
      </p:sp>
      <p:graphicFrame>
        <p:nvGraphicFramePr>
          <p:cNvPr id="5" name="Table 4"/>
          <p:cNvGraphicFramePr>
            <a:graphicFrameLocks noGrp="1"/>
          </p:cNvGraphicFramePr>
          <p:nvPr>
            <p:extLst>
              <p:ext uri="{D42A27DB-BD31-4B8C-83A1-F6EECF244321}">
                <p14:modId xmlns:p14="http://schemas.microsoft.com/office/powerpoint/2010/main" val="3216369513"/>
              </p:ext>
            </p:extLst>
          </p:nvPr>
        </p:nvGraphicFramePr>
        <p:xfrm>
          <a:off x="467544" y="1196752"/>
          <a:ext cx="7992888" cy="5472608"/>
        </p:xfrm>
        <a:graphic>
          <a:graphicData uri="http://schemas.openxmlformats.org/drawingml/2006/table">
            <a:tbl>
              <a:tblPr firstRow="1" firstCol="1" bandRow="1">
                <a:tableStyleId>{5DA37D80-6434-44D0-A028-1B22A696006F}</a:tableStyleId>
              </a:tblPr>
              <a:tblGrid>
                <a:gridCol w="6192688">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936104">
                <a:tc>
                  <a:txBody>
                    <a:bodyPr/>
                    <a:lstStyle/>
                    <a:p>
                      <a:pPr algn="just">
                        <a:lnSpc>
                          <a:spcPct val="115000"/>
                        </a:lnSpc>
                        <a:spcBef>
                          <a:spcPts val="600"/>
                        </a:spcBef>
                        <a:spcAft>
                          <a:spcPts val="0"/>
                        </a:spcAft>
                      </a:pPr>
                      <a:r>
                        <a:rPr lang="en-GB" sz="1600" b="0" dirty="0">
                          <a:effectLst/>
                          <a:latin typeface="Calibri"/>
                          <a:ea typeface="Calibri"/>
                          <a:cs typeface="Arial"/>
                        </a:rPr>
                        <a:t>B.2.1: </a:t>
                      </a:r>
                      <a:r>
                        <a:rPr lang="en-GB" sz="1600" b="1" dirty="0">
                          <a:effectLst/>
                          <a:latin typeface="Calibri"/>
                          <a:ea typeface="Calibri"/>
                          <a:cs typeface="Arial"/>
                        </a:rPr>
                        <a:t>Daily fetal movement counting</a:t>
                      </a:r>
                      <a:r>
                        <a:rPr lang="en-GB" sz="1600" b="0" dirty="0">
                          <a:effectLst/>
                          <a:latin typeface="Calibri"/>
                          <a:ea typeface="Calibri"/>
                          <a:cs typeface="Arial"/>
                        </a:rPr>
                        <a:t>, such as with “count-to-ten” kick charts, is only recommended in the context of rigorous research.</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Calibri"/>
                        </a:rPr>
                        <a:t>Context-specific recommendation (research)</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1584176">
                <a:tc>
                  <a:txBody>
                    <a:bodyPr/>
                    <a:lstStyle/>
                    <a:p>
                      <a:pPr algn="just">
                        <a:lnSpc>
                          <a:spcPct val="115000"/>
                        </a:lnSpc>
                        <a:spcBef>
                          <a:spcPts val="600"/>
                        </a:spcBef>
                        <a:spcAft>
                          <a:spcPts val="0"/>
                        </a:spcAft>
                      </a:pPr>
                      <a:r>
                        <a:rPr lang="en-GB" sz="1600" b="0" dirty="0">
                          <a:effectLst/>
                          <a:latin typeface="Calibri"/>
                          <a:ea typeface="Calibri"/>
                          <a:cs typeface="Arial"/>
                        </a:rPr>
                        <a:t>B.2.2: Replacing abdominal palpation with </a:t>
                      </a:r>
                      <a:r>
                        <a:rPr lang="en-GB" sz="1600" b="1" dirty="0">
                          <a:effectLst/>
                          <a:latin typeface="Calibri"/>
                          <a:ea typeface="Calibri"/>
                          <a:cs typeface="Arial"/>
                        </a:rPr>
                        <a:t>symphysis-fundal height (SFH) measurement</a:t>
                      </a:r>
                      <a:r>
                        <a:rPr lang="en-GB" sz="1600" b="0" dirty="0">
                          <a:effectLst/>
                          <a:latin typeface="Calibri"/>
                          <a:ea typeface="Calibri"/>
                          <a:cs typeface="Arial"/>
                        </a:rPr>
                        <a:t> for the assessment of fetal growth is not recommended to improve perinatal outcomes. A change from what is usually practiced (abdominal palpation or SFH measurement) in a particular setting is not recommended.</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1"/>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B.2.3: Routine </a:t>
                      </a:r>
                      <a:r>
                        <a:rPr lang="en-GB" sz="1600" b="1" dirty="0">
                          <a:effectLst/>
                          <a:latin typeface="Calibri"/>
                          <a:ea typeface="Calibri"/>
                          <a:cs typeface="Arial"/>
                        </a:rPr>
                        <a:t>antenatal </a:t>
                      </a:r>
                      <a:r>
                        <a:rPr lang="en-GB" sz="1600" b="1" dirty="0" err="1">
                          <a:effectLst/>
                          <a:latin typeface="Calibri"/>
                          <a:ea typeface="Calibri"/>
                          <a:cs typeface="Arial"/>
                        </a:rPr>
                        <a:t>cardiotocography</a:t>
                      </a:r>
                      <a:r>
                        <a:rPr lang="en-GB" sz="1600" b="0" dirty="0">
                          <a:effectLst/>
                          <a:latin typeface="Calibri"/>
                          <a:ea typeface="Calibri"/>
                          <a:cs typeface="Arial"/>
                        </a:rPr>
                        <a:t> is not recommended for pregnant women to improve maternal and perinatal outcomes.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2"/>
                  </a:ext>
                </a:extLst>
              </a:tr>
              <a:tr h="1512168">
                <a:tc>
                  <a:txBody>
                    <a:bodyPr/>
                    <a:lstStyle/>
                    <a:p>
                      <a:pPr algn="just">
                        <a:lnSpc>
                          <a:spcPct val="115000"/>
                        </a:lnSpc>
                        <a:spcBef>
                          <a:spcPts val="600"/>
                        </a:spcBef>
                        <a:spcAft>
                          <a:spcPts val="0"/>
                        </a:spcAft>
                      </a:pPr>
                      <a:r>
                        <a:rPr lang="en-GB" sz="1600" b="0" dirty="0">
                          <a:effectLst/>
                          <a:latin typeface="Calibri"/>
                          <a:ea typeface="Calibri"/>
                          <a:cs typeface="Calibri"/>
                        </a:rPr>
                        <a:t>B.2.4: </a:t>
                      </a:r>
                      <a:r>
                        <a:rPr lang="en-GB" sz="1600" b="0" dirty="0">
                          <a:effectLst/>
                          <a:latin typeface="Calibri"/>
                          <a:ea typeface="Calibri"/>
                          <a:cs typeface="Arial"/>
                        </a:rPr>
                        <a:t>One ultrasound scan before 24 weeks of gestation </a:t>
                      </a:r>
                      <a:r>
                        <a:rPr lang="en-GB" sz="1600" b="1" dirty="0">
                          <a:effectLst/>
                          <a:latin typeface="Calibri"/>
                          <a:ea typeface="Calibri"/>
                          <a:cs typeface="Arial"/>
                        </a:rPr>
                        <a:t>(early ultrasound)</a:t>
                      </a:r>
                      <a:r>
                        <a:rPr lang="en-GB" sz="1600" b="0" dirty="0">
                          <a:effectLst/>
                          <a:latin typeface="Calibri"/>
                          <a:ea typeface="Calibri"/>
                          <a:cs typeface="Arial"/>
                        </a:rPr>
                        <a:t> is recommended for pregnant women to estimate gestational age, improve detection of fetal anomalies and multiple pregnancies, reduce induction of labour for post-term pregnancy, and improve a woman’s pregnancy experience. </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3"/>
                  </a:ext>
                </a:extLst>
              </a:tr>
              <a:tr h="720080">
                <a:tc>
                  <a:txBody>
                    <a:bodyPr/>
                    <a:lstStyle/>
                    <a:p>
                      <a:pPr algn="just">
                        <a:lnSpc>
                          <a:spcPct val="115000"/>
                        </a:lnSpc>
                        <a:spcBef>
                          <a:spcPts val="600"/>
                        </a:spcBef>
                        <a:spcAft>
                          <a:spcPts val="0"/>
                        </a:spcAft>
                      </a:pPr>
                      <a:r>
                        <a:rPr lang="en-GB" sz="1600" b="0" dirty="0">
                          <a:effectLst/>
                          <a:latin typeface="Calibri"/>
                          <a:ea typeface="Calibri"/>
                          <a:cs typeface="Arial"/>
                        </a:rPr>
                        <a:t>B.2.5: Routine </a:t>
                      </a:r>
                      <a:r>
                        <a:rPr lang="en-GB" sz="1600" b="1" dirty="0">
                          <a:effectLst/>
                          <a:latin typeface="Calibri"/>
                          <a:ea typeface="Calibri"/>
                          <a:cs typeface="Arial"/>
                        </a:rPr>
                        <a:t>Doppler ultrasound</a:t>
                      </a:r>
                      <a:r>
                        <a:rPr lang="en-GB" sz="1600" b="0" dirty="0">
                          <a:effectLst/>
                          <a:latin typeface="Calibri"/>
                          <a:ea typeface="Calibri"/>
                          <a:cs typeface="Arial"/>
                        </a:rPr>
                        <a:t> examination is not recommended for pregnant women to improve maternal and perinatal outcomes. </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Not recommended</a:t>
                      </a:r>
                    </a:p>
                  </a:txBody>
                  <a:tcPr marL="68580" marR="68580" marT="0" marB="0"/>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57512" y="276876"/>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47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370752" y="348876"/>
            <a:ext cx="559759"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C. Preventive measures - 1</a:t>
            </a:r>
          </a:p>
        </p:txBody>
      </p:sp>
      <p:graphicFrame>
        <p:nvGraphicFramePr>
          <p:cNvPr id="5" name="Table 4"/>
          <p:cNvGraphicFramePr>
            <a:graphicFrameLocks noGrp="1"/>
          </p:cNvGraphicFramePr>
          <p:nvPr>
            <p:extLst>
              <p:ext uri="{D42A27DB-BD31-4B8C-83A1-F6EECF244321}">
                <p14:modId xmlns:p14="http://schemas.microsoft.com/office/powerpoint/2010/main" val="2455412098"/>
              </p:ext>
            </p:extLst>
          </p:nvPr>
        </p:nvGraphicFramePr>
        <p:xfrm>
          <a:off x="467544" y="1252770"/>
          <a:ext cx="7992888" cy="5144957"/>
        </p:xfrm>
        <a:graphic>
          <a:graphicData uri="http://schemas.openxmlformats.org/drawingml/2006/table">
            <a:tbl>
              <a:tblPr firstRow="1" firstCol="1" bandRow="1">
                <a:tableStyleId>{BC89EF96-8CEA-46FF-86C4-4CE0E7609802}</a:tableStyleId>
              </a:tblPr>
              <a:tblGrid>
                <a:gridCol w="6192688">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1080120">
                <a:tc>
                  <a:txBody>
                    <a:bodyPr/>
                    <a:lstStyle/>
                    <a:p>
                      <a:pPr algn="just">
                        <a:lnSpc>
                          <a:spcPct val="115000"/>
                        </a:lnSpc>
                        <a:spcBef>
                          <a:spcPts val="600"/>
                        </a:spcBef>
                        <a:spcAft>
                          <a:spcPts val="0"/>
                        </a:spcAft>
                      </a:pPr>
                      <a:r>
                        <a:rPr lang="en-GB" sz="1600" b="0" dirty="0">
                          <a:effectLst/>
                          <a:latin typeface="Calibri"/>
                          <a:ea typeface="Calibri"/>
                          <a:cs typeface="Arial"/>
                        </a:rPr>
                        <a:t>C.1: A seven-day antibiotic regimen is recommended for all pregnant women with </a:t>
                      </a:r>
                      <a:r>
                        <a:rPr lang="en-GB" sz="1600" b="1" dirty="0">
                          <a:effectLst/>
                          <a:latin typeface="Calibri"/>
                          <a:ea typeface="Calibri"/>
                          <a:cs typeface="Arial"/>
                        </a:rPr>
                        <a:t>asymptomatic </a:t>
                      </a:r>
                      <a:r>
                        <a:rPr lang="en-GB" sz="1600" b="1" dirty="0" err="1">
                          <a:effectLst/>
                          <a:latin typeface="Calibri"/>
                          <a:ea typeface="Calibri"/>
                          <a:cs typeface="Arial"/>
                        </a:rPr>
                        <a:t>bacteriuria</a:t>
                      </a:r>
                      <a:r>
                        <a:rPr lang="en-GB" sz="1600" b="1" dirty="0">
                          <a:effectLst/>
                          <a:latin typeface="Calibri"/>
                          <a:ea typeface="Calibri"/>
                          <a:cs typeface="Arial"/>
                        </a:rPr>
                        <a:t> (ASB)</a:t>
                      </a:r>
                      <a:r>
                        <a:rPr lang="en-GB" sz="1600" b="0" dirty="0">
                          <a:effectLst/>
                          <a:latin typeface="Calibri"/>
                          <a:ea typeface="Calibri"/>
                          <a:cs typeface="Arial"/>
                        </a:rPr>
                        <a:t> to prevent persistent </a:t>
                      </a:r>
                      <a:r>
                        <a:rPr lang="en-GB" sz="1600" b="0" dirty="0" err="1">
                          <a:effectLst/>
                          <a:latin typeface="Calibri"/>
                          <a:ea typeface="Calibri"/>
                          <a:cs typeface="Arial"/>
                        </a:rPr>
                        <a:t>bacteriuria</a:t>
                      </a:r>
                      <a:r>
                        <a:rPr lang="en-GB" sz="1600" b="0" dirty="0">
                          <a:effectLst/>
                          <a:latin typeface="Calibri"/>
                          <a:ea typeface="Calibri"/>
                          <a:cs typeface="Arial"/>
                        </a:rPr>
                        <a:t>, preterm birth and low birth weight.</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C.2: Antibiotic prophylaxis is only recommended to prevent </a:t>
                      </a:r>
                      <a:r>
                        <a:rPr lang="en-GB" sz="1600" b="1" dirty="0">
                          <a:effectLst/>
                          <a:latin typeface="Calibri"/>
                          <a:ea typeface="Calibri"/>
                          <a:cs typeface="Arial"/>
                        </a:rPr>
                        <a:t>recurrent urinary tract infections</a:t>
                      </a:r>
                      <a:r>
                        <a:rPr lang="en-GB" sz="1600" b="0" dirty="0">
                          <a:effectLst/>
                          <a:latin typeface="Calibri"/>
                          <a:ea typeface="Calibri"/>
                          <a:cs typeface="Arial"/>
                        </a:rPr>
                        <a:t> in pregnant women in the context of rigorous research.</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 (research)</a:t>
                      </a:r>
                    </a:p>
                  </a:txBody>
                  <a:tcPr marL="68580" marR="68580" marT="0" marB="0"/>
                </a:tc>
                <a:extLst>
                  <a:ext uri="{0D108BD9-81ED-4DB2-BD59-A6C34878D82A}">
                    <a16:rowId xmlns:a16="http://schemas.microsoft.com/office/drawing/2014/main" val="10001"/>
                  </a:ext>
                </a:extLst>
              </a:tr>
              <a:tr h="1200782">
                <a:tc>
                  <a:txBody>
                    <a:bodyPr/>
                    <a:lstStyle/>
                    <a:p>
                      <a:pPr algn="just">
                        <a:lnSpc>
                          <a:spcPct val="115000"/>
                        </a:lnSpc>
                        <a:spcBef>
                          <a:spcPts val="600"/>
                        </a:spcBef>
                        <a:spcAft>
                          <a:spcPts val="0"/>
                        </a:spcAft>
                      </a:pPr>
                      <a:r>
                        <a:rPr lang="en-GB" sz="1600" b="0" dirty="0">
                          <a:effectLst/>
                          <a:latin typeface="Calibri"/>
                          <a:ea typeface="Calibri"/>
                          <a:cs typeface="Arial"/>
                        </a:rPr>
                        <a:t>C.3: Antenatal prophylaxis with </a:t>
                      </a:r>
                      <a:r>
                        <a:rPr lang="en-GB" sz="1600" b="1" dirty="0">
                          <a:effectLst/>
                          <a:latin typeface="Calibri"/>
                          <a:ea typeface="Calibri"/>
                          <a:cs typeface="Arial"/>
                        </a:rPr>
                        <a:t>anti-D immunoglobulin </a:t>
                      </a:r>
                      <a:r>
                        <a:rPr lang="en-GB" sz="1600" b="0" dirty="0">
                          <a:effectLst/>
                          <a:latin typeface="Calibri"/>
                          <a:ea typeface="Calibri"/>
                          <a:cs typeface="Arial"/>
                        </a:rPr>
                        <a:t>in non-sensitized Rh-negative pregnant women at 28 and 34 weeks of gestation to prevent </a:t>
                      </a:r>
                      <a:r>
                        <a:rPr lang="en-GB" sz="1600" b="0" dirty="0" err="1">
                          <a:effectLst/>
                          <a:latin typeface="Calibri"/>
                          <a:ea typeface="Calibri"/>
                          <a:cs typeface="Arial"/>
                        </a:rPr>
                        <a:t>RhD</a:t>
                      </a:r>
                      <a:r>
                        <a:rPr lang="en-GB" sz="1600" b="0" dirty="0">
                          <a:effectLst/>
                          <a:latin typeface="Calibri"/>
                          <a:ea typeface="Calibri"/>
                          <a:cs typeface="Arial"/>
                        </a:rPr>
                        <a:t> </a:t>
                      </a:r>
                      <a:r>
                        <a:rPr lang="en-GB" sz="1600" b="0" dirty="0" err="1">
                          <a:effectLst/>
                          <a:latin typeface="Calibri"/>
                          <a:ea typeface="Calibri"/>
                          <a:cs typeface="Arial"/>
                        </a:rPr>
                        <a:t>alloimmunization</a:t>
                      </a:r>
                      <a:r>
                        <a:rPr lang="en-GB" sz="1600" b="0" dirty="0">
                          <a:effectLst/>
                          <a:latin typeface="Calibri"/>
                          <a:ea typeface="Calibri"/>
                          <a:cs typeface="Arial"/>
                        </a:rPr>
                        <a:t> is only recommended in the context of rigorous research.</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 (research)</a:t>
                      </a:r>
                    </a:p>
                  </a:txBody>
                  <a:tcPr marL="68580" marR="68580" marT="0" marB="0"/>
                </a:tc>
                <a:extLst>
                  <a:ext uri="{0D108BD9-81ED-4DB2-BD59-A6C34878D82A}">
                    <a16:rowId xmlns:a16="http://schemas.microsoft.com/office/drawing/2014/main" val="10002"/>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C.4: In endemic areas, </a:t>
                      </a:r>
                      <a:r>
                        <a:rPr lang="en-GB" sz="1600" b="1" dirty="0">
                          <a:effectLst/>
                          <a:latin typeface="Calibri"/>
                          <a:ea typeface="Calibri"/>
                          <a:cs typeface="Arial"/>
                        </a:rPr>
                        <a:t>preventive anthelminthic treatment</a:t>
                      </a:r>
                      <a:r>
                        <a:rPr lang="en-GB" sz="1600" b="0" dirty="0">
                          <a:effectLst/>
                          <a:latin typeface="Calibri"/>
                          <a:ea typeface="Calibri"/>
                          <a:cs typeface="Arial"/>
                        </a:rPr>
                        <a:t> is recommended for pregnant women after the first trimester as part of worm infection reduction programmes. </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3"/>
                  </a:ext>
                </a:extLst>
              </a:tr>
              <a:tr h="954685">
                <a:tc>
                  <a:txBody>
                    <a:bodyPr/>
                    <a:lstStyle/>
                    <a:p>
                      <a:pPr algn="just">
                        <a:lnSpc>
                          <a:spcPct val="115000"/>
                        </a:lnSpc>
                        <a:spcBef>
                          <a:spcPts val="600"/>
                        </a:spcBef>
                        <a:spcAft>
                          <a:spcPts val="0"/>
                        </a:spcAft>
                      </a:pPr>
                      <a:r>
                        <a:rPr lang="en-GB" sz="1600" b="0" dirty="0">
                          <a:effectLst/>
                          <a:latin typeface="Calibri"/>
                          <a:ea typeface="Calibri"/>
                          <a:cs typeface="Arial"/>
                        </a:rPr>
                        <a:t>C.5: </a:t>
                      </a:r>
                      <a:r>
                        <a:rPr lang="en-GB" sz="1600" b="1" dirty="0">
                          <a:effectLst/>
                          <a:latin typeface="Calibri"/>
                          <a:ea typeface="Calibri"/>
                          <a:cs typeface="Arial"/>
                        </a:rPr>
                        <a:t>Tetanus toxoid vaccination</a:t>
                      </a:r>
                      <a:r>
                        <a:rPr lang="en-GB" sz="1600" b="0" dirty="0">
                          <a:effectLst/>
                          <a:latin typeface="Calibri"/>
                          <a:ea typeface="Calibri"/>
                          <a:cs typeface="Arial"/>
                        </a:rPr>
                        <a:t> is recommended for all pregnant women, depending on previous tetanus vaccination exposure, to prevent neonatal mortality from tetanus.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971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70752" y="348876"/>
            <a:ext cx="559759"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C. Preventive measures - 2</a:t>
            </a:r>
          </a:p>
        </p:txBody>
      </p:sp>
      <p:graphicFrame>
        <p:nvGraphicFramePr>
          <p:cNvPr id="5" name="Table 4"/>
          <p:cNvGraphicFramePr>
            <a:graphicFrameLocks noGrp="1"/>
          </p:cNvGraphicFramePr>
          <p:nvPr>
            <p:extLst>
              <p:ext uri="{D42A27DB-BD31-4B8C-83A1-F6EECF244321}">
                <p14:modId xmlns:p14="http://schemas.microsoft.com/office/powerpoint/2010/main" val="659976122"/>
              </p:ext>
            </p:extLst>
          </p:nvPr>
        </p:nvGraphicFramePr>
        <p:xfrm>
          <a:off x="467544" y="1556792"/>
          <a:ext cx="7992888" cy="2808312"/>
        </p:xfrm>
        <a:graphic>
          <a:graphicData uri="http://schemas.openxmlformats.org/drawingml/2006/table">
            <a:tbl>
              <a:tblPr firstRow="1" firstCol="1" bandRow="1">
                <a:tableStyleId>{BC89EF96-8CEA-46FF-86C4-4CE0E7609802}</a:tableStyleId>
              </a:tblPr>
              <a:tblGrid>
                <a:gridCol w="6192688">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1584176">
                <a:tc>
                  <a:txBody>
                    <a:bodyPr/>
                    <a:lstStyle/>
                    <a:p>
                      <a:pPr algn="just">
                        <a:lnSpc>
                          <a:spcPct val="115000"/>
                        </a:lnSpc>
                        <a:spcBef>
                          <a:spcPts val="600"/>
                        </a:spcBef>
                        <a:spcAft>
                          <a:spcPts val="0"/>
                        </a:spcAft>
                      </a:pPr>
                      <a:r>
                        <a:rPr lang="en-GB" sz="1600" b="0" dirty="0">
                          <a:effectLst/>
                          <a:latin typeface="Calibri"/>
                          <a:ea typeface="Calibri"/>
                          <a:cs typeface="Arial"/>
                        </a:rPr>
                        <a:t>C.6: In malaria-endemic areas in Africa, </a:t>
                      </a:r>
                      <a:r>
                        <a:rPr lang="en-GB" sz="1600" b="1" dirty="0">
                          <a:effectLst/>
                          <a:latin typeface="Calibri"/>
                          <a:ea typeface="Calibri"/>
                          <a:cs typeface="Arial"/>
                        </a:rPr>
                        <a:t>intermittent preventive treatment with </a:t>
                      </a:r>
                      <a:r>
                        <a:rPr lang="en-GB" sz="1600" b="1" dirty="0" err="1">
                          <a:solidFill>
                            <a:srgbClr val="000000"/>
                          </a:solidFill>
                          <a:effectLst/>
                          <a:latin typeface="Calibri"/>
                          <a:ea typeface="Calibri"/>
                          <a:cs typeface="Arial"/>
                        </a:rPr>
                        <a:t>sulfadoxine-pyrimethamine</a:t>
                      </a:r>
                      <a:r>
                        <a:rPr lang="en-GB" sz="1600" b="1" dirty="0">
                          <a:solidFill>
                            <a:srgbClr val="000000"/>
                          </a:solidFill>
                          <a:effectLst/>
                          <a:latin typeface="Calibri"/>
                          <a:ea typeface="Calibri"/>
                          <a:cs typeface="Arial"/>
                        </a:rPr>
                        <a:t> </a:t>
                      </a:r>
                      <a:r>
                        <a:rPr lang="en-GB" sz="1600" b="1" dirty="0">
                          <a:effectLst/>
                          <a:latin typeface="Calibri"/>
                          <a:ea typeface="Calibri"/>
                          <a:cs typeface="Arial"/>
                        </a:rPr>
                        <a:t>(</a:t>
                      </a:r>
                      <a:r>
                        <a:rPr lang="en-GB" sz="1600" b="1" dirty="0" err="1">
                          <a:effectLst/>
                          <a:latin typeface="Calibri"/>
                          <a:ea typeface="Calibri"/>
                          <a:cs typeface="Arial"/>
                        </a:rPr>
                        <a:t>IPTp</a:t>
                      </a:r>
                      <a:r>
                        <a:rPr lang="en-GB" sz="1600" b="1" dirty="0">
                          <a:effectLst/>
                          <a:latin typeface="Calibri"/>
                          <a:ea typeface="Calibri"/>
                          <a:cs typeface="Arial"/>
                        </a:rPr>
                        <a:t>-SP)</a:t>
                      </a:r>
                      <a:r>
                        <a:rPr lang="en-GB" sz="1600" b="0" dirty="0">
                          <a:effectLst/>
                          <a:latin typeface="Calibri"/>
                          <a:ea typeface="Calibri"/>
                          <a:cs typeface="Arial"/>
                        </a:rPr>
                        <a:t> is recommended for all pregnant women. Dosing should start in the second trimester, and doses should be given at least one month apart, with the objective of ensuring that at least three doses are received.</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0"/>
                  </a:ext>
                </a:extLst>
              </a:tr>
              <a:tr h="1224136">
                <a:tc>
                  <a:txBody>
                    <a:bodyPr/>
                    <a:lstStyle/>
                    <a:p>
                      <a:pPr algn="just">
                        <a:lnSpc>
                          <a:spcPct val="115000"/>
                        </a:lnSpc>
                        <a:spcBef>
                          <a:spcPts val="600"/>
                        </a:spcBef>
                        <a:spcAft>
                          <a:spcPts val="0"/>
                        </a:spcAft>
                      </a:pPr>
                      <a:r>
                        <a:rPr lang="en-GB" sz="1600" b="0" dirty="0">
                          <a:effectLst/>
                          <a:latin typeface="Calibri"/>
                          <a:ea typeface="Calibri"/>
                          <a:cs typeface="Arial"/>
                        </a:rPr>
                        <a:t>C.7: Oral </a:t>
                      </a:r>
                      <a:r>
                        <a:rPr lang="en-GB" sz="1600" b="1" dirty="0">
                          <a:effectLst/>
                          <a:latin typeface="Calibri"/>
                          <a:ea typeface="Calibri"/>
                          <a:cs typeface="Arial"/>
                        </a:rPr>
                        <a:t>pre-exposure prophylaxis (</a:t>
                      </a:r>
                      <a:r>
                        <a:rPr lang="en-GB" sz="1600" b="1" dirty="0" err="1">
                          <a:effectLst/>
                          <a:latin typeface="Calibri"/>
                          <a:ea typeface="Calibri"/>
                          <a:cs typeface="Arial"/>
                        </a:rPr>
                        <a:t>PrEP</a:t>
                      </a:r>
                      <a:r>
                        <a:rPr lang="en-GB" sz="1600" b="1" dirty="0">
                          <a:effectLst/>
                          <a:latin typeface="Calibri"/>
                          <a:ea typeface="Calibri"/>
                          <a:cs typeface="Arial"/>
                        </a:rPr>
                        <a:t>)</a:t>
                      </a:r>
                      <a:r>
                        <a:rPr lang="en-GB" sz="1600" b="0" dirty="0">
                          <a:effectLst/>
                          <a:latin typeface="Calibri"/>
                          <a:ea typeface="Calibri"/>
                          <a:cs typeface="Arial"/>
                        </a:rPr>
                        <a:t> containing </a:t>
                      </a:r>
                      <a:r>
                        <a:rPr lang="en-GB" sz="1600" b="0" dirty="0" err="1">
                          <a:effectLst/>
                          <a:latin typeface="Calibri"/>
                          <a:ea typeface="Calibri"/>
                          <a:cs typeface="Arial"/>
                        </a:rPr>
                        <a:t>tenofovir</a:t>
                      </a:r>
                      <a:r>
                        <a:rPr lang="en-GB" sz="1600" b="0" dirty="0">
                          <a:effectLst/>
                          <a:latin typeface="Calibri"/>
                          <a:ea typeface="Calibri"/>
                          <a:cs typeface="Arial"/>
                        </a:rPr>
                        <a:t> </a:t>
                      </a:r>
                      <a:r>
                        <a:rPr lang="en-GB" sz="1600" b="0" dirty="0" err="1">
                          <a:effectLst/>
                          <a:latin typeface="Calibri"/>
                          <a:ea typeface="Calibri"/>
                          <a:cs typeface="Arial"/>
                        </a:rPr>
                        <a:t>disoproxil</a:t>
                      </a:r>
                      <a:r>
                        <a:rPr lang="en-GB" sz="1600" b="0" dirty="0">
                          <a:effectLst/>
                          <a:latin typeface="Calibri"/>
                          <a:ea typeface="Calibri"/>
                          <a:cs typeface="Arial"/>
                        </a:rPr>
                        <a:t> </a:t>
                      </a:r>
                      <a:r>
                        <a:rPr lang="en-GB" sz="1600" b="0" dirty="0" err="1">
                          <a:effectLst/>
                          <a:latin typeface="Calibri"/>
                          <a:ea typeface="Calibri"/>
                          <a:cs typeface="Arial"/>
                        </a:rPr>
                        <a:t>fumarate</a:t>
                      </a:r>
                      <a:r>
                        <a:rPr lang="en-GB" sz="1600" b="0" dirty="0">
                          <a:effectLst/>
                          <a:latin typeface="Calibri"/>
                          <a:ea typeface="Calibri"/>
                          <a:cs typeface="Arial"/>
                        </a:rPr>
                        <a:t> (TDF) should be offered as an additional prevention choice for pregnant women at substantial risk of HIV infection as part of combination prevention approaches.</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00772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370752" y="348876"/>
            <a:ext cx="559759"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D. Common physiological symptoms</a:t>
            </a:r>
          </a:p>
        </p:txBody>
      </p:sp>
      <p:graphicFrame>
        <p:nvGraphicFramePr>
          <p:cNvPr id="5" name="Table 4"/>
          <p:cNvGraphicFramePr>
            <a:graphicFrameLocks noGrp="1"/>
          </p:cNvGraphicFramePr>
          <p:nvPr>
            <p:extLst>
              <p:ext uri="{D42A27DB-BD31-4B8C-83A1-F6EECF244321}">
                <p14:modId xmlns:p14="http://schemas.microsoft.com/office/powerpoint/2010/main" val="1159649595"/>
              </p:ext>
            </p:extLst>
          </p:nvPr>
        </p:nvGraphicFramePr>
        <p:xfrm>
          <a:off x="118137" y="1321925"/>
          <a:ext cx="8909113" cy="5396262"/>
        </p:xfrm>
        <a:graphic>
          <a:graphicData uri="http://schemas.openxmlformats.org/drawingml/2006/table">
            <a:tbl>
              <a:tblPr firstRow="1" firstCol="1" bandRow="1">
                <a:tableStyleId>{BDBED569-4797-4DF1-A0F4-6AAB3CD982D8}</a:tableStyleId>
              </a:tblPr>
              <a:tblGrid>
                <a:gridCol w="7486000">
                  <a:extLst>
                    <a:ext uri="{9D8B030D-6E8A-4147-A177-3AD203B41FA5}">
                      <a16:colId xmlns:a16="http://schemas.microsoft.com/office/drawing/2014/main" val="20000"/>
                    </a:ext>
                  </a:extLst>
                </a:gridCol>
                <a:gridCol w="1423113">
                  <a:extLst>
                    <a:ext uri="{9D8B030D-6E8A-4147-A177-3AD203B41FA5}">
                      <a16:colId xmlns:a16="http://schemas.microsoft.com/office/drawing/2014/main" val="20001"/>
                    </a:ext>
                  </a:extLst>
                </a:gridCol>
              </a:tblGrid>
              <a:tr h="720080">
                <a:tc>
                  <a:txBody>
                    <a:bodyPr/>
                    <a:lstStyle/>
                    <a:p>
                      <a:pPr algn="just">
                        <a:lnSpc>
                          <a:spcPct val="115000"/>
                        </a:lnSpc>
                        <a:spcBef>
                          <a:spcPts val="600"/>
                        </a:spcBef>
                        <a:spcAft>
                          <a:spcPts val="0"/>
                        </a:spcAft>
                      </a:pPr>
                      <a:r>
                        <a:rPr lang="en-GB" sz="1600" b="0" dirty="0">
                          <a:effectLst/>
                          <a:latin typeface="Calibri"/>
                          <a:ea typeface="Calibri"/>
                          <a:cs typeface="Arial"/>
                        </a:rPr>
                        <a:t>D.1: Ginger, chamomile, vitamin B6 and/or acupuncture are recommended for the relief of </a:t>
                      </a:r>
                      <a:r>
                        <a:rPr lang="en-GB" sz="1600" b="1" dirty="0">
                          <a:effectLst/>
                          <a:latin typeface="Calibri"/>
                          <a:ea typeface="Calibri"/>
                          <a:cs typeface="Arial"/>
                        </a:rPr>
                        <a:t>nausea</a:t>
                      </a:r>
                      <a:r>
                        <a:rPr lang="en-GB" sz="1600" b="0" dirty="0">
                          <a:effectLst/>
                          <a:latin typeface="Calibri"/>
                          <a:ea typeface="Calibri"/>
                          <a:cs typeface="Arial"/>
                        </a:rPr>
                        <a:t> in early pregnancy, based on a woman’s preferences and available options. </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r h="868434">
                <a:tc>
                  <a:txBody>
                    <a:bodyPr/>
                    <a:lstStyle/>
                    <a:p>
                      <a:pPr algn="just">
                        <a:lnSpc>
                          <a:spcPct val="115000"/>
                        </a:lnSpc>
                        <a:spcBef>
                          <a:spcPts val="600"/>
                        </a:spcBef>
                        <a:spcAft>
                          <a:spcPts val="0"/>
                        </a:spcAft>
                      </a:pPr>
                      <a:r>
                        <a:rPr lang="en-GB" sz="1600" b="0" dirty="0">
                          <a:effectLst/>
                          <a:latin typeface="Calibri"/>
                          <a:ea typeface="Calibri"/>
                          <a:cs typeface="Arial"/>
                        </a:rPr>
                        <a:t>D.2: Advice on diet and lifestyle is recommended to prevent and relieve </a:t>
                      </a:r>
                      <a:r>
                        <a:rPr lang="en-GB" sz="1600" b="1" dirty="0">
                          <a:effectLst/>
                          <a:latin typeface="Calibri"/>
                          <a:ea typeface="Calibri"/>
                          <a:cs typeface="Arial"/>
                        </a:rPr>
                        <a:t>heartburn </a:t>
                      </a:r>
                      <a:r>
                        <a:rPr lang="en-GB" sz="1600" b="0" dirty="0">
                          <a:effectLst/>
                          <a:latin typeface="Calibri"/>
                          <a:ea typeface="Calibri"/>
                          <a:cs typeface="Arial"/>
                        </a:rPr>
                        <a:t>in pregnancy. Antacid preparations can be offered to women with troublesome symptoms that are not relieved by lifestyle modification.</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1"/>
                  </a:ext>
                </a:extLst>
              </a:tr>
              <a:tr h="668026">
                <a:tc>
                  <a:txBody>
                    <a:bodyPr/>
                    <a:lstStyle/>
                    <a:p>
                      <a:pPr algn="just">
                        <a:lnSpc>
                          <a:spcPct val="115000"/>
                        </a:lnSpc>
                        <a:spcBef>
                          <a:spcPts val="600"/>
                        </a:spcBef>
                        <a:spcAft>
                          <a:spcPts val="0"/>
                        </a:spcAft>
                      </a:pPr>
                      <a:r>
                        <a:rPr lang="en-GB" sz="1600" b="0" dirty="0">
                          <a:effectLst/>
                          <a:latin typeface="Calibri"/>
                          <a:ea typeface="Calibri"/>
                          <a:cs typeface="Arial"/>
                        </a:rPr>
                        <a:t>D.3: Magnesium, calcium or non-pharmacological treatment options can be used for the relief of </a:t>
                      </a:r>
                      <a:r>
                        <a:rPr lang="en-GB" sz="1600" b="1" dirty="0">
                          <a:effectLst/>
                          <a:latin typeface="Calibri"/>
                          <a:ea typeface="Calibri"/>
                          <a:cs typeface="Arial"/>
                        </a:rPr>
                        <a:t>leg cramps</a:t>
                      </a:r>
                      <a:r>
                        <a:rPr lang="en-GB" sz="1600" b="0" dirty="0">
                          <a:effectLst/>
                          <a:latin typeface="Calibri"/>
                          <a:ea typeface="Calibri"/>
                          <a:cs typeface="Arial"/>
                        </a:rPr>
                        <a:t> in pregnancy, based on a woman’s preferences and available options.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2"/>
                  </a:ext>
                </a:extLst>
              </a:tr>
              <a:tr h="1135644">
                <a:tc>
                  <a:txBody>
                    <a:bodyPr/>
                    <a:lstStyle/>
                    <a:p>
                      <a:pPr algn="just">
                        <a:lnSpc>
                          <a:spcPct val="115000"/>
                        </a:lnSpc>
                        <a:spcBef>
                          <a:spcPts val="600"/>
                        </a:spcBef>
                        <a:spcAft>
                          <a:spcPts val="0"/>
                        </a:spcAft>
                      </a:pPr>
                      <a:r>
                        <a:rPr lang="en-GB" sz="1600" b="0" dirty="0">
                          <a:effectLst/>
                          <a:latin typeface="Calibri"/>
                          <a:ea typeface="Calibri"/>
                          <a:cs typeface="Arial"/>
                        </a:rPr>
                        <a:t>D.4: Regular exercise throughout pregnancy is recommended to prevent </a:t>
                      </a:r>
                      <a:r>
                        <a:rPr lang="en-GB" sz="1600" b="1" dirty="0">
                          <a:effectLst/>
                          <a:latin typeface="Calibri"/>
                          <a:ea typeface="Calibri"/>
                          <a:cs typeface="Arial"/>
                        </a:rPr>
                        <a:t>low back and pelvic pain</a:t>
                      </a:r>
                      <a:r>
                        <a:rPr lang="en-GB" sz="1600" b="0" dirty="0">
                          <a:effectLst/>
                          <a:latin typeface="Calibri"/>
                          <a:ea typeface="Calibri"/>
                          <a:cs typeface="Arial"/>
                        </a:rPr>
                        <a:t>. There are a number of different treatment options that can be used, such as physiotherapy, support belts and acupuncture, based on a woman’s preferences and available options.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3"/>
                  </a:ext>
                </a:extLst>
              </a:tr>
              <a:tr h="868434">
                <a:tc>
                  <a:txBody>
                    <a:bodyPr/>
                    <a:lstStyle/>
                    <a:p>
                      <a:pPr algn="just">
                        <a:lnSpc>
                          <a:spcPct val="115000"/>
                        </a:lnSpc>
                        <a:spcBef>
                          <a:spcPts val="600"/>
                        </a:spcBef>
                        <a:spcAft>
                          <a:spcPts val="0"/>
                        </a:spcAft>
                      </a:pPr>
                      <a:r>
                        <a:rPr lang="en-GB" sz="1600" b="0" dirty="0">
                          <a:effectLst/>
                          <a:latin typeface="Calibri"/>
                          <a:ea typeface="Calibri"/>
                          <a:cs typeface="Arial"/>
                        </a:rPr>
                        <a:t>D.5: Wheat bran or other fibre supplements can be used to relieve </a:t>
                      </a:r>
                      <a:r>
                        <a:rPr lang="en-GB" sz="1600" b="1" dirty="0">
                          <a:effectLst/>
                          <a:latin typeface="Calibri"/>
                          <a:ea typeface="Calibri"/>
                          <a:cs typeface="Arial"/>
                        </a:rPr>
                        <a:t>constipation</a:t>
                      </a:r>
                      <a:r>
                        <a:rPr lang="en-GB" sz="1600" b="0" dirty="0">
                          <a:effectLst/>
                          <a:latin typeface="Calibri"/>
                          <a:ea typeface="Calibri"/>
                          <a:cs typeface="Arial"/>
                        </a:rPr>
                        <a:t> in pregnancy if the condition fails to respond to dietary modification, based on a woman’s preferences and available options.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4"/>
                  </a:ext>
                </a:extLst>
              </a:tr>
              <a:tr h="1135644">
                <a:tc>
                  <a:txBody>
                    <a:bodyPr/>
                    <a:lstStyle/>
                    <a:p>
                      <a:pPr algn="just">
                        <a:lnSpc>
                          <a:spcPct val="115000"/>
                        </a:lnSpc>
                        <a:spcBef>
                          <a:spcPts val="600"/>
                        </a:spcBef>
                        <a:spcAft>
                          <a:spcPts val="0"/>
                        </a:spcAft>
                      </a:pPr>
                      <a:r>
                        <a:rPr lang="en-GB" sz="1600" b="0" dirty="0">
                          <a:effectLst/>
                          <a:latin typeface="Calibri"/>
                          <a:ea typeface="Calibri"/>
                          <a:cs typeface="Arial"/>
                        </a:rPr>
                        <a:t>D.6: Non-pharmacological options, such as compression stockings, leg elevation and water immersion, can be used for the management of </a:t>
                      </a:r>
                      <a:r>
                        <a:rPr lang="en-GB" sz="1600" b="1" dirty="0">
                          <a:effectLst/>
                          <a:latin typeface="Calibri"/>
                          <a:ea typeface="Calibri"/>
                          <a:cs typeface="Arial"/>
                        </a:rPr>
                        <a:t>varicose veins and oedema</a:t>
                      </a:r>
                      <a:r>
                        <a:rPr lang="en-GB" sz="1600" b="0" dirty="0">
                          <a:effectLst/>
                          <a:latin typeface="Calibri"/>
                          <a:ea typeface="Calibri"/>
                          <a:cs typeface="Arial"/>
                        </a:rPr>
                        <a:t> in pregnancy, based on a woman’s preferences and available options.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70751" y="348876"/>
            <a:ext cx="559759"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0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 Health systems interventions to improve the utilization and quality of ANC – 1 </a:t>
            </a:r>
          </a:p>
        </p:txBody>
      </p:sp>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03199" y="324000"/>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3557848085"/>
              </p:ext>
            </p:extLst>
          </p:nvPr>
        </p:nvGraphicFramePr>
        <p:xfrm>
          <a:off x="467544" y="1556792"/>
          <a:ext cx="8215534" cy="3672408"/>
        </p:xfrm>
        <a:graphic>
          <a:graphicData uri="http://schemas.openxmlformats.org/drawingml/2006/table">
            <a:tbl>
              <a:tblPr firstRow="1" firstCol="1" bandRow="1">
                <a:tableStyleId>{8799B23B-EC83-4686-B30A-512413B5E67A}</a:tableStyleId>
              </a:tblPr>
              <a:tblGrid>
                <a:gridCol w="6480720">
                  <a:extLst>
                    <a:ext uri="{9D8B030D-6E8A-4147-A177-3AD203B41FA5}">
                      <a16:colId xmlns:a16="http://schemas.microsoft.com/office/drawing/2014/main" val="20000"/>
                    </a:ext>
                  </a:extLst>
                </a:gridCol>
                <a:gridCol w="1734814">
                  <a:extLst>
                    <a:ext uri="{9D8B030D-6E8A-4147-A177-3AD203B41FA5}">
                      <a16:colId xmlns:a16="http://schemas.microsoft.com/office/drawing/2014/main" val="20001"/>
                    </a:ext>
                  </a:extLst>
                </a:gridCol>
              </a:tblGrid>
              <a:tr h="1008112">
                <a:tc>
                  <a:txBody>
                    <a:bodyPr/>
                    <a:lstStyle/>
                    <a:p>
                      <a:pPr algn="just">
                        <a:lnSpc>
                          <a:spcPct val="115000"/>
                        </a:lnSpc>
                        <a:spcBef>
                          <a:spcPts val="600"/>
                        </a:spcBef>
                        <a:spcAft>
                          <a:spcPts val="0"/>
                        </a:spcAft>
                      </a:pPr>
                      <a:r>
                        <a:rPr lang="en-GB" sz="1600" b="0" dirty="0">
                          <a:effectLst/>
                        </a:rPr>
                        <a:t>E.1: It is recommended that each pregnant woman carries her own </a:t>
                      </a:r>
                      <a:r>
                        <a:rPr lang="en-GB" sz="1600" b="1" dirty="0">
                          <a:effectLst/>
                        </a:rPr>
                        <a:t>case notes</a:t>
                      </a:r>
                      <a:r>
                        <a:rPr lang="en-GB" sz="1600" b="0" dirty="0">
                          <a:effectLst/>
                        </a:rPr>
                        <a:t> during pregnancy to improve continuity, quality of care and her pregnancy experience.</a:t>
                      </a: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dirty="0">
                          <a:effectLst/>
                        </a:rPr>
                        <a:t>Recommended</a:t>
                      </a:r>
                      <a:endParaRPr lang="en-GB" sz="16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1224136">
                <a:tc>
                  <a:txBody>
                    <a:bodyPr/>
                    <a:lstStyle/>
                    <a:p>
                      <a:pPr algn="just">
                        <a:lnSpc>
                          <a:spcPct val="115000"/>
                        </a:lnSpc>
                        <a:spcBef>
                          <a:spcPts val="600"/>
                        </a:spcBef>
                        <a:spcAft>
                          <a:spcPts val="0"/>
                        </a:spcAft>
                      </a:pPr>
                      <a:r>
                        <a:rPr lang="en-GB" sz="1600" b="0" dirty="0">
                          <a:effectLst/>
                          <a:latin typeface="Calibri"/>
                          <a:ea typeface="Calibri"/>
                          <a:cs typeface="Arial"/>
                        </a:rPr>
                        <a:t>E.2: </a:t>
                      </a:r>
                      <a:r>
                        <a:rPr lang="en-GB" sz="1600" b="1" dirty="0">
                          <a:effectLst/>
                          <a:latin typeface="Calibri"/>
                          <a:ea typeface="Calibri"/>
                          <a:cs typeface="Arial"/>
                        </a:rPr>
                        <a:t>Midwife-led continuity-of-care models</a:t>
                      </a:r>
                      <a:r>
                        <a:rPr lang="en-GB" sz="1600" b="0" dirty="0">
                          <a:effectLst/>
                          <a:latin typeface="Calibri"/>
                          <a:ea typeface="Calibri"/>
                          <a:cs typeface="Arial"/>
                        </a:rPr>
                        <a:t>, in which a known midwife or small group of known midwives supports a woman throughout the antenatal, intrapartum and postnatal continuum, are recommended for pregnant women in settings with well functioning midwifery programmes.</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1"/>
                  </a:ext>
                </a:extLst>
              </a:tr>
              <a:tr h="1440160">
                <a:tc>
                  <a:txBody>
                    <a:bodyPr/>
                    <a:lstStyle/>
                    <a:p>
                      <a:pPr algn="just">
                        <a:lnSpc>
                          <a:spcPct val="115000"/>
                        </a:lnSpc>
                        <a:spcBef>
                          <a:spcPts val="600"/>
                        </a:spcBef>
                        <a:spcAft>
                          <a:spcPts val="0"/>
                        </a:spcAft>
                      </a:pPr>
                      <a:r>
                        <a:rPr lang="en-GB" sz="1600" b="0" dirty="0">
                          <a:effectLst/>
                          <a:latin typeface="Calibri"/>
                          <a:ea typeface="Calibri"/>
                          <a:cs typeface="Arial"/>
                        </a:rPr>
                        <a:t>E.3: </a:t>
                      </a:r>
                      <a:r>
                        <a:rPr lang="en-GB" sz="1600" b="1" dirty="0">
                          <a:effectLst/>
                          <a:latin typeface="Calibri"/>
                          <a:ea typeface="Calibri"/>
                          <a:cs typeface="Arial"/>
                        </a:rPr>
                        <a:t>Group antenatal care</a:t>
                      </a:r>
                      <a:r>
                        <a:rPr lang="en-GB" sz="1600" b="0" dirty="0">
                          <a:effectLst/>
                          <a:latin typeface="Calibri"/>
                          <a:ea typeface="Calibri"/>
                          <a:cs typeface="Arial"/>
                        </a:rPr>
                        <a:t> provided by qualified health-care professionals may be offered as an alternative to individual antenatal care for pregnant women in the context of rigorous research, depending on a woman’s preferences and provided that the infrastructure and resources for delivery of group antenatal care are available.</a:t>
                      </a:r>
                    </a:p>
                  </a:txBody>
                  <a:tcPr marL="68580" marR="68580" marT="0" marB="0"/>
                </a:tc>
                <a:tc>
                  <a:txBody>
                    <a:bodyPr/>
                    <a:lstStyle/>
                    <a:p>
                      <a:pPr algn="l">
                        <a:lnSpc>
                          <a:spcPct val="115000"/>
                        </a:lnSpc>
                        <a:spcBef>
                          <a:spcPts val="600"/>
                        </a:spcBef>
                        <a:spcAft>
                          <a:spcPts val="0"/>
                        </a:spcAft>
                      </a:pPr>
                      <a:r>
                        <a:rPr lang="en-GB" sz="1600" b="1" dirty="0">
                          <a:effectLst/>
                          <a:latin typeface="Calibri"/>
                          <a:ea typeface="Calibri"/>
                          <a:cs typeface="Calibri"/>
                        </a:rPr>
                        <a:t>Context-specific recommendation (research)</a:t>
                      </a:r>
                      <a:endParaRPr lang="en-GB" sz="1600" b="1" dirty="0">
                        <a:effectLst/>
                        <a:latin typeface="Calibri"/>
                        <a:ea typeface="Calibri"/>
                        <a:cs typeface="Arial"/>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795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GB" dirty="0"/>
              <a:t>E. Health systems interventions to improve the utilization and quality of ANC – 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2560597"/>
              </p:ext>
            </p:extLst>
          </p:nvPr>
        </p:nvGraphicFramePr>
        <p:xfrm>
          <a:off x="457200" y="1557339"/>
          <a:ext cx="8229219" cy="3791445"/>
        </p:xfrm>
        <a:graphic>
          <a:graphicData uri="http://schemas.openxmlformats.org/drawingml/2006/table">
            <a:tbl>
              <a:tblPr firstRow="1" firstCol="1" bandRow="1">
                <a:tableStyleId>{8799B23B-EC83-4686-B30A-512413B5E67A}</a:tableStyleId>
              </a:tblPr>
              <a:tblGrid>
                <a:gridCol w="6626412">
                  <a:extLst>
                    <a:ext uri="{9D8B030D-6E8A-4147-A177-3AD203B41FA5}">
                      <a16:colId xmlns:a16="http://schemas.microsoft.com/office/drawing/2014/main" val="20000"/>
                    </a:ext>
                  </a:extLst>
                </a:gridCol>
                <a:gridCol w="1602807">
                  <a:extLst>
                    <a:ext uri="{9D8B030D-6E8A-4147-A177-3AD203B41FA5}">
                      <a16:colId xmlns:a16="http://schemas.microsoft.com/office/drawing/2014/main" val="20001"/>
                    </a:ext>
                  </a:extLst>
                </a:gridCol>
              </a:tblGrid>
              <a:tr h="2127937">
                <a:tc>
                  <a:txBody>
                    <a:bodyPr/>
                    <a:lstStyle/>
                    <a:p>
                      <a:pPr algn="just">
                        <a:lnSpc>
                          <a:spcPct val="115000"/>
                        </a:lnSpc>
                        <a:spcBef>
                          <a:spcPts val="600"/>
                        </a:spcBef>
                        <a:spcAft>
                          <a:spcPts val="0"/>
                        </a:spcAft>
                      </a:pPr>
                      <a:r>
                        <a:rPr lang="en-GB" sz="1600" b="0" dirty="0">
                          <a:effectLst/>
                          <a:latin typeface="Calibri"/>
                          <a:ea typeface="Calibri"/>
                          <a:cs typeface="Arial"/>
                        </a:rPr>
                        <a:t>E.4.1: The implementation of </a:t>
                      </a:r>
                      <a:r>
                        <a:rPr lang="en-GB" sz="1600" b="1" dirty="0">
                          <a:effectLst/>
                          <a:latin typeface="Calibri"/>
                          <a:ea typeface="Calibri"/>
                          <a:cs typeface="Arial"/>
                        </a:rPr>
                        <a:t>community mobilization through facilitated participatory learning and action (PLA) cycles with women’s groups</a:t>
                      </a:r>
                      <a:r>
                        <a:rPr lang="en-GB" sz="1600" b="0" dirty="0">
                          <a:effectLst/>
                          <a:latin typeface="Calibri"/>
                          <a:ea typeface="Calibri"/>
                          <a:cs typeface="Arial"/>
                        </a:rPr>
                        <a:t> is recommended to improve maternal and newborn health, particularly in rural settings with low access to health services. Participatory women’s groups represent an opportunity for women to discuss their needs during pregnancy, including barriers to reaching care, and to increase support to pregnant women.</a:t>
                      </a:r>
                    </a:p>
                    <a:p>
                      <a:pPr algn="just">
                        <a:lnSpc>
                          <a:spcPct val="115000"/>
                        </a:lnSpc>
                        <a:spcBef>
                          <a:spcPts val="600"/>
                        </a:spcBef>
                        <a:spcAft>
                          <a:spcPts val="0"/>
                        </a:spcAft>
                      </a:pPr>
                      <a:endParaRPr lang="en-GB" sz="1600" b="0" dirty="0">
                        <a:effectLst/>
                        <a:latin typeface="Calibri"/>
                        <a:ea typeface="Calibri"/>
                        <a:cs typeface="Arial"/>
                      </a:endParaRPr>
                    </a:p>
                  </a:txBody>
                  <a:tcPr marL="64312" marR="64312"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4312" marR="64312" marT="0" marB="0"/>
                </a:tc>
                <a:extLst>
                  <a:ext uri="{0D108BD9-81ED-4DB2-BD59-A6C34878D82A}">
                    <a16:rowId xmlns:a16="http://schemas.microsoft.com/office/drawing/2014/main" val="10000"/>
                  </a:ext>
                </a:extLst>
              </a:tr>
              <a:tr h="1471917">
                <a:tc>
                  <a:txBody>
                    <a:bodyPr/>
                    <a:lstStyle/>
                    <a:p>
                      <a:pPr algn="just">
                        <a:lnSpc>
                          <a:spcPct val="115000"/>
                        </a:lnSpc>
                        <a:spcBef>
                          <a:spcPts val="600"/>
                        </a:spcBef>
                        <a:spcAft>
                          <a:spcPts val="0"/>
                        </a:spcAft>
                      </a:pPr>
                      <a:r>
                        <a:rPr lang="en-GB" sz="1600" b="0" dirty="0">
                          <a:effectLst/>
                          <a:latin typeface="Calibri"/>
                          <a:ea typeface="Calibri"/>
                          <a:cs typeface="Arial"/>
                        </a:rPr>
                        <a:t>E.4.2: Packages of interventions that include household and </a:t>
                      </a:r>
                      <a:r>
                        <a:rPr lang="en-GB" sz="1600" b="1" dirty="0">
                          <a:effectLst/>
                          <a:latin typeface="Calibri"/>
                          <a:ea typeface="Calibri"/>
                          <a:cs typeface="Arial"/>
                        </a:rPr>
                        <a:t>community mobilization and antenatal home visits </a:t>
                      </a:r>
                      <a:r>
                        <a:rPr lang="en-GB" sz="1600" b="0" dirty="0">
                          <a:effectLst/>
                          <a:latin typeface="Calibri"/>
                          <a:ea typeface="Calibri"/>
                          <a:cs typeface="Arial"/>
                        </a:rPr>
                        <a:t>are recommended to improve antenatal care utilization and perinatal health outcomes, particularly in rural settings with low access to health services.</a:t>
                      </a:r>
                      <a:endParaRPr lang="en-GB" sz="2400" b="0" dirty="0">
                        <a:effectLst/>
                        <a:latin typeface="Calibri"/>
                        <a:ea typeface="Calibri"/>
                        <a:cs typeface="Arial"/>
                      </a:endParaRPr>
                    </a:p>
                  </a:txBody>
                  <a:tcPr marL="64312" marR="64312" marT="0" marB="0"/>
                </a:tc>
                <a:tc>
                  <a:txBody>
                    <a:bodyPr/>
                    <a:lstStyle/>
                    <a:p>
                      <a:pPr marL="0" marR="0" indent="0" algn="just" defTabSz="914400" rtl="0" eaLnBrk="1" fontAlgn="auto" latinLnBrk="0" hangingPunct="1">
                        <a:lnSpc>
                          <a:spcPct val="115000"/>
                        </a:lnSpc>
                        <a:spcBef>
                          <a:spcPts val="600"/>
                        </a:spcBef>
                        <a:spcAft>
                          <a:spcPts val="0"/>
                        </a:spcAft>
                        <a:buClrTx/>
                        <a:buSzTx/>
                        <a:buFontTx/>
                        <a:buNone/>
                        <a:tabLst/>
                        <a:defRPr/>
                      </a:pPr>
                      <a:r>
                        <a:rPr lang="en-GB" sz="1600" b="1" dirty="0">
                          <a:effectLst/>
                          <a:latin typeface="+mn-lt"/>
                          <a:ea typeface="Calibri"/>
                          <a:cs typeface="Arial"/>
                        </a:rPr>
                        <a:t>Context-specific recommendation</a:t>
                      </a:r>
                    </a:p>
                  </a:txBody>
                  <a:tcPr marL="64312" marR="64312"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7415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 Health systems interventions to improve the utilization and quality of ANC – 3</a:t>
            </a:r>
          </a:p>
        </p:txBody>
      </p:sp>
      <p:graphicFrame>
        <p:nvGraphicFramePr>
          <p:cNvPr id="5" name="Table 4"/>
          <p:cNvGraphicFramePr>
            <a:graphicFrameLocks noGrp="1"/>
          </p:cNvGraphicFramePr>
          <p:nvPr>
            <p:extLst>
              <p:ext uri="{D42A27DB-BD31-4B8C-83A1-F6EECF244321}">
                <p14:modId xmlns:p14="http://schemas.microsoft.com/office/powerpoint/2010/main" val="3037055929"/>
              </p:ext>
            </p:extLst>
          </p:nvPr>
        </p:nvGraphicFramePr>
        <p:xfrm>
          <a:off x="467544" y="1772816"/>
          <a:ext cx="8215534" cy="3684256"/>
        </p:xfrm>
        <a:graphic>
          <a:graphicData uri="http://schemas.openxmlformats.org/drawingml/2006/table">
            <a:tbl>
              <a:tblPr firstRow="1" firstCol="1" bandRow="1">
                <a:tableStyleId>{8799B23B-EC83-4686-B30A-512413B5E67A}</a:tableStyleId>
              </a:tblPr>
              <a:tblGrid>
                <a:gridCol w="6552728">
                  <a:extLst>
                    <a:ext uri="{9D8B030D-6E8A-4147-A177-3AD203B41FA5}">
                      <a16:colId xmlns:a16="http://schemas.microsoft.com/office/drawing/2014/main" val="20000"/>
                    </a:ext>
                  </a:extLst>
                </a:gridCol>
                <a:gridCol w="1662806">
                  <a:extLst>
                    <a:ext uri="{9D8B030D-6E8A-4147-A177-3AD203B41FA5}">
                      <a16:colId xmlns:a16="http://schemas.microsoft.com/office/drawing/2014/main" val="20001"/>
                    </a:ext>
                  </a:extLst>
                </a:gridCol>
              </a:tblGrid>
              <a:tr h="792088">
                <a:tc>
                  <a:txBody>
                    <a:bodyPr/>
                    <a:lstStyle/>
                    <a:p>
                      <a:pPr algn="just">
                        <a:lnSpc>
                          <a:spcPct val="115000"/>
                        </a:lnSpc>
                        <a:spcBef>
                          <a:spcPts val="600"/>
                        </a:spcBef>
                        <a:spcAft>
                          <a:spcPts val="0"/>
                        </a:spcAft>
                      </a:pPr>
                      <a:r>
                        <a:rPr lang="en-GB" sz="1600" b="0" dirty="0">
                          <a:effectLst/>
                          <a:latin typeface="Calibri"/>
                          <a:ea typeface="Calibri"/>
                          <a:cs typeface="Calibri"/>
                        </a:rPr>
                        <a:t>E.5.1: </a:t>
                      </a:r>
                      <a:r>
                        <a:rPr lang="en-GB" sz="1600" b="1" dirty="0">
                          <a:effectLst/>
                          <a:latin typeface="Calibri"/>
                          <a:ea typeface="Calibri"/>
                          <a:cs typeface="Arial"/>
                        </a:rPr>
                        <a:t>Task shifting the promotion of health-related behaviours</a:t>
                      </a:r>
                      <a:r>
                        <a:rPr lang="en-GB" sz="1600" b="0" dirty="0">
                          <a:effectLst/>
                          <a:latin typeface="Calibri"/>
                          <a:ea typeface="Calibri"/>
                          <a:cs typeface="Arial"/>
                        </a:rPr>
                        <a:t> for maternal and newborn health to a broad range of cadres, including lay health workers, auxiliary nurses, nurses, midwives and doctors is recommended.</a:t>
                      </a:r>
                    </a:p>
                    <a:p>
                      <a:pPr algn="just">
                        <a:lnSpc>
                          <a:spcPct val="115000"/>
                        </a:lnSpc>
                        <a:spcBef>
                          <a:spcPts val="600"/>
                        </a:spcBef>
                        <a:spcAft>
                          <a:spcPts val="0"/>
                        </a:spcAft>
                      </a:pP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r h="1008112">
                <a:tc>
                  <a:txBody>
                    <a:bodyPr/>
                    <a:lstStyle/>
                    <a:p>
                      <a:pPr algn="just">
                        <a:lnSpc>
                          <a:spcPct val="115000"/>
                        </a:lnSpc>
                        <a:spcBef>
                          <a:spcPts val="600"/>
                        </a:spcBef>
                        <a:spcAft>
                          <a:spcPts val="0"/>
                        </a:spcAft>
                      </a:pPr>
                      <a:r>
                        <a:rPr lang="en-GB" sz="1600" b="0" dirty="0">
                          <a:effectLst/>
                          <a:latin typeface="Calibri"/>
                          <a:ea typeface="Calibri"/>
                          <a:cs typeface="Calibri"/>
                        </a:rPr>
                        <a:t>E.5.2: </a:t>
                      </a:r>
                      <a:r>
                        <a:rPr lang="en-GB" sz="1600" b="1" dirty="0">
                          <a:effectLst/>
                          <a:latin typeface="Calibri"/>
                          <a:ea typeface="Calibri"/>
                          <a:cs typeface="Arial"/>
                        </a:rPr>
                        <a:t>Task shifting the distribution of recommended nutritional supplements and intermittent preventative treatment in pregnancy (</a:t>
                      </a:r>
                      <a:r>
                        <a:rPr lang="en-GB" sz="1600" b="1" dirty="0" err="1">
                          <a:effectLst/>
                          <a:latin typeface="Calibri"/>
                          <a:ea typeface="Calibri"/>
                          <a:cs typeface="Arial"/>
                        </a:rPr>
                        <a:t>IPTp</a:t>
                      </a:r>
                      <a:r>
                        <a:rPr lang="en-GB" sz="1600" b="1" dirty="0">
                          <a:effectLst/>
                          <a:latin typeface="Calibri"/>
                          <a:ea typeface="Calibri"/>
                          <a:cs typeface="Arial"/>
                        </a:rPr>
                        <a:t>) for malaria</a:t>
                      </a:r>
                      <a:r>
                        <a:rPr lang="en-GB" sz="1600" b="0" dirty="0">
                          <a:effectLst/>
                          <a:latin typeface="Calibri"/>
                          <a:ea typeface="Calibri"/>
                          <a:cs typeface="Arial"/>
                        </a:rPr>
                        <a:t> </a:t>
                      </a:r>
                      <a:r>
                        <a:rPr lang="en-GB" sz="1600" b="1" dirty="0">
                          <a:effectLst/>
                          <a:latin typeface="Calibri"/>
                          <a:ea typeface="Calibri"/>
                          <a:cs typeface="Arial"/>
                        </a:rPr>
                        <a:t>prevention</a:t>
                      </a:r>
                      <a:r>
                        <a:rPr lang="en-GB" sz="1600" b="0" dirty="0">
                          <a:effectLst/>
                          <a:latin typeface="Calibri"/>
                          <a:ea typeface="Calibri"/>
                          <a:cs typeface="Arial"/>
                        </a:rPr>
                        <a:t> to a broad range of cadres, including auxiliary nurses, nurses, midwives and doctors is recommended.</a:t>
                      </a:r>
                    </a:p>
                    <a:p>
                      <a:pPr algn="just">
                        <a:lnSpc>
                          <a:spcPct val="115000"/>
                        </a:lnSpc>
                        <a:spcBef>
                          <a:spcPts val="600"/>
                        </a:spcBef>
                        <a:spcAft>
                          <a:spcPts val="0"/>
                        </a:spcAft>
                      </a:pPr>
                      <a:endParaRPr lang="en-GB" sz="1600" b="0" dirty="0">
                        <a:effectLst/>
                        <a:latin typeface="Calibri"/>
                        <a:ea typeface="Calibri"/>
                        <a:cs typeface="Arial"/>
                      </a:endParaRP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1"/>
                  </a:ext>
                </a:extLst>
              </a:tr>
              <a:tr h="1008112">
                <a:tc>
                  <a:txBody>
                    <a:bodyPr/>
                    <a:lstStyle/>
                    <a:p>
                      <a:pPr algn="just">
                        <a:lnSpc>
                          <a:spcPct val="115000"/>
                        </a:lnSpc>
                        <a:spcBef>
                          <a:spcPts val="600"/>
                        </a:spcBef>
                        <a:spcAft>
                          <a:spcPts val="0"/>
                        </a:spcAft>
                      </a:pPr>
                      <a:r>
                        <a:rPr lang="en-GB" sz="1600" b="0" dirty="0">
                          <a:effectLst/>
                          <a:latin typeface="Calibri"/>
                          <a:ea typeface="Calibri"/>
                          <a:cs typeface="Arial"/>
                        </a:rPr>
                        <a:t>E.6: Policy-makers should consider educational, regulatory, financial, and personal and professional support interventions to </a:t>
                      </a:r>
                      <a:r>
                        <a:rPr lang="en-GB" sz="1600" b="1" dirty="0">
                          <a:effectLst/>
                          <a:latin typeface="Calibri"/>
                          <a:ea typeface="Calibri"/>
                          <a:cs typeface="Arial"/>
                        </a:rPr>
                        <a:t>recruit and retain qualified health workers in rural and remote areas</a:t>
                      </a:r>
                      <a:r>
                        <a:rPr lang="en-GB" sz="1600" b="0" dirty="0">
                          <a:effectLst/>
                          <a:latin typeface="Calibri"/>
                          <a:ea typeface="Calibri"/>
                          <a:cs typeface="Arial"/>
                        </a:rPr>
                        <a:t>.</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Context-specific recommendation</a:t>
                      </a:r>
                    </a:p>
                  </a:txBody>
                  <a:tcPr marL="68580" marR="68580" marT="0" marB="0"/>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03199" y="324000"/>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57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147" y="-10402"/>
            <a:ext cx="132873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153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 Health systems interventions to improve the utilization and quality of ANC – 4</a:t>
            </a:r>
          </a:p>
        </p:txBody>
      </p:sp>
      <p:graphicFrame>
        <p:nvGraphicFramePr>
          <p:cNvPr id="5" name="Table 4"/>
          <p:cNvGraphicFramePr>
            <a:graphicFrameLocks noGrp="1"/>
          </p:cNvGraphicFramePr>
          <p:nvPr>
            <p:extLst>
              <p:ext uri="{D42A27DB-BD31-4B8C-83A1-F6EECF244321}">
                <p14:modId xmlns:p14="http://schemas.microsoft.com/office/powerpoint/2010/main" val="4149311292"/>
              </p:ext>
            </p:extLst>
          </p:nvPr>
        </p:nvGraphicFramePr>
        <p:xfrm>
          <a:off x="467544" y="1844824"/>
          <a:ext cx="8143526" cy="1143220"/>
        </p:xfrm>
        <a:graphic>
          <a:graphicData uri="http://schemas.openxmlformats.org/drawingml/2006/table">
            <a:tbl>
              <a:tblPr firstRow="1" firstCol="1" bandRow="1">
                <a:tableStyleId>{8799B23B-EC83-4686-B30A-512413B5E67A}</a:tableStyleId>
              </a:tblPr>
              <a:tblGrid>
                <a:gridCol w="6109955">
                  <a:extLst>
                    <a:ext uri="{9D8B030D-6E8A-4147-A177-3AD203B41FA5}">
                      <a16:colId xmlns:a16="http://schemas.microsoft.com/office/drawing/2014/main" val="20000"/>
                    </a:ext>
                  </a:extLst>
                </a:gridCol>
                <a:gridCol w="2033571">
                  <a:extLst>
                    <a:ext uri="{9D8B030D-6E8A-4147-A177-3AD203B41FA5}">
                      <a16:colId xmlns:a16="http://schemas.microsoft.com/office/drawing/2014/main" val="20001"/>
                    </a:ext>
                  </a:extLst>
                </a:gridCol>
              </a:tblGrid>
              <a:tr h="1143220">
                <a:tc>
                  <a:txBody>
                    <a:bodyPr/>
                    <a:lstStyle/>
                    <a:p>
                      <a:pPr algn="just">
                        <a:lnSpc>
                          <a:spcPct val="115000"/>
                        </a:lnSpc>
                        <a:spcBef>
                          <a:spcPts val="600"/>
                        </a:spcBef>
                        <a:spcAft>
                          <a:spcPts val="0"/>
                        </a:spcAft>
                      </a:pPr>
                      <a:r>
                        <a:rPr lang="en-GB" sz="1600" b="0" dirty="0">
                          <a:effectLst/>
                          <a:latin typeface="Calibri"/>
                          <a:ea typeface="Calibri"/>
                          <a:cs typeface="Arial"/>
                        </a:rPr>
                        <a:t>E.7:</a:t>
                      </a:r>
                      <a:r>
                        <a:rPr lang="en-GB" sz="1600" b="0" dirty="0">
                          <a:effectLst/>
                          <a:latin typeface="Calibri"/>
                          <a:ea typeface="'Source Sans Pro'"/>
                          <a:cs typeface="'Source Sans Pro'"/>
                        </a:rPr>
                        <a:t> </a:t>
                      </a:r>
                      <a:r>
                        <a:rPr lang="en-GB" sz="1600" b="0" dirty="0">
                          <a:effectLst/>
                          <a:latin typeface="Calibri"/>
                          <a:ea typeface="Calibri"/>
                          <a:cs typeface="Arial"/>
                        </a:rPr>
                        <a:t>Antenatal care models with a </a:t>
                      </a:r>
                      <a:r>
                        <a:rPr lang="en-GB" sz="1600" b="1" dirty="0">
                          <a:effectLst/>
                          <a:latin typeface="Calibri"/>
                          <a:ea typeface="Calibri"/>
                          <a:cs typeface="Arial"/>
                        </a:rPr>
                        <a:t>minimum of eight contacts</a:t>
                      </a:r>
                      <a:r>
                        <a:rPr lang="en-GB" sz="1600" b="0" dirty="0">
                          <a:effectLst/>
                          <a:latin typeface="Calibri"/>
                          <a:ea typeface="Calibri"/>
                          <a:cs typeface="Arial"/>
                        </a:rPr>
                        <a:t> are recommended to reduce perinatal mortality and improve women’s experience of care.</a:t>
                      </a:r>
                    </a:p>
                  </a:txBody>
                  <a:tcPr marL="68580" marR="68580" marT="0" marB="0"/>
                </a:tc>
                <a:tc>
                  <a:txBody>
                    <a:bodyPr/>
                    <a:lstStyle/>
                    <a:p>
                      <a:pPr algn="just">
                        <a:lnSpc>
                          <a:spcPct val="115000"/>
                        </a:lnSpc>
                        <a:spcBef>
                          <a:spcPts val="600"/>
                        </a:spcBef>
                        <a:spcAft>
                          <a:spcPts val="0"/>
                        </a:spcAft>
                      </a:pPr>
                      <a:r>
                        <a:rPr lang="en-GB" sz="1600" b="1" dirty="0">
                          <a:effectLst/>
                          <a:latin typeface="Calibri"/>
                          <a:ea typeface="Calibri"/>
                          <a:cs typeface="Arial"/>
                        </a:rPr>
                        <a:t>Recommended</a:t>
                      </a:r>
                    </a:p>
                  </a:txBody>
                  <a:tcPr marL="68580" marR="68580" marT="0" marB="0"/>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1476375"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itchFamily="34" charset="0"/>
                <a:cs typeface="Arial" pitchFamily="34" charset="0"/>
              </a:rPr>
            </a:br>
            <a:endParaRPr kumimoji="0" lang="en-GB" alt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03199" y="324000"/>
            <a:ext cx="559759" cy="6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169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WHAT's NEW?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28" y="623181"/>
            <a:ext cx="5400600" cy="359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072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E.7: Antenatal care models with a minimum of eight contacts are recommended to reduce perinatal mortality and improve women’s experience of care.</a:t>
            </a:r>
          </a:p>
        </p:txBody>
      </p:sp>
      <p:sp>
        <p:nvSpPr>
          <p:cNvPr id="3" name="Content Placeholder 2"/>
          <p:cNvSpPr>
            <a:spLocks noGrp="1"/>
          </p:cNvSpPr>
          <p:nvPr>
            <p:ph idx="1"/>
          </p:nvPr>
        </p:nvSpPr>
        <p:spPr>
          <a:xfrm>
            <a:off x="457200" y="1340768"/>
            <a:ext cx="8229600" cy="5112568"/>
          </a:xfrm>
        </p:spPr>
        <p:txBody>
          <a:bodyPr>
            <a:normAutofit fontScale="92500" lnSpcReduction="20000"/>
          </a:bodyPr>
          <a:lstStyle/>
          <a:p>
            <a:pPr marL="0" indent="0">
              <a:lnSpc>
                <a:spcPct val="110000"/>
              </a:lnSpc>
              <a:buNone/>
            </a:pPr>
            <a:r>
              <a:rPr lang="en-US" sz="2400" dirty="0"/>
              <a:t>This GDG recommendation was informed by:</a:t>
            </a:r>
          </a:p>
          <a:p>
            <a:pPr indent="-360000">
              <a:lnSpc>
                <a:spcPct val="110000"/>
              </a:lnSpc>
            </a:pPr>
            <a:r>
              <a:rPr lang="en-US" sz="2400" dirty="0"/>
              <a:t>Evidence suggesting increased perinatal deaths in 4-visit ANC model</a:t>
            </a:r>
          </a:p>
          <a:p>
            <a:pPr indent="-360000">
              <a:lnSpc>
                <a:spcPct val="110000"/>
              </a:lnSpc>
            </a:pPr>
            <a:r>
              <a:rPr lang="en-US" sz="2400" dirty="0"/>
              <a:t>Evidence supporting improved safety during pregnancy through increased frequency of maternal and fetal assessment to detect complications </a:t>
            </a:r>
          </a:p>
          <a:p>
            <a:pPr indent="-360000">
              <a:lnSpc>
                <a:spcPct val="110000"/>
              </a:lnSpc>
            </a:pPr>
            <a:r>
              <a:rPr lang="en-US" sz="2400" dirty="0"/>
              <a:t>Evidence supporting improved health system communication and support around pregnancy for women and families</a:t>
            </a:r>
          </a:p>
          <a:p>
            <a:pPr indent="-360000">
              <a:lnSpc>
                <a:spcPct val="110000"/>
              </a:lnSpc>
            </a:pPr>
            <a:r>
              <a:rPr lang="en-US" sz="2400" dirty="0"/>
              <a:t>Evidence indicating that more contact between pregnant women and respectful, knowledgeable health care workers is more likely to lead to a positive pregnancy experience </a:t>
            </a:r>
          </a:p>
          <a:p>
            <a:pPr indent="-360000">
              <a:lnSpc>
                <a:spcPct val="110000"/>
              </a:lnSpc>
            </a:pPr>
            <a:r>
              <a:rPr lang="en-US" sz="2400" dirty="0"/>
              <a:t>Evidence from HIC studies indicating no important differences in maternal and perinatal health outcomes between ANC models that included at least eight contacts and ANC models that included 11 to 15 contacts.</a:t>
            </a:r>
          </a:p>
          <a:p>
            <a:pPr marL="0" indent="0">
              <a:buNone/>
            </a:pPr>
            <a:endParaRPr lang="en-US" dirty="0"/>
          </a:p>
          <a:p>
            <a:endParaRPr lang="en-GB" dirty="0"/>
          </a:p>
        </p:txBody>
      </p:sp>
      <p:sp>
        <p:nvSpPr>
          <p:cNvPr id="4" name="TextBox 3"/>
          <p:cNvSpPr txBox="1"/>
          <p:nvPr/>
        </p:nvSpPr>
        <p:spPr>
          <a:xfrm>
            <a:off x="8604448" y="124655"/>
            <a:ext cx="418704" cy="646331"/>
          </a:xfrm>
          <a:prstGeom prst="rect">
            <a:avLst/>
          </a:prstGeom>
          <a:noFill/>
          <a:ln w="25400">
            <a:solidFill>
              <a:srgbClr val="0070C0"/>
            </a:solidFill>
          </a:ln>
        </p:spPr>
        <p:txBody>
          <a:bodyPr wrap="none" rtlCol="0">
            <a:spAutoFit/>
          </a:bodyPr>
          <a:lstStyle/>
          <a:p>
            <a:r>
              <a:rPr lang="en-GB" sz="3600" b="1" dirty="0">
                <a:solidFill>
                  <a:srgbClr val="0070C0"/>
                </a:solidFill>
              </a:rPr>
              <a:t>1</a:t>
            </a:r>
          </a:p>
        </p:txBody>
      </p:sp>
    </p:spTree>
    <p:extLst>
      <p:ext uri="{BB962C8B-B14F-4D97-AF65-F5344CB8AC3E}">
        <p14:creationId xmlns:p14="http://schemas.microsoft.com/office/powerpoint/2010/main" val="151719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2016 WHO ANC model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97" y="1196752"/>
            <a:ext cx="4716788" cy="532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706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Contact versus visit</a:t>
            </a:r>
            <a:endParaRPr lang="en-GB" sz="2800" dirty="0"/>
          </a:p>
        </p:txBody>
      </p:sp>
      <p:sp>
        <p:nvSpPr>
          <p:cNvPr id="3" name="Content Placeholder 2"/>
          <p:cNvSpPr>
            <a:spLocks noGrp="1"/>
          </p:cNvSpPr>
          <p:nvPr>
            <p:ph idx="1"/>
          </p:nvPr>
        </p:nvSpPr>
        <p:spPr/>
        <p:txBody>
          <a:bodyPr>
            <a:normAutofit fontScale="85000" lnSpcReduction="20000"/>
          </a:bodyPr>
          <a:lstStyle/>
          <a:p>
            <a:r>
              <a:rPr lang="en-US" dirty="0"/>
              <a:t>The guideline uses the term ‘</a:t>
            </a:r>
            <a:r>
              <a:rPr lang="en-US" b="1" dirty="0"/>
              <a:t>contact</a:t>
            </a:r>
            <a:r>
              <a:rPr lang="en-US" dirty="0"/>
              <a:t>’ - it implies an active connection between a pregnant woman and a health care provider that is not implicit with the word ‘visit’. </a:t>
            </a:r>
          </a:p>
          <a:p>
            <a:pPr lvl="1"/>
            <a:r>
              <a:rPr lang="en-US" b="1" dirty="0"/>
              <a:t>quality</a:t>
            </a:r>
            <a:r>
              <a:rPr lang="en-US" dirty="0"/>
              <a:t> care including medical care, support and timely and relevant information</a:t>
            </a:r>
          </a:p>
          <a:p>
            <a:pPr marL="0" indent="0">
              <a:buNone/>
            </a:pPr>
            <a:endParaRPr lang="en-US" dirty="0"/>
          </a:p>
          <a:p>
            <a:r>
              <a:rPr lang="en-US" dirty="0"/>
              <a:t>In terms of the operationalization of this recommendation, ‘contact’ can take place at the facility or at community level</a:t>
            </a:r>
          </a:p>
          <a:p>
            <a:pPr lvl="1"/>
            <a:r>
              <a:rPr lang="en-US" dirty="0"/>
              <a:t>be adapted to local context through health facilities or community outreach services</a:t>
            </a:r>
            <a:endParaRPr lang="en-GB" dirty="0"/>
          </a:p>
          <a:p>
            <a:pPr marL="0" indent="0">
              <a:buNone/>
            </a:pPr>
            <a:endParaRPr lang="en-GB" dirty="0"/>
          </a:p>
          <a:p>
            <a:r>
              <a:rPr lang="en-GB" dirty="0"/>
              <a:t>‘Contact’ helps to facilitate context-specific recommendations</a:t>
            </a:r>
          </a:p>
          <a:p>
            <a:pPr lvl="1"/>
            <a:r>
              <a:rPr lang="en-GB" dirty="0"/>
              <a:t>Interventions (such as malaria, tuberculosis)</a:t>
            </a:r>
          </a:p>
          <a:p>
            <a:pPr lvl="1"/>
            <a:r>
              <a:rPr lang="en-GB" dirty="0"/>
              <a:t>Health system (such as task shifting) </a:t>
            </a:r>
          </a:p>
          <a:p>
            <a:pPr marL="0" indent="0">
              <a:buNone/>
            </a:pPr>
            <a:endParaRPr lang="en-GB" dirty="0"/>
          </a:p>
          <a:p>
            <a:pPr marL="457200" lvl="1" indent="0">
              <a:buNone/>
            </a:pPr>
            <a:endParaRPr lang="fr-CH" dirty="0"/>
          </a:p>
          <a:p>
            <a:pPr marL="457200" lvl="1" indent="0">
              <a:buNone/>
            </a:pPr>
            <a:endParaRPr lang="en-GB" dirty="0"/>
          </a:p>
          <a:p>
            <a:endParaRPr lang="en-GB" dirty="0"/>
          </a:p>
        </p:txBody>
      </p:sp>
      <p:sp>
        <p:nvSpPr>
          <p:cNvPr id="5" name="TextBox 4"/>
          <p:cNvSpPr txBox="1"/>
          <p:nvPr/>
        </p:nvSpPr>
        <p:spPr>
          <a:xfrm>
            <a:off x="8604448" y="124655"/>
            <a:ext cx="418704" cy="646331"/>
          </a:xfrm>
          <a:prstGeom prst="rect">
            <a:avLst/>
          </a:prstGeom>
          <a:noFill/>
          <a:ln w="25400">
            <a:solidFill>
              <a:srgbClr val="0070C0"/>
            </a:solidFill>
          </a:ln>
        </p:spPr>
        <p:txBody>
          <a:bodyPr wrap="none" rtlCol="0">
            <a:spAutoFit/>
          </a:bodyPr>
          <a:lstStyle/>
          <a:p>
            <a:r>
              <a:rPr lang="en-GB" sz="3600" b="1" dirty="0">
                <a:solidFill>
                  <a:srgbClr val="0070C0"/>
                </a:solidFill>
              </a:rPr>
              <a:t>2</a:t>
            </a:r>
          </a:p>
        </p:txBody>
      </p:sp>
    </p:spTree>
    <p:extLst>
      <p:ext uri="{BB962C8B-B14F-4D97-AF65-F5344CB8AC3E}">
        <p14:creationId xmlns:p14="http://schemas.microsoft.com/office/powerpoint/2010/main" val="3961031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ultrasound</a:t>
            </a:r>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r>
              <a:rPr lang="en-GB" dirty="0"/>
              <a:t>In the new WHO ANC guideline, an ultrasound scan before 24 weeks’ gestation is recommended for all pregnant women to:</a:t>
            </a:r>
          </a:p>
          <a:p>
            <a:pPr lvl="1">
              <a:buFont typeface="Wingdings" panose="05000000000000000000" pitchFamily="2" charset="2"/>
              <a:buChar char="v"/>
            </a:pPr>
            <a:r>
              <a:rPr lang="en-GB" sz="2600" dirty="0"/>
              <a:t> estimate gestational age</a:t>
            </a:r>
          </a:p>
          <a:p>
            <a:pPr lvl="1">
              <a:buFont typeface="Wingdings" panose="05000000000000000000" pitchFamily="2" charset="2"/>
              <a:buChar char="v"/>
            </a:pPr>
            <a:r>
              <a:rPr lang="en-GB" sz="2600" dirty="0"/>
              <a:t> detect fetal anomalies and multiple pregnancies</a:t>
            </a:r>
          </a:p>
          <a:p>
            <a:pPr lvl="1">
              <a:buFont typeface="Wingdings" panose="05000000000000000000" pitchFamily="2" charset="2"/>
              <a:buChar char="v"/>
            </a:pPr>
            <a:r>
              <a:rPr lang="en-GB" sz="2600" dirty="0"/>
              <a:t> enhance the maternal pregnancy experience</a:t>
            </a:r>
          </a:p>
          <a:p>
            <a:pPr marL="457200" lvl="1" indent="0">
              <a:buNone/>
            </a:pPr>
            <a:endParaRPr lang="en-GB" dirty="0"/>
          </a:p>
          <a:p>
            <a:r>
              <a:rPr lang="en-US" dirty="0"/>
              <a:t>An ultrasound scan after 24 weeks’ gestation (late ultrasound) is not recommended for pregnant women who have had an early ultrasound scan.  </a:t>
            </a:r>
          </a:p>
          <a:p>
            <a:pPr lvl="1"/>
            <a:r>
              <a:rPr lang="en-US" sz="2600" dirty="0"/>
              <a:t>Stakeholders should consider offering a late ultrasound scan to pregnant women who have not had an early ultrasound scan.</a:t>
            </a:r>
          </a:p>
          <a:p>
            <a:endParaRPr lang="en-GB" sz="2600" dirty="0"/>
          </a:p>
          <a:p>
            <a:r>
              <a:rPr lang="en-US" dirty="0"/>
              <a:t>Ultrasound equipment can also used for other indications (e.g. obstetric emergencies) or by other medical departments </a:t>
            </a:r>
          </a:p>
          <a:p>
            <a:pPr marL="457200" lvl="1" indent="0">
              <a:buNone/>
            </a:pPr>
            <a:endParaRPr lang="en-US" dirty="0"/>
          </a:p>
          <a:p>
            <a:r>
              <a:rPr lang="en-GB" dirty="0"/>
              <a:t>The implementation and impact of this recommendation on health outcomes, facility utilization, and equity should be monitored at the health service, regional, and country level</a:t>
            </a:r>
          </a:p>
          <a:p>
            <a:pPr lvl="1"/>
            <a:r>
              <a:rPr lang="en-GB" sz="2600" dirty="0"/>
              <a:t>based on clearly defined criteria and indicators associated with locally agreed and appropriate targets. </a:t>
            </a:r>
          </a:p>
        </p:txBody>
      </p:sp>
      <p:sp>
        <p:nvSpPr>
          <p:cNvPr id="4" name="TextBox 3"/>
          <p:cNvSpPr txBox="1"/>
          <p:nvPr/>
        </p:nvSpPr>
        <p:spPr>
          <a:xfrm>
            <a:off x="8604448" y="124655"/>
            <a:ext cx="418704" cy="646331"/>
          </a:xfrm>
          <a:prstGeom prst="rect">
            <a:avLst/>
          </a:prstGeom>
          <a:noFill/>
          <a:ln w="25400">
            <a:solidFill>
              <a:srgbClr val="0070C0"/>
            </a:solidFill>
          </a:ln>
        </p:spPr>
        <p:txBody>
          <a:bodyPr wrap="none" rtlCol="0">
            <a:spAutoFit/>
          </a:bodyPr>
          <a:lstStyle/>
          <a:p>
            <a:r>
              <a:rPr lang="en-GB" sz="3600" b="1" dirty="0">
                <a:solidFill>
                  <a:srgbClr val="0070C0"/>
                </a:solidFill>
              </a:rPr>
              <a:t>3</a:t>
            </a:r>
          </a:p>
        </p:txBody>
      </p:sp>
    </p:spTree>
    <p:extLst>
      <p:ext uri="{BB962C8B-B14F-4D97-AF65-F5344CB8AC3E}">
        <p14:creationId xmlns:p14="http://schemas.microsoft.com/office/powerpoint/2010/main" val="460471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85" y="332656"/>
            <a:ext cx="8229600" cy="850106"/>
          </a:xfrm>
        </p:spPr>
        <p:txBody>
          <a:bodyPr>
            <a:normAutofit fontScale="90000"/>
          </a:bodyPr>
          <a:lstStyle/>
          <a:p>
            <a:r>
              <a:rPr lang="en-GB" dirty="0"/>
              <a:t>ANC model – positive pregnancy experience</a:t>
            </a:r>
          </a:p>
        </p:txBody>
      </p:sp>
      <p:sp>
        <p:nvSpPr>
          <p:cNvPr id="5" name="TextBox 4"/>
          <p:cNvSpPr txBox="1"/>
          <p:nvPr/>
        </p:nvSpPr>
        <p:spPr>
          <a:xfrm>
            <a:off x="482085" y="1357770"/>
            <a:ext cx="7704856" cy="4401205"/>
          </a:xfrm>
          <a:prstGeom prst="rect">
            <a:avLst/>
          </a:prstGeom>
          <a:solidFill>
            <a:schemeClr val="accent1">
              <a:lumMod val="20000"/>
              <a:lumOff val="80000"/>
            </a:schemeClr>
          </a:solidFill>
        </p:spPr>
        <p:txBody>
          <a:bodyPr wrap="square" rtlCol="0">
            <a:spAutoFit/>
          </a:bodyPr>
          <a:lstStyle/>
          <a:p>
            <a:pPr algn="ctr"/>
            <a:r>
              <a:rPr lang="en-GB" sz="2800" b="1" i="1" dirty="0"/>
              <a:t>Overarching aim</a:t>
            </a:r>
            <a:r>
              <a:rPr lang="en-GB" sz="2800" b="1" dirty="0"/>
              <a:t> </a:t>
            </a:r>
          </a:p>
          <a:p>
            <a:endParaRPr lang="en-GB" sz="2800" dirty="0"/>
          </a:p>
          <a:p>
            <a:pPr algn="ctr"/>
            <a:r>
              <a:rPr lang="en-GB" sz="2800" dirty="0"/>
              <a:t>To provide pregnant women with </a:t>
            </a:r>
            <a:r>
              <a:rPr lang="en-GB" sz="2800" i="1" dirty="0"/>
              <a:t>respectful, individualized, person-centred care</a:t>
            </a:r>
            <a:r>
              <a:rPr lang="en-GB" sz="2800" dirty="0"/>
              <a:t> at every contact, with implementation of effective </a:t>
            </a:r>
            <a:r>
              <a:rPr lang="en-GB" sz="2800" b="1" dirty="0"/>
              <a:t>clinical practices </a:t>
            </a:r>
            <a:r>
              <a:rPr lang="en-GB" sz="2800" dirty="0"/>
              <a:t>(interventions and tests), and provision of relevant and timely </a:t>
            </a:r>
            <a:r>
              <a:rPr lang="en-GB" sz="2800" b="1" dirty="0"/>
              <a:t>information</a:t>
            </a:r>
            <a:r>
              <a:rPr lang="en-GB" sz="2800" dirty="0"/>
              <a:t>, and psychosocial and emotional </a:t>
            </a:r>
            <a:r>
              <a:rPr lang="en-GB" sz="2800" b="1" dirty="0"/>
              <a:t>support</a:t>
            </a:r>
            <a:r>
              <a:rPr lang="en-GB" sz="2800" dirty="0"/>
              <a:t>, by </a:t>
            </a:r>
            <a:r>
              <a:rPr lang="en-GB" sz="2800" i="1" dirty="0"/>
              <a:t>practitioners with good clinical and interpersonal skills </a:t>
            </a:r>
            <a:r>
              <a:rPr lang="en-GB" sz="2800" dirty="0"/>
              <a:t>within a </a:t>
            </a:r>
          </a:p>
          <a:p>
            <a:pPr algn="ctr"/>
            <a:r>
              <a:rPr lang="en-GB" sz="2800" b="1" dirty="0"/>
              <a:t>well functioning health system. </a:t>
            </a:r>
          </a:p>
        </p:txBody>
      </p:sp>
      <p:sp>
        <p:nvSpPr>
          <p:cNvPr id="4" name="TextBox 3"/>
          <p:cNvSpPr txBox="1"/>
          <p:nvPr/>
        </p:nvSpPr>
        <p:spPr>
          <a:xfrm>
            <a:off x="8604448" y="124655"/>
            <a:ext cx="418704" cy="646331"/>
          </a:xfrm>
          <a:prstGeom prst="rect">
            <a:avLst/>
          </a:prstGeom>
          <a:noFill/>
          <a:ln w="25400">
            <a:solidFill>
              <a:srgbClr val="0070C0"/>
            </a:solidFill>
          </a:ln>
        </p:spPr>
        <p:txBody>
          <a:bodyPr wrap="none" rtlCol="0">
            <a:spAutoFit/>
          </a:bodyPr>
          <a:lstStyle/>
          <a:p>
            <a:r>
              <a:rPr lang="en-GB" sz="3600" b="1" dirty="0">
                <a:solidFill>
                  <a:srgbClr val="0070C0"/>
                </a:solidFill>
              </a:rPr>
              <a:t>4</a:t>
            </a:r>
          </a:p>
        </p:txBody>
      </p:sp>
    </p:spTree>
    <p:extLst>
      <p:ext uri="{BB962C8B-B14F-4D97-AF65-F5344CB8AC3E}">
        <p14:creationId xmlns:p14="http://schemas.microsoft.com/office/powerpoint/2010/main" val="2770291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Effective implementation of ANC requires</a:t>
            </a:r>
          </a:p>
        </p:txBody>
      </p:sp>
      <p:sp>
        <p:nvSpPr>
          <p:cNvPr id="3" name="Content Placeholder 2"/>
          <p:cNvSpPr>
            <a:spLocks noGrp="1"/>
          </p:cNvSpPr>
          <p:nvPr>
            <p:ph idx="1"/>
          </p:nvPr>
        </p:nvSpPr>
        <p:spPr>
          <a:xfrm>
            <a:off x="457200" y="1340768"/>
            <a:ext cx="8229600" cy="4785395"/>
          </a:xfrm>
        </p:spPr>
        <p:txBody>
          <a:bodyPr>
            <a:noAutofit/>
          </a:bodyPr>
          <a:lstStyle/>
          <a:p>
            <a:r>
              <a:rPr lang="en-GB" sz="3200" dirty="0"/>
              <a:t>Health systems approach and strengthening </a:t>
            </a:r>
          </a:p>
          <a:p>
            <a:pPr lvl="1">
              <a:buFont typeface="Courier New" panose="02070309020205020404" pitchFamily="49" charset="0"/>
              <a:buChar char="o"/>
            </a:pPr>
            <a:r>
              <a:rPr lang="en-GB" sz="2800" dirty="0"/>
              <a:t>Continuity of care</a:t>
            </a:r>
          </a:p>
          <a:p>
            <a:pPr lvl="1">
              <a:buFont typeface="Courier New" panose="02070309020205020404" pitchFamily="49" charset="0"/>
              <a:buChar char="o"/>
            </a:pPr>
            <a:r>
              <a:rPr lang="en-GB" sz="2800" dirty="0"/>
              <a:t>Integrated service delivery </a:t>
            </a:r>
          </a:p>
          <a:p>
            <a:pPr lvl="1">
              <a:buFont typeface="Courier New" panose="02070309020205020404" pitchFamily="49" charset="0"/>
              <a:buChar char="o"/>
            </a:pPr>
            <a:r>
              <a:rPr lang="en-GB" sz="2800" dirty="0"/>
              <a:t>Improved communication with, and support for women</a:t>
            </a:r>
          </a:p>
          <a:p>
            <a:pPr lvl="1">
              <a:buFont typeface="Courier New" panose="02070309020205020404" pitchFamily="49" charset="0"/>
              <a:buChar char="o"/>
            </a:pPr>
            <a:r>
              <a:rPr lang="en-GB" sz="2800" dirty="0"/>
              <a:t>Availability of supplies and commodities</a:t>
            </a:r>
          </a:p>
          <a:p>
            <a:pPr lvl="1">
              <a:buFont typeface="Courier New" panose="02070309020205020404" pitchFamily="49" charset="0"/>
              <a:buChar char="o"/>
            </a:pPr>
            <a:r>
              <a:rPr lang="en-GB" sz="2800" dirty="0"/>
              <a:t>Empowered health care providers</a:t>
            </a:r>
          </a:p>
          <a:p>
            <a:pPr lvl="2">
              <a:buFont typeface="Wingdings" panose="05000000000000000000" pitchFamily="2" charset="2"/>
              <a:buChar char="§"/>
            </a:pPr>
            <a:r>
              <a:rPr lang="fr-CH" sz="2400" dirty="0" err="1"/>
              <a:t>Recruitment</a:t>
            </a:r>
            <a:r>
              <a:rPr lang="fr-CH" sz="2400" dirty="0"/>
              <a:t> and </a:t>
            </a:r>
            <a:r>
              <a:rPr lang="fr-CH" sz="2400" dirty="0" err="1"/>
              <a:t>retention</a:t>
            </a:r>
            <a:r>
              <a:rPr lang="fr-CH" sz="2400" dirty="0"/>
              <a:t> of staff in rural and </a:t>
            </a:r>
            <a:r>
              <a:rPr lang="fr-CH" sz="2400" dirty="0" err="1"/>
              <a:t>remote</a:t>
            </a:r>
            <a:r>
              <a:rPr lang="fr-CH" sz="2400" dirty="0"/>
              <a:t> areas</a:t>
            </a:r>
          </a:p>
          <a:p>
            <a:pPr lvl="2">
              <a:buFont typeface="Wingdings" panose="05000000000000000000" pitchFamily="2" charset="2"/>
              <a:buChar char="§"/>
            </a:pPr>
            <a:r>
              <a:rPr lang="fr-CH" sz="2400" dirty="0" err="1"/>
              <a:t>Capacity</a:t>
            </a:r>
            <a:r>
              <a:rPr lang="fr-CH" sz="2400" dirty="0"/>
              <a:t> building</a:t>
            </a:r>
            <a:endParaRPr lang="en-GB" sz="2400" dirty="0"/>
          </a:p>
        </p:txBody>
      </p:sp>
      <p:sp>
        <p:nvSpPr>
          <p:cNvPr id="4" name="TextBox 3"/>
          <p:cNvSpPr txBox="1"/>
          <p:nvPr/>
        </p:nvSpPr>
        <p:spPr>
          <a:xfrm>
            <a:off x="8604448" y="124655"/>
            <a:ext cx="418704" cy="646331"/>
          </a:xfrm>
          <a:prstGeom prst="rect">
            <a:avLst/>
          </a:prstGeom>
          <a:noFill/>
          <a:ln w="25400">
            <a:solidFill>
              <a:srgbClr val="0070C0"/>
            </a:solidFill>
          </a:ln>
        </p:spPr>
        <p:txBody>
          <a:bodyPr wrap="none" rtlCol="0">
            <a:spAutoFit/>
          </a:bodyPr>
          <a:lstStyle/>
          <a:p>
            <a:r>
              <a:rPr lang="en-GB" sz="3600" b="1" dirty="0">
                <a:solidFill>
                  <a:srgbClr val="0070C0"/>
                </a:solidFill>
              </a:rPr>
              <a:t>5</a:t>
            </a:r>
          </a:p>
        </p:txBody>
      </p:sp>
    </p:spTree>
    <p:extLst>
      <p:ext uri="{BB962C8B-B14F-4D97-AF65-F5344CB8AC3E}">
        <p14:creationId xmlns:p14="http://schemas.microsoft.com/office/powerpoint/2010/main" val="1522904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4406900"/>
            <a:ext cx="8424936" cy="1362075"/>
          </a:xfrm>
        </p:spPr>
        <p:txBody>
          <a:bodyPr>
            <a:normAutofit/>
          </a:bodyPr>
          <a:lstStyle/>
          <a:p>
            <a:pPr algn="ctr"/>
            <a:br>
              <a:rPr lang="en-GB" sz="3200" dirty="0"/>
            </a:br>
            <a:r>
              <a:rPr lang="en-GB" sz="3600" dirty="0"/>
              <a:t>Implementation and dissemination</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28" y="623181"/>
            <a:ext cx="5400600" cy="359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964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research and M&amp;E - 1 </a:t>
            </a:r>
          </a:p>
        </p:txBody>
      </p:sp>
      <p:sp>
        <p:nvSpPr>
          <p:cNvPr id="3" name="Content Placeholder 2"/>
          <p:cNvSpPr>
            <a:spLocks noGrp="1"/>
          </p:cNvSpPr>
          <p:nvPr>
            <p:ph idx="1"/>
          </p:nvPr>
        </p:nvSpPr>
        <p:spPr/>
        <p:txBody>
          <a:bodyPr>
            <a:normAutofit/>
          </a:bodyPr>
          <a:lstStyle/>
          <a:p>
            <a:r>
              <a:rPr lang="en-GB" dirty="0"/>
              <a:t> </a:t>
            </a:r>
            <a:r>
              <a:rPr lang="en-GB" b="1" dirty="0"/>
              <a:t>Adoption, adaptation and implementation</a:t>
            </a:r>
            <a:r>
              <a:rPr lang="en-GB" dirty="0"/>
              <a:t> of the ANC model </a:t>
            </a:r>
          </a:p>
          <a:p>
            <a:pPr lvl="1"/>
            <a:r>
              <a:rPr lang="en-GB" dirty="0"/>
              <a:t>Essential core package of ANC that </a:t>
            </a:r>
            <a:r>
              <a:rPr lang="en-GB" b="1" dirty="0"/>
              <a:t>all</a:t>
            </a:r>
            <a:r>
              <a:rPr lang="en-GB" dirty="0"/>
              <a:t> pregnant women and adolescent girls should receive</a:t>
            </a:r>
          </a:p>
          <a:p>
            <a:pPr lvl="1"/>
            <a:r>
              <a:rPr lang="en-GB" dirty="0"/>
              <a:t>With the flexibility to employ different options based on the context and needs of different countries</a:t>
            </a:r>
          </a:p>
          <a:p>
            <a:pPr lvl="3">
              <a:buFont typeface="Wingdings" panose="05000000000000000000" pitchFamily="2" charset="2"/>
              <a:buChar char="§"/>
            </a:pPr>
            <a:r>
              <a:rPr lang="en-GB" dirty="0"/>
              <a:t>What is the content of the model/package? </a:t>
            </a:r>
          </a:p>
          <a:p>
            <a:pPr lvl="3">
              <a:buFont typeface="Wingdings" panose="05000000000000000000" pitchFamily="2" charset="2"/>
              <a:buChar char="§"/>
            </a:pPr>
            <a:r>
              <a:rPr lang="en-GB" dirty="0"/>
              <a:t>Who provides care? </a:t>
            </a:r>
          </a:p>
          <a:p>
            <a:pPr lvl="3">
              <a:buFont typeface="Wingdings" panose="05000000000000000000" pitchFamily="2" charset="2"/>
              <a:buChar char="§"/>
            </a:pPr>
            <a:r>
              <a:rPr lang="en-GB" dirty="0"/>
              <a:t>Where is the care provided? </a:t>
            </a:r>
          </a:p>
          <a:p>
            <a:pPr lvl="3">
              <a:buFont typeface="Wingdings" panose="05000000000000000000" pitchFamily="2" charset="2"/>
              <a:buChar char="§"/>
            </a:pPr>
            <a:r>
              <a:rPr lang="en-GB" dirty="0"/>
              <a:t>How is the care provided to meet the needs of the users? </a:t>
            </a:r>
          </a:p>
          <a:p>
            <a:pPr marL="0" indent="0">
              <a:buNone/>
            </a:pPr>
            <a:endParaRPr lang="en-GB" dirty="0"/>
          </a:p>
          <a:p>
            <a:endParaRPr lang="en-GB" dirty="0"/>
          </a:p>
        </p:txBody>
      </p:sp>
    </p:spTree>
    <p:extLst>
      <p:ext uri="{BB962C8B-B14F-4D97-AF65-F5344CB8AC3E}">
        <p14:creationId xmlns:p14="http://schemas.microsoft.com/office/powerpoint/2010/main" val="208518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ANC </a:t>
            </a:r>
            <a:r>
              <a:rPr lang="fr-CH" dirty="0" err="1"/>
              <a:t>is</a:t>
            </a:r>
            <a:r>
              <a:rPr lang="fr-CH" dirty="0"/>
              <a:t> </a:t>
            </a:r>
            <a:r>
              <a:rPr lang="fr-CH" dirty="0" err="1"/>
              <a:t>critical</a:t>
            </a:r>
            <a:r>
              <a:rPr lang="fr-CH" dirty="0"/>
              <a:t> </a:t>
            </a:r>
            <a:endParaRPr lang="en-GB" dirty="0"/>
          </a:p>
        </p:txBody>
      </p:sp>
      <p:sp>
        <p:nvSpPr>
          <p:cNvPr id="3" name="Content Placeholder 2"/>
          <p:cNvSpPr>
            <a:spLocks noGrp="1"/>
          </p:cNvSpPr>
          <p:nvPr>
            <p:ph idx="1"/>
          </p:nvPr>
        </p:nvSpPr>
        <p:spPr>
          <a:xfrm>
            <a:off x="457200" y="1556792"/>
            <a:ext cx="8229600" cy="1800199"/>
          </a:xfrm>
        </p:spPr>
        <p:txBody>
          <a:bodyPr>
            <a:normAutofit/>
          </a:bodyPr>
          <a:lstStyle/>
          <a:p>
            <a:pPr marL="0" indent="0">
              <a:buNone/>
            </a:pPr>
            <a:r>
              <a:rPr lang="fr-CH" dirty="0" err="1"/>
              <a:t>Through</a:t>
            </a:r>
            <a:r>
              <a:rPr lang="fr-CH" dirty="0"/>
              <a:t> </a:t>
            </a:r>
            <a:r>
              <a:rPr lang="fr-CH" dirty="0" err="1"/>
              <a:t>timely</a:t>
            </a:r>
            <a:r>
              <a:rPr lang="fr-CH" dirty="0"/>
              <a:t> and </a:t>
            </a:r>
            <a:r>
              <a:rPr lang="fr-CH" dirty="0" err="1"/>
              <a:t>appropriate</a:t>
            </a:r>
            <a:r>
              <a:rPr lang="fr-CH" dirty="0"/>
              <a:t> </a:t>
            </a:r>
            <a:r>
              <a:rPr lang="fr-CH" dirty="0" err="1"/>
              <a:t>evidence-based</a:t>
            </a:r>
            <a:r>
              <a:rPr lang="fr-CH" dirty="0"/>
              <a:t> actions </a:t>
            </a:r>
            <a:r>
              <a:rPr lang="fr-CH" dirty="0" err="1"/>
              <a:t>related</a:t>
            </a:r>
            <a:r>
              <a:rPr lang="fr-CH" dirty="0"/>
              <a:t> to </a:t>
            </a:r>
            <a:r>
              <a:rPr lang="en-GB" dirty="0"/>
              <a:t>health promotion, disease prevention, screening, and treatment</a:t>
            </a:r>
            <a:endParaRPr lang="fr-CH" dirty="0"/>
          </a:p>
          <a:p>
            <a:pPr marL="0" indent="0">
              <a:buNone/>
            </a:pPr>
            <a:endParaRPr lang="fr-CH" dirty="0"/>
          </a:p>
          <a:p>
            <a:pPr marL="0" indent="0">
              <a:buNone/>
            </a:pPr>
            <a:endParaRPr lang="fr-CH" dirty="0"/>
          </a:p>
        </p:txBody>
      </p:sp>
      <p:sp>
        <p:nvSpPr>
          <p:cNvPr id="5" name="Content Placeholder 2"/>
          <p:cNvSpPr txBox="1">
            <a:spLocks/>
          </p:cNvSpPr>
          <p:nvPr/>
        </p:nvSpPr>
        <p:spPr>
          <a:xfrm>
            <a:off x="611560" y="3429000"/>
            <a:ext cx="3600400" cy="1296144"/>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1"/>
              </a:buClr>
              <a:buSzPct val="60000"/>
              <a:buFont typeface="Wingdings" pitchFamily="2" charset="2"/>
              <a:buChar char="q"/>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H" sz="2400" dirty="0" err="1"/>
              <a:t>Reduces</a:t>
            </a:r>
            <a:r>
              <a:rPr lang="fr-CH" sz="2400" dirty="0"/>
              <a:t> complications </a:t>
            </a:r>
            <a:r>
              <a:rPr lang="fr-CH" sz="2400" dirty="0" err="1"/>
              <a:t>from</a:t>
            </a:r>
            <a:r>
              <a:rPr lang="fr-CH" sz="2400" dirty="0"/>
              <a:t> </a:t>
            </a:r>
            <a:r>
              <a:rPr lang="fr-CH" sz="2400" dirty="0" err="1"/>
              <a:t>pregnancy</a:t>
            </a:r>
            <a:r>
              <a:rPr lang="fr-CH" sz="2400" dirty="0"/>
              <a:t> and </a:t>
            </a:r>
            <a:r>
              <a:rPr lang="fr-CH" sz="2400" dirty="0" err="1"/>
              <a:t>childbirth</a:t>
            </a:r>
            <a:endParaRPr lang="en-GB" sz="2400" dirty="0"/>
          </a:p>
          <a:p>
            <a:endParaRPr lang="fr-CH" dirty="0"/>
          </a:p>
          <a:p>
            <a:pPr marL="0" indent="0">
              <a:buFont typeface="Wingdings" pitchFamily="2" charset="2"/>
              <a:buNone/>
            </a:pPr>
            <a:endParaRPr lang="fr-CH" dirty="0"/>
          </a:p>
        </p:txBody>
      </p:sp>
      <p:sp>
        <p:nvSpPr>
          <p:cNvPr id="6" name="Content Placeholder 2"/>
          <p:cNvSpPr txBox="1">
            <a:spLocks/>
          </p:cNvSpPr>
          <p:nvPr/>
        </p:nvSpPr>
        <p:spPr>
          <a:xfrm>
            <a:off x="4427984" y="3429000"/>
            <a:ext cx="3600400" cy="1296144"/>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1"/>
              </a:buClr>
              <a:buSzPct val="60000"/>
              <a:buFont typeface="Wingdings" pitchFamily="2" charset="2"/>
              <a:buChar char="q"/>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H" sz="2400" dirty="0" err="1"/>
              <a:t>Reduces</a:t>
            </a:r>
            <a:r>
              <a:rPr lang="fr-CH" sz="2400" dirty="0"/>
              <a:t> </a:t>
            </a:r>
            <a:r>
              <a:rPr lang="fr-CH" sz="2400" dirty="0" err="1"/>
              <a:t>stillbirths</a:t>
            </a:r>
            <a:r>
              <a:rPr lang="fr-CH" sz="2400" dirty="0"/>
              <a:t> and perinatal </a:t>
            </a:r>
            <a:r>
              <a:rPr lang="fr-CH" sz="2400" dirty="0" err="1"/>
              <a:t>deaths</a:t>
            </a:r>
            <a:endParaRPr lang="fr-CH" sz="2400" dirty="0"/>
          </a:p>
          <a:p>
            <a:pPr marL="0" indent="0">
              <a:buNone/>
            </a:pPr>
            <a:endParaRPr lang="fr-CH" dirty="0"/>
          </a:p>
          <a:p>
            <a:pPr marL="0" indent="0">
              <a:buFont typeface="Wingdings" pitchFamily="2" charset="2"/>
              <a:buNone/>
            </a:pPr>
            <a:endParaRPr lang="fr-CH" dirty="0"/>
          </a:p>
        </p:txBody>
      </p:sp>
      <p:sp>
        <p:nvSpPr>
          <p:cNvPr id="7" name="Content Placeholder 2"/>
          <p:cNvSpPr txBox="1">
            <a:spLocks/>
          </p:cNvSpPr>
          <p:nvPr/>
        </p:nvSpPr>
        <p:spPr>
          <a:xfrm>
            <a:off x="611560" y="4956350"/>
            <a:ext cx="7418335" cy="664517"/>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1"/>
              </a:buClr>
              <a:buSzPct val="60000"/>
              <a:buFont typeface="Wingdings" pitchFamily="2" charset="2"/>
              <a:buChar char="q"/>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400" dirty="0"/>
              <a:t>Integrated care delivery throughout pregnancy</a:t>
            </a:r>
          </a:p>
          <a:p>
            <a:endParaRPr lang="fr-CH" dirty="0"/>
          </a:p>
          <a:p>
            <a:pPr marL="0" indent="0">
              <a:buFont typeface="Wingdings" pitchFamily="2" charset="2"/>
              <a:buNone/>
            </a:pPr>
            <a:endParaRPr lang="fr-CH" dirty="0"/>
          </a:p>
        </p:txBody>
      </p:sp>
    </p:spTree>
    <p:extLst>
      <p:ext uri="{BB962C8B-B14F-4D97-AF65-F5344CB8AC3E}">
        <p14:creationId xmlns:p14="http://schemas.microsoft.com/office/powerpoint/2010/main" val="862172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research and M&amp;E – 2 </a:t>
            </a:r>
          </a:p>
        </p:txBody>
      </p:sp>
      <p:sp>
        <p:nvSpPr>
          <p:cNvPr id="3" name="Content Placeholder 2"/>
          <p:cNvSpPr>
            <a:spLocks noGrp="1"/>
          </p:cNvSpPr>
          <p:nvPr>
            <p:ph idx="1"/>
          </p:nvPr>
        </p:nvSpPr>
        <p:spPr/>
        <p:txBody>
          <a:bodyPr>
            <a:normAutofit/>
          </a:bodyPr>
          <a:lstStyle/>
          <a:p>
            <a:r>
              <a:rPr lang="en-GB" sz="2600" dirty="0"/>
              <a:t>Implementation considerations</a:t>
            </a:r>
          </a:p>
          <a:p>
            <a:endParaRPr lang="en-GB" sz="2600" dirty="0"/>
          </a:p>
          <a:p>
            <a:r>
              <a:rPr lang="en-GB" sz="2600" dirty="0"/>
              <a:t>Throughout adaptation and implementation at country level – </a:t>
            </a:r>
            <a:r>
              <a:rPr lang="en-GB" sz="2600" b="1" dirty="0"/>
              <a:t>monitoring and evaluation</a:t>
            </a:r>
            <a:r>
              <a:rPr lang="en-GB" sz="2600" dirty="0"/>
              <a:t> </a:t>
            </a:r>
            <a:r>
              <a:rPr lang="en-GB" sz="2600"/>
              <a:t>(M&amp;E) and </a:t>
            </a:r>
            <a:r>
              <a:rPr lang="en-GB" sz="2600" b="1" dirty="0"/>
              <a:t>learning</a:t>
            </a:r>
            <a:r>
              <a:rPr lang="en-GB" sz="2600" dirty="0"/>
              <a:t> will be crucial</a:t>
            </a:r>
          </a:p>
          <a:p>
            <a:pPr marL="0" indent="0">
              <a:buNone/>
            </a:pPr>
            <a:endParaRPr lang="en-GB" sz="2600" dirty="0"/>
          </a:p>
          <a:p>
            <a:r>
              <a:rPr lang="en-GB" sz="2600" dirty="0"/>
              <a:t>Development of </a:t>
            </a:r>
            <a:r>
              <a:rPr lang="en-GB" sz="2600" b="1" dirty="0"/>
              <a:t>indicators</a:t>
            </a:r>
          </a:p>
          <a:p>
            <a:pPr marL="0" indent="0">
              <a:buNone/>
            </a:pPr>
            <a:endParaRPr lang="en-GB" sz="2600" dirty="0"/>
          </a:p>
          <a:p>
            <a:r>
              <a:rPr lang="en-GB" sz="2600" dirty="0"/>
              <a:t>Priority </a:t>
            </a:r>
            <a:r>
              <a:rPr lang="en-GB" sz="2600" b="1" dirty="0"/>
              <a:t>research</a:t>
            </a:r>
            <a:r>
              <a:rPr lang="en-GB" sz="2600" dirty="0"/>
              <a:t> questions</a:t>
            </a:r>
          </a:p>
          <a:p>
            <a:pPr marL="0" indent="0">
              <a:buNone/>
            </a:pPr>
            <a:endParaRPr lang="en-GB" sz="2400" dirty="0"/>
          </a:p>
          <a:p>
            <a:endParaRPr lang="en-GB" sz="2400" dirty="0"/>
          </a:p>
        </p:txBody>
      </p:sp>
      <p:pic>
        <p:nvPicPr>
          <p:cNvPr id="1026"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5224264" y="4875307"/>
            <a:ext cx="3197907" cy="67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6309320"/>
            <a:ext cx="5531718"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5697708"/>
            <a:ext cx="8354536" cy="57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76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Dissemination </a:t>
            </a:r>
          </a:p>
        </p:txBody>
      </p:sp>
      <p:sp>
        <p:nvSpPr>
          <p:cNvPr id="3" name="Content Placeholder 2"/>
          <p:cNvSpPr>
            <a:spLocks noGrp="1"/>
          </p:cNvSpPr>
          <p:nvPr>
            <p:ph sz="half" idx="1"/>
          </p:nvPr>
        </p:nvSpPr>
        <p:spPr/>
        <p:txBody>
          <a:bodyPr>
            <a:normAutofit/>
          </a:bodyPr>
          <a:lstStyle/>
          <a:p>
            <a:r>
              <a:rPr lang="en-GB" dirty="0"/>
              <a:t>Policy briefs</a:t>
            </a:r>
          </a:p>
          <a:p>
            <a:pPr lvl="1"/>
            <a:r>
              <a:rPr lang="en-GB" dirty="0"/>
              <a:t>ANC model</a:t>
            </a:r>
          </a:p>
          <a:p>
            <a:pPr lvl="1"/>
            <a:r>
              <a:rPr lang="en-GB" dirty="0"/>
              <a:t>Early USG</a:t>
            </a:r>
          </a:p>
          <a:p>
            <a:pPr lvl="1"/>
            <a:r>
              <a:rPr lang="en-GB" dirty="0"/>
              <a:t>Others (in the works)</a:t>
            </a:r>
          </a:p>
          <a:p>
            <a:r>
              <a:rPr lang="en-GB" dirty="0"/>
              <a:t>Interactive website</a:t>
            </a:r>
          </a:p>
          <a:p>
            <a:r>
              <a:rPr lang="en-GB" dirty="0"/>
              <a:t>Tools for implementation</a:t>
            </a:r>
          </a:p>
          <a:p>
            <a:endParaRPr lang="en-GB" dirty="0"/>
          </a:p>
          <a:p>
            <a:pPr marL="0" indent="0">
              <a:buNone/>
            </a:pPr>
            <a:r>
              <a:rPr lang="en-GB" dirty="0"/>
              <a:t> </a:t>
            </a:r>
          </a:p>
          <a:p>
            <a:pPr marL="0" indent="0">
              <a:buNone/>
            </a:pPr>
            <a:endParaRPr lang="en-GB" dirty="0"/>
          </a:p>
          <a:p>
            <a:endParaRPr lang="en-GB" dirty="0"/>
          </a:p>
        </p:txBody>
      </p:sp>
      <p:sp>
        <p:nvSpPr>
          <p:cNvPr id="4" name="Text Placeholder 3"/>
          <p:cNvSpPr>
            <a:spLocks noGrp="1"/>
          </p:cNvSpPr>
          <p:nvPr>
            <p:ph sz="half" idx="2"/>
          </p:nvPr>
        </p:nvSpPr>
        <p:spPr/>
        <p:txBody>
          <a:bodyPr>
            <a:normAutofit/>
          </a:bodyPr>
          <a:lstStyle/>
          <a:p>
            <a:r>
              <a:rPr lang="en-GB" dirty="0"/>
              <a:t>Regional dissemination workshops</a:t>
            </a:r>
          </a:p>
          <a:p>
            <a:r>
              <a:rPr lang="en-GB" dirty="0"/>
              <a:t>Translation of the guideline</a:t>
            </a:r>
          </a:p>
          <a:p>
            <a:r>
              <a:rPr lang="en-GB" dirty="0"/>
              <a:t>Webinar</a:t>
            </a:r>
          </a:p>
        </p:txBody>
      </p:sp>
    </p:spTree>
    <p:extLst>
      <p:ext uri="{BB962C8B-B14F-4D97-AF65-F5344CB8AC3E}">
        <p14:creationId xmlns:p14="http://schemas.microsoft.com/office/powerpoint/2010/main" val="1323159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Relevant links – 1 </a:t>
            </a:r>
          </a:p>
        </p:txBody>
      </p:sp>
      <p:sp>
        <p:nvSpPr>
          <p:cNvPr id="6" name="Content Placeholder 5"/>
          <p:cNvSpPr>
            <a:spLocks noGrp="1"/>
          </p:cNvSpPr>
          <p:nvPr>
            <p:ph sz="half" idx="1"/>
          </p:nvPr>
        </p:nvSpPr>
        <p:spPr/>
        <p:txBody>
          <a:bodyPr>
            <a:normAutofit fontScale="70000" lnSpcReduction="20000"/>
          </a:bodyPr>
          <a:lstStyle/>
          <a:p>
            <a:pPr marL="0" indent="0">
              <a:buNone/>
            </a:pPr>
            <a:r>
              <a:rPr lang="en-GB" dirty="0"/>
              <a:t>About the guidelines: </a:t>
            </a:r>
          </a:p>
          <a:p>
            <a:pPr marL="457200" lvl="1" indent="0">
              <a:buNone/>
            </a:pPr>
            <a:r>
              <a:rPr lang="en-GB" sz="2100" dirty="0">
                <a:hlinkClick r:id="rId2"/>
              </a:rPr>
              <a:t>www.who.int/reproductivehealth/news/antenatal-care/en/index.html</a:t>
            </a:r>
            <a:r>
              <a:rPr lang="en-GB" sz="2100" dirty="0"/>
              <a:t> </a:t>
            </a:r>
          </a:p>
          <a:p>
            <a:pPr marL="57150" indent="0">
              <a:buNone/>
            </a:pPr>
            <a:endParaRPr lang="en-GB" sz="2100" dirty="0"/>
          </a:p>
          <a:p>
            <a:pPr marL="57150" indent="0">
              <a:buNone/>
            </a:pPr>
            <a:r>
              <a:rPr lang="en-GB" dirty="0"/>
              <a:t>South Africa story from the field: </a:t>
            </a:r>
          </a:p>
          <a:p>
            <a:pPr marL="457200" lvl="1" indent="0">
              <a:buNone/>
            </a:pPr>
            <a:r>
              <a:rPr lang="en-GB" sz="2100" dirty="0">
                <a:hlinkClick r:id="rId3"/>
              </a:rPr>
              <a:t>www.who.int/reproductivehealth/news/antenatal-care-south-africa/en/index.html</a:t>
            </a:r>
            <a:r>
              <a:rPr lang="en-GB" sz="2100" dirty="0"/>
              <a:t> </a:t>
            </a:r>
          </a:p>
          <a:p>
            <a:pPr marL="457200" lvl="1" indent="0">
              <a:buNone/>
            </a:pPr>
            <a:endParaRPr lang="en-GB" sz="2100" dirty="0"/>
          </a:p>
          <a:p>
            <a:pPr marL="57150" indent="0">
              <a:buNone/>
            </a:pPr>
            <a:r>
              <a:rPr lang="en-GB" dirty="0"/>
              <a:t>The guideline</a:t>
            </a:r>
          </a:p>
          <a:p>
            <a:pPr marL="457200" lvl="1" indent="0">
              <a:buNone/>
            </a:pPr>
            <a:r>
              <a:rPr lang="en-GB" sz="2100" dirty="0">
                <a:hlinkClick r:id="rId4"/>
              </a:rPr>
              <a:t>www.who.int/reproductivehealth/publications/maternal_perinatal_health/anc-positive-pregnancy-experience/en/</a:t>
            </a:r>
            <a:r>
              <a:rPr lang="en-GB" sz="2100" dirty="0"/>
              <a:t> </a:t>
            </a:r>
          </a:p>
          <a:p>
            <a:pPr marL="57150" indent="0">
              <a:buNone/>
            </a:pPr>
            <a:endParaRPr lang="en-GB" sz="2100" dirty="0"/>
          </a:p>
          <a:p>
            <a:pPr marL="457200" lvl="1" indent="0">
              <a:buNone/>
            </a:pPr>
            <a:endParaRPr lang="en-GB" sz="2100" dirty="0"/>
          </a:p>
          <a:p>
            <a:pPr marL="0" indent="0">
              <a:buNone/>
            </a:pPr>
            <a:r>
              <a:rPr lang="en-GB" dirty="0"/>
              <a:t>Press release </a:t>
            </a:r>
          </a:p>
          <a:p>
            <a:pPr marL="457200" lvl="1" indent="0">
              <a:buNone/>
            </a:pPr>
            <a:r>
              <a:rPr lang="en-GB" sz="2100" dirty="0">
                <a:hlinkClick r:id="rId5"/>
              </a:rPr>
              <a:t>www.who.int/entity/mediacentre/news/releases/2016/antenatal-care-guidelines/en/index.html</a:t>
            </a:r>
            <a:r>
              <a:rPr lang="en-GB" sz="2100" dirty="0"/>
              <a:t> </a:t>
            </a:r>
          </a:p>
          <a:p>
            <a:pPr marL="457200" lvl="1" indent="0">
              <a:buNone/>
            </a:pPr>
            <a:endParaRPr lang="en-GB" dirty="0"/>
          </a:p>
          <a:p>
            <a:pPr marL="514350" indent="-457200"/>
            <a:endParaRPr lang="en-GB" dirty="0"/>
          </a:p>
          <a:p>
            <a:pPr marL="514350" indent="-457200"/>
            <a:endParaRPr lang="en-GB" dirty="0"/>
          </a:p>
          <a:p>
            <a:endParaRPr lang="en-GB" dirty="0"/>
          </a:p>
        </p:txBody>
      </p:sp>
      <p:sp>
        <p:nvSpPr>
          <p:cNvPr id="7" name="Content Placeholder 6"/>
          <p:cNvSpPr>
            <a:spLocks noGrp="1"/>
          </p:cNvSpPr>
          <p:nvPr>
            <p:ph sz="half" idx="2"/>
          </p:nvPr>
        </p:nvSpPr>
        <p:spPr/>
        <p:txBody>
          <a:bodyPr>
            <a:normAutofit fontScale="70000" lnSpcReduction="20000"/>
          </a:bodyPr>
          <a:lstStyle/>
          <a:p>
            <a:endParaRPr lang="en-GB"/>
          </a:p>
        </p:txBody>
      </p:sp>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5796136" y="-9843"/>
            <a:ext cx="3347864" cy="4158923"/>
          </a:xfrm>
          <a:prstGeom prst="rect">
            <a:avLst/>
          </a:prstGeom>
          <a:ln w="3175" cmpd="sng">
            <a:solidFill>
              <a:schemeClr val="tx1"/>
            </a:solidFill>
          </a:ln>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4499992" y="3933056"/>
            <a:ext cx="3470324" cy="3838749"/>
          </a:xfrm>
          <a:prstGeom prst="rect">
            <a:avLst/>
          </a:prstGeom>
        </p:spPr>
      </p:pic>
    </p:spTree>
    <p:extLst>
      <p:ext uri="{BB962C8B-B14F-4D97-AF65-F5344CB8AC3E}">
        <p14:creationId xmlns:p14="http://schemas.microsoft.com/office/powerpoint/2010/main" val="561503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Relevant links – 2 </a:t>
            </a:r>
          </a:p>
        </p:txBody>
      </p:sp>
      <p:sp>
        <p:nvSpPr>
          <p:cNvPr id="7" name="Content Placeholder 6"/>
          <p:cNvSpPr>
            <a:spLocks noGrp="1"/>
          </p:cNvSpPr>
          <p:nvPr>
            <p:ph sz="half" idx="1"/>
          </p:nvPr>
        </p:nvSpPr>
        <p:spPr>
          <a:xfrm>
            <a:off x="43099" y="4833156"/>
            <a:ext cx="3089734" cy="1692188"/>
          </a:xfrm>
        </p:spPr>
        <p:txBody>
          <a:bodyPr>
            <a:normAutofit lnSpcReduction="10000"/>
          </a:bodyPr>
          <a:lstStyle/>
          <a:p>
            <a:pPr marL="57150" indent="0">
              <a:buNone/>
            </a:pPr>
            <a:r>
              <a:rPr lang="en-GB" sz="2000" dirty="0"/>
              <a:t>Infographics</a:t>
            </a:r>
          </a:p>
          <a:p>
            <a:pPr marL="457200" lvl="1" indent="0">
              <a:buNone/>
            </a:pPr>
            <a:r>
              <a:rPr lang="en-GB" sz="1800" dirty="0">
                <a:hlinkClick r:id="rId2"/>
              </a:rPr>
              <a:t>www.who.int/reproductivehealth/publications/maternal_perinatal_health/ANC_infographics/en/index.html</a:t>
            </a:r>
            <a:r>
              <a:rPr lang="en-GB" sz="1800" dirty="0"/>
              <a:t> </a:t>
            </a:r>
          </a:p>
          <a:p>
            <a:pPr marL="0" indent="0">
              <a:buNone/>
            </a:pPr>
            <a:endParaRPr lang="en-GB" dirty="0"/>
          </a:p>
        </p:txBody>
      </p:sp>
      <p:sp>
        <p:nvSpPr>
          <p:cNvPr id="10" name="Content Placeholder 9"/>
          <p:cNvSpPr>
            <a:spLocks noGrp="1"/>
          </p:cNvSpPr>
          <p:nvPr>
            <p:ph sz="half" idx="2"/>
          </p:nvPr>
        </p:nvSpPr>
        <p:spPr/>
        <p:txBody>
          <a:bodyPr>
            <a:normAutofit lnSpcReduction="10000"/>
          </a:bodyPr>
          <a:lstStyle/>
          <a:p>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2" y="980728"/>
            <a:ext cx="3114885"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666" y="2245445"/>
            <a:ext cx="308183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1449" y="3886922"/>
            <a:ext cx="2981350" cy="2971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215" y="0"/>
            <a:ext cx="2987824" cy="3010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56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4000" dirty="0"/>
              <a:t>Many thanks to…</a:t>
            </a:r>
          </a:p>
        </p:txBody>
      </p:sp>
      <p:sp>
        <p:nvSpPr>
          <p:cNvPr id="2" name="Content Placeholder 1"/>
          <p:cNvSpPr>
            <a:spLocks noGrp="1"/>
          </p:cNvSpPr>
          <p:nvPr>
            <p:ph sz="half" idx="1"/>
          </p:nvPr>
        </p:nvSpPr>
        <p:spPr>
          <a:xfrm>
            <a:off x="457200" y="1196752"/>
            <a:ext cx="4258816" cy="5661248"/>
          </a:xfrm>
        </p:spPr>
        <p:txBody>
          <a:bodyPr>
            <a:normAutofit fontScale="92500" lnSpcReduction="20000"/>
          </a:bodyPr>
          <a:lstStyle/>
          <a:p>
            <a:r>
              <a:rPr lang="en-GB" sz="1800" b="1" dirty="0"/>
              <a:t>WHO Steering Group</a:t>
            </a:r>
          </a:p>
          <a:p>
            <a:pPr lvl="1"/>
            <a:r>
              <a:rPr lang="en-GB" sz="1500" dirty="0"/>
              <a:t>A. Metin Gülmezoglu (RHR), Matthews Mathai (MCA), Olufemi Oladapo (RHR),  Juan Pablo Peña-Rosas (NHD),  </a:t>
            </a:r>
            <a:r>
              <a:rPr lang="en-US" sz="1500" dirty="0"/>
              <a:t>Ӧzge Tunçalp (RHR)</a:t>
            </a:r>
          </a:p>
          <a:p>
            <a:pPr marL="457200" lvl="1" indent="0">
              <a:buNone/>
            </a:pPr>
            <a:endParaRPr lang="en-GB" sz="1400" dirty="0"/>
          </a:p>
          <a:p>
            <a:r>
              <a:rPr lang="en-GB" sz="1800" b="1" dirty="0"/>
              <a:t>Members of the GDG</a:t>
            </a:r>
          </a:p>
          <a:p>
            <a:pPr lvl="1"/>
            <a:r>
              <a:rPr lang="en-GB" sz="1500" dirty="0"/>
              <a:t>Mohammed </a:t>
            </a:r>
            <a:r>
              <a:rPr lang="en-GB" sz="1500" dirty="0" err="1"/>
              <a:t>Ariful</a:t>
            </a:r>
            <a:r>
              <a:rPr lang="en-GB" sz="1500" dirty="0"/>
              <a:t> Aram, Françoise </a:t>
            </a:r>
            <a:r>
              <a:rPr lang="en-GB" sz="1500" dirty="0" err="1"/>
              <a:t>Cluzeau</a:t>
            </a:r>
            <a:r>
              <a:rPr lang="en-GB" sz="1500" dirty="0"/>
              <a:t>, Luz Maria De-</a:t>
            </a:r>
            <a:r>
              <a:rPr lang="en-GB" sz="1500" dirty="0" err="1"/>
              <a:t>Regil</a:t>
            </a:r>
            <a:r>
              <a:rPr lang="en-GB" sz="1500" dirty="0"/>
              <a:t>, Aft </a:t>
            </a:r>
            <a:r>
              <a:rPr lang="en-GB" sz="1500" dirty="0" err="1"/>
              <a:t>Ghérissi</a:t>
            </a:r>
            <a:r>
              <a:rPr lang="en-GB" sz="1500" dirty="0"/>
              <a:t>, Gill </a:t>
            </a:r>
            <a:r>
              <a:rPr lang="en-GB" sz="1500" dirty="0" err="1"/>
              <a:t>Gyte</a:t>
            </a:r>
            <a:r>
              <a:rPr lang="en-GB" sz="1500" dirty="0"/>
              <a:t>, </a:t>
            </a:r>
            <a:r>
              <a:rPr lang="en-GB" sz="1500" dirty="0" err="1"/>
              <a:t>Rintaro</a:t>
            </a:r>
            <a:r>
              <a:rPr lang="en-GB" sz="1500" dirty="0"/>
              <a:t> Mori, James Neilson, Lynnette Neufeld, Lisa Noguchi, </a:t>
            </a:r>
            <a:r>
              <a:rPr lang="en-GB" sz="1500" dirty="0" err="1"/>
              <a:t>Nafissa</a:t>
            </a:r>
            <a:r>
              <a:rPr lang="en-GB" sz="1500" dirty="0"/>
              <a:t> Osman, Erika Ota, Tomas Pantoja, Bob Pattinson, Kathleen Rasmussen, </a:t>
            </a:r>
            <a:r>
              <a:rPr lang="en-GB" sz="1500" dirty="0" err="1"/>
              <a:t>Niveen</a:t>
            </a:r>
            <a:r>
              <a:rPr lang="en-GB" sz="1500" dirty="0"/>
              <a:t> Abu </a:t>
            </a:r>
            <a:r>
              <a:rPr lang="en-GB" sz="1500" dirty="0" err="1"/>
              <a:t>Rmeileh</a:t>
            </a:r>
            <a:r>
              <a:rPr lang="en-GB" sz="1500" dirty="0"/>
              <a:t>, </a:t>
            </a:r>
            <a:r>
              <a:rPr lang="en-GB" sz="1500" dirty="0" err="1"/>
              <a:t>Harshpal</a:t>
            </a:r>
            <a:r>
              <a:rPr lang="en-GB" sz="1500" dirty="0"/>
              <a:t> Singh </a:t>
            </a:r>
            <a:r>
              <a:rPr lang="en-GB" sz="1500" dirty="0" err="1"/>
              <a:t>Sachdev</a:t>
            </a:r>
            <a:r>
              <a:rPr lang="en-GB" sz="1500" dirty="0"/>
              <a:t>, </a:t>
            </a:r>
            <a:r>
              <a:rPr lang="en-GB" sz="1500" dirty="0" err="1"/>
              <a:t>Rusidah</a:t>
            </a:r>
            <a:r>
              <a:rPr lang="en-GB" sz="1500" dirty="0"/>
              <a:t> </a:t>
            </a:r>
            <a:r>
              <a:rPr lang="en-GB" sz="1500" dirty="0" err="1"/>
              <a:t>Selamat</a:t>
            </a:r>
            <a:r>
              <a:rPr lang="en-GB" sz="1500" dirty="0"/>
              <a:t>, Charlotte Warren, Charles </a:t>
            </a:r>
            <a:r>
              <a:rPr lang="en-GB" sz="1500" dirty="0" err="1"/>
              <a:t>Wisonge</a:t>
            </a:r>
            <a:r>
              <a:rPr lang="en-GB" sz="1500" dirty="0"/>
              <a:t> and James Neilson</a:t>
            </a:r>
            <a:r>
              <a:rPr lang="en-GB" sz="1400" dirty="0"/>
              <a:t> </a:t>
            </a:r>
          </a:p>
          <a:p>
            <a:pPr marL="457200" lvl="1" indent="0">
              <a:buNone/>
            </a:pPr>
            <a:endParaRPr lang="en-GB" sz="1400" dirty="0"/>
          </a:p>
          <a:p>
            <a:r>
              <a:rPr lang="en-GB" sz="1800" b="1" dirty="0"/>
              <a:t>WHO regional advisors</a:t>
            </a:r>
          </a:p>
          <a:p>
            <a:pPr lvl="1"/>
            <a:r>
              <a:rPr lang="en-GB" sz="1500" dirty="0"/>
              <a:t>Karima </a:t>
            </a:r>
            <a:r>
              <a:rPr lang="en-GB" sz="1500" dirty="0" err="1"/>
              <a:t>Gholbzouri</a:t>
            </a:r>
            <a:r>
              <a:rPr lang="en-GB" sz="1500" dirty="0"/>
              <a:t>, Gunta </a:t>
            </a:r>
            <a:r>
              <a:rPr lang="en-GB" sz="1500" dirty="0" err="1"/>
              <a:t>Lazdane</a:t>
            </a:r>
            <a:r>
              <a:rPr lang="en-GB" sz="1500" dirty="0"/>
              <a:t>, Bremen de Mucio, Mari Nagai, Leopold </a:t>
            </a:r>
            <a:r>
              <a:rPr lang="en-GB" sz="1500" dirty="0" err="1"/>
              <a:t>Ouedraogo</a:t>
            </a:r>
            <a:r>
              <a:rPr lang="en-GB" sz="1500" dirty="0"/>
              <a:t>, Neena Raina and Susan Serruya </a:t>
            </a:r>
          </a:p>
          <a:p>
            <a:pPr marL="457200" lvl="1" indent="0">
              <a:buNone/>
            </a:pPr>
            <a:endParaRPr lang="en-GB" sz="1400" dirty="0"/>
          </a:p>
          <a:p>
            <a:r>
              <a:rPr lang="en-GB" sz="1800" b="1" dirty="0"/>
              <a:t>Technical contributions </a:t>
            </a:r>
            <a:r>
              <a:rPr lang="en-GB" sz="1800" dirty="0"/>
              <a:t>(</a:t>
            </a:r>
            <a:r>
              <a:rPr lang="en-GB" sz="1800" dirty="0" err="1"/>
              <a:t>incl</a:t>
            </a:r>
            <a:r>
              <a:rPr lang="en-GB" sz="1800" dirty="0"/>
              <a:t> scoping)</a:t>
            </a:r>
          </a:p>
          <a:p>
            <a:pPr lvl="1"/>
            <a:r>
              <a:rPr lang="en-GB" sz="1500" dirty="0" err="1"/>
              <a:t>Manzi</a:t>
            </a:r>
            <a:r>
              <a:rPr lang="en-GB" sz="1500" dirty="0"/>
              <a:t> Anatole, Rifat Atun, </a:t>
            </a:r>
            <a:r>
              <a:rPr lang="en-GB" sz="1500" dirty="0" err="1"/>
              <a:t>Himanshu</a:t>
            </a:r>
            <a:r>
              <a:rPr lang="en-GB" sz="1500" dirty="0"/>
              <a:t> </a:t>
            </a:r>
            <a:r>
              <a:rPr lang="en-GB" sz="1500" dirty="0" err="1"/>
              <a:t>Bhushan</a:t>
            </a:r>
            <a:r>
              <a:rPr lang="en-GB" sz="1500" dirty="0"/>
              <a:t>, Jacquelyn Caglia, </a:t>
            </a:r>
            <a:r>
              <a:rPr lang="en-GB" sz="1500" dirty="0" err="1"/>
              <a:t>Chompilas</a:t>
            </a:r>
            <a:r>
              <a:rPr lang="en-GB" sz="1500" dirty="0"/>
              <a:t> </a:t>
            </a:r>
            <a:r>
              <a:rPr lang="en-GB" sz="1500" dirty="0" err="1"/>
              <a:t>Chongsomchai</a:t>
            </a:r>
            <a:r>
              <a:rPr lang="en-GB" sz="1500" dirty="0"/>
              <a:t>, </a:t>
            </a:r>
            <a:r>
              <a:rPr lang="en-GB" sz="1500" dirty="0" err="1"/>
              <a:t>Morseda</a:t>
            </a:r>
            <a:r>
              <a:rPr lang="en-GB" sz="1500" dirty="0"/>
              <a:t> Chowdhury, </a:t>
            </a:r>
            <a:r>
              <a:rPr lang="en-GB" sz="1500" dirty="0" err="1"/>
              <a:t>Mengistu</a:t>
            </a:r>
            <a:r>
              <a:rPr lang="en-GB" sz="1500" dirty="0"/>
              <a:t> </a:t>
            </a:r>
            <a:r>
              <a:rPr lang="en-GB" sz="1500" dirty="0" err="1"/>
              <a:t>Hailemariam</a:t>
            </a:r>
            <a:r>
              <a:rPr lang="en-GB" sz="1500" dirty="0"/>
              <a:t>, Stephen Hodgins, Annie Kearns,  Rajat </a:t>
            </a:r>
            <a:r>
              <a:rPr lang="en-GB" sz="1500" dirty="0" err="1"/>
              <a:t>Khosla</a:t>
            </a:r>
            <a:r>
              <a:rPr lang="en-GB" sz="1500" dirty="0"/>
              <a:t>, Ana Langer, Pisake Lumbiganon, Taiwo </a:t>
            </a:r>
            <a:r>
              <a:rPr lang="en-GB" sz="1500" dirty="0" err="1"/>
              <a:t>Oyelade</a:t>
            </a:r>
            <a:r>
              <a:rPr lang="en-GB" sz="1500" dirty="0"/>
              <a:t>, Jeffrey Smith, Petra ten Hoope-Bender, James </a:t>
            </a:r>
            <a:r>
              <a:rPr lang="en-GB" sz="1500" dirty="0" err="1"/>
              <a:t>Tielsch</a:t>
            </a:r>
            <a:r>
              <a:rPr lang="en-GB" sz="1500" dirty="0"/>
              <a:t> and </a:t>
            </a:r>
            <a:r>
              <a:rPr lang="en-GB" sz="1500" dirty="0" err="1"/>
              <a:t>Rownak</a:t>
            </a:r>
            <a:r>
              <a:rPr lang="en-GB" sz="1500" dirty="0"/>
              <a:t> Khan</a:t>
            </a:r>
          </a:p>
          <a:p>
            <a:pPr marL="457200" lvl="1" indent="0">
              <a:buNone/>
            </a:pPr>
            <a:endParaRPr lang="en-GB" dirty="0"/>
          </a:p>
        </p:txBody>
      </p:sp>
      <p:sp>
        <p:nvSpPr>
          <p:cNvPr id="5" name="Content Placeholder 4"/>
          <p:cNvSpPr>
            <a:spLocks noGrp="1"/>
          </p:cNvSpPr>
          <p:nvPr>
            <p:ph sz="half" idx="2"/>
          </p:nvPr>
        </p:nvSpPr>
        <p:spPr>
          <a:xfrm>
            <a:off x="4716016" y="908720"/>
            <a:ext cx="4038600" cy="5760640"/>
          </a:xfrm>
        </p:spPr>
        <p:txBody>
          <a:bodyPr>
            <a:noAutofit/>
          </a:bodyPr>
          <a:lstStyle/>
          <a:p>
            <a:r>
              <a:rPr lang="en-GB" sz="1700" b="1" dirty="0"/>
              <a:t>Internal and external reviewers</a:t>
            </a:r>
          </a:p>
          <a:p>
            <a:pPr lvl="1"/>
            <a:r>
              <a:rPr lang="en-GB" sz="1300" dirty="0"/>
              <a:t>Andrea Bosman, Maurice </a:t>
            </a:r>
            <a:r>
              <a:rPr lang="en-GB" sz="1300" dirty="0" err="1"/>
              <a:t>Bucagu</a:t>
            </a:r>
            <a:r>
              <a:rPr lang="en-GB" sz="1300" dirty="0"/>
              <a:t>, </a:t>
            </a:r>
            <a:r>
              <a:rPr lang="en-GB" sz="1300" dirty="0" err="1"/>
              <a:t>Jahnavi</a:t>
            </a:r>
            <a:r>
              <a:rPr lang="en-GB" sz="1300" dirty="0"/>
              <a:t> Daru, Claudia Garcia-Moreno, Haileyesus </a:t>
            </a:r>
            <a:r>
              <a:rPr lang="en-GB" sz="1300" dirty="0" err="1"/>
              <a:t>Getahun</a:t>
            </a:r>
            <a:r>
              <a:rPr lang="en-GB" sz="1300" dirty="0"/>
              <a:t>, Rodolfo Gomez, Tracey Goodman, Tamar Kabakian, Avinash Kanchar, Philipp </a:t>
            </a:r>
            <a:r>
              <a:rPr lang="en-GB" sz="1300" dirty="0" err="1"/>
              <a:t>Lambach</a:t>
            </a:r>
            <a:r>
              <a:rPr lang="en-GB" sz="1300" dirty="0"/>
              <a:t>, Sarah de </a:t>
            </a:r>
            <a:r>
              <a:rPr lang="en-GB" sz="1300" dirty="0" err="1"/>
              <a:t>Masi</a:t>
            </a:r>
            <a:r>
              <a:rPr lang="en-GB" sz="1300" dirty="0"/>
              <a:t>, Frances </a:t>
            </a:r>
            <a:r>
              <a:rPr lang="en-GB" sz="1300" dirty="0" err="1"/>
              <a:t>McConville</a:t>
            </a:r>
            <a:r>
              <a:rPr lang="en-GB" sz="1300" dirty="0"/>
              <a:t>, Antonio Montresor, Justin Ortiz,  Anayda </a:t>
            </a:r>
            <a:r>
              <a:rPr lang="en-GB" sz="1300" dirty="0" err="1"/>
              <a:t>Portela</a:t>
            </a:r>
            <a:r>
              <a:rPr lang="en-GB" sz="1300" dirty="0"/>
              <a:t>, Jeremy Pratt, Lisa Rogers, Nathalie </a:t>
            </a:r>
            <a:r>
              <a:rPr lang="en-GB" sz="1300" dirty="0" err="1"/>
              <a:t>Roos</a:t>
            </a:r>
            <a:r>
              <a:rPr lang="en-GB" sz="1300" dirty="0"/>
              <a:t>, Silvia </a:t>
            </a:r>
            <a:r>
              <a:rPr lang="en-GB" sz="1300" dirty="0" err="1"/>
              <a:t>Schwarte</a:t>
            </a:r>
            <a:r>
              <a:rPr lang="en-GB" sz="1300" dirty="0"/>
              <a:t>, Maria Pura Solon, João Paulo Souza, Petr </a:t>
            </a:r>
            <a:r>
              <a:rPr lang="en-GB" sz="1300" dirty="0" err="1"/>
              <a:t>Velebil</a:t>
            </a:r>
            <a:r>
              <a:rPr lang="en-GB" sz="1300" dirty="0"/>
              <a:t> , Ahmadu </a:t>
            </a:r>
            <a:r>
              <a:rPr lang="en-GB" sz="1300" dirty="0" err="1"/>
              <a:t>Yakubu</a:t>
            </a:r>
            <a:r>
              <a:rPr lang="en-GB" sz="1300" dirty="0"/>
              <a:t>, </a:t>
            </a:r>
            <a:r>
              <a:rPr lang="en-GB" sz="1300" dirty="0" err="1"/>
              <a:t>Yacouba</a:t>
            </a:r>
            <a:r>
              <a:rPr lang="en-GB" sz="1300" dirty="0"/>
              <a:t> </a:t>
            </a:r>
            <a:r>
              <a:rPr lang="en-GB" sz="1300" dirty="0" err="1"/>
              <a:t>Yaro</a:t>
            </a:r>
            <a:r>
              <a:rPr lang="en-GB" sz="1300" dirty="0"/>
              <a:t>, Teodora Wi and Gerardo Zamora</a:t>
            </a:r>
            <a:endParaRPr lang="en-GB" sz="1400" dirty="0"/>
          </a:p>
          <a:p>
            <a:r>
              <a:rPr lang="en-GB" sz="1700" b="1" dirty="0"/>
              <a:t>Observers</a:t>
            </a:r>
          </a:p>
          <a:p>
            <a:pPr lvl="1"/>
            <a:r>
              <a:rPr lang="en-US" sz="1300" dirty="0"/>
              <a:t>France </a:t>
            </a:r>
            <a:r>
              <a:rPr lang="en-US" sz="1300" dirty="0" err="1"/>
              <a:t>Donnay</a:t>
            </a:r>
            <a:r>
              <a:rPr lang="en-US" sz="1300" dirty="0"/>
              <a:t> (BMGF),  Rita Borg-</a:t>
            </a:r>
            <a:r>
              <a:rPr lang="en-US" sz="1300" dirty="0" err="1"/>
              <a:t>Xuereb</a:t>
            </a:r>
            <a:r>
              <a:rPr lang="en-US" sz="1300" dirty="0"/>
              <a:t> (ICM), </a:t>
            </a:r>
            <a:r>
              <a:rPr lang="en-US" sz="1300" dirty="0" err="1"/>
              <a:t>Diogo</a:t>
            </a:r>
            <a:r>
              <a:rPr lang="en-US" sz="1300" dirty="0"/>
              <a:t> Ayres-de-Campos and CN </a:t>
            </a:r>
            <a:r>
              <a:rPr lang="en-US" sz="1300" dirty="0" err="1"/>
              <a:t>Purandare</a:t>
            </a:r>
            <a:r>
              <a:rPr lang="en-US" sz="1300" dirty="0"/>
              <a:t> (FIGO), Luc de </a:t>
            </a:r>
            <a:r>
              <a:rPr lang="en-US" sz="1300" dirty="0" err="1"/>
              <a:t>Bernis</a:t>
            </a:r>
            <a:r>
              <a:rPr lang="en-US" sz="1300" dirty="0"/>
              <a:t> (UNFPA), Roland </a:t>
            </a:r>
            <a:r>
              <a:rPr lang="en-US" sz="1300" dirty="0" err="1"/>
              <a:t>Kupka</a:t>
            </a:r>
            <a:r>
              <a:rPr lang="en-US" sz="1300" dirty="0"/>
              <a:t> (UNICEF), Deborah </a:t>
            </a:r>
            <a:r>
              <a:rPr lang="en-US" sz="1300" dirty="0" err="1"/>
              <a:t>Armbruster</a:t>
            </a:r>
            <a:r>
              <a:rPr lang="en-US" sz="1300" dirty="0"/>
              <a:t> and Karen Fogg (USAID)</a:t>
            </a:r>
            <a:endParaRPr lang="en-GB" sz="1400" dirty="0"/>
          </a:p>
          <a:p>
            <a:r>
              <a:rPr lang="en-GB" sz="1700" b="1" dirty="0"/>
              <a:t>WHO ANC Technical Working Group</a:t>
            </a:r>
          </a:p>
          <a:p>
            <a:pPr lvl="1"/>
            <a:r>
              <a:rPr lang="en-GB" sz="1300" dirty="0"/>
              <a:t>Edgardo Abalos, Emma Allanson, Monica Chamillard, Virginia Diaz , Soo Downe, Kenny Finlayson, Claire Glenton, Ipek Gurol-Urganci, Sonja Henderson, Frances Kellie, Khalid Khan, Theresa Lawrie, Simon Lewin, Nancy Medley, Jenny </a:t>
            </a:r>
            <a:r>
              <a:rPr lang="en-GB" sz="1300" dirty="0" err="1"/>
              <a:t>Moberg</a:t>
            </a:r>
            <a:r>
              <a:rPr lang="en-GB" sz="1300" dirty="0"/>
              <a:t>, Charles O'Donovan, </a:t>
            </a:r>
            <a:r>
              <a:rPr lang="en-GB" sz="1300" dirty="0" err="1"/>
              <a:t>Ewelina</a:t>
            </a:r>
            <a:r>
              <a:rPr lang="en-GB" sz="1300" dirty="0"/>
              <a:t> </a:t>
            </a:r>
            <a:r>
              <a:rPr lang="en-GB" sz="1300" dirty="0" err="1"/>
              <a:t>Rogozinska</a:t>
            </a:r>
            <a:r>
              <a:rPr lang="en-GB" sz="1300" dirty="0"/>
              <a:t> and </a:t>
            </a:r>
            <a:r>
              <a:rPr lang="en-GB" sz="1300" dirty="0" err="1"/>
              <a:t>Inger</a:t>
            </a:r>
            <a:r>
              <a:rPr lang="en-GB" sz="1300" dirty="0"/>
              <a:t> Scheel </a:t>
            </a:r>
          </a:p>
          <a:p>
            <a:endParaRPr lang="en-GB" sz="1400" dirty="0"/>
          </a:p>
          <a:p>
            <a:pPr lvl="1"/>
            <a:endParaRPr lang="en-GB" sz="1400" dirty="0"/>
          </a:p>
        </p:txBody>
      </p:sp>
    </p:spTree>
    <p:extLst>
      <p:ext uri="{BB962C8B-B14F-4D97-AF65-F5344CB8AC3E}">
        <p14:creationId xmlns:p14="http://schemas.microsoft.com/office/powerpoint/2010/main" val="38870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sz="half" idx="1"/>
          </p:nvPr>
        </p:nvSpPr>
        <p:spPr>
          <a:xfrm>
            <a:off x="395536" y="2780928"/>
            <a:ext cx="8496944" cy="3312368"/>
          </a:xfrm>
        </p:spPr>
        <p:txBody>
          <a:bodyPr>
            <a:normAutofit fontScale="92500"/>
          </a:bodyPr>
          <a:lstStyle/>
          <a:p>
            <a:pPr marL="0" indent="0" algn="ctr">
              <a:lnSpc>
                <a:spcPct val="150000"/>
              </a:lnSpc>
              <a:buNone/>
            </a:pPr>
            <a:r>
              <a:rPr lang="en-US" sz="2200" b="1" i="1" dirty="0"/>
              <a:t>"To achieve the Every Woman Every Child vision and the Global Strategy for Women's Children's and Adolescents' Health, we need innovative, evidence-based approaches to antenatal care. I welcome these guidelines, which aim to put women at the </a:t>
            </a:r>
            <a:r>
              <a:rPr lang="en-US" sz="2200" b="1" i="1" dirty="0" err="1"/>
              <a:t>centre</a:t>
            </a:r>
            <a:r>
              <a:rPr lang="en-US" sz="2200" b="1" i="1" dirty="0"/>
              <a:t> of care, enhancing their experience of pregnancy and ensuring that babies have the best possible start in life."</a:t>
            </a:r>
            <a:endParaRPr lang="en-GB" sz="2200" b="1" i="1" dirty="0"/>
          </a:p>
          <a:p>
            <a:endParaRPr lang="en-US" sz="1800" b="1" dirty="0"/>
          </a:p>
          <a:p>
            <a:pPr marL="0" indent="0" algn="ctr">
              <a:buNone/>
            </a:pPr>
            <a:r>
              <a:rPr lang="en-US" sz="1600" b="1" dirty="0"/>
              <a:t>Ban Ki-moon, UN Secretary-General</a:t>
            </a:r>
            <a:endParaRPr lang="en-GB" sz="1600" b="1" dirty="0"/>
          </a:p>
          <a:p>
            <a:pPr algn="ctr"/>
            <a:endParaRPr lang="en-GB" sz="18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548680"/>
            <a:ext cx="313451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146540" y="342400"/>
            <a:ext cx="1529916" cy="2294512"/>
          </a:xfrm>
          <a:prstGeom prst="rect">
            <a:avLst/>
          </a:prstGeom>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346732"/>
            <a:ext cx="1520840" cy="229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976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7544" y="1628800"/>
            <a:ext cx="8229600" cy="850106"/>
          </a:xfrm>
        </p:spPr>
        <p:txBody>
          <a:bodyPr/>
          <a:lstStyle/>
          <a:p>
            <a:pPr algn="ctr"/>
            <a:r>
              <a:rPr lang="en-GB" dirty="0"/>
              <a:t>For further information</a:t>
            </a:r>
          </a:p>
        </p:txBody>
      </p:sp>
      <p:sp>
        <p:nvSpPr>
          <p:cNvPr id="7" name="Content Placeholder 6"/>
          <p:cNvSpPr>
            <a:spLocks noGrp="1"/>
          </p:cNvSpPr>
          <p:nvPr>
            <p:ph idx="1"/>
          </p:nvPr>
        </p:nvSpPr>
        <p:spPr>
          <a:xfrm>
            <a:off x="31237" y="2288629"/>
            <a:ext cx="9144000" cy="4569371"/>
          </a:xfrm>
        </p:spPr>
        <p:txBody>
          <a:bodyPr/>
          <a:lstStyle/>
          <a:p>
            <a:pPr marL="0" indent="0">
              <a:buNone/>
            </a:pPr>
            <a:r>
              <a:rPr lang="en-GB" b="1" dirty="0"/>
              <a:t> </a:t>
            </a:r>
            <a:endParaRPr lang="en-GB" dirty="0"/>
          </a:p>
          <a:p>
            <a:pPr marL="0" indent="0" algn="ctr">
              <a:buNone/>
            </a:pPr>
            <a:r>
              <a:rPr lang="en-GB" dirty="0"/>
              <a:t>Dr Özge Tunçalp in RHR at </a:t>
            </a:r>
            <a:r>
              <a:rPr lang="en-GB" u="sng" dirty="0">
                <a:hlinkClick r:id="rId2"/>
              </a:rPr>
              <a:t>tuncalpo@who.int</a:t>
            </a:r>
            <a:endParaRPr lang="en-GB" dirty="0"/>
          </a:p>
          <a:p>
            <a:pPr marL="0" indent="0" algn="ctr">
              <a:buNone/>
            </a:pPr>
            <a:r>
              <a:rPr lang="en-GB" dirty="0"/>
              <a:t>Dr Maurice </a:t>
            </a:r>
            <a:r>
              <a:rPr lang="en-GB" dirty="0" err="1"/>
              <a:t>Bucagu</a:t>
            </a:r>
            <a:r>
              <a:rPr lang="en-GB" dirty="0"/>
              <a:t> in MCA at </a:t>
            </a:r>
            <a:r>
              <a:rPr lang="en-GB" u="sng" dirty="0">
                <a:hlinkClick r:id="rId3"/>
              </a:rPr>
              <a:t> bucagum@who.int </a:t>
            </a:r>
            <a:endParaRPr lang="en-GB" dirty="0"/>
          </a:p>
          <a:p>
            <a:pPr marL="0" indent="0" algn="ctr">
              <a:buNone/>
            </a:pPr>
            <a:r>
              <a:rPr lang="en-GB" dirty="0"/>
              <a:t>Dr Juan Pablo </a:t>
            </a:r>
            <a:r>
              <a:rPr lang="en-GB" dirty="0" err="1"/>
              <a:t>Peñas</a:t>
            </a:r>
            <a:r>
              <a:rPr lang="en-GB" dirty="0"/>
              <a:t>-Rosas in NHD at </a:t>
            </a:r>
            <a:r>
              <a:rPr lang="en-GB" u="sng" dirty="0">
                <a:hlinkClick r:id="rId4"/>
              </a:rPr>
              <a:t>penarosasj@who.int</a:t>
            </a:r>
            <a:r>
              <a:rPr lang="en-GB" dirty="0"/>
              <a:t> </a:t>
            </a:r>
          </a:p>
          <a:p>
            <a:pPr marL="0" indent="0">
              <a:buNone/>
            </a:pPr>
            <a:endParaRPr lang="en-GB" dirty="0"/>
          </a:p>
        </p:txBody>
      </p:sp>
    </p:spTree>
    <p:extLst>
      <p:ext uri="{BB962C8B-B14F-4D97-AF65-F5344CB8AC3E}">
        <p14:creationId xmlns:p14="http://schemas.microsoft.com/office/powerpoint/2010/main" val="38345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GB" i="1" dirty="0"/>
              <a:t>Previously:</a:t>
            </a:r>
            <a:r>
              <a:rPr lang="en-GB" dirty="0"/>
              <a:t> The 4-visit </a:t>
            </a:r>
            <a:br>
              <a:rPr lang="en-GB" dirty="0"/>
            </a:br>
            <a:r>
              <a:rPr lang="en-GB" dirty="0"/>
              <a:t>WHO ANC model </a:t>
            </a:r>
          </a:p>
        </p:txBody>
      </p:sp>
      <p:sp>
        <p:nvSpPr>
          <p:cNvPr id="5" name="Content Placeholder 4"/>
          <p:cNvSpPr>
            <a:spLocks noGrp="1"/>
          </p:cNvSpPr>
          <p:nvPr>
            <p:ph sz="half" idx="1"/>
          </p:nvPr>
        </p:nvSpPr>
        <p:spPr/>
        <p:txBody>
          <a:bodyPr>
            <a:normAutofit fontScale="77500" lnSpcReduction="20000"/>
          </a:bodyPr>
          <a:lstStyle/>
          <a:p>
            <a:r>
              <a:rPr lang="en-GB" dirty="0"/>
              <a:t>Involves specific evidence-based interventions for all women</a:t>
            </a:r>
          </a:p>
          <a:p>
            <a:pPr marL="0" indent="0">
              <a:buNone/>
            </a:pPr>
            <a:endParaRPr lang="en-GB" dirty="0"/>
          </a:p>
          <a:p>
            <a:r>
              <a:rPr lang="en-GB" dirty="0"/>
              <a:t>Carried out at four critical times</a:t>
            </a:r>
          </a:p>
          <a:p>
            <a:pPr marL="0" indent="0">
              <a:buNone/>
            </a:pPr>
            <a:endParaRPr lang="en-GB" dirty="0"/>
          </a:p>
          <a:p>
            <a:r>
              <a:rPr lang="en-GB" dirty="0"/>
              <a:t>Also known as the Focused Antenatal Care Model (FANC)</a:t>
            </a:r>
            <a:br>
              <a:rPr lang="en-GB" dirty="0"/>
            </a:br>
            <a:endParaRPr lang="en-GB" dirty="0"/>
          </a:p>
          <a:p>
            <a:pPr fontAlgn="base"/>
            <a:r>
              <a:rPr lang="en-GB" dirty="0"/>
              <a:t>Part of </a:t>
            </a:r>
            <a:r>
              <a:rPr lang="en-US" dirty="0"/>
              <a:t>Pregnancy, Childbirth, Postpartum and Newborn Care (PCPNC)</a:t>
            </a:r>
          </a:p>
          <a:p>
            <a:endParaRPr lang="en-GB"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9992" y="0"/>
            <a:ext cx="3985549" cy="4525963"/>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607" y="1124744"/>
            <a:ext cx="407685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Dropbox\_OZGE WORK\Antenatal Care Guidelines\ANC Guideline PREPARATION\ANCManual_200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2887328"/>
            <a:ext cx="3168476" cy="374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00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QUALITY throughout the continuum of care </a:t>
            </a:r>
          </a:p>
        </p:txBody>
      </p:sp>
      <p:sp>
        <p:nvSpPr>
          <p:cNvPr id="3" name="Content Placeholder 2"/>
          <p:cNvSpPr>
            <a:spLocks noGrp="1"/>
          </p:cNvSpPr>
          <p:nvPr>
            <p:ph sz="half" idx="1"/>
          </p:nvPr>
        </p:nvSpPr>
        <p:spPr/>
        <p:txBody>
          <a:bodyPr>
            <a:normAutofit fontScale="77500" lnSpcReduction="20000"/>
          </a:bodyPr>
          <a:lstStyle/>
          <a:p>
            <a:pPr>
              <a:buFont typeface="Arial" panose="020B0604020202020204" pitchFamily="34" charset="0"/>
              <a:buChar char="•"/>
            </a:pPr>
            <a:endParaRPr lang="en-GB" dirty="0"/>
          </a:p>
          <a:p>
            <a:endParaRPr lang="en-GB" sz="3200" dirty="0"/>
          </a:p>
          <a:p>
            <a:r>
              <a:rPr lang="en-GB" sz="3100" dirty="0"/>
              <a:t>Prioritizes </a:t>
            </a:r>
            <a:r>
              <a:rPr lang="en-GB" sz="3100" b="1" dirty="0"/>
              <a:t>person-centred health and well-being</a:t>
            </a:r>
            <a:r>
              <a:rPr lang="en-GB" sz="3100" dirty="0"/>
              <a:t>:</a:t>
            </a:r>
          </a:p>
          <a:p>
            <a:pPr marL="0" indent="0">
              <a:buNone/>
            </a:pPr>
            <a:endParaRPr lang="en-GB" dirty="0"/>
          </a:p>
          <a:p>
            <a:pPr lvl="1">
              <a:buFont typeface="Wingdings" pitchFamily="2" charset="2"/>
              <a:buChar char="Ø"/>
            </a:pPr>
            <a:r>
              <a:rPr lang="en-GB" sz="2600" dirty="0"/>
              <a:t>Reducing mortality and morbidity</a:t>
            </a:r>
          </a:p>
          <a:p>
            <a:pPr marL="457200" lvl="1" indent="0">
              <a:buNone/>
            </a:pPr>
            <a:endParaRPr lang="en-GB" sz="2600" dirty="0"/>
          </a:p>
          <a:p>
            <a:pPr lvl="1">
              <a:buFont typeface="Wingdings" pitchFamily="2" charset="2"/>
              <a:buChar char="Ø"/>
            </a:pPr>
            <a:r>
              <a:rPr lang="en-GB" sz="2600" dirty="0"/>
              <a:t>Providing respectful care that takes into account woman’s views</a:t>
            </a:r>
          </a:p>
          <a:p>
            <a:pPr marL="457200" lvl="1" indent="0">
              <a:buNone/>
            </a:pPr>
            <a:endParaRPr lang="en-GB" sz="2600" dirty="0"/>
          </a:p>
          <a:p>
            <a:pPr lvl="1">
              <a:buFont typeface="Wingdings" pitchFamily="2" charset="2"/>
              <a:buChar char="Ø"/>
            </a:pPr>
            <a:r>
              <a:rPr lang="en-GB" sz="2600" dirty="0"/>
              <a:t>Optimizing service delivery within health systems</a:t>
            </a:r>
          </a:p>
        </p:txBody>
      </p:sp>
      <p:sp>
        <p:nvSpPr>
          <p:cNvPr id="5" name="Content Placeholder 4"/>
          <p:cNvSpPr>
            <a:spLocks noGrp="1"/>
          </p:cNvSpPr>
          <p:nvPr>
            <p:ph sz="half" idx="2"/>
          </p:nvPr>
        </p:nvSpPr>
        <p:spPr>
          <a:xfrm>
            <a:off x="4648200" y="1600200"/>
            <a:ext cx="4388296" cy="4525963"/>
          </a:xfrm>
        </p:spPr>
        <p:txBody>
          <a:bodyPr>
            <a:normAutofit fontScale="77500" lnSpcReduction="20000"/>
          </a:bodyPr>
          <a:lstStyle/>
          <a:p>
            <a:pPr marL="0" indent="0">
              <a:buNone/>
            </a:pPr>
            <a:endParaRPr lang="en-GB" b="1" i="1" dirty="0"/>
          </a:p>
          <a:p>
            <a:pPr marL="0" indent="0">
              <a:buNone/>
            </a:pPr>
            <a:endParaRPr lang="en-GB" b="1" i="1" dirty="0"/>
          </a:p>
          <a:p>
            <a:pPr marL="0" indent="0" algn="ctr">
              <a:buNone/>
            </a:pPr>
            <a:endParaRPr lang="en-GB" b="1" i="1" dirty="0"/>
          </a:p>
          <a:p>
            <a:pPr marL="0" indent="0" algn="ctr">
              <a:buNone/>
            </a:pPr>
            <a:endParaRPr lang="en-GB" b="1" i="1" dirty="0"/>
          </a:p>
        </p:txBody>
      </p:sp>
      <p:sp>
        <p:nvSpPr>
          <p:cNvPr id="8" name="TextBox 7"/>
          <p:cNvSpPr txBox="1"/>
          <p:nvPr/>
        </p:nvSpPr>
        <p:spPr>
          <a:xfrm>
            <a:off x="683568" y="1340768"/>
            <a:ext cx="8028384" cy="646331"/>
          </a:xfrm>
          <a:prstGeom prst="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b="1" dirty="0"/>
              <a:t>WHO envisions a world where “every pregnant woman and newborn receives quality care throughout the pregnancy, childbirth and the postnatal period”. </a:t>
            </a:r>
            <a:endParaRPr lang="fr-CH"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192" y="2132105"/>
            <a:ext cx="28956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51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68760"/>
            <a:ext cx="5111750" cy="4320480"/>
          </a:xfrm>
          <a:solidFill>
            <a:schemeClr val="accent1">
              <a:lumMod val="20000"/>
              <a:lumOff val="80000"/>
            </a:schemeClr>
          </a:solidFill>
        </p:spPr>
        <p:txBody>
          <a:bodyPr>
            <a:normAutofit lnSpcReduction="10000"/>
          </a:bodyPr>
          <a:lstStyle/>
          <a:p>
            <a:pPr>
              <a:buFont typeface="Wingdings" pitchFamily="2" charset="2"/>
              <a:buChar char="ü"/>
            </a:pPr>
            <a:endParaRPr lang="en-GB" sz="2400" dirty="0"/>
          </a:p>
          <a:p>
            <a:pPr>
              <a:buFont typeface="Wingdings" pitchFamily="2" charset="2"/>
              <a:buChar char="ü"/>
            </a:pPr>
            <a:r>
              <a:rPr lang="en-GB" sz="2400" dirty="0"/>
              <a:t>A healthy pregnancy for mother and baby (including preventing or treating risks, illness and death)</a:t>
            </a:r>
          </a:p>
          <a:p>
            <a:pPr>
              <a:buFont typeface="Wingdings" pitchFamily="2" charset="2"/>
              <a:buChar char="ü"/>
            </a:pPr>
            <a:r>
              <a:rPr lang="en-GB" sz="2400" dirty="0"/>
              <a:t>Physical and sociocultural normality during pregnancy</a:t>
            </a:r>
          </a:p>
          <a:p>
            <a:pPr>
              <a:buFont typeface="Wingdings" pitchFamily="2" charset="2"/>
              <a:buChar char="ü"/>
            </a:pPr>
            <a:r>
              <a:rPr lang="en-GB" sz="2400" dirty="0"/>
              <a:t>Effective transition to positive labour and birth</a:t>
            </a:r>
          </a:p>
          <a:p>
            <a:pPr>
              <a:buFont typeface="Wingdings" pitchFamily="2" charset="2"/>
              <a:buChar char="ü"/>
            </a:pPr>
            <a:r>
              <a:rPr lang="en-GB" sz="2400" dirty="0"/>
              <a:t>Positive motherhood (including maternal self-esteem, competence and autonomy)</a:t>
            </a:r>
          </a:p>
        </p:txBody>
      </p:sp>
      <p:sp>
        <p:nvSpPr>
          <p:cNvPr id="4" name="Text Placeholder 3"/>
          <p:cNvSpPr>
            <a:spLocks noGrp="1"/>
          </p:cNvSpPr>
          <p:nvPr>
            <p:ph type="body" sz="half" idx="2"/>
          </p:nvPr>
        </p:nvSpPr>
        <p:spPr>
          <a:xfrm>
            <a:off x="457200" y="1268761"/>
            <a:ext cx="3008313" cy="4320480"/>
          </a:xfrm>
          <a:ln>
            <a:solidFill>
              <a:schemeClr val="accent1">
                <a:lumMod val="75000"/>
              </a:schemeClr>
            </a:solidFill>
          </a:ln>
        </p:spPr>
        <p:txBody>
          <a:bodyPr>
            <a:normAutofit/>
          </a:bodyPr>
          <a:lstStyle/>
          <a:p>
            <a:pPr lvl="0" algn="ctr">
              <a:buClr>
                <a:prstClr val="black"/>
              </a:buClr>
            </a:pPr>
            <a:endParaRPr lang="en-GB" sz="2800" dirty="0">
              <a:solidFill>
                <a:prstClr val="black"/>
              </a:solidFill>
            </a:endParaRPr>
          </a:p>
          <a:p>
            <a:pPr lvl="0" algn="ctr">
              <a:buClr>
                <a:prstClr val="black"/>
              </a:buClr>
            </a:pPr>
            <a:r>
              <a:rPr lang="en-GB" sz="2800" dirty="0">
                <a:solidFill>
                  <a:prstClr val="black"/>
                </a:solidFill>
              </a:rPr>
              <a:t>Women want</a:t>
            </a:r>
            <a:r>
              <a:rPr lang="en-GB" sz="4400" dirty="0">
                <a:solidFill>
                  <a:prstClr val="black"/>
                </a:solidFill>
              </a:rPr>
              <a:t> </a:t>
            </a:r>
            <a:r>
              <a:rPr lang="en-GB" sz="2800" dirty="0">
                <a:solidFill>
                  <a:prstClr val="black"/>
                </a:solidFill>
              </a:rPr>
              <a:t>a</a:t>
            </a:r>
          </a:p>
          <a:p>
            <a:pPr lvl="0" algn="ctr">
              <a:buClr>
                <a:prstClr val="black"/>
              </a:buClr>
            </a:pPr>
            <a:r>
              <a:rPr lang="en-GB" sz="4400" dirty="0">
                <a:solidFill>
                  <a:prstClr val="black"/>
                </a:solidFill>
              </a:rPr>
              <a:t>Positive Pregnancy Experience</a:t>
            </a:r>
          </a:p>
          <a:p>
            <a:pPr lvl="0" algn="ctr">
              <a:buClr>
                <a:prstClr val="black"/>
              </a:buClr>
            </a:pPr>
            <a:r>
              <a:rPr lang="en-GB" sz="2800" dirty="0">
                <a:solidFill>
                  <a:prstClr val="black"/>
                </a:solidFill>
              </a:rPr>
              <a:t>from ANC</a:t>
            </a:r>
          </a:p>
          <a:p>
            <a:pPr lvl="0" algn="ctr">
              <a:buClr>
                <a:prstClr val="black"/>
              </a:buClr>
            </a:pPr>
            <a:endParaRPr lang="en-GB" sz="4800" dirty="0">
              <a:solidFill>
                <a:prstClr val="black"/>
              </a:solidFill>
            </a:endParaRPr>
          </a:p>
          <a:p>
            <a:endParaRPr lang="en-GB" dirty="0"/>
          </a:p>
        </p:txBody>
      </p:sp>
      <p:sp>
        <p:nvSpPr>
          <p:cNvPr id="6" name="Title 1"/>
          <p:cNvSpPr>
            <a:spLocks noGrp="1"/>
          </p:cNvSpPr>
          <p:nvPr>
            <p:ph type="title"/>
          </p:nvPr>
        </p:nvSpPr>
        <p:spPr>
          <a:xfrm>
            <a:off x="457200" y="274638"/>
            <a:ext cx="8229600" cy="850106"/>
          </a:xfrm>
        </p:spPr>
        <p:txBody>
          <a:bodyPr>
            <a:normAutofit/>
          </a:bodyPr>
          <a:lstStyle/>
          <a:p>
            <a:r>
              <a:rPr lang="en-GB" sz="3600" dirty="0"/>
              <a:t>Women’s views</a:t>
            </a:r>
          </a:p>
        </p:txBody>
      </p:sp>
      <p:sp>
        <p:nvSpPr>
          <p:cNvPr id="7" name="Content Placeholder 2"/>
          <p:cNvSpPr txBox="1">
            <a:spLocks/>
          </p:cNvSpPr>
          <p:nvPr/>
        </p:nvSpPr>
        <p:spPr>
          <a:xfrm>
            <a:off x="467544" y="5674060"/>
            <a:ext cx="8208912" cy="491244"/>
          </a:xfrm>
          <a:prstGeom prst="rect">
            <a:avLst/>
          </a:prstGeom>
          <a:solidFill>
            <a:schemeClr val="accent1">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a:bodyPr>
          <a:lstStyle>
            <a:lvl1pPr marL="342900" indent="-342900" algn="l" defTabSz="914400" rtl="0" eaLnBrk="1" latinLnBrk="0" hangingPunct="1">
              <a:spcBef>
                <a:spcPct val="20000"/>
              </a:spcBef>
              <a:buClr>
                <a:schemeClr val="tx1"/>
              </a:buClr>
              <a:buSzPct val="60000"/>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000" b="1" dirty="0"/>
              <a:t>Medical care; relevant and timely information; emotional support and advice</a:t>
            </a:r>
          </a:p>
        </p:txBody>
      </p:sp>
      <p:sp>
        <p:nvSpPr>
          <p:cNvPr id="2" name="TextBox 1"/>
          <p:cNvSpPr txBox="1"/>
          <p:nvPr/>
        </p:nvSpPr>
        <p:spPr>
          <a:xfrm>
            <a:off x="5868144" y="6469894"/>
            <a:ext cx="1632113" cy="307777"/>
          </a:xfrm>
          <a:prstGeom prst="rect">
            <a:avLst/>
          </a:prstGeom>
          <a:noFill/>
        </p:spPr>
        <p:txBody>
          <a:bodyPr wrap="none" rtlCol="0">
            <a:spAutoFit/>
          </a:bodyPr>
          <a:lstStyle/>
          <a:p>
            <a:r>
              <a:rPr lang="en-GB" sz="1400" dirty="0"/>
              <a:t>Downe S et al, 2016</a:t>
            </a:r>
          </a:p>
        </p:txBody>
      </p:sp>
    </p:spTree>
    <p:extLst>
      <p:ext uri="{BB962C8B-B14F-4D97-AF65-F5344CB8AC3E}">
        <p14:creationId xmlns:p14="http://schemas.microsoft.com/office/powerpoint/2010/main" val="52376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Development of the Guideline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2143" y="0"/>
            <a:ext cx="1941857"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48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2016 ANC guideline</a:t>
            </a:r>
          </a:p>
        </p:txBody>
      </p:sp>
      <p:sp>
        <p:nvSpPr>
          <p:cNvPr id="3" name="Content Placeholder 2"/>
          <p:cNvSpPr>
            <a:spLocks noGrp="1"/>
          </p:cNvSpPr>
          <p:nvPr>
            <p:ph sz="half" idx="1"/>
          </p:nvPr>
        </p:nvSpPr>
        <p:spPr/>
        <p:txBody>
          <a:bodyPr>
            <a:normAutofit fontScale="70000" lnSpcReduction="20000"/>
          </a:bodyPr>
          <a:lstStyle/>
          <a:p>
            <a:r>
              <a:rPr lang="en-GB" dirty="0"/>
              <a:t>Essential core package of ANC that all pregnant women and adolescent girls should receive</a:t>
            </a:r>
          </a:p>
          <a:p>
            <a:pPr marL="0" indent="0">
              <a:buNone/>
            </a:pPr>
            <a:r>
              <a:rPr lang="en-GB" dirty="0"/>
              <a:t> </a:t>
            </a:r>
          </a:p>
          <a:p>
            <a:r>
              <a:rPr lang="en-GB" dirty="0"/>
              <a:t>With the flexibility to employ different options based on the context of different countries</a:t>
            </a:r>
          </a:p>
          <a:p>
            <a:pPr lvl="2"/>
            <a:r>
              <a:rPr lang="en-GB" dirty="0"/>
              <a:t>What is the content of the model/package? </a:t>
            </a:r>
          </a:p>
          <a:p>
            <a:pPr lvl="2"/>
            <a:r>
              <a:rPr lang="en-GB" dirty="0"/>
              <a:t>Who provides care? </a:t>
            </a:r>
          </a:p>
          <a:p>
            <a:pPr lvl="2"/>
            <a:r>
              <a:rPr lang="en-GB" dirty="0"/>
              <a:t>Where is the care provided? </a:t>
            </a:r>
          </a:p>
          <a:p>
            <a:pPr lvl="2"/>
            <a:r>
              <a:rPr lang="en-GB" dirty="0"/>
              <a:t>How is the care provided to meet the needs of the users? </a:t>
            </a:r>
          </a:p>
          <a:p>
            <a:pPr marL="0" indent="0">
              <a:buNone/>
            </a:pPr>
            <a:endParaRPr lang="en-GB" dirty="0"/>
          </a:p>
          <a:p>
            <a:r>
              <a:rPr lang="en-GB" dirty="0"/>
              <a:t>Complement existing WHO guidance on complications during pregnancy</a:t>
            </a:r>
          </a:p>
          <a:p>
            <a:endParaRPr lang="en-GB" dirty="0"/>
          </a:p>
        </p:txBody>
      </p:sp>
      <p:sp>
        <p:nvSpPr>
          <p:cNvPr id="7" name="Content Placeholder 6"/>
          <p:cNvSpPr>
            <a:spLocks noGrp="1"/>
          </p:cNvSpPr>
          <p:nvPr>
            <p:ph sz="half" idx="2"/>
          </p:nvPr>
        </p:nvSpPr>
        <p:spPr/>
        <p:txBody>
          <a:bodyPr>
            <a:noAutofit/>
          </a:bodyPr>
          <a:lstStyle/>
          <a:p>
            <a:pPr marL="0" indent="0">
              <a:buNone/>
            </a:pPr>
            <a:r>
              <a:rPr lang="en-GB" sz="2400" b="1" dirty="0"/>
              <a:t>Overarching questions</a:t>
            </a:r>
          </a:p>
          <a:p>
            <a:r>
              <a:rPr lang="en-GB" sz="2400" b="1" dirty="0"/>
              <a:t>What </a:t>
            </a:r>
            <a:r>
              <a:rPr lang="en-GB" sz="2400" dirty="0"/>
              <a:t>are the evidence-based practices during ANC that improved outcomes and lead to positive pregnancy experience? </a:t>
            </a:r>
          </a:p>
          <a:p>
            <a:pPr marL="0" indent="0">
              <a:buNone/>
            </a:pPr>
            <a:endParaRPr lang="en-GB" sz="2400" b="1" dirty="0"/>
          </a:p>
          <a:p>
            <a:r>
              <a:rPr lang="en-GB" sz="2400" b="1" dirty="0"/>
              <a:t>How </a:t>
            </a:r>
            <a:r>
              <a:rPr lang="en-GB" sz="2400" dirty="0"/>
              <a:t> should these practices be delivered?</a:t>
            </a:r>
            <a:endParaRPr lang="en-GB" sz="2400" b="1" dirty="0"/>
          </a:p>
        </p:txBody>
      </p:sp>
    </p:spTree>
    <p:extLst>
      <p:ext uri="{BB962C8B-B14F-4D97-AF65-F5344CB8AC3E}">
        <p14:creationId xmlns:p14="http://schemas.microsoft.com/office/powerpoint/2010/main" val="1844122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 logo - Presentation TEMPLATE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new logo - Presentation TEMPLATE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60F69FFE9A9D418E6B3F363E9CC33B" ma:contentTypeVersion="14" ma:contentTypeDescription="Create a new document." ma:contentTypeScope="" ma:versionID="691080f7e434416e80035b2a476966fa">
  <xsd:schema xmlns:xsd="http://www.w3.org/2001/XMLSchema" xmlns:xs="http://www.w3.org/2001/XMLSchema" xmlns:p="http://schemas.microsoft.com/office/2006/metadata/properties" xmlns:ns3="f793b078-82a0-4d35-898c-fad86823c3cf" xmlns:ns4="d0be0fec-8d0c-4212-ac02-430393c78385" targetNamespace="http://schemas.microsoft.com/office/2006/metadata/properties" ma:root="true" ma:fieldsID="98e29b6aa9f97ff15ab6c1d697abe3b6" ns3:_="" ns4:_="">
    <xsd:import namespace="f793b078-82a0-4d35-898c-fad86823c3cf"/>
    <xsd:import namespace="d0be0fec-8d0c-4212-ac02-430393c7838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93b078-82a0-4d35-898c-fad86823c3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be0fec-8d0c-4212-ac02-430393c7838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AD65C-5078-45A0-98E7-6B4BC2BB75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93b078-82a0-4d35-898c-fad86823c3cf"/>
    <ds:schemaRef ds:uri="d0be0fec-8d0c-4212-ac02-430393c783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CC3A68-650B-470E-9784-C5E934A9BEB2}">
  <ds:schemaRefs>
    <ds:schemaRef ds:uri="http://schemas.microsoft.com/sharepoint/v3/contenttype/forms"/>
  </ds:schemaRefs>
</ds:datastoreItem>
</file>

<file path=customXml/itemProps3.xml><?xml version="1.0" encoding="utf-8"?>
<ds:datastoreItem xmlns:ds="http://schemas.openxmlformats.org/officeDocument/2006/customXml" ds:itemID="{D3F9AD89-EA05-4126-9476-8A47066B0015}">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d0be0fec-8d0c-4212-ac02-430393c78385"/>
    <ds:schemaRef ds:uri="http://schemas.openxmlformats.org/package/2006/metadata/core-properties"/>
    <ds:schemaRef ds:uri="f793b078-82a0-4d35-898c-fad86823c3c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5036</TotalTime>
  <Words>4061</Words>
  <Application>Microsoft Office PowerPoint</Application>
  <PresentationFormat>On-screen Show (4:3)</PresentationFormat>
  <Paragraphs>410</Paragraphs>
  <Slides>46</Slides>
  <Notes>22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46</vt:i4>
      </vt:variant>
    </vt:vector>
  </HeadingPairs>
  <TitlesOfParts>
    <vt:vector size="54" baseType="lpstr">
      <vt:lpstr>Arial</vt:lpstr>
      <vt:lpstr>Calibri</vt:lpstr>
      <vt:lpstr>Courier New</vt:lpstr>
      <vt:lpstr>Trebuchet MS</vt:lpstr>
      <vt:lpstr>Wingdings</vt:lpstr>
      <vt:lpstr>Office Theme</vt:lpstr>
      <vt:lpstr>new logo - Presentation TEMPLATE 2014</vt:lpstr>
      <vt:lpstr>1_new logo - Presentation TEMPLATE 2014</vt:lpstr>
      <vt:lpstr> WHO Guideline on  Antenatal Care (2016) Overview</vt:lpstr>
      <vt:lpstr>Outline</vt:lpstr>
      <vt:lpstr>BACKGROUND</vt:lpstr>
      <vt:lpstr>ANC is critical </vt:lpstr>
      <vt:lpstr>Previously: The 4-visit  WHO ANC model </vt:lpstr>
      <vt:lpstr>QUALITY throughout the continuum of care </vt:lpstr>
      <vt:lpstr>Women’s views</vt:lpstr>
      <vt:lpstr>Development of the Guideline</vt:lpstr>
      <vt:lpstr>The 2016 ANC guideline</vt:lpstr>
      <vt:lpstr>Work streams for guideline evidence syntheses</vt:lpstr>
      <vt:lpstr>Methodology and assessment of evidence</vt:lpstr>
      <vt:lpstr>The DECIDE framework</vt:lpstr>
      <vt:lpstr>Types of recommendations</vt:lpstr>
      <vt:lpstr>Recommendations on ANC </vt:lpstr>
      <vt:lpstr>A few remarks on the guideline document</vt:lpstr>
      <vt:lpstr>Examples</vt:lpstr>
      <vt:lpstr>RECOMMENDATIONS</vt:lpstr>
      <vt:lpstr>A. Nutritional interventions - 1</vt:lpstr>
      <vt:lpstr>A. Nutritional interventions -2</vt:lpstr>
      <vt:lpstr>Nutritional interventions - 3</vt:lpstr>
      <vt:lpstr>B.1. Maternal assessment - 1</vt:lpstr>
      <vt:lpstr>B.1. Maternal assessment - 2</vt:lpstr>
      <vt:lpstr>B.2.Fetal assessment</vt:lpstr>
      <vt:lpstr>C. Preventive measures - 1</vt:lpstr>
      <vt:lpstr>C. Preventive measures - 2</vt:lpstr>
      <vt:lpstr>D. Common physiological symptoms</vt:lpstr>
      <vt:lpstr>E. Health systems interventions to improve the utilization and quality of ANC – 1 </vt:lpstr>
      <vt:lpstr>E. Health systems interventions to improve the utilization and quality of ANC – 2</vt:lpstr>
      <vt:lpstr>E. Health systems interventions to improve the utilization and quality of ANC – 3</vt:lpstr>
      <vt:lpstr>E. Health systems interventions to improve the utilization and quality of ANC – 4</vt:lpstr>
      <vt:lpstr>WHAT's NEW?</vt:lpstr>
      <vt:lpstr>E.7: Antenatal care models with a minimum of eight contacts are recommended to reduce perinatal mortality and improve women’s experience of care.</vt:lpstr>
      <vt:lpstr>2016 WHO ANC model </vt:lpstr>
      <vt:lpstr>Contact versus visit</vt:lpstr>
      <vt:lpstr>Early ultrasound</vt:lpstr>
      <vt:lpstr>ANC model – positive pregnancy experience</vt:lpstr>
      <vt:lpstr>Effective implementation of ANC requires</vt:lpstr>
      <vt:lpstr> Implementation and dissemination</vt:lpstr>
      <vt:lpstr>Implementation, research and M&amp;E - 1 </vt:lpstr>
      <vt:lpstr>Implementation, research and M&amp;E – 2 </vt:lpstr>
      <vt:lpstr>Dissemination </vt:lpstr>
      <vt:lpstr>Relevant links – 1 </vt:lpstr>
      <vt:lpstr>Relevant links – 2 </vt:lpstr>
      <vt:lpstr>Many thanks to…</vt:lpstr>
      <vt:lpstr>PowerPoint Presentation</vt:lpstr>
      <vt:lpstr>For further information</vt:lpstr>
    </vt:vector>
  </TitlesOfParts>
  <Company>WHO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Antenatal Care Guidelines</dc:title>
  <dc:creator>DE MASI, Sarah</dc:creator>
  <cp:lastModifiedBy>MEYNENT, Christine Marie</cp:lastModifiedBy>
  <cp:revision>319</cp:revision>
  <cp:lastPrinted>2016-11-07T13:26:02Z</cp:lastPrinted>
  <dcterms:created xsi:type="dcterms:W3CDTF">2016-10-10T13:13:33Z</dcterms:created>
  <dcterms:modified xsi:type="dcterms:W3CDTF">2022-03-29T14:09:18Z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0x0101000360F69FFE9A9D418E6B3F363E9CC33B</vt:lpwstr>
  </property>
</Properties>
</file>