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9" r:id="rId15"/>
    <p:sldId id="272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7" r:id="rId25"/>
    <p:sldId id="276" r:id="rId26"/>
    <p:sldId id="280" r:id="rId27"/>
    <p:sldId id="278" r:id="rId2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916A2-CE29-48C2-AA18-F9690BF4F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F7C5C-5975-4958-BA71-FFDECD755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D234-8492-473F-A091-4B64808A57A0}" type="datetime1">
              <a:rPr lang="en-GB" smtClean="0"/>
              <a:t>06/06/2025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38FA-A28B-4086-A139-C7836F7D7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0A30-F964-4913-843A-5C6E4D62C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450B-D2D0-45FA-8E13-79D47EF32F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35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D646D-6BDF-4256-B3F1-5AA5656CF7FE}" type="datetime1">
              <a:rPr lang="en-GB" smtClean="0"/>
              <a:pPr/>
              <a:t>05/06/2025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EFCC-1A2A-49A3-AF44-4B0C6C6847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225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641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6836-70AF-5451-5CFF-A3041324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A5DE1-A07E-F76C-4572-25E8A640D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0F3F8-F860-A6B9-08F9-752FF24A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A476-621D-8F1C-C19E-29D934F2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68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B86E-DAE6-45FC-FB10-1057A642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71F5F-BBED-5FD7-D7EA-8376D0EC5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ACDF4-5A7F-3F69-EFF0-0C2FF22FF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3CC82-CD11-38D6-9D65-5151DBAAA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44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DF22-AD90-6401-61C0-237EBD3D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94D5F-1554-1337-1E26-66EFCCBBC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0C639-1D55-1A8A-F6E1-D14513A3E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FA6E-E030-DB18-0B4E-FA4F991E7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9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E05D-90ED-52C8-E2E4-F962F50D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6678B-C54F-99B1-3D36-F18853D2E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FFC60-B5D4-B941-D1D5-3D36D9982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0DED-DFDF-DC43-D963-75AF8A6D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50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1D87-3CE3-C3E6-BD1E-5A045320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10D3D-EA6C-4587-1E99-25C1A5289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291F3-58BF-7FEB-9037-F2C0911EF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DDDA-AE47-0921-C6BE-ED90D8BC9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0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B486-FEA4-0485-96CF-E36723781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AEEB7-5C09-33E4-F9E9-5F162ED8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B0323C-0600-5B66-842A-19CB9910B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0AC0-CD0D-FA32-C92C-BDE5B52D5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270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5FC54-2389-2AD4-896E-B2C5C7E6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7134D-9EEB-37A4-CC3E-3AAC5B515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80F65-9377-A4DA-CFCE-CF995FC64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EB4D-9708-DEA1-C422-BFE74DA73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93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45BB6-9129-435F-D5AE-9D69295D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62C2B-DF2F-51EF-0062-70B51C51C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BDED6-715B-92E7-B434-511E606E1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8E49-3709-85A7-CD2C-707E7C02D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37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309D-843B-197B-05DE-52DC191A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7D54E-A1B4-482C-2A1D-D98A46887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8C54-6B90-947C-4BDF-84CFBE91D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1881-610F-6AE9-6E11-DD19500A7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77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F2E0-3B24-EF4F-6E6B-4B5A96A15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D98090-0F65-85CE-91EF-904AA28E5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3BEBA-56B8-5953-4F43-1361A2112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DB86-9ADB-B1A0-34A7-B78DE538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6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8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C1BC-24B9-BB8B-5506-2468BA8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3AAB5-E510-CDCA-A4BB-0DCB41A81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706B3-428C-861A-4E6F-850F87896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7DFF-C146-1C0D-1766-8CD6C449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020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DA1C-E2BC-8137-0F5C-58636F59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D24C4-0FE2-E964-F4BD-E740AF6E6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B0FB6-0479-BD41-959A-432677DDE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E23DB-BC0A-1B47-1C2E-E84EF1319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999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703C-008A-C709-2471-4770B132C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FBBD9-2437-0552-39E5-5EDBAA653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293B5-F74F-5C3C-D1E9-49099C221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B8E0A-1C31-5D27-585B-F42457C65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53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84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2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5BFF-984F-3E74-92B4-A94CFFF9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19F22-1BF7-E332-85E9-F095EDD23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D5892-DBB9-F9C4-78F9-CE57322DE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FBDB9-D079-8C54-5741-00C1F1128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91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E1523-1DCA-6179-DF23-CF80A1D7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21983-1E35-24B1-555F-B75097F04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CE973-98E8-7F64-C9A7-42B891F79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B9448-19E1-5864-D0C9-56FC2B78D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70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01CDA-2E96-5541-F7F4-A8E55765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E4D6A-7228-9D62-0076-FC4C57FB6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E0CF0-0F18-54AA-33D9-581F3DADF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D9C23-2B02-DDDB-3B76-DBF673DF4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3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CFAD-E7B6-F91C-EC9E-7793BC98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333B5-5433-9325-1CA8-A97ECC8FE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644A0-540F-6638-984B-DE0724BF0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0E60-08AF-AE5A-FB23-F75135170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5C783-D12C-49F2-9B4C-712E959A963D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B5A1A7-AA6F-4624-89E5-E883F173CDC5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D7F50-086F-4C0E-A00E-029424AE0F4B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00725-7335-4522-A034-2AC55CFE2D7D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8D3E5-34C8-4FBE-A830-3EA54BBD2C94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0DF764-3A77-4EF7-8485-DEC7BA12C6F5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A6FBB-8E3C-4B15-9841-78542BD4BA03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66E6A-6547-45D0-A810-82631A694533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10DFC-AD32-4268-A4D4-755499A809CF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05E4E-2AE5-4532-8BB4-EFC4D3C72010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AF9E51A-9906-4E59-9357-1E1DCF2BC79A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804D8C0-33C7-4FBB-A6FA-9209902A92DA}" type="datetime1">
              <a:rPr lang="en-GB" noProof="0" smtClean="0"/>
              <a:t>05/06/2025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56371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E-Commerce Laptop Analysis and Segmentation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355" y="5401019"/>
            <a:ext cx="4486656" cy="702702"/>
          </a:xfrm>
        </p:spPr>
        <p:txBody>
          <a:bodyPr rtlCol="0">
            <a:normAutofit/>
          </a:bodyPr>
          <a:lstStyle/>
          <a:p>
            <a:pPr algn="r" rtl="0"/>
            <a:r>
              <a:rPr lang="en-GB" sz="1800" dirty="0">
                <a:solidFill>
                  <a:schemeClr val="tx1"/>
                </a:solidFill>
              </a:rPr>
              <a:t>Vidhu Govind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81C31-D1BA-1F4C-52D8-AFAEC2AE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9B4830-912D-A6DE-2B59-674971C07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59F01-79CA-93F3-4BD1-62F5CA063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BCC00-E0F2-948E-1D15-7A14A8EF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152659-BBE3-5166-3ADB-7E946A3D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3801"/>
          <a:stretch>
            <a:fillRect/>
          </a:stretch>
        </p:blipFill>
        <p:spPr>
          <a:xfrm>
            <a:off x="4991100" y="305012"/>
            <a:ext cx="3609975" cy="3123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1B76A-488D-72B7-49BD-57DB99F6C6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20"/>
          <a:stretch>
            <a:fillRect/>
          </a:stretch>
        </p:blipFill>
        <p:spPr bwMode="auto">
          <a:xfrm>
            <a:off x="4991100" y="3581612"/>
            <a:ext cx="6951534" cy="312398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55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0B47D-2B21-343C-B8C9-C86D2BEC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901842-138D-B345-2A3D-98F2AE792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E8D35D-683D-BE29-790D-AC94B025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A106-367C-DBA8-7E00-4B825D2F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7" y="290328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58516-DA3D-27DF-896B-1307F6965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275" y="2171700"/>
            <a:ext cx="10186786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91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F567-671C-C922-F718-51223777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3EDAC-4855-60AE-09AD-3FE8C089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57AF6-C222-CF67-A7B1-9B8DBA3E8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875E-8991-5E60-B012-90A1E80D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25043"/>
            <a:ext cx="3285235" cy="846507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DC5BE-AEE5-4248-030C-CF94007A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030" y="1285875"/>
            <a:ext cx="10763101" cy="5067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09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B7335-FBD0-88B5-C278-42E05BC1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890002-8D12-9477-36CE-B43239C6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C802FA-647F-336A-69B4-13D4A348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0447-9891-BE14-8147-DD9A91C4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25043"/>
            <a:ext cx="3285235" cy="846507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E08C4-CA27-4892-C11F-AFA4E1D9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423"/>
          <a:stretch>
            <a:fillRect/>
          </a:stretch>
        </p:blipFill>
        <p:spPr bwMode="auto">
          <a:xfrm>
            <a:off x="5294439" y="1260105"/>
            <a:ext cx="6798730" cy="30067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1E6CC-7154-FDCF-A788-BB2F5216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1" y="1260105"/>
            <a:ext cx="4949190" cy="227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5CBFD-2D6F-1530-2DDD-89C462247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88" y="3956182"/>
            <a:ext cx="4839335" cy="2278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2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05808-25E2-0566-415D-37EA5300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ABB012-E71C-2F05-2DAA-BEDB187FA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ABFC2-D1D9-3DDE-A9E0-2E88E3D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51B6-4D67-E844-7B74-D3DF64F6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83625"/>
            <a:ext cx="3279139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ACA2B-9E1D-DAF9-41EE-3C515D06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132" y="439121"/>
            <a:ext cx="5030586" cy="225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0BB50-02DC-5ED9-A4BB-C32E898A8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26" y="3059418"/>
            <a:ext cx="5030586" cy="235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EB853-53AB-238D-7801-D479D72D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" y="1612473"/>
            <a:ext cx="3417570" cy="263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1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22DC0-384B-3596-DB4E-4C071282D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D87DCC-4041-9228-3FC5-565CCC82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EED65-BB90-1A6F-38EB-0672CBED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1FE6-BBF8-FBC8-60E0-E1D4E35D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6" y="201448"/>
            <a:ext cx="3279139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10502-CCBF-A464-6E35-80992FC4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5963" r="16227"/>
          <a:stretch>
            <a:fillRect/>
          </a:stretch>
        </p:blipFill>
        <p:spPr>
          <a:xfrm>
            <a:off x="6862707" y="1924049"/>
            <a:ext cx="3913453" cy="176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58C4C-122A-BB0A-CB12-32AD938F99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78" r="57989"/>
          <a:stretch>
            <a:fillRect/>
          </a:stretch>
        </p:blipFill>
        <p:spPr>
          <a:xfrm>
            <a:off x="591566" y="1924049"/>
            <a:ext cx="2152255" cy="4348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F9705-E1CA-113C-123C-CE0641FAD9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509" r="50000"/>
          <a:stretch>
            <a:fillRect/>
          </a:stretch>
        </p:blipFill>
        <p:spPr>
          <a:xfrm>
            <a:off x="3644440" y="1924049"/>
            <a:ext cx="2317648" cy="427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7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73A72-1D42-B010-7D88-53EA395F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BB55A8-40E2-3109-BE1B-ABA49C0F4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239DA-9608-4837-9BFF-7DAFE300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8107-CF9F-0A4E-E9C7-1087C96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6" y="201448"/>
            <a:ext cx="5504434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ENCODING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D5028-5207-294B-16BD-C5D389A9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4225" y="1381124"/>
            <a:ext cx="4341837" cy="3866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B83EB-903B-AFB0-FE32-AF01BA86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38" y="1381125"/>
            <a:ext cx="4783374" cy="357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D0F69-EAB0-AA37-077E-4DF02D49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38" y="5171916"/>
            <a:ext cx="5063490" cy="147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BB544-FCCE-B10E-3CF5-06BB9A00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0B2900-56BE-DBF0-6CF1-D3562D1EA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9D0CE-7755-F814-8010-AF159EFC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DE925-2E6F-36C2-5614-63B9B3E8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08" y="189395"/>
            <a:ext cx="5512942" cy="61070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UNSUPERVISED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B1C87-FEB0-27AB-6AD3-4A8378F6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896" y="1257214"/>
            <a:ext cx="3805465" cy="247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5E450-BC29-018A-5A36-AC697031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5" y="3842244"/>
            <a:ext cx="3805465" cy="2909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7BAFF-308A-D25A-76AA-21EF7BDDC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895" y="1257214"/>
            <a:ext cx="5640657" cy="4191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5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10EF8-5B59-8A81-1A02-6171694BB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5D47CF-1EE2-E2F5-01A9-6B32828AE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EB5DA-3D78-472F-A514-D2579DA2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0779-FC96-6580-D5E0-3957652A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8" y="217970"/>
            <a:ext cx="5512942" cy="61070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485E2-D0A9-BF9D-D4F1-BE7FA6E7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83" y="1533525"/>
            <a:ext cx="4798549" cy="449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FEC51-3665-490C-0A9C-AF380F86B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31"/>
          <a:stretch>
            <a:fillRect/>
          </a:stretch>
        </p:blipFill>
        <p:spPr bwMode="auto">
          <a:xfrm>
            <a:off x="6744829" y="1533525"/>
            <a:ext cx="4798549" cy="379095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2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5B60-D8EC-4207-3F45-2DDC8634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30BF9D-4E89-AD14-45AB-3C39C504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1BDC3-E1AC-9BFD-ECE6-14AFC96F5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6A588-4CD2-611B-4C1B-EFE6D446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7C47F-3CD4-FCA7-8BCE-F65527BE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597" y="1607024"/>
            <a:ext cx="5131700" cy="3210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09976-B7CA-FF73-8F60-2FE7B0238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38" y="1607024"/>
            <a:ext cx="3846514" cy="3224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30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bjective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214" y="0"/>
            <a:ext cx="7541091" cy="6858000"/>
          </a:xfrm>
          <a:prstGeom prst="rect">
            <a:avLst/>
          </a:prstGeom>
        </p:spPr>
      </p:pic>
      <p:grpSp>
        <p:nvGrpSpPr>
          <p:cNvPr id="7" name="Group 6" descr="Icon Bullets">
            <a:extLst>
              <a:ext uri="{FF2B5EF4-FFF2-40B4-BE49-F238E27FC236}">
                <a16:creationId xmlns:a16="http://schemas.microsoft.com/office/drawing/2014/main" id="{9A8658D8-27E5-F37B-4EF9-49AFD77BBD50}"/>
              </a:ext>
            </a:extLst>
          </p:cNvPr>
          <p:cNvGrpSpPr/>
          <p:nvPr/>
        </p:nvGrpSpPr>
        <p:grpSpPr>
          <a:xfrm>
            <a:off x="5014205" y="1413371"/>
            <a:ext cx="5681695" cy="4926997"/>
            <a:chOff x="5615564" y="965200"/>
            <a:chExt cx="5681695" cy="4926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8B5F55-5603-F901-1BDD-90C36995B033}"/>
                </a:ext>
              </a:extLst>
            </p:cNvPr>
            <p:cNvSpPr/>
            <p:nvPr/>
          </p:nvSpPr>
          <p:spPr>
            <a:xfrm>
              <a:off x="5615564" y="965200"/>
              <a:ext cx="5607049" cy="14075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ABA4F5-176B-7120-EBE5-E54BE507A91C}"/>
                </a:ext>
              </a:extLst>
            </p:cNvPr>
            <p:cNvSpPr/>
            <p:nvPr/>
          </p:nvSpPr>
          <p:spPr>
            <a:xfrm>
              <a:off x="5690209" y="965801"/>
              <a:ext cx="5532404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25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Web scrapping  and Data Storing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02CFE6-F825-AF0E-6024-9B926D8BC33D}"/>
                </a:ext>
              </a:extLst>
            </p:cNvPr>
            <p:cNvSpPr/>
            <p:nvPr/>
          </p:nvSpPr>
          <p:spPr>
            <a:xfrm>
              <a:off x="5615564" y="2679549"/>
              <a:ext cx="5681695" cy="1407541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ADE8BE-9B6F-7868-6554-33FC1AA563A9}"/>
                </a:ext>
              </a:extLst>
            </p:cNvPr>
            <p:cNvSpPr/>
            <p:nvPr/>
          </p:nvSpPr>
          <p:spPr>
            <a:xfrm>
              <a:off x="5688515" y="2725229"/>
              <a:ext cx="5538156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25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EDA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A2E169-15C2-8079-F978-92CFE7ADBF42}"/>
                </a:ext>
              </a:extLst>
            </p:cNvPr>
            <p:cNvSpPr/>
            <p:nvPr/>
          </p:nvSpPr>
          <p:spPr>
            <a:xfrm>
              <a:off x="5615564" y="4394500"/>
              <a:ext cx="5681694" cy="1407541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30AE6E-BF65-4820-94A8-13A4A6D678D3}"/>
                </a:ext>
              </a:extLst>
            </p:cNvPr>
            <p:cNvSpPr/>
            <p:nvPr/>
          </p:nvSpPr>
          <p:spPr>
            <a:xfrm>
              <a:off x="5615564" y="4484656"/>
              <a:ext cx="5611107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IN" sz="25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Un</a:t>
              </a:r>
              <a:r>
                <a:rPr lang="en-GB" sz="25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supervised and Supervised Learning m</a:t>
              </a:r>
              <a:endParaRPr lang="en-GB" sz="2500" kern="12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8A526-9B1F-3FDC-835A-1EA1D5D4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D2F32-D56F-8281-80F0-3351D931C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E7A21-9057-E28A-0EA2-1F279DF6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A6703-2A7C-4FB0-3290-1D442C4D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D7345A-C620-8D37-DED9-29A4AB8D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1412486"/>
            <a:ext cx="4878675" cy="3708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8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CFBB9-3B5A-1D4E-A871-2D838E24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E2AD22-4880-AB3A-29B0-BCDF8B54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A3160-E96A-8AD5-38C8-81E0F347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79CA-9B20-331E-5FD9-29364B5D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9068"/>
            <a:ext cx="5972175" cy="116438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45D5F6-3EDF-FD68-E7AC-D90D6F4A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" b="73423"/>
          <a:stretch/>
        </p:blipFill>
        <p:spPr>
          <a:xfrm>
            <a:off x="402135" y="2210431"/>
            <a:ext cx="11387727" cy="934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81627-395F-4BF7-855C-29014C76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3" y="3712662"/>
            <a:ext cx="11560232" cy="10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17B64-192E-E8FB-6095-611AD1D19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57AC93-4EF9-B9AC-EF68-7556C022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8B0B0-E3CD-F68D-6459-B37B1ADE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0405-BFFB-35B5-B402-5D89D465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3A2BA-F924-5EB9-8FAC-B2E29417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986" y="1743075"/>
            <a:ext cx="5004691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83BE1-62BA-22CC-AF1F-8715280B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54" y="1743074"/>
            <a:ext cx="4880471" cy="3714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49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8ACF7-A228-C8A2-E3FA-2AC352650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A05DBD-E75A-5209-CAD9-320E372EE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38732-6006-752B-F424-919B6C2FF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EB603-57C8-1BC9-AFA7-8A310574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15" y="162572"/>
            <a:ext cx="764654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BRANDS AND THEIR MODELS BY CUSTOMER RATING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C835381-09BF-8F04-4BA1-C9EC0AAE8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96920"/>
              </p:ext>
            </p:extLst>
          </p:nvPr>
        </p:nvGraphicFramePr>
        <p:xfrm>
          <a:off x="857250" y="1152525"/>
          <a:ext cx="10734675" cy="50881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1015">
                  <a:extLst>
                    <a:ext uri="{9D8B030D-6E8A-4147-A177-3AD203B41FA5}">
                      <a16:colId xmlns:a16="http://schemas.microsoft.com/office/drawing/2014/main" val="24323230"/>
                    </a:ext>
                  </a:extLst>
                </a:gridCol>
                <a:gridCol w="5015435">
                  <a:extLst>
                    <a:ext uri="{9D8B030D-6E8A-4147-A177-3AD203B41FA5}">
                      <a16:colId xmlns:a16="http://schemas.microsoft.com/office/drawing/2014/main" val="2223488800"/>
                    </a:ext>
                  </a:extLst>
                </a:gridCol>
                <a:gridCol w="3578225">
                  <a:extLst>
                    <a:ext uri="{9D8B030D-6E8A-4147-A177-3AD203B41FA5}">
                      <a16:colId xmlns:a16="http://schemas.microsoft.com/office/drawing/2014/main" val="2476633505"/>
                    </a:ext>
                  </a:extLst>
                </a:gridCol>
              </a:tblGrid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BRAND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BEST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WORST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5668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APPLE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 MacBook Air Apple M1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Apple 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227335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r>
                        <a:rPr lang="en-IN" sz="1200" dirty="0"/>
                        <a:t>ACER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Nitro V Intel Core i7 13th Gen 13620H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Aspire 3 Intel Celeron Dual Core N4500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25314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Book5 360 AI PC Full Metal Chassis Intel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Book5 360 AI PC Full Metal Chassis Intel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2611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MOTOROLA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Motobook 60 Full Metal Intel Core 5 (Series 2)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Motobook 60 Full Metal Intel Core 5 (Series 2)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1226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MSI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AMD Ryzen 5 Hexa Core 7530U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Intel Core i7 12th Gen 1255U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9589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LENOVO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Legion Go AMD Ryzen Z1 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IdeaPad 3 Chrome Intel Celeron Dual Core N4500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787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HP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 G9 (2025) AMD Ryzen 3 Dual Core 3250U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15R (2025) Intel Core i3 13th Gen 1315U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5954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INFINIX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Y4 Max Series Intel Core i3 13th Gen 1315U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ZERO BOOK Series Laptop Intel Intel Core i7 12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725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ASUS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Vivobook 15, with Backlit Keyboard, Intel Core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Vivobook 15 Intel Core i3 13th Gen 1315U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9886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DELL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G15 Intel Core i7 13th Gen 13650HX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G15 Intel Core i3 13th Gen 1305U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37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CHUVWI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Intel Core i3 12th Gen Intel Core i3(4)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Intel Core i3 12th Gen Intel Core i3(4)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8687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THOMSON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NEO Core Series Intel Core i3 12th Gen 1215U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NEO Core Series Intel Core i3 12th Gen 1215U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86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WALKER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Intel Celeron Dual Core N4020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Intel Celeron Dual Core N4020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35253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VAIO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 Series AMD Ryzen 7 Quad Core 3700U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 Series AMD Ryzen 7 Quad Core 3700U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0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5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D7385-DE91-9973-80F1-E1E12F4D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41F80-D767-A1A8-B39F-2714D421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806DF-4C77-7D8D-91A8-CBB5D72B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0C84E-CAAE-2635-ADAA-A8DEAB37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IN" dirty="0">
                <a:solidFill>
                  <a:schemeClr val="bg1"/>
                </a:solidFill>
              </a:rPr>
              <a:t>CONCLUSION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7CA5E505-80CF-82E6-F9D3-7C8F21DE1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0"/>
            <a:ext cx="7713555" cy="6858000"/>
          </a:xfrm>
          <a:prstGeom prst="rect">
            <a:avLst/>
          </a:prstGeom>
        </p:spPr>
      </p:pic>
      <p:grpSp>
        <p:nvGrpSpPr>
          <p:cNvPr id="7" name="Group 6" descr="Icon Bullets">
            <a:extLst>
              <a:ext uri="{FF2B5EF4-FFF2-40B4-BE49-F238E27FC236}">
                <a16:creationId xmlns:a16="http://schemas.microsoft.com/office/drawing/2014/main" id="{4C82B7CD-137F-D58F-770A-6682DCBE6C50}"/>
              </a:ext>
            </a:extLst>
          </p:cNvPr>
          <p:cNvGrpSpPr/>
          <p:nvPr/>
        </p:nvGrpSpPr>
        <p:grpSpPr>
          <a:xfrm>
            <a:off x="5029201" y="342900"/>
            <a:ext cx="6667498" cy="6343650"/>
            <a:chOff x="5615564" y="965200"/>
            <a:chExt cx="5831997" cy="1408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FE5B1E-5956-E874-2074-170731874046}"/>
                </a:ext>
              </a:extLst>
            </p:cNvPr>
            <p:cNvSpPr/>
            <p:nvPr/>
          </p:nvSpPr>
          <p:spPr>
            <a:xfrm>
              <a:off x="5615564" y="965200"/>
              <a:ext cx="5607049" cy="14075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681C2-0615-B48E-5EBE-CCB173D600F4}"/>
                </a:ext>
              </a:extLst>
            </p:cNvPr>
            <p:cNvSpPr/>
            <p:nvPr/>
          </p:nvSpPr>
          <p:spPr>
            <a:xfrm>
              <a:off x="5690209" y="965801"/>
              <a:ext cx="5757352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APPLE,ASUS,HP,ACER DOMINATE MARKET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PRICE –RAM-ROM CORRELATION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16GB-6GB-512GB BETTER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AVOID WALKER AND VAIO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BEST RATED APPLE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ACER,ASUS,MSI,HP MEDIUM BUDGET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LENOVO IN EVERY SIZE SEGMENT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SUGGESTED BUYS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DELL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ASUS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HP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ACER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MSI</a:t>
              </a:r>
            </a:p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GB" sz="160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1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94C24-E146-FE0B-C247-B9FB5322F8BD}"/>
              </a:ext>
            </a:extLst>
          </p:cNvPr>
          <p:cNvSpPr txBox="1"/>
          <p:nvPr/>
        </p:nvSpPr>
        <p:spPr>
          <a:xfrm>
            <a:off x="718456" y="1063690"/>
            <a:ext cx="5887617" cy="444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scrapped from Flipkart(laptops)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250 rows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Using 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Saved into excel-csv files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New features added from names using 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Cleaned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158 rows after removing duplicates and handling null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Uploaded and saved in an 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TOOLS &amp;LIBRARIES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E5C4E-FD7C-1D99-8D20-84C697A7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5730" y="846668"/>
            <a:ext cx="4275190" cy="1463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BB254-7F23-9D78-852B-249171C4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30" y="2681103"/>
            <a:ext cx="7094835" cy="3330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261" y="101700"/>
            <a:ext cx="4121271" cy="822032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WEB SCRAPPING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8B6DE-6768-CD89-EF56-255EF6D1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1667" y="1041322"/>
            <a:ext cx="4856390" cy="2612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C4B6C-1656-1279-2671-328D5B3AD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667" y="3771861"/>
            <a:ext cx="7871294" cy="2986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86B04-5FDE-D3C7-BDB5-AC823FC2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CB3D1B-BC22-9231-4656-3C5A8DB4A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576" y="1695300"/>
            <a:ext cx="3558848" cy="34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6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F0B04A-BC54-8670-BB80-970AFA67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DISTRIBUTION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EE77C-C9D1-055C-435C-444CE304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05"/>
          <a:stretch>
            <a:fillRect/>
          </a:stretch>
        </p:blipFill>
        <p:spPr>
          <a:xfrm>
            <a:off x="486727" y="2440304"/>
            <a:ext cx="5352098" cy="3923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AD54B6-E1AE-C1B8-196A-917069EE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59"/>
          <a:stretch>
            <a:fillRect/>
          </a:stretch>
        </p:blipFill>
        <p:spPr>
          <a:xfrm>
            <a:off x="6353177" y="2433175"/>
            <a:ext cx="4695823" cy="393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7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72883-9C51-5495-5956-F0DAC64A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F11-4788-0B29-A2FF-6C02EF3F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261" y="101700"/>
            <a:ext cx="4121271" cy="822032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STORING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076DFB9D-0B11-8652-64A8-ABDF91A055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6BA236-4100-93CE-31A6-006832430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" r="86012" b="65365"/>
          <a:stretch>
            <a:fillRect/>
          </a:stretch>
        </p:blipFill>
        <p:spPr bwMode="auto">
          <a:xfrm>
            <a:off x="9605280" y="1535124"/>
            <a:ext cx="2036018" cy="242548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E8606-0928-BE43-5CD1-8E731A88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37464" r="14809" b="24378"/>
          <a:stretch>
            <a:fillRect/>
          </a:stretch>
        </p:blipFill>
        <p:spPr bwMode="auto">
          <a:xfrm>
            <a:off x="4702653" y="4571999"/>
            <a:ext cx="6938645" cy="200025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1BE9-10E8-901B-4522-734706A1882C}"/>
              </a:ext>
            </a:extLst>
          </p:cNvPr>
          <p:cNvSpPr txBox="1"/>
          <p:nvPr/>
        </p:nvSpPr>
        <p:spPr>
          <a:xfrm>
            <a:off x="4600574" y="1812724"/>
            <a:ext cx="5324475" cy="16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CLEANED DATA IS STORED IN SQL DATABASE-CAPSTONE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DUPLICATES WERE REMOVED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1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D51A3-5D08-46E3-FFC0-BF1997F4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B720-43ED-DAB5-2F63-1324E59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5" y="101700"/>
            <a:ext cx="4720957" cy="526950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EDA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778482CA-9762-8747-BB01-3FCD46D6B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548F5-F994-2E87-9CCF-39846842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04" y="3411533"/>
            <a:ext cx="7072902" cy="3344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4EC2B-2B4E-3870-FBF2-AFFF349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53"/>
          <a:stretch>
            <a:fillRect/>
          </a:stretch>
        </p:blipFill>
        <p:spPr>
          <a:xfrm>
            <a:off x="7976367" y="891894"/>
            <a:ext cx="3455039" cy="2414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0F263-C49A-C8B6-C644-CE4C5C6B87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98"/>
          <a:stretch>
            <a:fillRect/>
          </a:stretch>
        </p:blipFill>
        <p:spPr bwMode="auto">
          <a:xfrm>
            <a:off x="4358504" y="891894"/>
            <a:ext cx="3230245" cy="241427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http://schemas.microsoft.com/office/infopath/2007/PartnerControls"/>
    <ds:schemaRef ds:uri="http://purl.org/dc/terms/"/>
    <ds:schemaRef ds:uri="71af3243-3dd4-4a8d-8c0d-dd76da1f02a5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251</TotalTime>
  <Words>414</Words>
  <Application>Microsoft Office PowerPoint</Application>
  <PresentationFormat>Widescreen</PresentationFormat>
  <Paragraphs>118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Parcel</vt:lpstr>
      <vt:lpstr>E-Commerce Laptop Analysis and Segmentation using ML</vt:lpstr>
      <vt:lpstr>Objective</vt:lpstr>
      <vt:lpstr>DATA</vt:lpstr>
      <vt:lpstr>TOOLS &amp;LIBRARIES</vt:lpstr>
      <vt:lpstr>WEB SCRAPPING</vt:lpstr>
      <vt:lpstr>FINAL DATA</vt:lpstr>
      <vt:lpstr>PRICE DISTRIBUTION</vt:lpstr>
      <vt:lpstr>STORING</vt:lpstr>
      <vt:lpstr>EDA</vt:lpstr>
      <vt:lpstr>EDA</vt:lpstr>
      <vt:lpstr>EDA</vt:lpstr>
      <vt:lpstr>EDA</vt:lpstr>
      <vt:lpstr>EDA</vt:lpstr>
      <vt:lpstr>EDA</vt:lpstr>
      <vt:lpstr>EDA</vt:lpstr>
      <vt:lpstr>ENCODING</vt:lpstr>
      <vt:lpstr>UNSUPERVISED LEARNING</vt:lpstr>
      <vt:lpstr>SUPERVISED LEARNING</vt:lpstr>
      <vt:lpstr>SUPERVISED LEARNING</vt:lpstr>
      <vt:lpstr>SUPERVISED LEARNING</vt:lpstr>
      <vt:lpstr>TUNNING</vt:lpstr>
      <vt:lpstr>SUPERVISED LEARNING</vt:lpstr>
      <vt:lpstr>BRANDS AND THEIR MODELS BY CUSTOMER RATING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vidhu govind</dc:creator>
  <cp:lastModifiedBy>vidhu govind</cp:lastModifiedBy>
  <cp:revision>4</cp:revision>
  <dcterms:created xsi:type="dcterms:W3CDTF">2025-06-04T08:11:05Z</dcterms:created>
  <dcterms:modified xsi:type="dcterms:W3CDTF">2025-06-05T19:19:49Z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