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5143500" cx="9144000"/>
  <p:notesSz cx="6858000" cy="9144000"/>
  <p:embeddedFontLst>
    <p:embeddedFont>
      <p:font typeface="Raleway"/>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78DF6B8-9F34-41DD-BE16-492B20F81926}">
  <a:tblStyle styleId="{578DF6B8-9F34-41DD-BE16-492B20F8192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20" Type="http://schemas.openxmlformats.org/officeDocument/2006/relationships/slide" Target="slides/slide13.xml"/><Relationship Id="rId42" Type="http://schemas.openxmlformats.org/officeDocument/2006/relationships/font" Target="fonts/Raleway-boldItalic.fntdata"/><Relationship Id="rId41" Type="http://schemas.openxmlformats.org/officeDocument/2006/relationships/font" Target="fonts/Raleway-italic.fntdata"/><Relationship Id="rId22" Type="http://schemas.openxmlformats.org/officeDocument/2006/relationships/slide" Target="slides/slide15.xml"/><Relationship Id="rId44" Type="http://schemas.openxmlformats.org/officeDocument/2006/relationships/font" Target="fonts/Lato-bold.fntdata"/><Relationship Id="rId21" Type="http://schemas.openxmlformats.org/officeDocument/2006/relationships/slide" Target="slides/slide14.xml"/><Relationship Id="rId43" Type="http://schemas.openxmlformats.org/officeDocument/2006/relationships/font" Target="fonts/Lato-regular.fntdata"/><Relationship Id="rId24" Type="http://schemas.openxmlformats.org/officeDocument/2006/relationships/slide" Target="slides/slide17.xml"/><Relationship Id="rId46" Type="http://schemas.openxmlformats.org/officeDocument/2006/relationships/font" Target="fonts/Lato-boldItalic.fntdata"/><Relationship Id="rId23" Type="http://schemas.openxmlformats.org/officeDocument/2006/relationships/slide" Target="slides/slide16.xml"/><Relationship Id="rId45" Type="http://schemas.openxmlformats.org/officeDocument/2006/relationships/font" Target="fonts/Lato-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aleway-regular.fntdata"/><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0703a25d1_3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70703a25d1_3_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0703a25d1_3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70703a25d1_3_1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0703a25d1_3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70703a25d1_3_1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0703a25d1_3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70703a25d1_3_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0703a25d1_3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70703a25d1_3_1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0703a25d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0703a25d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0703a25d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0703a25d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0703a25d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0703a25d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0703a25d1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0703a25d1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0703a25d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0703a25d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0703a25d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0703a25d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0703a25d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0703a25d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0703a25d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0703a25d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0703a25d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0703a25d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0703a25d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0703a25d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0703a25d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0703a25d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0703a25d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0703a25d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0703a25d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0703a25d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70703a25d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0703a25d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70703a25d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0703a25d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0703a25d1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0703a25d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0703a25d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70703a25d1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0703a25d1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0703a25d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70703a25d1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0703a25d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0703a25d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0703a25d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0703a25d1_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70703a25d1_3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0703a25d1_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70703a25d1_3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0703a25d1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70703a25d1_3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0703a25d1_3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70703a25d1_3_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0703a25d1_3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70703a25d1_3_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8" name="Shape 88"/>
        <p:cNvGrpSpPr/>
        <p:nvPr/>
      </p:nvGrpSpPr>
      <p:grpSpPr>
        <a:xfrm>
          <a:off x="0" y="0"/>
          <a:ext cx="0" cy="0"/>
          <a:chOff x="0" y="0"/>
          <a:chExt cx="0" cy="0"/>
        </a:xfrm>
      </p:grpSpPr>
      <p:sp>
        <p:nvSpPr>
          <p:cNvPr id="89" name="Google Shape;89;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0" name="Google Shape;90;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91" name="Google Shape;91;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4" name="Shape 94"/>
        <p:cNvGrpSpPr/>
        <p:nvPr/>
      </p:nvGrpSpPr>
      <p:grpSpPr>
        <a:xfrm>
          <a:off x="0" y="0"/>
          <a:ext cx="0" cy="0"/>
          <a:chOff x="0" y="0"/>
          <a:chExt cx="0" cy="0"/>
        </a:xfrm>
      </p:grpSpPr>
      <p:sp>
        <p:nvSpPr>
          <p:cNvPr id="95" name="Google Shape;95;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7" name="Google Shape;97;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0" name="Shape 100"/>
        <p:cNvGrpSpPr/>
        <p:nvPr/>
      </p:nvGrpSpPr>
      <p:grpSpPr>
        <a:xfrm>
          <a:off x="0" y="0"/>
          <a:ext cx="0" cy="0"/>
          <a:chOff x="0" y="0"/>
          <a:chExt cx="0" cy="0"/>
        </a:xfrm>
      </p:grpSpPr>
      <p:sp>
        <p:nvSpPr>
          <p:cNvPr id="101" name="Google Shape;101;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2" name="Google Shape;102;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03" name="Google Shape;103;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06" name="Shape 106"/>
        <p:cNvGrpSpPr/>
        <p:nvPr/>
      </p:nvGrpSpPr>
      <p:grpSpPr>
        <a:xfrm>
          <a:off x="0" y="0"/>
          <a:ext cx="0" cy="0"/>
          <a:chOff x="0" y="0"/>
          <a:chExt cx="0" cy="0"/>
        </a:xfrm>
      </p:grpSpPr>
      <p:sp>
        <p:nvSpPr>
          <p:cNvPr id="107" name="Google Shape;107;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9" name="Google Shape;109;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0" name="Google Shape;110;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13" name="Shape 113"/>
        <p:cNvGrpSpPr/>
        <p:nvPr/>
      </p:nvGrpSpPr>
      <p:grpSpPr>
        <a:xfrm>
          <a:off x="0" y="0"/>
          <a:ext cx="0" cy="0"/>
          <a:chOff x="0" y="0"/>
          <a:chExt cx="0" cy="0"/>
        </a:xfrm>
      </p:grpSpPr>
      <p:sp>
        <p:nvSpPr>
          <p:cNvPr id="114" name="Google Shape;114;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6" name="Google Shape;116;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8" name="Google Shape;118;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9" name="Google Shape;119;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2" name="Shape 122"/>
        <p:cNvGrpSpPr/>
        <p:nvPr/>
      </p:nvGrpSpPr>
      <p:grpSpPr>
        <a:xfrm>
          <a:off x="0" y="0"/>
          <a:ext cx="0" cy="0"/>
          <a:chOff x="0" y="0"/>
          <a:chExt cx="0" cy="0"/>
        </a:xfrm>
      </p:grpSpPr>
      <p:sp>
        <p:nvSpPr>
          <p:cNvPr id="123" name="Google Shape;123;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4" name="Google Shape;124;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7" name="Shape 127"/>
        <p:cNvGrpSpPr/>
        <p:nvPr/>
      </p:nvGrpSpPr>
      <p:grpSpPr>
        <a:xfrm>
          <a:off x="0" y="0"/>
          <a:ext cx="0" cy="0"/>
          <a:chOff x="0" y="0"/>
          <a:chExt cx="0" cy="0"/>
        </a:xfrm>
      </p:grpSpPr>
      <p:sp>
        <p:nvSpPr>
          <p:cNvPr id="128" name="Google Shape;128;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1" name="Shape 131"/>
        <p:cNvGrpSpPr/>
        <p:nvPr/>
      </p:nvGrpSpPr>
      <p:grpSpPr>
        <a:xfrm>
          <a:off x="0" y="0"/>
          <a:ext cx="0" cy="0"/>
          <a:chOff x="0" y="0"/>
          <a:chExt cx="0" cy="0"/>
        </a:xfrm>
      </p:grpSpPr>
      <p:sp>
        <p:nvSpPr>
          <p:cNvPr id="132" name="Google Shape;132;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3" name="Google Shape;133;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34" name="Google Shape;134;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35" name="Google Shape;135;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38" name="Shape 138"/>
        <p:cNvGrpSpPr/>
        <p:nvPr/>
      </p:nvGrpSpPr>
      <p:grpSpPr>
        <a:xfrm>
          <a:off x="0" y="0"/>
          <a:ext cx="0" cy="0"/>
          <a:chOff x="0" y="0"/>
          <a:chExt cx="0" cy="0"/>
        </a:xfrm>
      </p:grpSpPr>
      <p:sp>
        <p:nvSpPr>
          <p:cNvPr id="139" name="Google Shape;139;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0" name="Google Shape;140;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41" name="Google Shape;141;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42" name="Google Shape;142;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5" name="Shape 145"/>
        <p:cNvGrpSpPr/>
        <p:nvPr/>
      </p:nvGrpSpPr>
      <p:grpSpPr>
        <a:xfrm>
          <a:off x="0" y="0"/>
          <a:ext cx="0" cy="0"/>
          <a:chOff x="0" y="0"/>
          <a:chExt cx="0" cy="0"/>
        </a:xfrm>
      </p:grpSpPr>
      <p:sp>
        <p:nvSpPr>
          <p:cNvPr id="146" name="Google Shape;146;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7" name="Google Shape;147;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8" name="Google Shape;148;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9" name="Google Shape;149;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1" name="Shape 151"/>
        <p:cNvGrpSpPr/>
        <p:nvPr/>
      </p:nvGrpSpPr>
      <p:grpSpPr>
        <a:xfrm>
          <a:off x="0" y="0"/>
          <a:ext cx="0" cy="0"/>
          <a:chOff x="0" y="0"/>
          <a:chExt cx="0" cy="0"/>
        </a:xfrm>
      </p:grpSpPr>
      <p:sp>
        <p:nvSpPr>
          <p:cNvPr id="152" name="Google Shape;152;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3" name="Google Shape;153;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4" name="Google Shape;154;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4" name="Google Shape;84;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Google Shape;85;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6" name="Google Shape;86;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7" name="Google Shape;87;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3: The Reddit Classifier </a:t>
            </a:r>
            <a:endParaRPr/>
          </a:p>
        </p:txBody>
      </p:sp>
      <p:sp>
        <p:nvSpPr>
          <p:cNvPr id="162" name="Google Shape;162;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r/Anger &amp; r/Meditation - Vidhu</a:t>
            </a:r>
            <a:endParaRPr/>
          </a:p>
          <a:p>
            <a:pPr indent="0" lvl="0" marL="0" rtl="0" algn="l">
              <a:spcBef>
                <a:spcPts val="0"/>
              </a:spcBef>
              <a:spcAft>
                <a:spcPts val="0"/>
              </a:spcAft>
              <a:buNone/>
            </a:pPr>
            <a:r>
              <a:rPr lang="en"/>
              <a:t>r/MentalHealth &amp; r/Psychology - Clement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Google Shape;227;p34"/>
          <p:cNvPicPr preferRelativeResize="0"/>
          <p:nvPr/>
        </p:nvPicPr>
        <p:blipFill rotWithShape="1">
          <a:blip r:embed="rId3">
            <a:alphaModFix/>
          </a:blip>
          <a:srcRect b="0" l="0" r="0" t="0"/>
          <a:stretch/>
        </p:blipFill>
        <p:spPr>
          <a:xfrm>
            <a:off x="2196100" y="781693"/>
            <a:ext cx="4963054" cy="3779096"/>
          </a:xfrm>
          <a:prstGeom prst="rect">
            <a:avLst/>
          </a:prstGeom>
          <a:noFill/>
          <a:ln>
            <a:noFill/>
          </a:ln>
        </p:spPr>
      </p:pic>
      <p:sp>
        <p:nvSpPr>
          <p:cNvPr id="228" name="Google Shape;228;p34"/>
          <p:cNvSpPr txBox="1"/>
          <p:nvPr/>
        </p:nvSpPr>
        <p:spPr>
          <a:xfrm>
            <a:off x="1383000" y="305700"/>
            <a:ext cx="6882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Word Cloud of common words after cleaning posts</a:t>
            </a:r>
            <a:endParaRPr b="1"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5"/>
          <p:cNvSpPr txBox="1"/>
          <p:nvPr/>
        </p:nvSpPr>
        <p:spPr>
          <a:xfrm>
            <a:off x="624155" y="362164"/>
            <a:ext cx="6395662" cy="60016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100" u="sng">
                <a:solidFill>
                  <a:schemeClr val="dk1"/>
                </a:solidFill>
                <a:latin typeface="Calibri"/>
                <a:ea typeface="Calibri"/>
                <a:cs typeface="Calibri"/>
                <a:sym typeface="Calibri"/>
              </a:rPr>
              <a:t>Modeling</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4" name="Google Shape;234;p35"/>
          <p:cNvSpPr txBox="1"/>
          <p:nvPr/>
        </p:nvSpPr>
        <p:spPr>
          <a:xfrm>
            <a:off x="732034" y="1040258"/>
            <a:ext cx="6750121" cy="1361911"/>
          </a:xfrm>
          <a:prstGeom prst="rect">
            <a:avLst/>
          </a:prstGeom>
          <a:noFill/>
          <a:ln>
            <a:noFill/>
          </a:ln>
        </p:spPr>
        <p:txBody>
          <a:bodyPr anchorCtr="0" anchor="t" bIns="34275" lIns="68575" spcFirstLastPara="1" rIns="68575" wrap="square" tIns="34275">
            <a:noAutofit/>
          </a:bodyPr>
          <a:lstStyle/>
          <a:p>
            <a:pPr indent="-209550" lvl="0" marL="215900" marR="0" rtl="0" algn="l">
              <a:spcBef>
                <a:spcPts val="0"/>
              </a:spcBef>
              <a:spcAft>
                <a:spcPts val="0"/>
              </a:spcAft>
              <a:buClr>
                <a:schemeClr val="dk1"/>
              </a:buClr>
              <a:buSzPts val="2100"/>
              <a:buFont typeface="Arial"/>
              <a:buChar char="•"/>
            </a:pPr>
            <a:r>
              <a:rPr lang="en" sz="2100">
                <a:solidFill>
                  <a:schemeClr val="dk1"/>
                </a:solidFill>
                <a:latin typeface="Calibri"/>
                <a:ea typeface="Calibri"/>
                <a:cs typeface="Calibri"/>
                <a:sym typeface="Calibri"/>
              </a:rPr>
              <a:t>Logistic Regression model using Lasso</a:t>
            </a:r>
            <a:endParaRPr sz="1100"/>
          </a:p>
          <a:p>
            <a:pPr indent="-209550" lvl="0" marL="215900" marR="0" rtl="0" algn="l">
              <a:spcBef>
                <a:spcPts val="0"/>
              </a:spcBef>
              <a:spcAft>
                <a:spcPts val="0"/>
              </a:spcAft>
              <a:buClr>
                <a:schemeClr val="dk1"/>
              </a:buClr>
              <a:buSzPts val="2100"/>
              <a:buFont typeface="Arial"/>
              <a:buChar char="•"/>
            </a:pPr>
            <a:r>
              <a:rPr lang="en" sz="2100">
                <a:solidFill>
                  <a:schemeClr val="dk1"/>
                </a:solidFill>
                <a:latin typeface="Calibri"/>
                <a:ea typeface="Calibri"/>
                <a:cs typeface="Calibri"/>
                <a:sym typeface="Calibri"/>
              </a:rPr>
              <a:t>Logistic Regression model using Ridge</a:t>
            </a:r>
            <a:endParaRPr sz="1100"/>
          </a:p>
          <a:p>
            <a:pPr indent="-209550" lvl="0" marL="215900" marR="0" rtl="0" algn="l">
              <a:spcBef>
                <a:spcPts val="0"/>
              </a:spcBef>
              <a:spcAft>
                <a:spcPts val="0"/>
              </a:spcAft>
              <a:buClr>
                <a:schemeClr val="dk1"/>
              </a:buClr>
              <a:buSzPts val="2100"/>
              <a:buFont typeface="Arial"/>
              <a:buChar char="•"/>
            </a:pPr>
            <a:r>
              <a:rPr lang="en" sz="2100">
                <a:solidFill>
                  <a:schemeClr val="dk1"/>
                </a:solidFill>
                <a:latin typeface="Calibri"/>
                <a:ea typeface="Calibri"/>
                <a:cs typeface="Calibri"/>
                <a:sym typeface="Calibri"/>
              </a:rPr>
              <a:t>Multinomial Naïve Bayes model</a:t>
            </a:r>
            <a:endParaRPr sz="1100"/>
          </a:p>
          <a:p>
            <a:pPr indent="-209550" lvl="0" marL="215900" marR="0" rtl="0" algn="l">
              <a:spcBef>
                <a:spcPts val="0"/>
              </a:spcBef>
              <a:spcAft>
                <a:spcPts val="0"/>
              </a:spcAft>
              <a:buClr>
                <a:schemeClr val="dk1"/>
              </a:buClr>
              <a:buSzPts val="2100"/>
              <a:buFont typeface="Arial"/>
              <a:buChar char="•"/>
            </a:pPr>
            <a:r>
              <a:rPr lang="en" sz="2100">
                <a:solidFill>
                  <a:schemeClr val="dk1"/>
                </a:solidFill>
                <a:latin typeface="Calibri"/>
                <a:ea typeface="Calibri"/>
                <a:cs typeface="Calibri"/>
                <a:sym typeface="Calibri"/>
              </a:rPr>
              <a:t>Random Forest</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6"/>
          <p:cNvSpPr txBox="1"/>
          <p:nvPr/>
        </p:nvSpPr>
        <p:spPr>
          <a:xfrm>
            <a:off x="423808" y="331342"/>
            <a:ext cx="5894798" cy="39241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100" u="sng">
                <a:solidFill>
                  <a:schemeClr val="dk1"/>
                </a:solidFill>
                <a:latin typeface="Calibri"/>
                <a:ea typeface="Calibri"/>
                <a:cs typeface="Calibri"/>
                <a:sym typeface="Calibri"/>
              </a:rPr>
              <a:t>Comparison Matrix</a:t>
            </a:r>
            <a:endParaRPr sz="1100"/>
          </a:p>
        </p:txBody>
      </p:sp>
      <p:pic>
        <p:nvPicPr>
          <p:cNvPr id="240" name="Google Shape;240;p36"/>
          <p:cNvPicPr preferRelativeResize="0"/>
          <p:nvPr/>
        </p:nvPicPr>
        <p:blipFill>
          <a:blip r:embed="rId3">
            <a:alphaModFix/>
          </a:blip>
          <a:stretch>
            <a:fillRect/>
          </a:stretch>
        </p:blipFill>
        <p:spPr>
          <a:xfrm>
            <a:off x="152400" y="1475854"/>
            <a:ext cx="8839199" cy="12226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37"/>
          <p:cNvPicPr preferRelativeResize="0"/>
          <p:nvPr/>
        </p:nvPicPr>
        <p:blipFill rotWithShape="1">
          <a:blip r:embed="rId3">
            <a:alphaModFix/>
          </a:blip>
          <a:srcRect b="0" l="0" r="0" t="0"/>
          <a:stretch/>
        </p:blipFill>
        <p:spPr>
          <a:xfrm>
            <a:off x="1110733" y="1329668"/>
            <a:ext cx="3461267" cy="2484163"/>
          </a:xfrm>
          <a:prstGeom prst="rect">
            <a:avLst/>
          </a:prstGeom>
          <a:noFill/>
          <a:ln>
            <a:noFill/>
          </a:ln>
        </p:spPr>
      </p:pic>
      <p:pic>
        <p:nvPicPr>
          <p:cNvPr id="246" name="Google Shape;246;p37"/>
          <p:cNvPicPr preferRelativeResize="0"/>
          <p:nvPr/>
        </p:nvPicPr>
        <p:blipFill rotWithShape="1">
          <a:blip r:embed="rId4">
            <a:alphaModFix/>
          </a:blip>
          <a:srcRect b="0" l="0" r="0" t="0"/>
          <a:stretch/>
        </p:blipFill>
        <p:spPr>
          <a:xfrm>
            <a:off x="4910834" y="1329668"/>
            <a:ext cx="3538538" cy="2478075"/>
          </a:xfrm>
          <a:prstGeom prst="rect">
            <a:avLst/>
          </a:prstGeom>
          <a:noFill/>
          <a:ln>
            <a:noFill/>
          </a:ln>
        </p:spPr>
      </p:pic>
      <p:sp>
        <p:nvSpPr>
          <p:cNvPr id="247" name="Google Shape;247;p37"/>
          <p:cNvSpPr txBox="1"/>
          <p:nvPr/>
        </p:nvSpPr>
        <p:spPr>
          <a:xfrm>
            <a:off x="1941815" y="654977"/>
            <a:ext cx="6079733"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Predicted Probability and ROC Curve with AUC on final Test Set</a:t>
            </a:r>
            <a:endParaRPr sz="1100"/>
          </a:p>
        </p:txBody>
      </p:sp>
      <p:sp>
        <p:nvSpPr>
          <p:cNvPr id="248" name="Google Shape;248;p37"/>
          <p:cNvSpPr txBox="1"/>
          <p:nvPr/>
        </p:nvSpPr>
        <p:spPr>
          <a:xfrm>
            <a:off x="1949521" y="138701"/>
            <a:ext cx="6179906" cy="39241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100">
                <a:solidFill>
                  <a:schemeClr val="dk1"/>
                </a:solidFill>
                <a:latin typeface="Calibri"/>
                <a:ea typeface="Calibri"/>
                <a:cs typeface="Calibri"/>
                <a:sym typeface="Calibri"/>
              </a:rPr>
              <a:t>Naive Bayes (Multinomial) Classification Model</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8"/>
          <p:cNvSpPr/>
          <p:nvPr/>
        </p:nvSpPr>
        <p:spPr>
          <a:xfrm>
            <a:off x="475180" y="250674"/>
            <a:ext cx="4572000" cy="39241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100" u="sng">
                <a:solidFill>
                  <a:schemeClr val="dk1"/>
                </a:solidFill>
                <a:latin typeface="Calibri"/>
                <a:ea typeface="Calibri"/>
                <a:cs typeface="Calibri"/>
                <a:sym typeface="Calibri"/>
              </a:rPr>
              <a:t>Conclusion and Recommendation</a:t>
            </a:r>
            <a:endParaRPr sz="1100"/>
          </a:p>
        </p:txBody>
      </p:sp>
      <p:sp>
        <p:nvSpPr>
          <p:cNvPr id="254" name="Google Shape;254;p38"/>
          <p:cNvSpPr txBox="1"/>
          <p:nvPr/>
        </p:nvSpPr>
        <p:spPr>
          <a:xfrm>
            <a:off x="554804" y="994025"/>
            <a:ext cx="7227870" cy="2354491"/>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Have fit 4 models on reddit posts with two categories - Anger and Meditation labeled as 1 and 0</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    - Lasso Logistic Regression model</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    - Ridge Logistic Regression model</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    - Multinomial Naive Bayes model</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    - Random Forest model</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 From above metrics it can be seen that Multi</a:t>
            </a:r>
            <a:r>
              <a:rPr lang="en">
                <a:solidFill>
                  <a:schemeClr val="dk1"/>
                </a:solidFill>
                <a:latin typeface="Calibri"/>
                <a:ea typeface="Calibri"/>
                <a:cs typeface="Calibri"/>
                <a:sym typeface="Calibri"/>
              </a:rPr>
              <a:t>n</a:t>
            </a:r>
            <a:r>
              <a:rPr lang="en" sz="1400">
                <a:solidFill>
                  <a:schemeClr val="dk1"/>
                </a:solidFill>
                <a:latin typeface="Calibri"/>
                <a:ea typeface="Calibri"/>
                <a:cs typeface="Calibri"/>
                <a:sym typeface="Calibri"/>
              </a:rPr>
              <a:t>omial NB and Ridge Logistic Regression have good validation and accuracy score with final Test accuracy of 0.84</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 Need more posts to train the model so that model can give good test accuracy and can be used for best predictions</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 From above metrics Multi</a:t>
            </a:r>
            <a:r>
              <a:rPr lang="en">
                <a:solidFill>
                  <a:schemeClr val="dk1"/>
                </a:solidFill>
                <a:latin typeface="Calibri"/>
                <a:ea typeface="Calibri"/>
                <a:cs typeface="Calibri"/>
                <a:sym typeface="Calibri"/>
              </a:rPr>
              <a:t>n</a:t>
            </a:r>
            <a:r>
              <a:rPr lang="en" sz="1400">
                <a:solidFill>
                  <a:schemeClr val="dk1"/>
                </a:solidFill>
                <a:latin typeface="Calibri"/>
                <a:ea typeface="Calibri"/>
                <a:cs typeface="Calibri"/>
                <a:sym typeface="Calibri"/>
              </a:rPr>
              <a:t>omial NB can be considered as best fit</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9"/>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3: Reddit Classifier</a:t>
            </a:r>
            <a:endParaRPr/>
          </a:p>
        </p:txBody>
      </p:sp>
      <p:sp>
        <p:nvSpPr>
          <p:cNvPr id="260" name="Google Shape;260;p39"/>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r/MentalHealth &amp; r/Psychology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Subreddits used</a:t>
            </a:r>
            <a:endParaRPr/>
          </a:p>
        </p:txBody>
      </p:sp>
      <p:sp>
        <p:nvSpPr>
          <p:cNvPr id="266" name="Google Shape;266;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r/Psychology</a:t>
            </a:r>
            <a:endParaRPr sz="2400"/>
          </a:p>
          <a:p>
            <a:pPr indent="-381000" lvl="0" marL="457200" rtl="0" algn="l">
              <a:spcBef>
                <a:spcPts val="0"/>
              </a:spcBef>
              <a:spcAft>
                <a:spcPts val="0"/>
              </a:spcAft>
              <a:buSzPts val="2400"/>
              <a:buChar char="-"/>
            </a:pPr>
            <a:r>
              <a:rPr lang="en" sz="2400"/>
              <a:t>r/MentalHealth</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pic>
        <p:nvPicPr>
          <p:cNvPr id="276" name="Google Shape;276;p42"/>
          <p:cNvPicPr preferRelativeResize="0"/>
          <p:nvPr/>
        </p:nvPicPr>
        <p:blipFill rotWithShape="1">
          <a:blip r:embed="rId3">
            <a:alphaModFix/>
          </a:blip>
          <a:srcRect b="0" l="0" r="0" t="14937"/>
          <a:stretch/>
        </p:blipFill>
        <p:spPr>
          <a:xfrm>
            <a:off x="2998825" y="37623"/>
            <a:ext cx="4822749" cy="2462775"/>
          </a:xfrm>
          <a:prstGeom prst="rect">
            <a:avLst/>
          </a:prstGeom>
          <a:noFill/>
          <a:ln>
            <a:noFill/>
          </a:ln>
        </p:spPr>
      </p:pic>
      <p:pic>
        <p:nvPicPr>
          <p:cNvPr id="277" name="Google Shape;277;p42"/>
          <p:cNvPicPr preferRelativeResize="0"/>
          <p:nvPr/>
        </p:nvPicPr>
        <p:blipFill rotWithShape="1">
          <a:blip r:embed="rId4">
            <a:alphaModFix/>
          </a:blip>
          <a:srcRect b="0" l="0" r="0" t="15088"/>
          <a:stretch/>
        </p:blipFill>
        <p:spPr>
          <a:xfrm>
            <a:off x="2998825" y="2632875"/>
            <a:ext cx="4822750" cy="2510625"/>
          </a:xfrm>
          <a:prstGeom prst="rect">
            <a:avLst/>
          </a:prstGeom>
          <a:noFill/>
          <a:ln>
            <a:noFill/>
          </a:ln>
        </p:spPr>
      </p:pic>
      <p:sp>
        <p:nvSpPr>
          <p:cNvPr id="278" name="Google Shape;278;p42"/>
          <p:cNvSpPr txBox="1"/>
          <p:nvPr/>
        </p:nvSpPr>
        <p:spPr>
          <a:xfrm>
            <a:off x="507775" y="1000963"/>
            <a:ext cx="2369700" cy="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r/MentalHealth</a:t>
            </a:r>
            <a:endParaRPr sz="2400">
              <a:latin typeface="Lato"/>
              <a:ea typeface="Lato"/>
              <a:cs typeface="Lato"/>
              <a:sym typeface="Lato"/>
            </a:endParaRPr>
          </a:p>
        </p:txBody>
      </p:sp>
      <p:sp>
        <p:nvSpPr>
          <p:cNvPr id="279" name="Google Shape;279;p42"/>
          <p:cNvSpPr txBox="1"/>
          <p:nvPr/>
        </p:nvSpPr>
        <p:spPr>
          <a:xfrm>
            <a:off x="629125" y="3620125"/>
            <a:ext cx="2369700" cy="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r/Psychology</a:t>
            </a:r>
            <a:endParaRPr sz="24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6" name="Google Shape;286;p43"/>
          <p:cNvPicPr preferRelativeResize="0"/>
          <p:nvPr/>
        </p:nvPicPr>
        <p:blipFill>
          <a:blip r:embed="rId3">
            <a:alphaModFix/>
          </a:blip>
          <a:stretch>
            <a:fillRect/>
          </a:stretch>
        </p:blipFill>
        <p:spPr>
          <a:xfrm>
            <a:off x="729450" y="64750"/>
            <a:ext cx="7688699" cy="50139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168" name="Google Shape;168;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Reddit was down and the tag of the subreddit somehow did not get saved</a:t>
            </a:r>
            <a:endParaRPr sz="1800"/>
          </a:p>
          <a:p>
            <a:pPr indent="-342900" lvl="0" marL="457200" rtl="0" algn="l">
              <a:spcBef>
                <a:spcPts val="0"/>
              </a:spcBef>
              <a:spcAft>
                <a:spcPts val="0"/>
              </a:spcAft>
              <a:buSzPts val="1800"/>
              <a:buChar char="-"/>
            </a:pPr>
            <a:r>
              <a:rPr lang="en" sz="1800"/>
              <a:t>Data science team was tasked to reclassify the posts into their subreddits (/rAnger, r/Meditation and r/MentalHealth, r/Psychology)</a:t>
            </a:r>
            <a:endParaRPr sz="1800"/>
          </a:p>
          <a:p>
            <a:pPr indent="-342900" lvl="0" marL="457200" rtl="0" algn="l">
              <a:spcBef>
                <a:spcPts val="0"/>
              </a:spcBef>
              <a:spcAft>
                <a:spcPts val="0"/>
              </a:spcAft>
              <a:buSzPts val="1800"/>
              <a:buChar char="-"/>
            </a:pPr>
            <a:r>
              <a:rPr lang="en" sz="1800"/>
              <a:t>Not all heros wear capes!</a:t>
            </a:r>
            <a:endParaRPr sz="1800"/>
          </a:p>
        </p:txBody>
      </p:sp>
      <p:pic>
        <p:nvPicPr>
          <p:cNvPr id="169" name="Google Shape;169;p26"/>
          <p:cNvPicPr preferRelativeResize="0"/>
          <p:nvPr/>
        </p:nvPicPr>
        <p:blipFill>
          <a:blip r:embed="rId3">
            <a:alphaModFix/>
          </a:blip>
          <a:stretch>
            <a:fillRect/>
          </a:stretch>
        </p:blipFill>
        <p:spPr>
          <a:xfrm>
            <a:off x="4158263" y="181321"/>
            <a:ext cx="3317375" cy="1897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92" name="Google Shape;292;p44"/>
          <p:cNvPicPr preferRelativeResize="0"/>
          <p:nvPr/>
        </p:nvPicPr>
        <p:blipFill>
          <a:blip r:embed="rId3">
            <a:alphaModFix/>
          </a:blip>
          <a:stretch>
            <a:fillRect/>
          </a:stretch>
        </p:blipFill>
        <p:spPr>
          <a:xfrm>
            <a:off x="763650" y="77263"/>
            <a:ext cx="7620000" cy="49889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pic>
        <p:nvPicPr>
          <p:cNvPr id="297" name="Google Shape;297;p45"/>
          <p:cNvPicPr preferRelativeResize="0"/>
          <p:nvPr/>
        </p:nvPicPr>
        <p:blipFill>
          <a:blip r:embed="rId3">
            <a:alphaModFix/>
          </a:blip>
          <a:stretch>
            <a:fillRect/>
          </a:stretch>
        </p:blipFill>
        <p:spPr>
          <a:xfrm>
            <a:off x="1371175" y="46913"/>
            <a:ext cx="6404951" cy="5049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Google Shape;302;p46"/>
          <p:cNvPicPr preferRelativeResize="0"/>
          <p:nvPr/>
        </p:nvPicPr>
        <p:blipFill>
          <a:blip r:embed="rId3">
            <a:alphaModFix/>
          </a:blip>
          <a:stretch>
            <a:fillRect/>
          </a:stretch>
        </p:blipFill>
        <p:spPr>
          <a:xfrm>
            <a:off x="1585913" y="190500"/>
            <a:ext cx="5972175" cy="4762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Modelling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modelling</a:t>
            </a:r>
            <a:endParaRPr/>
          </a:p>
        </p:txBody>
      </p:sp>
      <p:sp>
        <p:nvSpPr>
          <p:cNvPr id="313" name="Google Shape;313;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314" name="Google Shape;314;p48"/>
          <p:cNvGraphicFramePr/>
          <p:nvPr/>
        </p:nvGraphicFramePr>
        <p:xfrm>
          <a:off x="336550" y="2160163"/>
          <a:ext cx="3000000" cy="3000000"/>
        </p:xfrm>
        <a:graphic>
          <a:graphicData uri="http://schemas.openxmlformats.org/drawingml/2006/table">
            <a:tbl>
              <a:tblPr>
                <a:noFill/>
                <a:tableStyleId>{578DF6B8-9F34-41DD-BE16-492B20F81926}</a:tableStyleId>
              </a:tblPr>
              <a:tblGrid>
                <a:gridCol w="2587900"/>
                <a:gridCol w="2077600"/>
                <a:gridCol w="1512650"/>
                <a:gridCol w="2296325"/>
              </a:tblGrid>
              <a:tr h="426025">
                <a:tc>
                  <a:txBody>
                    <a:bodyPr/>
                    <a:lstStyle/>
                    <a:p>
                      <a:pPr indent="0" lvl="0" marL="0" rtl="0" algn="l">
                        <a:spcBef>
                          <a:spcPts val="0"/>
                        </a:spcBef>
                        <a:spcAft>
                          <a:spcPts val="0"/>
                        </a:spcAft>
                        <a:buNone/>
                      </a:pPr>
                      <a:r>
                        <a:rPr b="1" lang="en" sz="1800"/>
                        <a:t>Model</a:t>
                      </a:r>
                      <a:endParaRPr b="1"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800"/>
                        <a:t>Training Score</a:t>
                      </a:r>
                      <a:endParaRPr b="1"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800"/>
                        <a:t>Test Score</a:t>
                      </a:r>
                      <a:endParaRPr b="1"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800"/>
                        <a:t>ROC AUC Score</a:t>
                      </a:r>
                      <a:endParaRPr b="1"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200025">
                <a:tc>
                  <a:txBody>
                    <a:bodyPr/>
                    <a:lstStyle/>
                    <a:p>
                      <a:pPr indent="0" lvl="0" marL="0" rtl="0" algn="l">
                        <a:spcBef>
                          <a:spcPts val="0"/>
                        </a:spcBef>
                        <a:spcAft>
                          <a:spcPts val="0"/>
                        </a:spcAft>
                        <a:buNone/>
                      </a:pPr>
                      <a:r>
                        <a:rPr lang="en" sz="1800"/>
                        <a:t>Logistic Regression</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800"/>
                        <a:t>0.999</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800"/>
                        <a:t>0.948</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800"/>
                        <a:t>0.98</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sz="1800"/>
                        <a:t>Naive-Bayes</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800"/>
                        <a:t>0.962</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800"/>
                        <a:t>0.946</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800"/>
                        <a:t>0.985</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sz="1800"/>
                        <a:t>Random Forest</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800"/>
                        <a:t>1</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800"/>
                        <a:t>0.944</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800"/>
                        <a:t>0.99</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graphicFrame>
        <p:nvGraphicFramePr>
          <p:cNvPr id="319" name="Google Shape;319;p49"/>
          <p:cNvGraphicFramePr/>
          <p:nvPr/>
        </p:nvGraphicFramePr>
        <p:xfrm>
          <a:off x="2195450" y="217350"/>
          <a:ext cx="3000000" cy="3000000"/>
        </p:xfrm>
        <a:graphic>
          <a:graphicData uri="http://schemas.openxmlformats.org/drawingml/2006/table">
            <a:tbl>
              <a:tblPr>
                <a:noFill/>
                <a:tableStyleId>{578DF6B8-9F34-41DD-BE16-492B20F81926}</a:tableStyleId>
              </a:tblPr>
              <a:tblGrid>
                <a:gridCol w="2209450"/>
                <a:gridCol w="2543650"/>
              </a:tblGrid>
              <a:tr h="200025">
                <a:tc>
                  <a:txBody>
                    <a:bodyPr/>
                    <a:lstStyle/>
                    <a:p>
                      <a:pPr indent="0" lvl="0" marL="0" rtl="0" algn="l">
                        <a:spcBef>
                          <a:spcPts val="0"/>
                        </a:spcBef>
                        <a:spcAft>
                          <a:spcPts val="0"/>
                        </a:spcAft>
                        <a:buNone/>
                      </a:pPr>
                      <a:r>
                        <a:rPr b="1" lang="en" sz="1800"/>
                        <a:t>r/Psychology</a:t>
                      </a:r>
                      <a:endParaRPr b="1"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800"/>
                        <a:t>r/MentalHealth</a:t>
                      </a:r>
                      <a:endParaRPr b="1"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200025">
                <a:tc>
                  <a:txBody>
                    <a:bodyPr/>
                    <a:lstStyle/>
                    <a:p>
                      <a:pPr indent="0" lvl="0" marL="0" rtl="0" algn="l">
                        <a:spcBef>
                          <a:spcPts val="0"/>
                        </a:spcBef>
                        <a:spcAft>
                          <a:spcPts val="0"/>
                        </a:spcAft>
                        <a:buNone/>
                      </a:pPr>
                      <a:r>
                        <a:rPr lang="en"/>
                        <a:t>benevol</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zoloft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a:t>increas risk</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know wa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a:t>wa link</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know think</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a:t>gap</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know thi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a:t>bia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know struggl</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a:t>favour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know peopl</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a:t>studi reveal</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know need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a:t>moral</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know love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a:t>differ men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know like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a:t>perform better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know life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a:t>enhanc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know happen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pic>
        <p:nvPicPr>
          <p:cNvPr id="324" name="Google Shape;324;p50"/>
          <p:cNvPicPr preferRelativeResize="0"/>
          <p:nvPr/>
        </p:nvPicPr>
        <p:blipFill>
          <a:blip r:embed="rId3">
            <a:alphaModFix/>
          </a:blip>
          <a:stretch>
            <a:fillRect/>
          </a:stretch>
        </p:blipFill>
        <p:spPr>
          <a:xfrm>
            <a:off x="1514475" y="242888"/>
            <a:ext cx="6115050" cy="4657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Misclassification</a:t>
            </a:r>
            <a:endParaRPr/>
          </a:p>
        </p:txBody>
      </p:sp>
      <p:sp>
        <p:nvSpPr>
          <p:cNvPr id="330" name="Google Shape;330;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26-27 False Positive and False Negative</a:t>
            </a:r>
            <a:endParaRPr sz="2400"/>
          </a:p>
          <a:p>
            <a:pPr indent="0" lvl="0" marL="457200" rtl="0" algn="l">
              <a:spcBef>
                <a:spcPts val="1600"/>
              </a:spcBef>
              <a:spcAft>
                <a:spcPts val="1600"/>
              </a:spcAft>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Misclassified as r/Psychology</a:t>
            </a:r>
            <a:endParaRPr/>
          </a:p>
        </p:txBody>
      </p:sp>
      <p:sp>
        <p:nvSpPr>
          <p:cNvPr id="336" name="Google Shape;336;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en" sz="1400">
                <a:solidFill>
                  <a:srgbClr val="000000"/>
                </a:solidFill>
                <a:highlight>
                  <a:srgbClr val="FFFFFF"/>
                </a:highlight>
              </a:rPr>
              <a:t>"U.S. Suicide Rates Are the Highest They've Been Since World War II [U.S. suicide rates] are at their highest since World War II, according to federal data and the opioid crisis, widespread social media use and high rates of stress may be among the myriad contributing factors."</a:t>
            </a:r>
            <a:endParaRPr sz="1400">
              <a:solidFill>
                <a:srgbClr val="000000"/>
              </a:solidFill>
              <a:highlight>
                <a:srgbClr val="FFFFFF"/>
              </a:highlight>
            </a:endParaRPr>
          </a:p>
          <a:p>
            <a:pPr indent="0" lvl="0" marL="0" rtl="0" algn="l">
              <a:lnSpc>
                <a:spcPct val="100000"/>
              </a:lnSpc>
              <a:spcBef>
                <a:spcPts val="0"/>
              </a:spcBef>
              <a:spcAft>
                <a:spcPts val="0"/>
              </a:spcAft>
              <a:buNone/>
            </a:pPr>
            <a:r>
              <a:t/>
            </a:r>
            <a:endParaRPr sz="1400">
              <a:solidFill>
                <a:srgbClr val="000000"/>
              </a:solidFill>
              <a:highlight>
                <a:srgbClr val="FFFFFF"/>
              </a:highlight>
            </a:endParaRPr>
          </a:p>
          <a:p>
            <a:pPr indent="-342900" lvl="0" marL="457200" rtl="0" algn="l">
              <a:lnSpc>
                <a:spcPct val="100000"/>
              </a:lnSpc>
              <a:spcBef>
                <a:spcPts val="0"/>
              </a:spcBef>
              <a:spcAft>
                <a:spcPts val="0"/>
              </a:spcAft>
              <a:buSzPts val="1800"/>
              <a:buChar char="-"/>
            </a:pPr>
            <a:r>
              <a:rPr lang="en" sz="1800">
                <a:solidFill>
                  <a:srgbClr val="000000"/>
                </a:solidFill>
                <a:highlight>
                  <a:srgbClr val="FFFFFF"/>
                </a:highlight>
              </a:rPr>
              <a:t>Usually posted in r/Psychology, very objective kind of headline</a:t>
            </a:r>
            <a:endParaRPr sz="1800">
              <a:solidFill>
                <a:srgbClr val="000000"/>
              </a:solidFill>
              <a:highlight>
                <a:srgbClr val="FFFFFF"/>
              </a:highlight>
            </a:endParaRPr>
          </a:p>
          <a:p>
            <a:pPr indent="0" lvl="0" marL="0" rtl="0" algn="l">
              <a:lnSpc>
                <a:spcPct val="100000"/>
              </a:lnSpc>
              <a:spcBef>
                <a:spcPts val="0"/>
              </a:spcBef>
              <a:spcAft>
                <a:spcPts val="0"/>
              </a:spcAft>
              <a:buNone/>
            </a:pPr>
            <a:r>
              <a:t/>
            </a:r>
            <a:endParaRPr sz="1400">
              <a:solidFill>
                <a:srgbClr val="000000"/>
              </a:solidFill>
              <a:highlight>
                <a:srgbClr val="FFFFFF"/>
              </a:highlight>
            </a:endParaRPr>
          </a:p>
          <a:p>
            <a:pPr indent="0" lvl="0" marL="457200" rtl="0" algn="l">
              <a:spcBef>
                <a:spcPts val="0"/>
              </a:spcBef>
              <a:spcAft>
                <a:spcPts val="160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animEffect filter="fade" transition="in">
                                      <p:cBhvr>
                                        <p:cTn dur="1000"/>
                                        <p:tgtEl>
                                          <p:spTgt spid="3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animEffect filter="fade" transition="in">
                                      <p:cBhvr>
                                        <p:cTn dur="1000"/>
                                        <p:tgtEl>
                                          <p:spTgt spid="3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2" st="2"/>
                                            </p:txEl>
                                          </p:spTgt>
                                        </p:tgtEl>
                                        <p:attrNameLst>
                                          <p:attrName>style.visibility</p:attrName>
                                        </p:attrNameLst>
                                      </p:cBhvr>
                                      <p:to>
                                        <p:strVal val="visible"/>
                                      </p:to>
                                    </p:set>
                                    <p:animEffect filter="fade" transition="in">
                                      <p:cBhvr>
                                        <p:cTn dur="1000"/>
                                        <p:tgtEl>
                                          <p:spTgt spid="3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3" st="3"/>
                                            </p:txEl>
                                          </p:spTgt>
                                        </p:tgtEl>
                                        <p:attrNameLst>
                                          <p:attrName>style.visibility</p:attrName>
                                        </p:attrNameLst>
                                      </p:cBhvr>
                                      <p:to>
                                        <p:strVal val="visible"/>
                                      </p:to>
                                    </p:set>
                                    <p:animEffect filter="fade" transition="in">
                                      <p:cBhvr>
                                        <p:cTn dur="1000"/>
                                        <p:tgtEl>
                                          <p:spTgt spid="3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4" st="4"/>
                                            </p:txEl>
                                          </p:spTgt>
                                        </p:tgtEl>
                                        <p:attrNameLst>
                                          <p:attrName>style.visibility</p:attrName>
                                        </p:attrNameLst>
                                      </p:cBhvr>
                                      <p:to>
                                        <p:strVal val="visible"/>
                                      </p:to>
                                    </p:set>
                                    <p:animEffect filter="fade" transition="in">
                                      <p:cBhvr>
                                        <p:cTn dur="1000"/>
                                        <p:tgtEl>
                                          <p:spTgt spid="33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Misclassified as r/MentalHealth</a:t>
            </a:r>
            <a:endParaRPr/>
          </a:p>
        </p:txBody>
      </p:sp>
      <p:sp>
        <p:nvSpPr>
          <p:cNvPr id="342" name="Google Shape;342;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solidFill>
                  <a:srgbClr val="000000"/>
                </a:solidFill>
                <a:highlight>
                  <a:srgbClr val="FFFFFF"/>
                </a:highlight>
              </a:rPr>
              <a:t>"In light of the very </a:t>
            </a:r>
            <a:r>
              <a:rPr lang="en" sz="2400">
                <a:solidFill>
                  <a:srgbClr val="000000"/>
                </a:solidFill>
                <a:highlight>
                  <a:srgbClr val="FFFFFF"/>
                </a:highlight>
              </a:rPr>
              <a:t>tragic</a:t>
            </a:r>
            <a:r>
              <a:rPr lang="en" sz="1400">
                <a:solidFill>
                  <a:srgbClr val="000000"/>
                </a:solidFill>
                <a:highlight>
                  <a:srgbClr val="FFFFFF"/>
                </a:highlight>
              </a:rPr>
              <a:t> Connecticut Elementary School shootings, everyone is now bringing up gun control again. What no one is talking about (and never seems to talk about) is helping to increase mental health healthcare in the country. And it's </a:t>
            </a:r>
            <a:r>
              <a:rPr lang="en" sz="2400">
                <a:solidFill>
                  <a:srgbClr val="000000"/>
                </a:solidFill>
                <a:highlight>
                  <a:srgbClr val="FFFFFF"/>
                </a:highlight>
              </a:rPr>
              <a:t>pissing</a:t>
            </a:r>
            <a:r>
              <a:rPr lang="en" sz="1400">
                <a:solidFill>
                  <a:srgbClr val="000000"/>
                </a:solidFill>
                <a:highlight>
                  <a:srgbClr val="FFFFFF"/>
                </a:highlight>
              </a:rPr>
              <a:t> me off."</a:t>
            </a:r>
            <a:endParaRPr sz="1400">
              <a:solidFill>
                <a:srgbClr val="000000"/>
              </a:solidFill>
              <a:highlight>
                <a:srgbClr val="FFFFFF"/>
              </a:highlight>
            </a:endParaRPr>
          </a:p>
          <a:p>
            <a:pPr indent="0" lvl="0" marL="457200" rtl="0" algn="l">
              <a:lnSpc>
                <a:spcPct val="100000"/>
              </a:lnSpc>
              <a:spcBef>
                <a:spcPts val="0"/>
              </a:spcBef>
              <a:spcAft>
                <a:spcPts val="0"/>
              </a:spcAft>
              <a:buNone/>
            </a:pPr>
            <a:r>
              <a:t/>
            </a:r>
            <a:endParaRPr sz="1400">
              <a:solidFill>
                <a:srgbClr val="000000"/>
              </a:solidFill>
              <a:highlight>
                <a:srgbClr val="FFFFFF"/>
              </a:highlight>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highlight>
                  <a:srgbClr val="FFFFFF"/>
                </a:highlight>
              </a:rPr>
              <a:t>Usually posted in r/MentalHealth, very subjective posts </a:t>
            </a:r>
            <a:endParaRPr sz="1400">
              <a:solidFill>
                <a:srgbClr val="000000"/>
              </a:solidFill>
              <a:highlight>
                <a:srgbClr val="FFFFFF"/>
              </a:highlight>
            </a:endParaRPr>
          </a:p>
          <a:p>
            <a:pPr indent="0" lvl="0" marL="457200" rtl="0" algn="l">
              <a:spcBef>
                <a:spcPts val="0"/>
              </a:spcBef>
              <a:spcAft>
                <a:spcPts val="160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animEffect filter="fade" transition="in">
                                      <p:cBhvr>
                                        <p:cTn dur="1000"/>
                                        <p:tgtEl>
                                          <p:spTgt spid="3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animEffect filter="fade" transition="in">
                                      <p:cBhvr>
                                        <p:cTn dur="1000"/>
                                        <p:tgtEl>
                                          <p:spTgt spid="3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2" st="2"/>
                                            </p:txEl>
                                          </p:spTgt>
                                        </p:tgtEl>
                                        <p:attrNameLst>
                                          <p:attrName>style.visibility</p:attrName>
                                        </p:attrNameLst>
                                      </p:cBhvr>
                                      <p:to>
                                        <p:strVal val="visible"/>
                                      </p:to>
                                    </p:set>
                                    <p:animEffect filter="fade" transition="in">
                                      <p:cBhvr>
                                        <p:cTn dur="1000"/>
                                        <p:tgtEl>
                                          <p:spTgt spid="3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3" st="3"/>
                                            </p:txEl>
                                          </p:spTgt>
                                        </p:tgtEl>
                                        <p:attrNameLst>
                                          <p:attrName>style.visibility</p:attrName>
                                        </p:attrNameLst>
                                      </p:cBhvr>
                                      <p:to>
                                        <p:strVal val="visible"/>
                                      </p:to>
                                    </p:set>
                                    <p:animEffect filter="fade" transition="in">
                                      <p:cBhvr>
                                        <p:cTn dur="1000"/>
                                        <p:tgtEl>
                                          <p:spTgt spid="34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nvSpPr>
        <p:spPr>
          <a:xfrm>
            <a:off x="292813" y="136468"/>
            <a:ext cx="7536000" cy="4870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200" u="sng">
                <a:solidFill>
                  <a:schemeClr val="dk1"/>
                </a:solidFill>
                <a:latin typeface="Calibri"/>
                <a:ea typeface="Calibri"/>
                <a:cs typeface="Calibri"/>
                <a:sym typeface="Calibri"/>
              </a:rPr>
              <a:t>Approach Used</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Web scrape reddit to collect posts for 2 subreddit categories</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 Make a dataset of combined posts</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 Label categories as </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 Category 1 - 1</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 Category 2 - 0</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Save (on the disk as csv files) the big dataset for train/test purpose during modeling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 Read dataset to do cleaning</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 do train/test split</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 consider only words by using regex</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 lower case the characters in posts</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 apply lemmatization</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Use Count Vectorizer using stop-words to remove these words from features</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 get the features list</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 do this for train, test, final test dataset</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 Train model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 For predictions</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 check for train/test score</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    - accuracy of validation set</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 Compare and recommend the best model based on comparison</a:t>
            </a:r>
            <a:endParaRPr sz="11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and Limitations</a:t>
            </a:r>
            <a:endParaRPr/>
          </a:p>
        </p:txBody>
      </p:sp>
      <p:sp>
        <p:nvSpPr>
          <p:cNvPr id="348" name="Google Shape;348;p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Naive-Bayes Multinomial is the best classifier</a:t>
            </a:r>
            <a:endParaRPr sz="1800"/>
          </a:p>
          <a:p>
            <a:pPr indent="-342900" lvl="1" marL="914400" rtl="0" algn="l">
              <a:spcBef>
                <a:spcPts val="0"/>
              </a:spcBef>
              <a:spcAft>
                <a:spcPts val="0"/>
              </a:spcAft>
              <a:buSzPts val="1800"/>
              <a:buChar char="-"/>
            </a:pPr>
            <a:r>
              <a:rPr lang="en" sz="1800"/>
              <a:t>Good balance of bias and variance tradeoff</a:t>
            </a:r>
            <a:endParaRPr sz="1800"/>
          </a:p>
          <a:p>
            <a:pPr indent="-342900" lvl="0" marL="457200" rtl="0" algn="l">
              <a:spcBef>
                <a:spcPts val="0"/>
              </a:spcBef>
              <a:spcAft>
                <a:spcPts val="0"/>
              </a:spcAft>
              <a:buSzPts val="1800"/>
              <a:buChar char="-"/>
            </a:pPr>
            <a:r>
              <a:rPr lang="en" sz="1800"/>
              <a:t>Bag-of-words approach used</a:t>
            </a:r>
            <a:endParaRPr sz="1800"/>
          </a:p>
          <a:p>
            <a:pPr indent="-342900" lvl="0" marL="457200" rtl="0" algn="l">
              <a:spcBef>
                <a:spcPts val="0"/>
              </a:spcBef>
              <a:spcAft>
                <a:spcPts val="0"/>
              </a:spcAft>
              <a:buSzPts val="1800"/>
              <a:buChar char="-"/>
            </a:pPr>
            <a:r>
              <a:rPr lang="en" sz="1800"/>
              <a:t>Each word is considered independent</a:t>
            </a:r>
            <a:endParaRPr sz="1800"/>
          </a:p>
          <a:p>
            <a:pPr indent="-342900" lvl="0" marL="457200" rtl="0" algn="l">
              <a:spcBef>
                <a:spcPts val="0"/>
              </a:spcBef>
              <a:spcAft>
                <a:spcPts val="0"/>
              </a:spcAft>
              <a:buSzPts val="1800"/>
              <a:buChar char="-"/>
            </a:pPr>
            <a:r>
              <a:rPr lang="en" sz="1800"/>
              <a:t>Does not have context</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354" name="Google Shape;354;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solidFill>
                  <a:srgbClr val="000000"/>
                </a:solidFill>
                <a:highlight>
                  <a:srgbClr val="FFFFFF"/>
                </a:highlight>
              </a:rPr>
              <a:t>Increase number of posts from other subreddits </a:t>
            </a:r>
            <a:endParaRPr sz="1800">
              <a:solidFill>
                <a:srgbClr val="000000"/>
              </a:solidFill>
              <a:highlight>
                <a:srgbClr val="FFFFFF"/>
              </a:highlight>
            </a:endParaRPr>
          </a:p>
          <a:p>
            <a:pPr indent="-342900" lvl="0" marL="457200" rtl="0" algn="l">
              <a:lnSpc>
                <a:spcPct val="100000"/>
              </a:lnSpc>
              <a:spcBef>
                <a:spcPts val="0"/>
              </a:spcBef>
              <a:spcAft>
                <a:spcPts val="0"/>
              </a:spcAft>
              <a:buSzPts val="1800"/>
              <a:buChar char="-"/>
            </a:pPr>
            <a:r>
              <a:rPr lang="en" sz="1800">
                <a:solidFill>
                  <a:srgbClr val="000000"/>
                </a:solidFill>
                <a:highlight>
                  <a:srgbClr val="FFFFFF"/>
                </a:highlight>
              </a:rPr>
              <a:t>Identify and input more features into the model</a:t>
            </a:r>
            <a:endParaRPr sz="1800">
              <a:solidFill>
                <a:srgbClr val="000000"/>
              </a:solidFill>
              <a:highlight>
                <a:srgbClr val="FFFFFF"/>
              </a:highlight>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highlight>
                  <a:srgbClr val="FFFFFF"/>
                </a:highlight>
              </a:rPr>
              <a:t>Looking at linguistic features (emojis, POS tagging, Entity recognition etc.)</a:t>
            </a:r>
            <a:endParaRPr sz="1800">
              <a:solidFill>
                <a:srgbClr val="000000"/>
              </a:solidFill>
              <a:highlight>
                <a:srgbClr val="FFFFFF"/>
              </a:highlight>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highlight>
                  <a:srgbClr val="FFFFFF"/>
                </a:highlight>
              </a:rPr>
              <a:t>Using sentiment analysis</a:t>
            </a:r>
            <a:endParaRPr sz="1800">
              <a:solidFill>
                <a:srgbClr val="000000"/>
              </a:solidFill>
              <a:highlight>
                <a:srgbClr val="FFFFFF"/>
              </a:highlight>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highlight>
                  <a:srgbClr val="FFFFFF"/>
                </a:highlight>
              </a:rPr>
              <a:t>Length of posts</a:t>
            </a:r>
            <a:endParaRPr sz="1800">
              <a:solidFill>
                <a:srgbClr val="000000"/>
              </a:solidFill>
              <a:highlight>
                <a:srgbClr val="FFFFFF"/>
              </a:highlight>
            </a:endParaRPr>
          </a:p>
          <a:p>
            <a:pPr indent="0" lvl="0" marL="457200" rtl="0" algn="l">
              <a:lnSpc>
                <a:spcPct val="100000"/>
              </a:lnSpc>
              <a:spcBef>
                <a:spcPts val="0"/>
              </a:spcBef>
              <a:spcAft>
                <a:spcPts val="0"/>
              </a:spcAft>
              <a:buNone/>
            </a:pPr>
            <a:r>
              <a:t/>
            </a:r>
            <a:endParaRPr sz="1400">
              <a:solidFill>
                <a:srgbClr val="000000"/>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28"/>
          <p:cNvPicPr preferRelativeResize="0"/>
          <p:nvPr/>
        </p:nvPicPr>
        <p:blipFill>
          <a:blip r:embed="rId3">
            <a:alphaModFix/>
          </a:blip>
          <a:stretch>
            <a:fillRect/>
          </a:stretch>
        </p:blipFill>
        <p:spPr>
          <a:xfrm>
            <a:off x="5218050" y="1786025"/>
            <a:ext cx="2310850" cy="2248650"/>
          </a:xfrm>
          <a:prstGeom prst="rect">
            <a:avLst/>
          </a:prstGeom>
          <a:noFill/>
          <a:ln>
            <a:noFill/>
          </a:ln>
        </p:spPr>
      </p:pic>
      <p:pic>
        <p:nvPicPr>
          <p:cNvPr id="180" name="Google Shape;180;p28"/>
          <p:cNvPicPr preferRelativeResize="0"/>
          <p:nvPr/>
        </p:nvPicPr>
        <p:blipFill>
          <a:blip r:embed="rId4">
            <a:alphaModFix/>
          </a:blip>
          <a:stretch>
            <a:fillRect/>
          </a:stretch>
        </p:blipFill>
        <p:spPr>
          <a:xfrm>
            <a:off x="1504675" y="1786035"/>
            <a:ext cx="2032588" cy="2329189"/>
          </a:xfrm>
          <a:prstGeom prst="rect">
            <a:avLst/>
          </a:prstGeom>
          <a:noFill/>
          <a:ln>
            <a:noFill/>
          </a:ln>
        </p:spPr>
      </p:pic>
      <p:sp>
        <p:nvSpPr>
          <p:cNvPr id="181" name="Google Shape;181;p28"/>
          <p:cNvSpPr txBox="1"/>
          <p:nvPr/>
        </p:nvSpPr>
        <p:spPr>
          <a:xfrm>
            <a:off x="1849450" y="997025"/>
            <a:ext cx="1421100" cy="6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alibri"/>
                <a:ea typeface="Calibri"/>
                <a:cs typeface="Calibri"/>
                <a:sym typeface="Calibri"/>
              </a:rPr>
              <a:t>Anger</a:t>
            </a:r>
            <a:endParaRPr b="1" sz="2400">
              <a:latin typeface="Calibri"/>
              <a:ea typeface="Calibri"/>
              <a:cs typeface="Calibri"/>
              <a:sym typeface="Calibri"/>
            </a:endParaRPr>
          </a:p>
        </p:txBody>
      </p:sp>
      <p:sp>
        <p:nvSpPr>
          <p:cNvPr id="182" name="Google Shape;182;p28"/>
          <p:cNvSpPr txBox="1"/>
          <p:nvPr/>
        </p:nvSpPr>
        <p:spPr>
          <a:xfrm>
            <a:off x="5227350" y="978375"/>
            <a:ext cx="23853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alibri"/>
                <a:ea typeface="Calibri"/>
                <a:cs typeface="Calibri"/>
                <a:sym typeface="Calibri"/>
              </a:rPr>
              <a:t>Meditation</a:t>
            </a:r>
            <a:endParaRPr b="1" sz="2400">
              <a:latin typeface="Calibri"/>
              <a:ea typeface="Calibri"/>
              <a:cs typeface="Calibri"/>
              <a:sym typeface="Calibri"/>
            </a:endParaRPr>
          </a:p>
        </p:txBody>
      </p:sp>
      <p:sp>
        <p:nvSpPr>
          <p:cNvPr id="183" name="Google Shape;183;p28"/>
          <p:cNvSpPr txBox="1"/>
          <p:nvPr>
            <p:ph type="title"/>
          </p:nvPr>
        </p:nvSpPr>
        <p:spPr>
          <a:xfrm>
            <a:off x="626025" y="443175"/>
            <a:ext cx="7688700" cy="535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Subreddits used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nvSpPr>
        <p:spPr>
          <a:xfrm>
            <a:off x="292813" y="136468"/>
            <a:ext cx="7536094" cy="487056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200" u="sng">
                <a:solidFill>
                  <a:schemeClr val="dk1"/>
                </a:solidFill>
                <a:latin typeface="Calibri"/>
                <a:ea typeface="Calibri"/>
                <a:cs typeface="Calibri"/>
                <a:sym typeface="Calibri"/>
              </a:rPr>
              <a:t>Approach Used</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Web scrape reddit to collect posts for category - </a:t>
            </a:r>
            <a:r>
              <a:rPr b="1" lang="en" sz="1200">
                <a:solidFill>
                  <a:srgbClr val="0000FF"/>
                </a:solidFill>
                <a:latin typeface="Calibri"/>
                <a:ea typeface="Calibri"/>
                <a:cs typeface="Calibri"/>
                <a:sym typeface="Calibri"/>
              </a:rPr>
              <a:t>Anger, Meditation</a:t>
            </a:r>
            <a:endParaRPr b="1" sz="1100">
              <a:solidFill>
                <a:srgbClr val="0000FF"/>
              </a:solidFill>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 Make a dataset of combined posts</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Label categories as </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a:t>
            </a:r>
            <a:r>
              <a:rPr b="1" lang="en" sz="1200">
                <a:solidFill>
                  <a:srgbClr val="0000FF"/>
                </a:solidFill>
                <a:latin typeface="Calibri"/>
                <a:ea typeface="Calibri"/>
                <a:cs typeface="Calibri"/>
                <a:sym typeface="Calibri"/>
              </a:rPr>
              <a:t>- Anger - 1</a:t>
            </a:r>
            <a:endParaRPr b="1" sz="1100">
              <a:solidFill>
                <a:srgbClr val="0000FF"/>
              </a:solidFill>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  </a:t>
            </a:r>
            <a:r>
              <a:rPr b="1" lang="en" sz="1200">
                <a:solidFill>
                  <a:srgbClr val="0000FF"/>
                </a:solidFill>
                <a:latin typeface="Calibri"/>
                <a:ea typeface="Calibri"/>
                <a:cs typeface="Calibri"/>
                <a:sym typeface="Calibri"/>
              </a:rPr>
              <a:t>  - Meditation - 0</a:t>
            </a:r>
            <a:endParaRPr b="1" sz="1100">
              <a:solidFill>
                <a:srgbClr val="0000FF"/>
              </a:solidFill>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 From this dataset, </a:t>
            </a:r>
            <a:r>
              <a:rPr b="1" lang="en" sz="1200">
                <a:solidFill>
                  <a:srgbClr val="0000FF"/>
                </a:solidFill>
                <a:latin typeface="Calibri"/>
                <a:ea typeface="Calibri"/>
                <a:cs typeface="Calibri"/>
                <a:sym typeface="Calibri"/>
              </a:rPr>
              <a:t>randomly select 100 posts which will be used to test predictions</a:t>
            </a:r>
            <a:r>
              <a:rPr lang="en" sz="1200">
                <a:solidFill>
                  <a:schemeClr val="dk1"/>
                </a:solidFill>
                <a:latin typeface="Calibri"/>
                <a:ea typeface="Calibri"/>
                <a:cs typeface="Calibri"/>
                <a:sym typeface="Calibri"/>
              </a:rPr>
              <a:t> on various model that will be used for modeling</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Save (on the disk as csv files) the big dataset for train/test purpose during modeling and sliced dataset as final test on model</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Read both dataset on do cleaning</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 do train/test split</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 consider only words by using regex</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 lower case the characters in posts</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 apply lemmatization</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a:t>
            </a:r>
            <a:r>
              <a:rPr b="1" lang="en" sz="1200">
                <a:solidFill>
                  <a:srgbClr val="0000FF"/>
                </a:solidFill>
                <a:latin typeface="Calibri"/>
                <a:ea typeface="Calibri"/>
                <a:cs typeface="Calibri"/>
                <a:sym typeface="Calibri"/>
              </a:rPr>
              <a:t>Use Count Vectorizer using stop-words(including 'Anger' and 'Meditation' and synonym words to these categories) to remove these words from features</a:t>
            </a:r>
            <a:endParaRPr b="1" sz="1200">
              <a:solidFill>
                <a:srgbClr val="0000FF"/>
              </a:solidFill>
              <a:latin typeface="Calibri"/>
              <a:ea typeface="Calibri"/>
              <a:cs typeface="Calibri"/>
              <a:sym typeface="Calibri"/>
            </a:endParaRPr>
          </a:p>
          <a:p>
            <a:pPr indent="0" lvl="0" marL="0" marR="0" rtl="0" algn="l">
              <a:spcBef>
                <a:spcPts val="0"/>
              </a:spcBef>
              <a:spcAft>
                <a:spcPts val="0"/>
              </a:spcAft>
              <a:buNone/>
            </a:pPr>
            <a:r>
              <a:t/>
            </a:r>
            <a:endParaRPr b="1" sz="1200">
              <a:solidFill>
                <a:srgbClr val="0000FF"/>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    - get the features list</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 do this for train, test, final test dataset</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Train model</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For predictions</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 </a:t>
            </a:r>
            <a:r>
              <a:rPr b="1" lang="en" sz="1200">
                <a:solidFill>
                  <a:srgbClr val="0000FF"/>
                </a:solidFill>
                <a:latin typeface="Calibri"/>
                <a:ea typeface="Calibri"/>
                <a:cs typeface="Calibri"/>
                <a:sym typeface="Calibri"/>
              </a:rPr>
              <a:t>check for train/test score, final test score</a:t>
            </a:r>
            <a:endParaRPr b="1" sz="1100">
              <a:solidFill>
                <a:srgbClr val="0000FF"/>
              </a:solidFill>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    - accuracy of validation set and final test set</a:t>
            </a:r>
            <a:endParaRPr sz="1100"/>
          </a:p>
          <a:p>
            <a:pPr indent="0" lvl="0" marL="0" marR="0" rtl="0" algn="l">
              <a:spcBef>
                <a:spcPts val="0"/>
              </a:spcBef>
              <a:spcAft>
                <a:spcPts val="0"/>
              </a:spcAft>
              <a:buNone/>
            </a:pPr>
            <a:r>
              <a:rPr lang="en" sz="1200">
                <a:solidFill>
                  <a:schemeClr val="dk1"/>
                </a:solidFill>
                <a:latin typeface="Calibri"/>
                <a:ea typeface="Calibri"/>
                <a:cs typeface="Calibri"/>
                <a:sym typeface="Calibri"/>
              </a:rPr>
              <a:t>- Compare and recommend the best model based on comparison</a:t>
            </a:r>
            <a:endParaRPr sz="11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pic>
        <p:nvPicPr>
          <p:cNvPr id="189" name="Google Shape;189;p29"/>
          <p:cNvPicPr preferRelativeResize="0"/>
          <p:nvPr/>
        </p:nvPicPr>
        <p:blipFill>
          <a:blip r:embed="rId3">
            <a:alphaModFix/>
          </a:blip>
          <a:stretch>
            <a:fillRect/>
          </a:stretch>
        </p:blipFill>
        <p:spPr>
          <a:xfrm>
            <a:off x="423272" y="3299125"/>
            <a:ext cx="7151325" cy="345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30"/>
          <p:cNvPicPr preferRelativeResize="0"/>
          <p:nvPr/>
        </p:nvPicPr>
        <p:blipFill rotWithShape="1">
          <a:blip r:embed="rId3">
            <a:alphaModFix/>
          </a:blip>
          <a:srcRect b="0" l="0" r="0" t="0"/>
          <a:stretch/>
        </p:blipFill>
        <p:spPr>
          <a:xfrm>
            <a:off x="2145158" y="809144"/>
            <a:ext cx="4853683" cy="3725202"/>
          </a:xfrm>
          <a:prstGeom prst="rect">
            <a:avLst/>
          </a:prstGeom>
          <a:noFill/>
          <a:ln>
            <a:noFill/>
          </a:ln>
        </p:spPr>
      </p:pic>
      <p:sp>
        <p:nvSpPr>
          <p:cNvPr id="195" name="Google Shape;195;p30"/>
          <p:cNvSpPr txBox="1"/>
          <p:nvPr/>
        </p:nvSpPr>
        <p:spPr>
          <a:xfrm>
            <a:off x="1818525" y="223477"/>
            <a:ext cx="5363100" cy="585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Word Cloud of category – Anger</a:t>
            </a:r>
            <a:endParaRPr b="1" sz="18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Word cloud before removing category related words from posts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31"/>
          <p:cNvPicPr preferRelativeResize="0"/>
          <p:nvPr/>
        </p:nvPicPr>
        <p:blipFill rotWithShape="1">
          <a:blip r:embed="rId3">
            <a:alphaModFix/>
          </a:blip>
          <a:srcRect b="0" l="0" r="0" t="0"/>
          <a:stretch/>
        </p:blipFill>
        <p:spPr>
          <a:xfrm>
            <a:off x="2056865" y="999595"/>
            <a:ext cx="5194122" cy="3901925"/>
          </a:xfrm>
          <a:prstGeom prst="rect">
            <a:avLst/>
          </a:prstGeom>
          <a:noFill/>
          <a:ln>
            <a:noFill/>
          </a:ln>
        </p:spPr>
      </p:pic>
      <p:sp>
        <p:nvSpPr>
          <p:cNvPr id="201" name="Google Shape;201;p31"/>
          <p:cNvSpPr txBox="1"/>
          <p:nvPr/>
        </p:nvSpPr>
        <p:spPr>
          <a:xfrm>
            <a:off x="1818525" y="223479"/>
            <a:ext cx="5363100" cy="652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Word Cloud of category – Meditation</a:t>
            </a:r>
            <a:endParaRPr b="1" sz="24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Word cloud  before removing category related words from posts</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Google Shape;206;p32"/>
          <p:cNvPicPr preferRelativeResize="0"/>
          <p:nvPr/>
        </p:nvPicPr>
        <p:blipFill rotWithShape="1">
          <a:blip r:embed="rId3">
            <a:alphaModFix/>
          </a:blip>
          <a:srcRect b="0" l="0" r="0" t="0"/>
          <a:stretch/>
        </p:blipFill>
        <p:spPr>
          <a:xfrm>
            <a:off x="533438" y="1371653"/>
            <a:ext cx="3805051" cy="2920376"/>
          </a:xfrm>
          <a:prstGeom prst="rect">
            <a:avLst/>
          </a:prstGeom>
          <a:noFill/>
          <a:ln>
            <a:noFill/>
          </a:ln>
        </p:spPr>
      </p:pic>
      <p:pic>
        <p:nvPicPr>
          <p:cNvPr id="207" name="Google Shape;207;p32"/>
          <p:cNvPicPr preferRelativeResize="0"/>
          <p:nvPr/>
        </p:nvPicPr>
        <p:blipFill rotWithShape="1">
          <a:blip r:embed="rId4">
            <a:alphaModFix/>
          </a:blip>
          <a:srcRect b="0" l="0" r="0" t="0"/>
          <a:stretch/>
        </p:blipFill>
        <p:spPr>
          <a:xfrm>
            <a:off x="4572000" y="1352804"/>
            <a:ext cx="3974082" cy="2985407"/>
          </a:xfrm>
          <a:prstGeom prst="rect">
            <a:avLst/>
          </a:prstGeom>
          <a:noFill/>
          <a:ln>
            <a:noFill/>
          </a:ln>
        </p:spPr>
      </p:pic>
      <p:sp>
        <p:nvSpPr>
          <p:cNvPr id="208" name="Google Shape;208;p32"/>
          <p:cNvSpPr/>
          <p:nvPr/>
        </p:nvSpPr>
        <p:spPr>
          <a:xfrm>
            <a:off x="716624" y="1371653"/>
            <a:ext cx="2481209" cy="1263668"/>
          </a:xfrm>
          <a:prstGeom prst="donut">
            <a:avLst>
              <a:gd fmla="val 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09" name="Google Shape;209;p32"/>
          <p:cNvSpPr/>
          <p:nvPr/>
        </p:nvSpPr>
        <p:spPr>
          <a:xfrm>
            <a:off x="5494107" y="3567701"/>
            <a:ext cx="1125020" cy="539393"/>
          </a:xfrm>
          <a:prstGeom prst="donut">
            <a:avLst>
              <a:gd fmla="val 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10" name="Google Shape;210;p32"/>
          <p:cNvSpPr/>
          <p:nvPr/>
        </p:nvSpPr>
        <p:spPr>
          <a:xfrm>
            <a:off x="670391" y="3729520"/>
            <a:ext cx="1263721" cy="462337"/>
          </a:xfrm>
          <a:prstGeom prst="donut">
            <a:avLst>
              <a:gd fmla="val 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11" name="Google Shape;211;p32"/>
          <p:cNvSpPr/>
          <p:nvPr/>
        </p:nvSpPr>
        <p:spPr>
          <a:xfrm>
            <a:off x="6295492" y="1417835"/>
            <a:ext cx="1148137" cy="477748"/>
          </a:xfrm>
          <a:prstGeom prst="donut">
            <a:avLst>
              <a:gd fmla="val 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12" name="Google Shape;212;p32"/>
          <p:cNvSpPr/>
          <p:nvPr/>
        </p:nvSpPr>
        <p:spPr>
          <a:xfrm>
            <a:off x="654979" y="2342509"/>
            <a:ext cx="1055669" cy="392987"/>
          </a:xfrm>
          <a:prstGeom prst="donut">
            <a:avLst>
              <a:gd fmla="val 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13" name="Google Shape;213;p32"/>
          <p:cNvSpPr/>
          <p:nvPr/>
        </p:nvSpPr>
        <p:spPr>
          <a:xfrm>
            <a:off x="6950467" y="3567701"/>
            <a:ext cx="955496" cy="408398"/>
          </a:xfrm>
          <a:prstGeom prst="donut">
            <a:avLst>
              <a:gd fmla="val 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14" name="Google Shape;214;p32"/>
          <p:cNvSpPr/>
          <p:nvPr/>
        </p:nvSpPr>
        <p:spPr>
          <a:xfrm>
            <a:off x="1818526" y="3891337"/>
            <a:ext cx="1541124" cy="300520"/>
          </a:xfrm>
          <a:prstGeom prst="donut">
            <a:avLst>
              <a:gd fmla="val 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15" name="Google Shape;215;p32"/>
          <p:cNvSpPr/>
          <p:nvPr/>
        </p:nvSpPr>
        <p:spPr>
          <a:xfrm>
            <a:off x="4708133" y="2280863"/>
            <a:ext cx="1741470" cy="354458"/>
          </a:xfrm>
          <a:prstGeom prst="donut">
            <a:avLst>
              <a:gd fmla="val 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16" name="Google Shape;216;p32"/>
          <p:cNvSpPr txBox="1"/>
          <p:nvPr/>
        </p:nvSpPr>
        <p:spPr>
          <a:xfrm>
            <a:off x="1695237" y="339047"/>
            <a:ext cx="6411071" cy="39241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100">
                <a:solidFill>
                  <a:schemeClr val="dk1"/>
                </a:solidFill>
                <a:latin typeface="Calibri"/>
                <a:ea typeface="Calibri"/>
                <a:cs typeface="Calibri"/>
                <a:sym typeface="Calibri"/>
              </a:rPr>
              <a:t>Common high frequency words between two categories</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Google Shape;221;p33"/>
          <p:cNvPicPr preferRelativeResize="0"/>
          <p:nvPr/>
        </p:nvPicPr>
        <p:blipFill rotWithShape="1">
          <a:blip r:embed="rId3">
            <a:alphaModFix/>
          </a:blip>
          <a:srcRect b="0" l="0" r="0" t="0"/>
          <a:stretch/>
        </p:blipFill>
        <p:spPr>
          <a:xfrm>
            <a:off x="2392885" y="546189"/>
            <a:ext cx="3964250" cy="4534231"/>
          </a:xfrm>
          <a:prstGeom prst="rect">
            <a:avLst/>
          </a:prstGeom>
          <a:noFill/>
          <a:ln>
            <a:noFill/>
          </a:ln>
        </p:spPr>
      </p:pic>
      <p:sp>
        <p:nvSpPr>
          <p:cNvPr id="222" name="Google Shape;222;p33"/>
          <p:cNvSpPr txBox="1"/>
          <p:nvPr/>
        </p:nvSpPr>
        <p:spPr>
          <a:xfrm>
            <a:off x="685800" y="146406"/>
            <a:ext cx="7466743"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Top 20 words from the bag of words after removing stop </a:t>
            </a:r>
            <a:r>
              <a:rPr lang="en">
                <a:solidFill>
                  <a:schemeClr val="dk1"/>
                </a:solidFill>
                <a:latin typeface="Calibri"/>
                <a:ea typeface="Calibri"/>
                <a:cs typeface="Calibri"/>
                <a:sym typeface="Calibri"/>
              </a:rPr>
              <a:t>words</a:t>
            </a:r>
            <a:r>
              <a:rPr lang="en" sz="1400">
                <a:solidFill>
                  <a:schemeClr val="dk1"/>
                </a:solidFill>
                <a:latin typeface="Calibri"/>
                <a:ea typeface="Calibri"/>
                <a:cs typeface="Calibri"/>
                <a:sym typeface="Calibri"/>
              </a:rPr>
              <a:t> – including category related words</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