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0" r:id="rId3"/>
    <p:sldId id="284" r:id="rId4"/>
    <p:sldId id="287" r:id="rId5"/>
    <p:sldId id="288" r:id="rId6"/>
    <p:sldId id="258" r:id="rId7"/>
    <p:sldId id="259" r:id="rId8"/>
    <p:sldId id="260" r:id="rId9"/>
    <p:sldId id="261" r:id="rId10"/>
    <p:sldId id="263" r:id="rId11"/>
    <p:sldId id="262" r:id="rId12"/>
    <p:sldId id="264" r:id="rId13"/>
    <p:sldId id="270" r:id="rId14"/>
    <p:sldId id="271" r:id="rId15"/>
    <p:sldId id="272" r:id="rId16"/>
    <p:sldId id="265" r:id="rId17"/>
    <p:sldId id="266" r:id="rId18"/>
    <p:sldId id="267" r:id="rId19"/>
    <p:sldId id="268" r:id="rId20"/>
    <p:sldId id="273" r:id="rId21"/>
    <p:sldId id="274" r:id="rId22"/>
    <p:sldId id="276" r:id="rId23"/>
    <p:sldId id="289" r:id="rId24"/>
    <p:sldId id="277" r:id="rId25"/>
    <p:sldId id="29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520852-E2B3-433D-A94D-29B1C27A6D2E}" type="datetimeFigureOut">
              <a:rPr lang="en-US" smtClean="0"/>
              <a:t>5/24/2019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928EC9-4B7B-43A9-8A74-9D4112450316}" type="slidenum">
              <a:rPr lang="en-IN" smtClean="0"/>
              <a:t>‹#›</a:t>
            </a:fld>
            <a:endParaRPr lang="en-IN"/>
          </a:p>
        </p:txBody>
      </p:sp>
    </p:spTree>
    <p:extLst>
      <p:ext uri="{BB962C8B-B14F-4D97-AF65-F5344CB8AC3E}">
        <p14:creationId xmlns:p14="http://schemas.microsoft.com/office/powerpoint/2010/main" val="71759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1928EC9-4B7B-43A9-8A74-9D4112450316}" type="slidenum">
              <a:rPr lang="en-IN" smtClean="0"/>
              <a:t>5</a:t>
            </a:fld>
            <a:endParaRPr lang="en-IN"/>
          </a:p>
        </p:txBody>
      </p:sp>
    </p:spTree>
    <p:extLst>
      <p:ext uri="{BB962C8B-B14F-4D97-AF65-F5344CB8AC3E}">
        <p14:creationId xmlns:p14="http://schemas.microsoft.com/office/powerpoint/2010/main" val="292539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86D051-4736-4C92-B480-76B056D93026}"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86D051-4736-4C92-B480-76B056D93026}"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86D051-4736-4C92-B480-76B056D93026}"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86D051-4736-4C92-B480-76B056D93026}"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6D051-4736-4C92-B480-76B056D93026}" type="datetimeFigureOut">
              <a:rPr lang="en-US" smtClean="0"/>
              <a:pPr/>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86D051-4736-4C92-B480-76B056D93026}" type="datetimeFigureOut">
              <a:rPr lang="en-US" smtClean="0"/>
              <a:pPr/>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86D051-4736-4C92-B480-76B056D93026}" type="datetimeFigureOut">
              <a:rPr lang="en-US" smtClean="0"/>
              <a:pPr/>
              <a:t>5/24/2019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86D051-4736-4C92-B480-76B056D93026}" type="datetimeFigureOut">
              <a:rPr lang="en-US" smtClean="0"/>
              <a:pPr/>
              <a:t>5/24/2019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6D051-4736-4C92-B480-76B056D93026}" type="datetimeFigureOut">
              <a:rPr lang="en-US" smtClean="0"/>
              <a:pPr/>
              <a:t>5/24/2019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6D051-4736-4C92-B480-76B056D93026}" type="datetimeFigureOut">
              <a:rPr lang="en-US" smtClean="0"/>
              <a:pPr/>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6D051-4736-4C92-B480-76B056D93026}" type="datetimeFigureOut">
              <a:rPr lang="en-US" smtClean="0"/>
              <a:pPr/>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EC4D9-D8D1-42C0-A21E-7E4F11E2E3A4}" type="slidenum">
              <a:rPr lang="en-IN" smtClean="0"/>
              <a:pPr/>
              <a:t>‹#›</a:t>
            </a:fld>
            <a:endParaRPr lang="en-IN"/>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6D051-4736-4C92-B480-76B056D93026}" type="datetimeFigureOut">
              <a:rPr lang="en-US" smtClean="0"/>
              <a:pPr/>
              <a:t>5/24/2019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EC4D9-D8D1-42C0-A21E-7E4F11E2E3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atavizcatalogue.com/methods/histogram.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en.wikipedia.org/wiki/Kernel_smooth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K-nearest_neighbors_algorith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ikit-learn.org/stable/modules/generated/sklearn.svm.LinearSVC.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Histogram" TargetMode="External"/><Relationship Id="rId13" Type="http://schemas.openxmlformats.org/officeDocument/2006/relationships/image" Target="../media/image6.jpeg"/><Relationship Id="rId3" Type="http://schemas.openxmlformats.org/officeDocument/2006/relationships/hyperlink" Target="https://en.wikipedia.org/wiki/Data_analysis" TargetMode="External"/><Relationship Id="rId7" Type="http://schemas.openxmlformats.org/officeDocument/2006/relationships/hyperlink" Target="https://en.wikipedia.org/wiki/Box_plot" TargetMode="External"/><Relationship Id="rId12" Type="http://schemas.openxmlformats.org/officeDocument/2006/relationships/hyperlink" Target="https://en.wikipedia.org/wiki/Scatter_plo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Statistical_graphics" TargetMode="External"/><Relationship Id="rId11" Type="http://schemas.openxmlformats.org/officeDocument/2006/relationships/hyperlink" Target="https://en.wikipedia.org/wiki/Pareto_chart" TargetMode="External"/><Relationship Id="rId5" Type="http://schemas.openxmlformats.org/officeDocument/2006/relationships/hyperlink" Target="https://en.wikipedia.org/wiki/Statistical_model" TargetMode="External"/><Relationship Id="rId10" Type="http://schemas.openxmlformats.org/officeDocument/2006/relationships/hyperlink" Target="https://en.wikipedia.org/wiki/Run_chart" TargetMode="External"/><Relationship Id="rId4" Type="http://schemas.openxmlformats.org/officeDocument/2006/relationships/hyperlink" Target="https://en.wikipedia.org/wiki/Data_set" TargetMode="External"/><Relationship Id="rId9" Type="http://schemas.openxmlformats.org/officeDocument/2006/relationships/hyperlink" Target="https://en.wikipedia.org/wiki/Multi-vari_char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requency_distributio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Probability_distribu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Quartil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en.wikipedia.org/wiki/Outli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vidhur\Desktop\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p:txBody>
          <a:bodyPr>
            <a:noAutofit/>
          </a:bodyPr>
          <a:lstStyle/>
          <a:p>
            <a:r>
              <a:rPr lang="en-US" sz="6000" dirty="0" smtClean="0">
                <a:solidFill>
                  <a:srgbClr val="F1F53D"/>
                </a:solidFill>
                <a:latin typeface="Algerian" pitchFamily="82" charset="0"/>
              </a:rPr>
              <a:t>Heart health analysis</a:t>
            </a:r>
            <a:endParaRPr lang="en-IN" sz="6000" dirty="0">
              <a:solidFill>
                <a:srgbClr val="F1F53D"/>
              </a:solidFill>
              <a:latin typeface="Algerian" pitchFamily="82" charset="0"/>
            </a:endParaRPr>
          </a:p>
        </p:txBody>
      </p:sp>
      <p:sp>
        <p:nvSpPr>
          <p:cNvPr id="3" name="Subtitle 2"/>
          <p:cNvSpPr>
            <a:spLocks noGrp="1"/>
          </p:cNvSpPr>
          <p:nvPr>
            <p:ph type="subTitle" idx="1"/>
          </p:nvPr>
        </p:nvSpPr>
        <p:spPr/>
        <p:txBody>
          <a:bodyPr>
            <a:normAutofit/>
          </a:bodyPr>
          <a:lstStyle/>
          <a:p>
            <a:r>
              <a:rPr lang="en-US" sz="7200" b="1" dirty="0" smtClean="0">
                <a:solidFill>
                  <a:schemeClr val="bg1"/>
                </a:solidFill>
                <a:latin typeface="Brush Script MT" panose="03060802040406070304" pitchFamily="66" charset="0"/>
              </a:rPr>
              <a:t>Silver Swords</a:t>
            </a:r>
            <a:endParaRPr lang="en-IN" sz="7200" b="1" dirty="0">
              <a:solidFill>
                <a:schemeClr val="bg1"/>
              </a:solidFill>
              <a:latin typeface="Brush Script MT" panose="03060802040406070304" pitchFamily="66"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normAutofit/>
          </a:bodyPr>
          <a:lstStyle/>
          <a:p>
            <a:r>
              <a:rPr lang="en-US" dirty="0" smtClean="0">
                <a:solidFill>
                  <a:srgbClr val="FFFF00"/>
                </a:solidFill>
                <a:latin typeface="Algerian" pitchFamily="82" charset="0"/>
              </a:rPr>
              <a:t>Density plot</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r>
              <a:rPr lang="en-IN" sz="2000" dirty="0">
                <a:solidFill>
                  <a:schemeClr val="bg1"/>
                </a:solidFill>
              </a:rPr>
              <a:t>A Density Plot visualises the distribution of data over a continuous interval or time period. This chart is a variation of a </a:t>
            </a:r>
            <a:r>
              <a:rPr lang="en-IN" sz="2000" dirty="0">
                <a:solidFill>
                  <a:schemeClr val="bg1"/>
                </a:solidFill>
                <a:hlinkClick r:id="rId3"/>
              </a:rPr>
              <a:t>Histogram</a:t>
            </a:r>
            <a:r>
              <a:rPr lang="en-IN" sz="2000" dirty="0">
                <a:solidFill>
                  <a:schemeClr val="bg1"/>
                </a:solidFill>
              </a:rPr>
              <a:t> that uses </a:t>
            </a:r>
            <a:r>
              <a:rPr lang="en-IN" sz="2000" dirty="0">
                <a:solidFill>
                  <a:schemeClr val="bg1"/>
                </a:solidFill>
                <a:hlinkClick r:id="rId4"/>
              </a:rPr>
              <a:t>kernel smoothing</a:t>
            </a:r>
            <a:r>
              <a:rPr lang="en-IN" sz="2000" dirty="0">
                <a:solidFill>
                  <a:schemeClr val="bg1"/>
                </a:solidFill>
              </a:rPr>
              <a:t> to plot values, allowing for smoother distributions by smoothing out the noise. The peaks of a Density Plot help display where values </a:t>
            </a:r>
            <a:r>
              <a:rPr lang="en-IN" sz="2000" dirty="0" smtClean="0">
                <a:solidFill>
                  <a:schemeClr val="bg1"/>
                </a:solidFill>
              </a:rPr>
              <a:t>are </a:t>
            </a:r>
            <a:r>
              <a:rPr lang="en-IN" sz="2000" dirty="0">
                <a:solidFill>
                  <a:schemeClr val="bg1"/>
                </a:solidFill>
              </a:rPr>
              <a:t>concentrated over the interval</a:t>
            </a:r>
            <a:r>
              <a:rPr lang="en-IN" sz="2000" dirty="0" smtClean="0">
                <a:solidFill>
                  <a:schemeClr val="bg1"/>
                </a:solidFill>
              </a:rPr>
              <a:t>.</a:t>
            </a:r>
          </a:p>
          <a:p>
            <a:r>
              <a:rPr lang="en-US" sz="2000" dirty="0" smtClean="0"/>
              <a:t> </a:t>
            </a:r>
            <a:endParaRPr lang="en-US" sz="2000" dirty="0"/>
          </a:p>
          <a:p>
            <a:endParaRPr lang="en-IN" sz="2000" dirty="0"/>
          </a:p>
        </p:txBody>
      </p:sp>
      <p:pic>
        <p:nvPicPr>
          <p:cNvPr id="7170" name="Picture 2" descr="C:\Users\vidhur\Desktop\download.png"/>
          <p:cNvPicPr>
            <a:picLocks noChangeAspect="1" noChangeArrowheads="1"/>
          </p:cNvPicPr>
          <p:nvPr/>
        </p:nvPicPr>
        <p:blipFill>
          <a:blip r:embed="rId5"/>
          <a:srcRect/>
          <a:stretch>
            <a:fillRect/>
          </a:stretch>
        </p:blipFill>
        <p:spPr bwMode="auto">
          <a:xfrm>
            <a:off x="642910" y="3786190"/>
            <a:ext cx="2466975" cy="1847850"/>
          </a:xfrm>
          <a:prstGeom prst="rect">
            <a:avLst/>
          </a:prstGeom>
          <a:noFill/>
        </p:spPr>
      </p:pic>
      <p:pic>
        <p:nvPicPr>
          <p:cNvPr id="7171" name="Picture 3" descr="C:\Users\vidhur\Desktop\download (1).png"/>
          <p:cNvPicPr>
            <a:picLocks noChangeAspect="1" noChangeArrowheads="1"/>
          </p:cNvPicPr>
          <p:nvPr/>
        </p:nvPicPr>
        <p:blipFill>
          <a:blip r:embed="rId6"/>
          <a:srcRect/>
          <a:stretch>
            <a:fillRect/>
          </a:stretch>
        </p:blipFill>
        <p:spPr bwMode="auto">
          <a:xfrm>
            <a:off x="5214942" y="3929066"/>
            <a:ext cx="2533650" cy="1809750"/>
          </a:xfrm>
          <a:prstGeom prst="rect">
            <a:avLst/>
          </a:prstGeom>
          <a:noFill/>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Heat map</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r>
              <a:rPr lang="en-IN" sz="2400" dirty="0">
                <a:solidFill>
                  <a:schemeClr val="bg1"/>
                </a:solidFill>
                <a:latin typeface="Baskerville Old Face" pitchFamily="18" charset="0"/>
              </a:rPr>
              <a:t>a representation of data in the form of a map or diagram in which data values are represented as colours</a:t>
            </a:r>
            <a:r>
              <a:rPr lang="en-IN" sz="2400" dirty="0" smtClean="0">
                <a:solidFill>
                  <a:schemeClr val="bg1"/>
                </a:solidFill>
                <a:latin typeface="Baskerville Old Face" pitchFamily="18" charset="0"/>
              </a:rPr>
              <a:t>.</a:t>
            </a:r>
          </a:p>
          <a:p>
            <a:r>
              <a:rPr lang="en-IN" sz="2400" dirty="0">
                <a:solidFill>
                  <a:schemeClr val="bg1"/>
                </a:solidFill>
                <a:latin typeface="Baskerville Old Face" pitchFamily="18" charset="0"/>
              </a:rPr>
              <a:t>an image or map representing the varying temperature or infrared radiation recorded over an area or during a period of time</a:t>
            </a:r>
            <a:r>
              <a:rPr lang="en-IN" sz="2400" dirty="0" smtClean="0">
                <a:solidFill>
                  <a:schemeClr val="bg1"/>
                </a:solidFill>
                <a:latin typeface="Baskerville Old Face" pitchFamily="18" charset="0"/>
              </a:rPr>
              <a:t>.</a:t>
            </a:r>
          </a:p>
          <a:p>
            <a:r>
              <a:rPr lang="en-US" sz="2400" dirty="0" smtClean="0">
                <a:solidFill>
                  <a:schemeClr val="bg1"/>
                </a:solidFill>
                <a:latin typeface="Baskerville Old Face" pitchFamily="18" charset="0"/>
              </a:rPr>
              <a:t>This shows the relation between two different </a:t>
            </a:r>
          </a:p>
          <a:p>
            <a:r>
              <a:rPr lang="en-US" sz="2400" dirty="0" smtClean="0">
                <a:solidFill>
                  <a:schemeClr val="bg1"/>
                </a:solidFill>
                <a:latin typeface="Baskerville Old Face" pitchFamily="18" charset="0"/>
              </a:rPr>
              <a:t>Input variables or features</a:t>
            </a:r>
            <a:endParaRPr lang="en-IN" sz="2400" dirty="0">
              <a:solidFill>
                <a:schemeClr val="bg1"/>
              </a:solidFill>
              <a:latin typeface="Baskerville Old Face" pitchFamily="18" charset="0"/>
            </a:endParaRPr>
          </a:p>
        </p:txBody>
      </p:sp>
      <p:pic>
        <p:nvPicPr>
          <p:cNvPr id="8194" name="Picture 2" descr="C:\Users\vidhur\Desktop\download.jpg"/>
          <p:cNvPicPr>
            <a:picLocks noChangeAspect="1" noChangeArrowheads="1"/>
          </p:cNvPicPr>
          <p:nvPr/>
        </p:nvPicPr>
        <p:blipFill>
          <a:blip r:embed="rId3"/>
          <a:srcRect/>
          <a:stretch>
            <a:fillRect/>
          </a:stretch>
        </p:blipFill>
        <p:spPr bwMode="auto">
          <a:xfrm>
            <a:off x="500034" y="4572008"/>
            <a:ext cx="2466975" cy="1847850"/>
          </a:xfrm>
          <a:prstGeom prst="rect">
            <a:avLst/>
          </a:prstGeom>
          <a:noFill/>
        </p:spPr>
      </p:pic>
      <p:pic>
        <p:nvPicPr>
          <p:cNvPr id="8195" name="Picture 3" descr="C:\Users\vidhur\Desktop\maxresdefault.jpg"/>
          <p:cNvPicPr>
            <a:picLocks noChangeAspect="1" noChangeArrowheads="1"/>
          </p:cNvPicPr>
          <p:nvPr/>
        </p:nvPicPr>
        <p:blipFill>
          <a:blip r:embed="rId4" cstate="print"/>
          <a:srcRect/>
          <a:stretch>
            <a:fillRect/>
          </a:stretch>
        </p:blipFill>
        <p:spPr bwMode="auto">
          <a:xfrm>
            <a:off x="4597942" y="4429132"/>
            <a:ext cx="3081842" cy="1733536"/>
          </a:xfrm>
          <a:prstGeom prst="rect">
            <a:avLst/>
          </a:prstGeom>
          <a:noFill/>
        </p:spPr>
      </p:pic>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err="1" smtClean="0">
                <a:solidFill>
                  <a:srgbClr val="FFFF00"/>
                </a:solidFill>
                <a:latin typeface="Algerian" pitchFamily="82" charset="0"/>
              </a:rPr>
              <a:t>Knn</a:t>
            </a:r>
            <a:r>
              <a:rPr lang="en-US" dirty="0" smtClean="0">
                <a:solidFill>
                  <a:srgbClr val="FFFF00"/>
                </a:solidFill>
                <a:latin typeface="Algerian" pitchFamily="82" charset="0"/>
              </a:rPr>
              <a:t> model</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Autofit/>
          </a:bodyPr>
          <a:lstStyle/>
          <a:p>
            <a:r>
              <a:rPr lang="en-IN" sz="2000" dirty="0">
                <a:solidFill>
                  <a:schemeClr val="bg1"/>
                </a:solidFill>
                <a:latin typeface="Baskerville Old Face" pitchFamily="18" charset="0"/>
              </a:rPr>
              <a:t>The K-nearest </a:t>
            </a:r>
            <a:r>
              <a:rPr lang="en-IN" sz="2000" dirty="0" err="1">
                <a:solidFill>
                  <a:schemeClr val="bg1"/>
                </a:solidFill>
                <a:latin typeface="Baskerville Old Face" pitchFamily="18" charset="0"/>
              </a:rPr>
              <a:t>neighbors</a:t>
            </a:r>
            <a:r>
              <a:rPr lang="en-IN" sz="2000" dirty="0">
                <a:solidFill>
                  <a:schemeClr val="bg1"/>
                </a:solidFill>
                <a:latin typeface="Baskerville Old Face" pitchFamily="18" charset="0"/>
              </a:rPr>
              <a:t> (KNN) algorithm is a type of supervised machine learning algorithms. </a:t>
            </a:r>
            <a:r>
              <a:rPr lang="en-IN" sz="2000" dirty="0">
                <a:solidFill>
                  <a:schemeClr val="bg1"/>
                </a:solidFill>
                <a:latin typeface="Baskerville Old Face" pitchFamily="18" charset="0"/>
                <a:hlinkClick r:id="rId3"/>
              </a:rPr>
              <a:t>KNN</a:t>
            </a:r>
            <a:r>
              <a:rPr lang="en-IN" sz="2000" dirty="0">
                <a:solidFill>
                  <a:schemeClr val="bg1"/>
                </a:solidFill>
                <a:latin typeface="Baskerville Old Face" pitchFamily="18" charset="0"/>
              </a:rPr>
              <a:t> is extremely easy to implement in its most basic form, and yet performs quite complex classification tasks. It is a lazy learning algorithm since it doesn't have a specialized training phase. Rather, it uses all of the data for training while classifying a new data point or instance. KNN is a non-parametric learning algorithm, which means that it doesn't assume anything about the underlying data. This is an extremely useful feature since most of the real world data doesn't really follow any theoretical assumption</a:t>
            </a:r>
          </a:p>
        </p:txBody>
      </p:sp>
      <p:pic>
        <p:nvPicPr>
          <p:cNvPr id="9218" name="Picture 2" descr="C:\Users\vidhur\Desktop\k-nearest-neighbors-algorithm-python-scikit-learn-1.png"/>
          <p:cNvPicPr>
            <a:picLocks noChangeAspect="1" noChangeArrowheads="1"/>
          </p:cNvPicPr>
          <p:nvPr/>
        </p:nvPicPr>
        <p:blipFill>
          <a:blip r:embed="rId4"/>
          <a:srcRect/>
          <a:stretch>
            <a:fillRect/>
          </a:stretch>
        </p:blipFill>
        <p:spPr bwMode="auto">
          <a:xfrm>
            <a:off x="1214414" y="4500570"/>
            <a:ext cx="2422854" cy="1644634"/>
          </a:xfrm>
          <a:prstGeom prst="rect">
            <a:avLst/>
          </a:prstGeom>
          <a:noFill/>
        </p:spPr>
      </p:pic>
      <p:pic>
        <p:nvPicPr>
          <p:cNvPr id="9219" name="Picture 3" descr="C:\Users\vidhur\Desktop\k-nearest-neighbors-algorithm-python-scikit-learn-2.png"/>
          <p:cNvPicPr>
            <a:picLocks noChangeAspect="1" noChangeArrowheads="1"/>
          </p:cNvPicPr>
          <p:nvPr/>
        </p:nvPicPr>
        <p:blipFill>
          <a:blip r:embed="rId5"/>
          <a:srcRect/>
          <a:stretch>
            <a:fillRect/>
          </a:stretch>
        </p:blipFill>
        <p:spPr bwMode="auto">
          <a:xfrm>
            <a:off x="5000628" y="4500570"/>
            <a:ext cx="2855202" cy="1885622"/>
          </a:xfrm>
          <a:prstGeom prst="rect">
            <a:avLst/>
          </a:prstGeom>
          <a:noFill/>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err="1" smtClean="0">
                <a:solidFill>
                  <a:srgbClr val="FFFF00"/>
                </a:solidFill>
                <a:latin typeface="Algerian" pitchFamily="82" charset="0"/>
              </a:rPr>
              <a:t>Knn</a:t>
            </a:r>
            <a:r>
              <a:rPr lang="en-US" dirty="0" smtClean="0">
                <a:solidFill>
                  <a:srgbClr val="FFFF00"/>
                </a:solidFill>
                <a:latin typeface="Algerian" pitchFamily="82" charset="0"/>
              </a:rPr>
              <a:t> in model</a:t>
            </a:r>
            <a:endParaRPr lang="en-IN" dirty="0">
              <a:solidFill>
                <a:srgbClr val="FFFF0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600200"/>
          <a:ext cx="6172200" cy="4851400"/>
        </p:xfrm>
        <a:graphic>
          <a:graphicData uri="http://schemas.openxmlformats.org/drawingml/2006/table">
            <a:tbl>
              <a:tblPr firstRow="1" bandRow="1">
                <a:tableStyleId>{5C22544A-7EE6-4342-B048-85BDC9FD1C3A}</a:tableStyleId>
              </a:tblPr>
              <a:tblGrid>
                <a:gridCol w="2057400"/>
                <a:gridCol w="2057400"/>
                <a:gridCol w="2057400"/>
              </a:tblGrid>
              <a:tr h="370840">
                <a:tc>
                  <a:txBody>
                    <a:bodyPr/>
                    <a:lstStyle/>
                    <a:p>
                      <a:r>
                        <a:rPr lang="en-US" dirty="0" smtClean="0"/>
                        <a:t>Model</a:t>
                      </a:r>
                      <a:r>
                        <a:rPr lang="en-US" baseline="0" dirty="0" smtClean="0"/>
                        <a:t> number</a:t>
                      </a:r>
                      <a:endParaRPr lang="en-IN" dirty="0"/>
                    </a:p>
                  </a:txBody>
                  <a:tcPr/>
                </a:tc>
                <a:tc>
                  <a:txBody>
                    <a:bodyPr/>
                    <a:lstStyle/>
                    <a:p>
                      <a:r>
                        <a:rPr lang="en-US" dirty="0" smtClean="0"/>
                        <a:t>Features</a:t>
                      </a:r>
                      <a:endParaRPr lang="en-IN" dirty="0"/>
                    </a:p>
                  </a:txBody>
                  <a:tcPr/>
                </a:tc>
                <a:tc>
                  <a:txBody>
                    <a:bodyPr/>
                    <a:lstStyle/>
                    <a:p>
                      <a:r>
                        <a:rPr lang="en-US" dirty="0" smtClean="0"/>
                        <a:t>Accuracy</a:t>
                      </a:r>
                      <a:r>
                        <a:rPr lang="en-US" baseline="0" dirty="0" smtClean="0"/>
                        <a:t> score</a:t>
                      </a:r>
                      <a:endParaRPr lang="en-IN" dirty="0"/>
                    </a:p>
                  </a:txBody>
                  <a:tcPr/>
                </a:tc>
              </a:tr>
              <a:tr h="370840">
                <a:tc>
                  <a:txBody>
                    <a:bodyPr/>
                    <a:lstStyle/>
                    <a:p>
                      <a:r>
                        <a:rPr lang="en-US" dirty="0" smtClean="0"/>
                        <a:t>1</a:t>
                      </a:r>
                    </a:p>
                    <a:p>
                      <a:endParaRPr lang="en-IN" dirty="0"/>
                    </a:p>
                  </a:txBody>
                  <a:tcPr/>
                </a:tc>
                <a:tc>
                  <a:txBody>
                    <a:bodyPr/>
                    <a:lstStyle/>
                    <a:p>
                      <a:r>
                        <a:rPr lang="en-US" sz="1800" kern="1200" dirty="0" smtClean="0">
                          <a:solidFill>
                            <a:schemeClr val="dk1"/>
                          </a:solidFill>
                          <a:latin typeface="+mn-lt"/>
                          <a:ea typeface="+mn-ea"/>
                          <a:cs typeface="+mn-cs"/>
                        </a:rPr>
                        <a:t>Age</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sex,</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cp, </a:t>
                      </a:r>
                      <a:r>
                        <a:rPr lang="en-US" sz="1800" kern="1200" dirty="0" err="1" smtClean="0">
                          <a:solidFill>
                            <a:schemeClr val="dk1"/>
                          </a:solidFill>
                          <a:latin typeface="+mn-lt"/>
                          <a:ea typeface="+mn-ea"/>
                          <a:cs typeface="+mn-cs"/>
                        </a:rPr>
                        <a:t>trestbps</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chol</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fbs</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restecg</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exang</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r>
                        <a:rPr lang="en-US" sz="1800" kern="1200" dirty="0" smtClean="0">
                          <a:solidFill>
                            <a:schemeClr val="dk1"/>
                          </a:solidFill>
                          <a:latin typeface="+mn-lt"/>
                          <a:ea typeface="+mn-ea"/>
                          <a:cs typeface="+mn-cs"/>
                        </a:rPr>
                        <a:t>, slope</a:t>
                      </a:r>
                    </a:p>
                    <a:p>
                      <a:r>
                        <a:rPr lang="en-US" sz="1800" kern="1200" dirty="0" smtClean="0">
                          <a:solidFill>
                            <a:schemeClr val="dk1"/>
                          </a:solidFill>
                          <a:latin typeface="+mn-lt"/>
                          <a:ea typeface="+mn-ea"/>
                          <a:cs typeface="+mn-cs"/>
                        </a:rPr>
                        <a:t> ca,</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t>
                      </a:r>
                      <a:endParaRPr lang="en-IN" dirty="0"/>
                    </a:p>
                  </a:txBody>
                  <a:tcPr/>
                </a:tc>
                <a:tc>
                  <a:txBody>
                    <a:bodyPr/>
                    <a:lstStyle/>
                    <a:p>
                      <a:r>
                        <a:rPr lang="en-US" dirty="0" smtClean="0"/>
                        <a:t>59.01</a:t>
                      </a:r>
                      <a:endParaRPr lang="en-IN" dirty="0"/>
                    </a:p>
                  </a:txBody>
                  <a:tcPr/>
                </a:tc>
              </a:tr>
              <a:tr h="370840">
                <a:tc>
                  <a:txBody>
                    <a:bodyPr/>
                    <a:lstStyle/>
                    <a:p>
                      <a:r>
                        <a:rPr lang="en-US" dirty="0" smtClean="0"/>
                        <a:t>2</a:t>
                      </a:r>
                      <a:endParaRPr lang="en-IN" dirty="0"/>
                    </a:p>
                  </a:txBody>
                  <a:tcPr/>
                </a:tc>
                <a:tc>
                  <a:txBody>
                    <a:bodyPr/>
                    <a:lstStyle/>
                    <a:p>
                      <a:r>
                        <a:rPr lang="en-US" sz="1800" kern="1200" dirty="0" smtClean="0">
                          <a:solidFill>
                            <a:schemeClr val="dk1"/>
                          </a:solidFill>
                          <a:latin typeface="+mn-lt"/>
                          <a:ea typeface="+mn-ea"/>
                          <a:cs typeface="+mn-cs"/>
                        </a:rPr>
                        <a:t>Age, </a:t>
                      </a:r>
                      <a:r>
                        <a:rPr lang="en-US" sz="1800" kern="1200" dirty="0" err="1" smtClean="0">
                          <a:solidFill>
                            <a:schemeClr val="dk1"/>
                          </a:solidFill>
                          <a:latin typeface="+mn-lt"/>
                          <a:ea typeface="+mn-ea"/>
                          <a:cs typeface="+mn-cs"/>
                        </a:rPr>
                        <a:t>trestbps</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Chol</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endParaRPr lang="en-IN" dirty="0"/>
                    </a:p>
                  </a:txBody>
                  <a:tcPr/>
                </a:tc>
                <a:tc>
                  <a:txBody>
                    <a:bodyPr/>
                    <a:lstStyle/>
                    <a:p>
                      <a:r>
                        <a:rPr lang="en-US" dirty="0" smtClean="0"/>
                        <a:t>59.04</a:t>
                      </a:r>
                    </a:p>
                    <a:p>
                      <a:endParaRPr lang="en-US" dirty="0" smtClean="0"/>
                    </a:p>
                    <a:p>
                      <a:endParaRPr lang="en-IN" dirty="0"/>
                    </a:p>
                  </a:txBody>
                  <a:tcPr/>
                </a:tc>
              </a:tr>
              <a:tr h="370840">
                <a:tc>
                  <a:txBody>
                    <a:bodyPr/>
                    <a:lstStyle/>
                    <a:p>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sex,fbs,restegc,exang,cp,slope,ca,thal</a:t>
                      </a:r>
                      <a:endParaRPr lang="en-US" sz="1800" kern="1200" dirty="0" smtClean="0">
                        <a:solidFill>
                          <a:schemeClr val="dk1"/>
                        </a:solidFill>
                        <a:latin typeface="+mn-lt"/>
                        <a:ea typeface="+mn-ea"/>
                        <a:cs typeface="+mn-cs"/>
                      </a:endParaRPr>
                    </a:p>
                    <a:p>
                      <a:endParaRPr lang="en-IN" dirty="0"/>
                    </a:p>
                  </a:txBody>
                  <a:tcPr/>
                </a:tc>
                <a:tc>
                  <a:txBody>
                    <a:bodyPr/>
                    <a:lstStyle/>
                    <a:p>
                      <a:r>
                        <a:rPr lang="en-US" dirty="0" smtClean="0"/>
                        <a:t>81</a:t>
                      </a:r>
                      <a:endParaRPr lang="en-IN" dirty="0"/>
                    </a:p>
                  </a:txBody>
                  <a:tcPr/>
                </a:tc>
              </a:tr>
              <a:tr h="370840">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smtClean="0">
                          <a:solidFill>
                            <a:schemeClr val="dk1"/>
                          </a:solidFill>
                          <a:latin typeface="+mn-lt"/>
                          <a:ea typeface="+mn-ea"/>
                          <a:cs typeface="+mn-cs"/>
                        </a:rPr>
                        <a:t>age,cp,thalach,chol,restecg</a:t>
                      </a:r>
                      <a:endParaRPr lang="en-IN" sz="1800" b="1" i="0" kern="1200" dirty="0" smtClean="0">
                        <a:solidFill>
                          <a:schemeClr val="dk1"/>
                        </a:solidFill>
                        <a:latin typeface="+mn-lt"/>
                        <a:ea typeface="+mn-ea"/>
                        <a:cs typeface="+mn-cs"/>
                      </a:endParaRPr>
                    </a:p>
                    <a:p>
                      <a:endParaRPr lang="en-IN" dirty="0"/>
                    </a:p>
                  </a:txBody>
                  <a:tcPr/>
                </a:tc>
                <a:tc>
                  <a:txBody>
                    <a:bodyPr/>
                    <a:lstStyle/>
                    <a:p>
                      <a:r>
                        <a:rPr lang="en-US" dirty="0" smtClean="0"/>
                        <a:t>83.26</a:t>
                      </a:r>
                    </a:p>
                    <a:p>
                      <a:endParaRPr lang="en-IN"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vidhur\Desktop\1.jpg"/>
          <p:cNvPicPr>
            <a:picLocks noChangeAspect="1" noChangeArrowheads="1"/>
          </p:cNvPicPr>
          <p:nvPr/>
        </p:nvPicPr>
        <p:blipFill>
          <a:blip r:embed="rId2"/>
          <a:srcRect/>
          <a:stretch>
            <a:fillRect/>
          </a:stretch>
        </p:blipFill>
        <p:spPr bwMode="auto">
          <a:xfrm>
            <a:off x="-285783" y="0"/>
            <a:ext cx="9429784" cy="6858000"/>
          </a:xfrm>
          <a:prstGeom prst="rect">
            <a:avLst/>
          </a:prstGeom>
          <a:noFill/>
        </p:spPr>
      </p:pic>
      <p:sp>
        <p:nvSpPr>
          <p:cNvPr id="2" name="Title 1"/>
          <p:cNvSpPr>
            <a:spLocks noGrp="1"/>
          </p:cNvSpPr>
          <p:nvPr>
            <p:ph type="title"/>
          </p:nvPr>
        </p:nvSpPr>
        <p:spPr/>
        <p:txBody>
          <a:bodyPr>
            <a:normAutofit fontScale="90000"/>
          </a:bodyPr>
          <a:lstStyle/>
          <a:p>
            <a:r>
              <a:rPr lang="en-US" dirty="0" err="1" smtClean="0">
                <a:solidFill>
                  <a:srgbClr val="FFFF00"/>
                </a:solidFill>
                <a:latin typeface="Algerian" pitchFamily="82" charset="0"/>
              </a:rPr>
              <a:t>Visualising</a:t>
            </a:r>
            <a:r>
              <a:rPr lang="en-US" dirty="0" smtClean="0">
                <a:solidFill>
                  <a:srgbClr val="FFFF00"/>
                </a:solidFill>
                <a:latin typeface="Algerian" pitchFamily="82" charset="0"/>
              </a:rPr>
              <a:t> the probability</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lstStyle/>
          <a:p>
            <a:pPr>
              <a:buNone/>
            </a:pPr>
            <a:r>
              <a:rPr lang="en-US" dirty="0" smtClean="0">
                <a:solidFill>
                  <a:schemeClr val="bg1"/>
                </a:solidFill>
              </a:rPr>
              <a:t>  </a:t>
            </a:r>
            <a:r>
              <a:rPr lang="en-US" dirty="0" smtClean="0">
                <a:solidFill>
                  <a:schemeClr val="bg1"/>
                </a:solidFill>
                <a:latin typeface="Baskerville Old Face" pitchFamily="18" charset="0"/>
              </a:rPr>
              <a:t>In KNN classification the output is classified based on the nearest values to </a:t>
            </a:r>
            <a:r>
              <a:rPr lang="en-US" dirty="0" err="1" smtClean="0">
                <a:solidFill>
                  <a:schemeClr val="bg1"/>
                </a:solidFill>
                <a:latin typeface="Baskerville Old Face" pitchFamily="18" charset="0"/>
              </a:rPr>
              <a:t>inputs,so</a:t>
            </a:r>
            <a:r>
              <a:rPr lang="en-US" dirty="0" smtClean="0">
                <a:solidFill>
                  <a:schemeClr val="bg1"/>
                </a:solidFill>
                <a:latin typeface="Baskerville Old Face" pitchFamily="18" charset="0"/>
              </a:rPr>
              <a:t> it’s not accurate all the </a:t>
            </a:r>
            <a:r>
              <a:rPr lang="en-US" dirty="0" err="1" smtClean="0">
                <a:solidFill>
                  <a:schemeClr val="bg1"/>
                </a:solidFill>
                <a:latin typeface="Baskerville Old Face" pitchFamily="18" charset="0"/>
              </a:rPr>
              <a:t>times.So</a:t>
            </a:r>
            <a:r>
              <a:rPr lang="en-US" dirty="0" smtClean="0">
                <a:solidFill>
                  <a:schemeClr val="bg1"/>
                </a:solidFill>
                <a:latin typeface="Baskerville Old Face" pitchFamily="18" charset="0"/>
              </a:rPr>
              <a:t> predicting the output based the probabilities gives the more accurate </a:t>
            </a:r>
            <a:r>
              <a:rPr lang="en-US" dirty="0" err="1" smtClean="0">
                <a:solidFill>
                  <a:schemeClr val="bg1"/>
                </a:solidFill>
                <a:latin typeface="Baskerville Old Face" pitchFamily="18" charset="0"/>
              </a:rPr>
              <a:t>results.In</a:t>
            </a:r>
            <a:r>
              <a:rPr lang="en-US" dirty="0" smtClean="0">
                <a:solidFill>
                  <a:schemeClr val="bg1"/>
                </a:solidFill>
                <a:latin typeface="Baskerville Old Face" pitchFamily="18" charset="0"/>
              </a:rPr>
              <a:t> visualizing the probability graph it show a graph between the </a:t>
            </a:r>
            <a:r>
              <a:rPr lang="en-US" dirty="0" err="1" smtClean="0">
                <a:solidFill>
                  <a:schemeClr val="bg1"/>
                </a:solidFill>
                <a:latin typeface="Baskerville Old Face" pitchFamily="18" charset="0"/>
              </a:rPr>
              <a:t>probality</a:t>
            </a:r>
            <a:r>
              <a:rPr lang="en-US" dirty="0" smtClean="0">
                <a:solidFill>
                  <a:schemeClr val="bg1"/>
                </a:solidFill>
                <a:latin typeface="Baskerville Old Face" pitchFamily="18" charset="0"/>
              </a:rPr>
              <a:t> and the instances of </a:t>
            </a:r>
            <a:r>
              <a:rPr lang="en-US" dirty="0" err="1" smtClean="0">
                <a:solidFill>
                  <a:schemeClr val="bg1"/>
                </a:solidFill>
                <a:latin typeface="Baskerville Old Face" pitchFamily="18" charset="0"/>
              </a:rPr>
              <a:t>occurance</a:t>
            </a:r>
            <a:r>
              <a:rPr lang="en-US" dirty="0" smtClean="0">
                <a:solidFill>
                  <a:schemeClr val="bg1"/>
                </a:solidFill>
                <a:latin typeface="Baskerville Old Face" pitchFamily="18" charset="0"/>
              </a:rPr>
              <a:t> of the labels.</a:t>
            </a:r>
            <a:endParaRPr lang="en-IN" dirty="0">
              <a:solidFill>
                <a:schemeClr val="bg1"/>
              </a:solidFill>
              <a:latin typeface="Baskerville Old Face" pitchFamily="18" charset="0"/>
            </a:endParaRP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vidhur\Desktop\1.jpg"/>
          <p:cNvPicPr>
            <a:picLocks noChangeAspect="1" noChangeArrowheads="1"/>
          </p:cNvPicPr>
          <p:nvPr/>
        </p:nvPicPr>
        <p:blipFill>
          <a:blip r:embed="rId2"/>
          <a:srcRect/>
          <a:stretch>
            <a:fillRect/>
          </a:stretch>
        </p:blipFill>
        <p:spPr bwMode="auto">
          <a:xfrm>
            <a:off x="0"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Logistic regression </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r>
              <a:rPr lang="en-IN" sz="2000" dirty="0">
                <a:solidFill>
                  <a:schemeClr val="bg1"/>
                </a:solidFill>
                <a:latin typeface="Baskerville Old Face" pitchFamily="18" charset="0"/>
              </a:rPr>
              <a:t>Logistic Regression is one of the most simple and commonly used Machine Learning algorithms for two-class classification. It is easy to implement and can be used as the baseline for any binary classification problem. Its basic fundamental concepts are also constructive in deep learning. Logistic regression describes and estimates the relationship between one dependent binary variable and independent variables</a:t>
            </a:r>
            <a:r>
              <a:rPr lang="en-IN" sz="2000" dirty="0" smtClean="0">
                <a:solidFill>
                  <a:schemeClr val="bg1"/>
                </a:solidFill>
                <a:latin typeface="Baskerville Old Face" pitchFamily="18" charset="0"/>
              </a:rPr>
              <a:t>.</a:t>
            </a:r>
          </a:p>
          <a:p>
            <a:r>
              <a:rPr lang="en-US" sz="2000" dirty="0" smtClean="0">
                <a:solidFill>
                  <a:schemeClr val="bg1"/>
                </a:solidFill>
                <a:latin typeface="Baskerville Old Face" pitchFamily="18" charset="0"/>
              </a:rPr>
              <a:t> </a:t>
            </a:r>
            <a:r>
              <a:rPr lang="en-IN" sz="2000" dirty="0">
                <a:solidFill>
                  <a:schemeClr val="bg1"/>
                </a:solidFill>
                <a:latin typeface="Baskerville Old Face" pitchFamily="18" charset="0"/>
              </a:rPr>
              <a:t>Logistic Regression can be used for various classification problems such as spam detection. Diabetes prediction, if a given customer will purchase a particular product or will they churn another competitor, whether the user will click on a given advertisement link or not, and many more examples are in the bucket.</a:t>
            </a:r>
          </a:p>
        </p:txBody>
      </p:sp>
      <p:pic>
        <p:nvPicPr>
          <p:cNvPr id="10243" name="Picture 3" descr="C:\Users\vidhur\Desktop\logistic-reg2.png"/>
          <p:cNvPicPr>
            <a:picLocks noChangeAspect="1" noChangeArrowheads="1"/>
          </p:cNvPicPr>
          <p:nvPr/>
        </p:nvPicPr>
        <p:blipFill>
          <a:blip r:embed="rId3" cstate="print"/>
          <a:srcRect/>
          <a:stretch>
            <a:fillRect/>
          </a:stretch>
        </p:blipFill>
        <p:spPr bwMode="auto">
          <a:xfrm>
            <a:off x="5214942" y="4929198"/>
            <a:ext cx="2930505" cy="1836611"/>
          </a:xfrm>
          <a:prstGeom prst="rect">
            <a:avLst/>
          </a:prstGeom>
          <a:noFill/>
        </p:spPr>
      </p:pic>
      <p:pic>
        <p:nvPicPr>
          <p:cNvPr id="6" name="Picture 2" descr="C:\Users\vidhur\Desktop\logistic.png"/>
          <p:cNvPicPr>
            <a:picLocks noChangeAspect="1" noChangeArrowheads="1"/>
          </p:cNvPicPr>
          <p:nvPr/>
        </p:nvPicPr>
        <p:blipFill>
          <a:blip r:embed="rId4" cstate="print"/>
          <a:srcRect/>
          <a:stretch>
            <a:fillRect/>
          </a:stretch>
        </p:blipFill>
        <p:spPr bwMode="auto">
          <a:xfrm>
            <a:off x="571472" y="5199830"/>
            <a:ext cx="2210894" cy="1658170"/>
          </a:xfrm>
          <a:prstGeom prst="rect">
            <a:avLst/>
          </a:prstGeom>
          <a:noFill/>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Logistic regression in </a:t>
            </a:r>
            <a:r>
              <a:rPr lang="en-US" dirty="0" err="1" smtClean="0">
                <a:solidFill>
                  <a:srgbClr val="FFFF00"/>
                </a:solidFill>
                <a:latin typeface="Algerian" pitchFamily="82" charset="0"/>
              </a:rPr>
              <a:t>hha</a:t>
            </a:r>
            <a:endParaRPr lang="en-IN" dirty="0">
              <a:solidFill>
                <a:srgbClr val="FFFF0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600200"/>
          <a:ext cx="8229600" cy="3759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Model number </a:t>
                      </a:r>
                      <a:endParaRPr lang="en-IN" dirty="0"/>
                    </a:p>
                  </a:txBody>
                  <a:tcPr/>
                </a:tc>
                <a:tc>
                  <a:txBody>
                    <a:bodyPr/>
                    <a:lstStyle/>
                    <a:p>
                      <a:r>
                        <a:rPr lang="en-US" dirty="0" smtClean="0"/>
                        <a:t>Features </a:t>
                      </a:r>
                      <a:endParaRPr lang="en-IN" dirty="0"/>
                    </a:p>
                  </a:txBody>
                  <a:tcPr/>
                </a:tc>
                <a:tc>
                  <a:txBody>
                    <a:bodyPr/>
                    <a:lstStyle/>
                    <a:p>
                      <a:r>
                        <a:rPr lang="en-US" dirty="0" smtClean="0"/>
                        <a:t>Accuracy score</a:t>
                      </a:r>
                      <a:endParaRPr lang="en-IN" dirty="0"/>
                    </a:p>
                  </a:txBody>
                  <a:tcPr/>
                </a:tc>
              </a:tr>
              <a:tr h="370840">
                <a:tc>
                  <a:txBody>
                    <a:bodyPr/>
                    <a:lstStyle/>
                    <a:p>
                      <a:r>
                        <a:rPr lang="en-US" dirty="0" smtClean="0"/>
                        <a:t>1</a:t>
                      </a:r>
                      <a:endParaRPr lang="en-IN" dirty="0"/>
                    </a:p>
                  </a:txBody>
                  <a:tcPr/>
                </a:tc>
                <a:tc>
                  <a:txBody>
                    <a:bodyPr/>
                    <a:lstStyle/>
                    <a:p>
                      <a:r>
                        <a:rPr lang="en-US" sz="1800" kern="1200" dirty="0" smtClean="0">
                          <a:solidFill>
                            <a:schemeClr val="dk1"/>
                          </a:solidFill>
                          <a:latin typeface="+mn-lt"/>
                          <a:ea typeface="+mn-ea"/>
                          <a:cs typeface="+mn-cs"/>
                        </a:rPr>
                        <a:t>Age</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sex,</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cp, </a:t>
                      </a:r>
                      <a:r>
                        <a:rPr lang="en-US" sz="1800" kern="1200" dirty="0" err="1" smtClean="0">
                          <a:solidFill>
                            <a:schemeClr val="dk1"/>
                          </a:solidFill>
                          <a:latin typeface="+mn-lt"/>
                          <a:ea typeface="+mn-ea"/>
                          <a:cs typeface="+mn-cs"/>
                        </a:rPr>
                        <a:t>trestbps</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chol</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fbs</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restecg</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exang</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r>
                        <a:rPr lang="en-US" sz="1800" kern="1200" dirty="0" smtClean="0">
                          <a:solidFill>
                            <a:schemeClr val="dk1"/>
                          </a:solidFill>
                          <a:latin typeface="+mn-lt"/>
                          <a:ea typeface="+mn-ea"/>
                          <a:cs typeface="+mn-cs"/>
                        </a:rPr>
                        <a:t>, slope</a:t>
                      </a:r>
                    </a:p>
                    <a:p>
                      <a:r>
                        <a:rPr lang="en-US" sz="1800" kern="1200" dirty="0" smtClean="0">
                          <a:solidFill>
                            <a:schemeClr val="dk1"/>
                          </a:solidFill>
                          <a:latin typeface="+mn-lt"/>
                          <a:ea typeface="+mn-ea"/>
                          <a:cs typeface="+mn-cs"/>
                        </a:rPr>
                        <a:t> ca,</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t>
                      </a:r>
                      <a:endParaRPr lang="en-IN" dirty="0"/>
                    </a:p>
                  </a:txBody>
                  <a:tcPr/>
                </a:tc>
                <a:tc>
                  <a:txBody>
                    <a:bodyPr/>
                    <a:lstStyle/>
                    <a:p>
                      <a:r>
                        <a:rPr lang="en-US" dirty="0" smtClean="0"/>
                        <a:t>85.24</a:t>
                      </a:r>
                      <a:endParaRPr lang="en-IN" dirty="0"/>
                    </a:p>
                  </a:txBody>
                  <a:tcPr/>
                </a:tc>
              </a:tr>
              <a:tr h="370840">
                <a:tc>
                  <a:txBody>
                    <a:bodyPr/>
                    <a:lstStyle/>
                    <a:p>
                      <a:r>
                        <a:rPr lang="en-US" dirty="0" smtClean="0"/>
                        <a:t>2</a:t>
                      </a:r>
                      <a:endParaRPr lang="en-IN" dirty="0"/>
                    </a:p>
                  </a:txBody>
                  <a:tcPr/>
                </a:tc>
                <a:tc>
                  <a:txBody>
                    <a:bodyPr/>
                    <a:lstStyle/>
                    <a:p>
                      <a:r>
                        <a:rPr lang="en-US" sz="1800" kern="1200" dirty="0" smtClean="0">
                          <a:solidFill>
                            <a:schemeClr val="dk1"/>
                          </a:solidFill>
                          <a:latin typeface="+mn-lt"/>
                          <a:ea typeface="+mn-ea"/>
                          <a:cs typeface="+mn-cs"/>
                        </a:rPr>
                        <a:t>Age, </a:t>
                      </a:r>
                      <a:r>
                        <a:rPr lang="en-US" sz="1800" kern="1200" dirty="0" err="1" smtClean="0">
                          <a:solidFill>
                            <a:schemeClr val="dk1"/>
                          </a:solidFill>
                          <a:latin typeface="+mn-lt"/>
                          <a:ea typeface="+mn-ea"/>
                          <a:cs typeface="+mn-cs"/>
                        </a:rPr>
                        <a:t>trestbps</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Chol</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endParaRPr lang="en-IN" dirty="0"/>
                    </a:p>
                  </a:txBody>
                  <a:tcPr/>
                </a:tc>
                <a:tc>
                  <a:txBody>
                    <a:bodyPr/>
                    <a:lstStyle/>
                    <a:p>
                      <a:r>
                        <a:rPr lang="en-US" dirty="0" smtClean="0"/>
                        <a:t>73.77</a:t>
                      </a:r>
                      <a:endParaRPr lang="en-IN" dirty="0"/>
                    </a:p>
                  </a:txBody>
                  <a:tcPr/>
                </a:tc>
              </a:tr>
              <a:tr h="370840">
                <a:tc>
                  <a:txBody>
                    <a:bodyPr/>
                    <a:lstStyle/>
                    <a:p>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sex,fbs,restegc,exang,cp,slope,ca,thal</a:t>
                      </a:r>
                      <a:endParaRPr lang="en-US" sz="1800" kern="1200" dirty="0" smtClean="0">
                        <a:solidFill>
                          <a:schemeClr val="dk1"/>
                        </a:solidFill>
                        <a:latin typeface="+mn-lt"/>
                        <a:ea typeface="+mn-ea"/>
                        <a:cs typeface="+mn-cs"/>
                      </a:endParaRPr>
                    </a:p>
                  </a:txBody>
                  <a:tcPr/>
                </a:tc>
                <a:tc>
                  <a:txBody>
                    <a:bodyPr/>
                    <a:lstStyle/>
                    <a:p>
                      <a:r>
                        <a:rPr lang="en-US" dirty="0" smtClean="0"/>
                        <a:t>80.32</a:t>
                      </a:r>
                      <a:endParaRPr lang="en-IN" dirty="0"/>
                    </a:p>
                  </a:txBody>
                  <a:tcPr/>
                </a:tc>
              </a:tr>
              <a:tr h="370840">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smtClean="0">
                          <a:solidFill>
                            <a:schemeClr val="dk1"/>
                          </a:solidFill>
                          <a:latin typeface="+mn-lt"/>
                          <a:ea typeface="+mn-ea"/>
                          <a:cs typeface="+mn-cs"/>
                        </a:rPr>
                        <a:t>age,cp,thalach,chol,restecg</a:t>
                      </a:r>
                      <a:endParaRPr lang="en-IN" sz="1800" b="1" i="0" kern="1200" dirty="0" smtClean="0">
                        <a:solidFill>
                          <a:schemeClr val="dk1"/>
                        </a:solidFill>
                        <a:latin typeface="+mn-lt"/>
                        <a:ea typeface="+mn-ea"/>
                        <a:cs typeface="+mn-cs"/>
                      </a:endParaRPr>
                    </a:p>
                  </a:txBody>
                  <a:tcPr/>
                </a:tc>
                <a:tc>
                  <a:txBody>
                    <a:bodyPr/>
                    <a:lstStyle/>
                    <a:p>
                      <a:r>
                        <a:rPr lang="en-US" dirty="0" smtClean="0"/>
                        <a:t>77.04</a:t>
                      </a:r>
                      <a:endParaRPr lang="en-IN"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vidhur\Desktop\1.jpg"/>
          <p:cNvPicPr>
            <a:picLocks noChangeAspect="1" noChangeArrowheads="1"/>
          </p:cNvPicPr>
          <p:nvPr/>
        </p:nvPicPr>
        <p:blipFill>
          <a:blip r:embed="rId2"/>
          <a:srcRect/>
          <a:stretch>
            <a:fillRect/>
          </a:stretch>
        </p:blipFill>
        <p:spPr bwMode="auto">
          <a:xfrm>
            <a:off x="0" y="0"/>
            <a:ext cx="9144001"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solidFill>
                  <a:srgbClr val="FFFF00"/>
                </a:solidFill>
                <a:latin typeface="Algerian" pitchFamily="82" charset="0"/>
              </a:rPr>
              <a:t>Support vector </a:t>
            </a:r>
            <a:r>
              <a:rPr lang="en-US" dirty="0" err="1" smtClean="0">
                <a:solidFill>
                  <a:srgbClr val="FFFF00"/>
                </a:solidFill>
                <a:latin typeface="Algerian" pitchFamily="82" charset="0"/>
              </a:rPr>
              <a:t>classification</a:t>
            </a:r>
            <a:r>
              <a:rPr lang="en-US" dirty="0" err="1" smtClean="0">
                <a:latin typeface="Algerian" pitchFamily="82" charset="0"/>
              </a:rPr>
              <a:t>l</a:t>
            </a:r>
            <a:endParaRPr lang="en-IN" dirty="0">
              <a:latin typeface="Algerian" pitchFamily="82" charset="0"/>
            </a:endParaRPr>
          </a:p>
        </p:txBody>
      </p:sp>
      <p:sp>
        <p:nvSpPr>
          <p:cNvPr id="3" name="Content Placeholder 2"/>
          <p:cNvSpPr>
            <a:spLocks noGrp="1"/>
          </p:cNvSpPr>
          <p:nvPr>
            <p:ph idx="1"/>
          </p:nvPr>
        </p:nvSpPr>
        <p:spPr/>
        <p:txBody>
          <a:bodyPr>
            <a:normAutofit/>
          </a:bodyPr>
          <a:lstStyle/>
          <a:p>
            <a:r>
              <a:rPr lang="en-IN" sz="2000" dirty="0" smtClean="0">
                <a:solidFill>
                  <a:schemeClr val="bg1"/>
                </a:solidFill>
                <a:latin typeface="Baskerville Old Face" pitchFamily="18" charset="0"/>
              </a:rPr>
              <a:t>The most applicable machine learning algorithm for our problem is </a:t>
            </a:r>
            <a:r>
              <a:rPr lang="en-IN" sz="2000" dirty="0" smtClean="0">
                <a:solidFill>
                  <a:schemeClr val="bg1"/>
                </a:solidFill>
                <a:latin typeface="Baskerville Old Face" pitchFamily="18" charset="0"/>
                <a:hlinkClick r:id="rId3" tooltip="Linear SVC machine learning algorithm"/>
              </a:rPr>
              <a:t>SVC</a:t>
            </a:r>
            <a:r>
              <a:rPr lang="en-IN" sz="2000" dirty="0" smtClean="0">
                <a:solidFill>
                  <a:schemeClr val="bg1"/>
                </a:solidFill>
                <a:latin typeface="Baskerville Old Face" pitchFamily="18" charset="0"/>
              </a:rPr>
              <a:t>. Before hopping into SVC with our data,.</a:t>
            </a:r>
          </a:p>
          <a:p>
            <a:r>
              <a:rPr lang="en-IN" sz="2000" dirty="0" smtClean="0">
                <a:solidFill>
                  <a:schemeClr val="bg1"/>
                </a:solidFill>
                <a:latin typeface="Baskerville Old Face" pitchFamily="18" charset="0"/>
              </a:rPr>
              <a:t>The objective of a SVC (Support Vector Classifier) is to fit to the data you provide, returning a "best fit" </a:t>
            </a:r>
            <a:r>
              <a:rPr lang="en-IN" sz="2000" dirty="0" err="1" smtClean="0">
                <a:solidFill>
                  <a:schemeClr val="bg1"/>
                </a:solidFill>
                <a:latin typeface="Baskerville Old Face" pitchFamily="18" charset="0"/>
              </a:rPr>
              <a:t>hyperplane</a:t>
            </a:r>
            <a:r>
              <a:rPr lang="en-IN" sz="2000" dirty="0" smtClean="0">
                <a:solidFill>
                  <a:schemeClr val="bg1"/>
                </a:solidFill>
                <a:latin typeface="Baskerville Old Face" pitchFamily="18" charset="0"/>
              </a:rPr>
              <a:t> that divides, or categorizes, your data. From there, after getting the </a:t>
            </a:r>
            <a:r>
              <a:rPr lang="en-IN" sz="2000" dirty="0" err="1" smtClean="0">
                <a:solidFill>
                  <a:schemeClr val="bg1"/>
                </a:solidFill>
                <a:latin typeface="Baskerville Old Face" pitchFamily="18" charset="0"/>
              </a:rPr>
              <a:t>hyperplane</a:t>
            </a:r>
            <a:r>
              <a:rPr lang="en-IN" sz="2000" dirty="0" smtClean="0">
                <a:solidFill>
                  <a:schemeClr val="bg1"/>
                </a:solidFill>
                <a:latin typeface="Baskerville Old Face" pitchFamily="18" charset="0"/>
              </a:rPr>
              <a:t>, you can then feed some features to your classifier to see what the "predicted" class is. This makes this specific algorithm rather suitable for our uses, though you can use this for many situations.</a:t>
            </a:r>
          </a:p>
          <a:p>
            <a:endParaRPr lang="en-IN" dirty="0"/>
          </a:p>
        </p:txBody>
      </p:sp>
      <p:pic>
        <p:nvPicPr>
          <p:cNvPr id="11266" name="Picture 2" descr="C:\Users\vidhur\Desktop\1_zqEbdsAbN4QqDdJ6L5pjnw.png"/>
          <p:cNvPicPr>
            <a:picLocks noChangeAspect="1" noChangeArrowheads="1"/>
          </p:cNvPicPr>
          <p:nvPr/>
        </p:nvPicPr>
        <p:blipFill>
          <a:blip r:embed="rId4"/>
          <a:srcRect/>
          <a:stretch>
            <a:fillRect/>
          </a:stretch>
        </p:blipFill>
        <p:spPr bwMode="auto">
          <a:xfrm>
            <a:off x="4357686" y="3929066"/>
            <a:ext cx="3578264" cy="2683698"/>
          </a:xfrm>
          <a:prstGeom prst="rect">
            <a:avLst/>
          </a:prstGeom>
          <a:noFill/>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Svc in </a:t>
            </a:r>
            <a:r>
              <a:rPr lang="en-US" dirty="0" err="1" smtClean="0">
                <a:solidFill>
                  <a:srgbClr val="FFFF00"/>
                </a:solidFill>
                <a:latin typeface="Algerian" pitchFamily="82" charset="0"/>
              </a:rPr>
              <a:t>hha</a:t>
            </a:r>
            <a:endParaRPr lang="en-IN" dirty="0">
              <a:solidFill>
                <a:srgbClr val="FFFF0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600200"/>
          <a:ext cx="8229600" cy="3759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Model no</a:t>
                      </a:r>
                      <a:endParaRPr lang="en-IN" dirty="0"/>
                    </a:p>
                  </a:txBody>
                  <a:tcPr/>
                </a:tc>
                <a:tc>
                  <a:txBody>
                    <a:bodyPr/>
                    <a:lstStyle/>
                    <a:p>
                      <a:r>
                        <a:rPr lang="en-US" dirty="0" smtClean="0"/>
                        <a:t>Features </a:t>
                      </a:r>
                      <a:endParaRPr lang="en-IN" dirty="0"/>
                    </a:p>
                  </a:txBody>
                  <a:tcPr/>
                </a:tc>
                <a:tc>
                  <a:txBody>
                    <a:bodyPr/>
                    <a:lstStyle/>
                    <a:p>
                      <a:r>
                        <a:rPr lang="en-US" dirty="0" smtClean="0"/>
                        <a:t>Accuracy </a:t>
                      </a:r>
                      <a:endParaRPr lang="en-IN" dirty="0"/>
                    </a:p>
                  </a:txBody>
                  <a:tcPr/>
                </a:tc>
              </a:tr>
              <a:tr h="370840">
                <a:tc>
                  <a:txBody>
                    <a:bodyPr/>
                    <a:lstStyle/>
                    <a:p>
                      <a:r>
                        <a:rPr lang="en-US" dirty="0" smtClean="0"/>
                        <a:t>1</a:t>
                      </a:r>
                      <a:endParaRPr lang="en-IN" dirty="0"/>
                    </a:p>
                  </a:txBody>
                  <a:tcPr/>
                </a:tc>
                <a:tc>
                  <a:txBody>
                    <a:bodyPr/>
                    <a:lstStyle/>
                    <a:p>
                      <a:r>
                        <a:rPr lang="en-US" sz="1800" kern="1200" dirty="0" smtClean="0">
                          <a:solidFill>
                            <a:schemeClr val="dk1"/>
                          </a:solidFill>
                          <a:latin typeface="+mn-lt"/>
                          <a:ea typeface="+mn-ea"/>
                          <a:cs typeface="+mn-cs"/>
                        </a:rPr>
                        <a:t>Age</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sex,</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cp, </a:t>
                      </a:r>
                      <a:r>
                        <a:rPr lang="en-US" sz="1800" kern="1200" dirty="0" err="1" smtClean="0">
                          <a:solidFill>
                            <a:schemeClr val="dk1"/>
                          </a:solidFill>
                          <a:latin typeface="+mn-lt"/>
                          <a:ea typeface="+mn-ea"/>
                          <a:cs typeface="+mn-cs"/>
                        </a:rPr>
                        <a:t>trestbps</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chol</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fbs</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restecg</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exang</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r>
                        <a:rPr lang="en-US" sz="1800" kern="1200" dirty="0" smtClean="0">
                          <a:solidFill>
                            <a:schemeClr val="dk1"/>
                          </a:solidFill>
                          <a:latin typeface="+mn-lt"/>
                          <a:ea typeface="+mn-ea"/>
                          <a:cs typeface="+mn-cs"/>
                        </a:rPr>
                        <a:t>, slope</a:t>
                      </a:r>
                    </a:p>
                    <a:p>
                      <a:r>
                        <a:rPr lang="en-US" sz="1800" kern="1200" dirty="0" smtClean="0">
                          <a:solidFill>
                            <a:schemeClr val="dk1"/>
                          </a:solidFill>
                          <a:latin typeface="+mn-lt"/>
                          <a:ea typeface="+mn-ea"/>
                          <a:cs typeface="+mn-cs"/>
                        </a:rPr>
                        <a:t> ca,</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t>
                      </a:r>
                      <a:endParaRPr lang="en-IN" dirty="0"/>
                    </a:p>
                  </a:txBody>
                  <a:tcPr/>
                </a:tc>
                <a:tc>
                  <a:txBody>
                    <a:bodyPr/>
                    <a:lstStyle/>
                    <a:p>
                      <a:r>
                        <a:rPr lang="en-US" dirty="0" smtClean="0"/>
                        <a:t>50.07</a:t>
                      </a:r>
                      <a:endParaRPr lang="en-IN" dirty="0"/>
                    </a:p>
                  </a:txBody>
                  <a:tcPr/>
                </a:tc>
              </a:tr>
              <a:tr h="370840">
                <a:tc>
                  <a:txBody>
                    <a:bodyPr/>
                    <a:lstStyle/>
                    <a:p>
                      <a:r>
                        <a:rPr lang="en-US" dirty="0" smtClean="0"/>
                        <a:t>2</a:t>
                      </a:r>
                      <a:endParaRPr lang="en-IN" dirty="0"/>
                    </a:p>
                  </a:txBody>
                  <a:tcPr/>
                </a:tc>
                <a:tc>
                  <a:txBody>
                    <a:bodyPr/>
                    <a:lstStyle/>
                    <a:p>
                      <a:r>
                        <a:rPr lang="en-US" sz="1800" kern="1200" dirty="0" smtClean="0">
                          <a:solidFill>
                            <a:schemeClr val="dk1"/>
                          </a:solidFill>
                          <a:latin typeface="+mn-lt"/>
                          <a:ea typeface="+mn-ea"/>
                          <a:cs typeface="+mn-cs"/>
                        </a:rPr>
                        <a:t>Age, </a:t>
                      </a:r>
                      <a:r>
                        <a:rPr lang="en-US" sz="1800" kern="1200" dirty="0" err="1" smtClean="0">
                          <a:solidFill>
                            <a:schemeClr val="dk1"/>
                          </a:solidFill>
                          <a:latin typeface="+mn-lt"/>
                          <a:ea typeface="+mn-ea"/>
                          <a:cs typeface="+mn-cs"/>
                        </a:rPr>
                        <a:t>trestbps</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Chol</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endParaRPr lang="en-IN" dirty="0"/>
                    </a:p>
                  </a:txBody>
                  <a:tcPr/>
                </a:tc>
                <a:tc>
                  <a:txBody>
                    <a:bodyPr/>
                    <a:lstStyle/>
                    <a:p>
                      <a:r>
                        <a:rPr lang="en-US" dirty="0" smtClean="0"/>
                        <a:t>71.87</a:t>
                      </a:r>
                      <a:endParaRPr lang="en-IN" dirty="0"/>
                    </a:p>
                  </a:txBody>
                  <a:tcPr/>
                </a:tc>
              </a:tr>
              <a:tr h="370840">
                <a:tc>
                  <a:txBody>
                    <a:bodyPr/>
                    <a:lstStyle/>
                    <a:p>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sex,fbs,restegc,exang,cp,slope,ca,thal</a:t>
                      </a:r>
                      <a:endParaRPr lang="en-US" sz="1800" kern="1200" dirty="0" smtClean="0">
                        <a:solidFill>
                          <a:schemeClr val="dk1"/>
                        </a:solidFill>
                        <a:latin typeface="+mn-lt"/>
                        <a:ea typeface="+mn-ea"/>
                        <a:cs typeface="+mn-cs"/>
                      </a:endParaRPr>
                    </a:p>
                  </a:txBody>
                  <a:tcPr/>
                </a:tc>
                <a:tc>
                  <a:txBody>
                    <a:bodyPr/>
                    <a:lstStyle/>
                    <a:p>
                      <a:r>
                        <a:rPr lang="en-US" dirty="0" smtClean="0"/>
                        <a:t>55.73</a:t>
                      </a:r>
                      <a:endParaRPr lang="en-IN" dirty="0"/>
                    </a:p>
                  </a:txBody>
                  <a:tcPr/>
                </a:tc>
              </a:tr>
              <a:tr h="370840">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smtClean="0">
                          <a:solidFill>
                            <a:schemeClr val="dk1"/>
                          </a:solidFill>
                          <a:latin typeface="+mn-lt"/>
                          <a:ea typeface="+mn-ea"/>
                          <a:cs typeface="+mn-cs"/>
                        </a:rPr>
                        <a:t>age,cp,thalach,chol,restecg</a:t>
                      </a:r>
                      <a:endParaRPr lang="en-IN" sz="1800" b="1" i="0" kern="1200" dirty="0" smtClean="0">
                        <a:solidFill>
                          <a:schemeClr val="dk1"/>
                        </a:solidFill>
                        <a:latin typeface="+mn-lt"/>
                        <a:ea typeface="+mn-ea"/>
                        <a:cs typeface="+mn-cs"/>
                      </a:endParaRPr>
                    </a:p>
                  </a:txBody>
                  <a:tcPr/>
                </a:tc>
                <a:tc>
                  <a:txBody>
                    <a:bodyPr/>
                    <a:lstStyle/>
                    <a:p>
                      <a:r>
                        <a:rPr lang="en-US" dirty="0" smtClean="0"/>
                        <a:t>49.81</a:t>
                      </a:r>
                      <a:endParaRPr lang="en-IN"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Decision tree</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r>
              <a:rPr lang="en-IN" sz="2400" dirty="0">
                <a:solidFill>
                  <a:schemeClr val="bg1"/>
                </a:solidFill>
                <a:latin typeface="Baskerville Old Face" pitchFamily="18" charset="0"/>
              </a:rPr>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 The leaves are the decisions or the final outcomes. And the decision nodes are where the data is split.</a:t>
            </a:r>
          </a:p>
        </p:txBody>
      </p:sp>
      <p:pic>
        <p:nvPicPr>
          <p:cNvPr id="12290" name="Picture 2" descr="C:\Users\vidhur\Desktop\Decision-Trees-modified-1.png"/>
          <p:cNvPicPr>
            <a:picLocks noChangeAspect="1" noChangeArrowheads="1"/>
          </p:cNvPicPr>
          <p:nvPr/>
        </p:nvPicPr>
        <p:blipFill>
          <a:blip r:embed="rId3"/>
          <a:srcRect/>
          <a:stretch>
            <a:fillRect/>
          </a:stretch>
        </p:blipFill>
        <p:spPr bwMode="auto">
          <a:xfrm>
            <a:off x="357158" y="4643446"/>
            <a:ext cx="3224373" cy="2012940"/>
          </a:xfrm>
          <a:prstGeom prst="rect">
            <a:avLst/>
          </a:prstGeom>
          <a:noFill/>
        </p:spPr>
      </p:pic>
      <p:pic>
        <p:nvPicPr>
          <p:cNvPr id="12291" name="Picture 3" descr="C:\Users\vidhur\Desktop\0_Yclq0kqMAwCQcIV_.jpg"/>
          <p:cNvPicPr>
            <a:picLocks noChangeAspect="1" noChangeArrowheads="1"/>
          </p:cNvPicPr>
          <p:nvPr/>
        </p:nvPicPr>
        <p:blipFill>
          <a:blip r:embed="rId4"/>
          <a:srcRect/>
          <a:stretch>
            <a:fillRect/>
          </a:stretch>
        </p:blipFill>
        <p:spPr bwMode="auto">
          <a:xfrm>
            <a:off x="5357818" y="4357694"/>
            <a:ext cx="3040060" cy="2340152"/>
          </a:xfrm>
          <a:prstGeom prst="rect">
            <a:avLst/>
          </a:prstGeom>
          <a:noFill/>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vidhur\Desktop\1.jpg"/>
          <p:cNvPicPr>
            <a:picLocks noChangeAspect="1" noChangeArrowheads="1"/>
          </p:cNvPicPr>
          <p:nvPr/>
        </p:nvPicPr>
        <p:blipFill>
          <a:blip r:embed="rId2"/>
          <a:srcRect/>
          <a:stretch>
            <a:fillRect/>
          </a:stretch>
        </p:blipFill>
        <p:spPr bwMode="auto">
          <a:xfrm>
            <a:off x="-23413" y="0"/>
            <a:ext cx="9167413"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FFFF00"/>
                </a:solidFill>
                <a:latin typeface="Algerian" pitchFamily="82" charset="0"/>
              </a:rPr>
              <a:t>Introduction</a:t>
            </a:r>
            <a:r>
              <a:rPr lang="en-US" dirty="0" smtClean="0">
                <a:solidFill>
                  <a:srgbClr val="FFFF00"/>
                </a:solidFill>
                <a:latin typeface="Algerian" pitchFamily="82" charset="0"/>
              </a:rPr>
              <a:t> </a:t>
            </a:r>
            <a:r>
              <a:rPr lang="en-US" dirty="0" smtClean="0">
                <a:latin typeface="Algerian" pitchFamily="82" charset="0"/>
              </a:rPr>
              <a:t/>
            </a:r>
            <a:br>
              <a:rPr lang="en-US" dirty="0" smtClean="0">
                <a:latin typeface="Algerian" pitchFamily="82" charset="0"/>
              </a:rPr>
            </a:br>
            <a:endParaRPr lang="en-IN" dirty="0">
              <a:latin typeface="Algerian" pitchFamily="82" charset="0"/>
            </a:endParaRPr>
          </a:p>
        </p:txBody>
      </p:sp>
      <p:sp>
        <p:nvSpPr>
          <p:cNvPr id="3" name="Content Placeholder 2"/>
          <p:cNvSpPr>
            <a:spLocks noGrp="1"/>
          </p:cNvSpPr>
          <p:nvPr>
            <p:ph idx="1"/>
          </p:nvPr>
        </p:nvSpPr>
        <p:spPr/>
        <p:txBody>
          <a:bodyPr>
            <a:normAutofit/>
          </a:bodyPr>
          <a:lstStyle/>
          <a:p>
            <a:pPr>
              <a:buNone/>
            </a:pPr>
            <a:r>
              <a:rPr lang="en-IN" sz="1800" dirty="0" smtClean="0">
                <a:solidFill>
                  <a:schemeClr val="bg1"/>
                </a:solidFill>
                <a:latin typeface="Baskerville Old Face" pitchFamily="18" charset="0"/>
              </a:rPr>
              <a:t>      A human heart is an organ that pumps blood throughout the body via circulatory system, supplying oxygen and nutrients to the tissues and removing carbon dioxide(CO2) and other wastes.  </a:t>
            </a:r>
          </a:p>
          <a:p>
            <a:pPr>
              <a:buNone/>
            </a:pPr>
            <a:r>
              <a:rPr lang="en-IN" sz="1800" dirty="0" smtClean="0">
                <a:solidFill>
                  <a:schemeClr val="bg1"/>
                </a:solidFill>
                <a:latin typeface="Baskerville Old Face" pitchFamily="18" charset="0"/>
              </a:rPr>
              <a:t>       If the heart stops pumping the blood then there will be </a:t>
            </a:r>
            <a:r>
              <a:rPr lang="en-IN" sz="1800" dirty="0" err="1" smtClean="0">
                <a:solidFill>
                  <a:schemeClr val="bg1"/>
                </a:solidFill>
                <a:latin typeface="Baskerville Old Face" pitchFamily="18" charset="0"/>
              </a:rPr>
              <a:t>lakh</a:t>
            </a:r>
            <a:r>
              <a:rPr lang="en-IN" sz="1800" dirty="0" smtClean="0">
                <a:solidFill>
                  <a:schemeClr val="bg1"/>
                </a:solidFill>
                <a:latin typeface="Baskerville Old Face" pitchFamily="18" charset="0"/>
              </a:rPr>
              <a:t> of oxygen supply to all other organs of our body.    Human heart is divided into four chambers: they are Right atrium, Left atrium, Right ventricle, Left ventricle.</a:t>
            </a:r>
          </a:p>
          <a:p>
            <a:endParaRPr lang="en-IN" dirty="0"/>
          </a:p>
        </p:txBody>
      </p:sp>
      <p:pic>
        <p:nvPicPr>
          <p:cNvPr id="4" name="Picture 3" descr="C:\Users\soura\AppData\Local\Packages\Microsoft.Office.Desktop_8wekyb3d8bbwe\AC\INetCache\Content.MSO\3B6F387C.tmp"/>
          <p:cNvPicPr/>
          <p:nvPr/>
        </p:nvPicPr>
        <p:blipFill>
          <a:blip r:embed="rId3">
            <a:extLst>
              <a:ext uri="{28A0092B-C50C-407E-A947-70E740481C1C}">
                <a14:useLocalDpi xmlns:a14="http://schemas.microsoft.com/office/drawing/2010/main" val="0"/>
              </a:ext>
            </a:extLst>
          </a:blip>
          <a:srcRect/>
          <a:stretch>
            <a:fillRect/>
          </a:stretch>
        </p:blipFill>
        <p:spPr bwMode="auto">
          <a:xfrm>
            <a:off x="1142976" y="3786190"/>
            <a:ext cx="3205805" cy="2584597"/>
          </a:xfrm>
          <a:prstGeom prst="rect">
            <a:avLst/>
          </a:prstGeom>
          <a:noFill/>
          <a:ln>
            <a:noFill/>
          </a:ln>
        </p:spPr>
      </p:pic>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Decision tree in HHA</a:t>
            </a:r>
            <a:endParaRPr lang="en-IN" dirty="0">
              <a:solidFill>
                <a:srgbClr val="FFFF0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600200"/>
          <a:ext cx="8229600" cy="3759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Model number </a:t>
                      </a:r>
                      <a:endParaRPr lang="en-IN" dirty="0"/>
                    </a:p>
                  </a:txBody>
                  <a:tcPr/>
                </a:tc>
                <a:tc>
                  <a:txBody>
                    <a:bodyPr/>
                    <a:lstStyle/>
                    <a:p>
                      <a:r>
                        <a:rPr lang="en-US" dirty="0" smtClean="0"/>
                        <a:t>Features </a:t>
                      </a:r>
                      <a:endParaRPr lang="en-IN" dirty="0"/>
                    </a:p>
                  </a:txBody>
                  <a:tcPr/>
                </a:tc>
                <a:tc>
                  <a:txBody>
                    <a:bodyPr/>
                    <a:lstStyle/>
                    <a:p>
                      <a:r>
                        <a:rPr lang="en-US" dirty="0" smtClean="0"/>
                        <a:t>Accuracy </a:t>
                      </a:r>
                      <a:endParaRPr lang="en-IN" dirty="0"/>
                    </a:p>
                  </a:txBody>
                  <a:tcPr/>
                </a:tc>
              </a:tr>
              <a:tr h="370840">
                <a:tc>
                  <a:txBody>
                    <a:bodyPr/>
                    <a:lstStyle/>
                    <a:p>
                      <a:r>
                        <a:rPr lang="en-US" dirty="0" smtClean="0"/>
                        <a:t>1</a:t>
                      </a:r>
                      <a:endParaRPr lang="en-IN" dirty="0"/>
                    </a:p>
                  </a:txBody>
                  <a:tcPr/>
                </a:tc>
                <a:tc>
                  <a:txBody>
                    <a:bodyPr/>
                    <a:lstStyle/>
                    <a:p>
                      <a:r>
                        <a:rPr lang="en-US" sz="1800" kern="1200" dirty="0" smtClean="0">
                          <a:solidFill>
                            <a:schemeClr val="dk1"/>
                          </a:solidFill>
                          <a:latin typeface="+mn-lt"/>
                          <a:ea typeface="+mn-ea"/>
                          <a:cs typeface="+mn-cs"/>
                        </a:rPr>
                        <a:t>Age</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sex,</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cp, </a:t>
                      </a:r>
                      <a:r>
                        <a:rPr lang="en-US" sz="1800" kern="1200" dirty="0" err="1" smtClean="0">
                          <a:solidFill>
                            <a:schemeClr val="dk1"/>
                          </a:solidFill>
                          <a:latin typeface="+mn-lt"/>
                          <a:ea typeface="+mn-ea"/>
                          <a:cs typeface="+mn-cs"/>
                        </a:rPr>
                        <a:t>trestbps</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chol</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fbs</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restecg</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exang</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r>
                        <a:rPr lang="en-US" sz="1800" kern="1200" dirty="0" smtClean="0">
                          <a:solidFill>
                            <a:schemeClr val="dk1"/>
                          </a:solidFill>
                          <a:latin typeface="+mn-lt"/>
                          <a:ea typeface="+mn-ea"/>
                          <a:cs typeface="+mn-cs"/>
                        </a:rPr>
                        <a:t>, slope</a:t>
                      </a:r>
                    </a:p>
                    <a:p>
                      <a:r>
                        <a:rPr lang="en-US" sz="1800" kern="1200" dirty="0" smtClean="0">
                          <a:solidFill>
                            <a:schemeClr val="dk1"/>
                          </a:solidFill>
                          <a:latin typeface="+mn-lt"/>
                          <a:ea typeface="+mn-ea"/>
                          <a:cs typeface="+mn-cs"/>
                        </a:rPr>
                        <a:t> ca,</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t>
                      </a:r>
                      <a:endParaRPr lang="en-IN" dirty="0"/>
                    </a:p>
                  </a:txBody>
                  <a:tcPr/>
                </a:tc>
                <a:tc>
                  <a:txBody>
                    <a:bodyPr/>
                    <a:lstStyle/>
                    <a:p>
                      <a:r>
                        <a:rPr lang="en-US" dirty="0" smtClean="0"/>
                        <a:t>81.9</a:t>
                      </a:r>
                      <a:endParaRPr lang="en-IN" dirty="0"/>
                    </a:p>
                  </a:txBody>
                  <a:tcPr/>
                </a:tc>
              </a:tr>
              <a:tr h="370840">
                <a:tc>
                  <a:txBody>
                    <a:bodyPr/>
                    <a:lstStyle/>
                    <a:p>
                      <a:r>
                        <a:rPr lang="en-US" dirty="0" smtClean="0"/>
                        <a:t>2</a:t>
                      </a:r>
                      <a:endParaRPr lang="en-IN" dirty="0"/>
                    </a:p>
                  </a:txBody>
                  <a:tcPr/>
                </a:tc>
                <a:tc>
                  <a:txBody>
                    <a:bodyPr/>
                    <a:lstStyle/>
                    <a:p>
                      <a:r>
                        <a:rPr lang="en-US" sz="1800" kern="1200" dirty="0" smtClean="0">
                          <a:solidFill>
                            <a:schemeClr val="dk1"/>
                          </a:solidFill>
                          <a:latin typeface="+mn-lt"/>
                          <a:ea typeface="+mn-ea"/>
                          <a:cs typeface="+mn-cs"/>
                        </a:rPr>
                        <a:t>Age, </a:t>
                      </a:r>
                      <a:r>
                        <a:rPr lang="en-US" sz="1800" kern="1200" dirty="0" err="1" smtClean="0">
                          <a:solidFill>
                            <a:schemeClr val="dk1"/>
                          </a:solidFill>
                          <a:latin typeface="+mn-lt"/>
                          <a:ea typeface="+mn-ea"/>
                          <a:cs typeface="+mn-cs"/>
                        </a:rPr>
                        <a:t>trestbps</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Chol</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endParaRPr lang="en-IN" dirty="0"/>
                    </a:p>
                  </a:txBody>
                  <a:tcPr/>
                </a:tc>
                <a:tc>
                  <a:txBody>
                    <a:bodyPr/>
                    <a:lstStyle/>
                    <a:p>
                      <a:r>
                        <a:rPr lang="en-US" dirty="0" smtClean="0"/>
                        <a:t>59.02</a:t>
                      </a:r>
                      <a:endParaRPr lang="en-IN" dirty="0"/>
                    </a:p>
                  </a:txBody>
                  <a:tcPr/>
                </a:tc>
              </a:tr>
              <a:tr h="370840">
                <a:tc>
                  <a:txBody>
                    <a:bodyPr/>
                    <a:lstStyle/>
                    <a:p>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sex,fbs,restegc,exang,cp,slope,ca,thal</a:t>
                      </a:r>
                      <a:endParaRPr lang="en-US" sz="1800" kern="1200" dirty="0" smtClean="0">
                        <a:solidFill>
                          <a:schemeClr val="dk1"/>
                        </a:solidFill>
                        <a:latin typeface="+mn-lt"/>
                        <a:ea typeface="+mn-ea"/>
                        <a:cs typeface="+mn-cs"/>
                      </a:endParaRPr>
                    </a:p>
                  </a:txBody>
                  <a:tcPr/>
                </a:tc>
                <a:tc>
                  <a:txBody>
                    <a:bodyPr/>
                    <a:lstStyle/>
                    <a:p>
                      <a:r>
                        <a:rPr lang="en-US" dirty="0" smtClean="0"/>
                        <a:t>80.32</a:t>
                      </a:r>
                      <a:endParaRPr lang="en-IN" dirty="0"/>
                    </a:p>
                  </a:txBody>
                  <a:tcPr/>
                </a:tc>
              </a:tr>
              <a:tr h="370840">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smtClean="0">
                          <a:solidFill>
                            <a:schemeClr val="dk1"/>
                          </a:solidFill>
                          <a:latin typeface="+mn-lt"/>
                          <a:ea typeface="+mn-ea"/>
                          <a:cs typeface="+mn-cs"/>
                        </a:rPr>
                        <a:t>age,cp,thalach,chol,restecg</a:t>
                      </a:r>
                      <a:endParaRPr lang="en-IN" sz="1800" b="1" i="0" kern="1200" dirty="0" smtClean="0">
                        <a:solidFill>
                          <a:schemeClr val="dk1"/>
                        </a:solidFill>
                        <a:latin typeface="+mn-lt"/>
                        <a:ea typeface="+mn-ea"/>
                        <a:cs typeface="+mn-cs"/>
                      </a:endParaRPr>
                    </a:p>
                  </a:txBody>
                  <a:tcPr/>
                </a:tc>
                <a:tc>
                  <a:txBody>
                    <a:bodyPr/>
                    <a:lstStyle/>
                    <a:p>
                      <a:r>
                        <a:rPr lang="en-US" dirty="0" smtClean="0"/>
                        <a:t>65.57</a:t>
                      </a:r>
                      <a:endParaRPr lang="en-IN"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vidhur\Desktop\1.jpg"/>
          <p:cNvPicPr>
            <a:picLocks noChangeAspect="1" noChangeArrowheads="1"/>
          </p:cNvPicPr>
          <p:nvPr/>
        </p:nvPicPr>
        <p:blipFill>
          <a:blip r:embed="rId2"/>
          <a:srcRect/>
          <a:stretch>
            <a:fillRect/>
          </a:stretch>
        </p:blipFill>
        <p:spPr bwMode="auto">
          <a:xfrm>
            <a:off x="-915" y="0"/>
            <a:ext cx="9144915"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Random forest </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r>
              <a:rPr lang="en-IN" sz="2400" dirty="0">
                <a:solidFill>
                  <a:schemeClr val="bg1"/>
                </a:solidFill>
                <a:latin typeface="Baskerville Old Face" pitchFamily="18" charset="0"/>
              </a:rPr>
              <a:t>Random Forest is a flexible, easy to use machine learning algorithm that produces, even without hyper-parameter tuning, a great result most of the time. It is also one of the most used algorithms, because it’s simplicity and the fact that it can be used for both classification and regression tasks. In this post, you are going to learn, how the random forest algorithm works and several other important things about </a:t>
            </a:r>
            <a:r>
              <a:rPr lang="en-IN" sz="2400" dirty="0">
                <a:solidFill>
                  <a:schemeClr val="bg1"/>
                </a:solidFill>
              </a:rPr>
              <a:t>it.</a:t>
            </a:r>
          </a:p>
        </p:txBody>
      </p:sp>
      <p:pic>
        <p:nvPicPr>
          <p:cNvPr id="13314" name="Picture 2" descr="C:\Users\vidhur\Desktop\download (1).jpg"/>
          <p:cNvPicPr>
            <a:picLocks noChangeAspect="1" noChangeArrowheads="1"/>
          </p:cNvPicPr>
          <p:nvPr/>
        </p:nvPicPr>
        <p:blipFill>
          <a:blip r:embed="rId3"/>
          <a:srcRect/>
          <a:stretch>
            <a:fillRect/>
          </a:stretch>
        </p:blipFill>
        <p:spPr bwMode="auto">
          <a:xfrm>
            <a:off x="428596" y="4500570"/>
            <a:ext cx="2409825" cy="1895475"/>
          </a:xfrm>
          <a:prstGeom prst="rect">
            <a:avLst/>
          </a:prstGeom>
          <a:noFill/>
        </p:spPr>
      </p:pic>
      <p:pic>
        <p:nvPicPr>
          <p:cNvPr id="13315" name="Picture 3" descr="C:\Users\vidhur\Desktop\download (2).jpg"/>
          <p:cNvPicPr>
            <a:picLocks noChangeAspect="1" noChangeArrowheads="1"/>
          </p:cNvPicPr>
          <p:nvPr/>
        </p:nvPicPr>
        <p:blipFill>
          <a:blip r:embed="rId4"/>
          <a:srcRect/>
          <a:stretch>
            <a:fillRect/>
          </a:stretch>
        </p:blipFill>
        <p:spPr bwMode="auto">
          <a:xfrm>
            <a:off x="5072066" y="4429132"/>
            <a:ext cx="2276475" cy="2009775"/>
          </a:xfrm>
          <a:prstGeom prst="rect">
            <a:avLst/>
          </a:prstGeom>
          <a:noFill/>
        </p:spPr>
      </p:pic>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solidFill>
                  <a:srgbClr val="FFFF00"/>
                </a:solidFill>
                <a:latin typeface="Algerian" pitchFamily="82" charset="0"/>
              </a:rPr>
              <a:t>Random forest in HHA</a:t>
            </a:r>
            <a:br>
              <a:rPr lang="en-US" dirty="0" smtClean="0">
                <a:solidFill>
                  <a:srgbClr val="FFFF00"/>
                </a:solidFill>
                <a:latin typeface="Algerian" pitchFamily="82" charset="0"/>
              </a:rPr>
            </a:br>
            <a:endParaRPr lang="en-IN" dirty="0">
              <a:solidFill>
                <a:srgbClr val="FFFF00"/>
              </a:solidFill>
              <a:latin typeface="Algerian" pitchFamily="82" charset="0"/>
            </a:endParaRPr>
          </a:p>
        </p:txBody>
      </p:sp>
      <p:graphicFrame>
        <p:nvGraphicFramePr>
          <p:cNvPr id="4" name="Content Placeholder 3"/>
          <p:cNvGraphicFramePr>
            <a:graphicFrameLocks noGrp="1"/>
          </p:cNvGraphicFramePr>
          <p:nvPr>
            <p:ph idx="1"/>
          </p:nvPr>
        </p:nvGraphicFramePr>
        <p:xfrm>
          <a:off x="457200" y="1600200"/>
          <a:ext cx="8229600" cy="3759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Model number  </a:t>
                      </a:r>
                      <a:endParaRPr lang="en-IN" dirty="0"/>
                    </a:p>
                  </a:txBody>
                  <a:tcPr/>
                </a:tc>
                <a:tc>
                  <a:txBody>
                    <a:bodyPr/>
                    <a:lstStyle/>
                    <a:p>
                      <a:r>
                        <a:rPr lang="en-US" dirty="0" smtClean="0"/>
                        <a:t>Features</a:t>
                      </a:r>
                      <a:endParaRPr lang="en-IN" dirty="0"/>
                    </a:p>
                  </a:txBody>
                  <a:tcPr/>
                </a:tc>
                <a:tc>
                  <a:txBody>
                    <a:bodyPr/>
                    <a:lstStyle/>
                    <a:p>
                      <a:r>
                        <a:rPr lang="en-US" dirty="0" smtClean="0"/>
                        <a:t>Accuracy </a:t>
                      </a:r>
                    </a:p>
                  </a:txBody>
                  <a:tcPr/>
                </a:tc>
              </a:tr>
              <a:tr h="370840">
                <a:tc>
                  <a:txBody>
                    <a:bodyPr/>
                    <a:lstStyle/>
                    <a:p>
                      <a:r>
                        <a:rPr lang="en-US" dirty="0" smtClean="0"/>
                        <a:t>1</a:t>
                      </a:r>
                      <a:endParaRPr lang="en-IN" dirty="0"/>
                    </a:p>
                  </a:txBody>
                  <a:tcPr/>
                </a:tc>
                <a:tc>
                  <a:txBody>
                    <a:bodyPr/>
                    <a:lstStyle/>
                    <a:p>
                      <a:r>
                        <a:rPr lang="en-US" sz="1800" kern="1200" dirty="0" smtClean="0">
                          <a:solidFill>
                            <a:schemeClr val="dk1"/>
                          </a:solidFill>
                          <a:latin typeface="+mn-lt"/>
                          <a:ea typeface="+mn-ea"/>
                          <a:cs typeface="+mn-cs"/>
                        </a:rPr>
                        <a:t>Age</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sex,</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cp, </a:t>
                      </a:r>
                      <a:r>
                        <a:rPr lang="en-US" sz="1800" kern="1200" dirty="0" err="1" smtClean="0">
                          <a:solidFill>
                            <a:schemeClr val="dk1"/>
                          </a:solidFill>
                          <a:latin typeface="+mn-lt"/>
                          <a:ea typeface="+mn-ea"/>
                          <a:cs typeface="+mn-cs"/>
                        </a:rPr>
                        <a:t>trestbps</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chol</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fbs</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restecg</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exang</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r>
                        <a:rPr lang="en-US" sz="1800" kern="1200" dirty="0" smtClean="0">
                          <a:solidFill>
                            <a:schemeClr val="dk1"/>
                          </a:solidFill>
                          <a:latin typeface="+mn-lt"/>
                          <a:ea typeface="+mn-ea"/>
                          <a:cs typeface="+mn-cs"/>
                        </a:rPr>
                        <a:t>, slope</a:t>
                      </a:r>
                    </a:p>
                    <a:p>
                      <a:r>
                        <a:rPr lang="en-US" sz="1800" kern="1200" dirty="0" smtClean="0">
                          <a:solidFill>
                            <a:schemeClr val="dk1"/>
                          </a:solidFill>
                          <a:latin typeface="+mn-lt"/>
                          <a:ea typeface="+mn-ea"/>
                          <a:cs typeface="+mn-cs"/>
                        </a:rPr>
                        <a:t> ca,</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t>
                      </a:r>
                      <a:endParaRPr lang="en-IN" dirty="0"/>
                    </a:p>
                  </a:txBody>
                  <a:tcPr/>
                </a:tc>
                <a:tc>
                  <a:txBody>
                    <a:bodyPr/>
                    <a:lstStyle/>
                    <a:p>
                      <a:r>
                        <a:rPr lang="en-US" dirty="0" smtClean="0"/>
                        <a:t>85.24</a:t>
                      </a:r>
                      <a:endParaRPr lang="en-IN" dirty="0"/>
                    </a:p>
                  </a:txBody>
                  <a:tcPr/>
                </a:tc>
              </a:tr>
              <a:tr h="370840">
                <a:tc>
                  <a:txBody>
                    <a:bodyPr/>
                    <a:lstStyle/>
                    <a:p>
                      <a:r>
                        <a:rPr lang="en-US" dirty="0" smtClean="0"/>
                        <a:t>2</a:t>
                      </a:r>
                      <a:endParaRPr lang="en-IN" dirty="0"/>
                    </a:p>
                  </a:txBody>
                  <a:tcPr/>
                </a:tc>
                <a:tc>
                  <a:txBody>
                    <a:bodyPr/>
                    <a:lstStyle/>
                    <a:p>
                      <a:r>
                        <a:rPr lang="en-US" sz="1800" kern="1200" dirty="0" smtClean="0">
                          <a:solidFill>
                            <a:schemeClr val="dk1"/>
                          </a:solidFill>
                          <a:latin typeface="+mn-lt"/>
                          <a:ea typeface="+mn-ea"/>
                          <a:cs typeface="+mn-cs"/>
                        </a:rPr>
                        <a:t>Age, </a:t>
                      </a:r>
                      <a:r>
                        <a:rPr lang="en-US" sz="1800" kern="1200" dirty="0" err="1" smtClean="0">
                          <a:solidFill>
                            <a:schemeClr val="dk1"/>
                          </a:solidFill>
                          <a:latin typeface="+mn-lt"/>
                          <a:ea typeface="+mn-ea"/>
                          <a:cs typeface="+mn-cs"/>
                        </a:rPr>
                        <a:t>trestbps</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Chol</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Thalach</a:t>
                      </a:r>
                      <a:endParaRPr lang="en-US" sz="1800" kern="1200" dirty="0" smtClean="0">
                        <a:solidFill>
                          <a:schemeClr val="dk1"/>
                        </a:solidFill>
                        <a:latin typeface="+mn-lt"/>
                        <a:ea typeface="+mn-ea"/>
                        <a:cs typeface="+mn-cs"/>
                      </a:endParaRPr>
                    </a:p>
                    <a:p>
                      <a:r>
                        <a:rPr lang="en-US" sz="1800" kern="1200" dirty="0" err="1" smtClean="0">
                          <a:solidFill>
                            <a:schemeClr val="dk1"/>
                          </a:solidFill>
                          <a:latin typeface="+mn-lt"/>
                          <a:ea typeface="+mn-ea"/>
                          <a:cs typeface="+mn-cs"/>
                        </a:rPr>
                        <a:t>oldpeak</a:t>
                      </a:r>
                      <a:endParaRPr lang="en-IN" dirty="0"/>
                    </a:p>
                  </a:txBody>
                  <a:tcPr/>
                </a:tc>
                <a:tc>
                  <a:txBody>
                    <a:bodyPr/>
                    <a:lstStyle/>
                    <a:p>
                      <a:r>
                        <a:rPr lang="en-US" dirty="0" smtClean="0"/>
                        <a:t>80.97</a:t>
                      </a:r>
                      <a:endParaRPr lang="en-IN" dirty="0"/>
                    </a:p>
                  </a:txBody>
                  <a:tcPr/>
                </a:tc>
              </a:tr>
              <a:tr h="370840">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sex,fbs,restegc,exang,cp,slope,ca,thal</a:t>
                      </a:r>
                      <a:endParaRPr lang="en-US" sz="1800" kern="1200" dirty="0" smtClean="0">
                        <a:solidFill>
                          <a:schemeClr val="dk1"/>
                        </a:solidFill>
                        <a:latin typeface="+mn-lt"/>
                        <a:ea typeface="+mn-ea"/>
                        <a:cs typeface="+mn-cs"/>
                      </a:endParaRPr>
                    </a:p>
                  </a:txBody>
                  <a:tcPr/>
                </a:tc>
                <a:tc>
                  <a:txBody>
                    <a:bodyPr/>
                    <a:lstStyle/>
                    <a:p>
                      <a:r>
                        <a:rPr lang="en-US" dirty="0" smtClean="0"/>
                        <a:t>82.33</a:t>
                      </a:r>
                      <a:endParaRPr lang="en-IN" dirty="0"/>
                    </a:p>
                  </a:txBody>
                  <a:tcPr/>
                </a:tc>
              </a:tr>
              <a:tr h="370840">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err="1" smtClean="0">
                          <a:solidFill>
                            <a:schemeClr val="dk1"/>
                          </a:solidFill>
                          <a:latin typeface="+mn-lt"/>
                          <a:ea typeface="+mn-ea"/>
                          <a:cs typeface="+mn-cs"/>
                        </a:rPr>
                        <a:t>age,cp,thalach,chol,restecg</a:t>
                      </a:r>
                      <a:endParaRPr lang="en-IN" sz="1800" b="1" i="0" kern="1200" dirty="0" smtClean="0">
                        <a:solidFill>
                          <a:schemeClr val="dk1"/>
                        </a:solidFill>
                        <a:latin typeface="+mn-lt"/>
                        <a:ea typeface="+mn-ea"/>
                        <a:cs typeface="+mn-cs"/>
                      </a:endParaRPr>
                    </a:p>
                  </a:txBody>
                  <a:tcPr/>
                </a:tc>
                <a:tc>
                  <a:txBody>
                    <a:bodyPr/>
                    <a:lstStyle/>
                    <a:p>
                      <a:r>
                        <a:rPr lang="en-US" dirty="0" smtClean="0"/>
                        <a:t>76.71</a:t>
                      </a:r>
                      <a:endParaRPr lang="en-IN"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7" y="-297"/>
            <a:ext cx="9144793" cy="6858594"/>
          </a:xfrm>
          <a:prstGeom prst="rect">
            <a:avLst/>
          </a:prstGeom>
        </p:spPr>
      </p:pic>
      <p:sp>
        <p:nvSpPr>
          <p:cNvPr id="2" name="Title 1"/>
          <p:cNvSpPr>
            <a:spLocks noGrp="1"/>
          </p:cNvSpPr>
          <p:nvPr>
            <p:ph type="title"/>
          </p:nvPr>
        </p:nvSpPr>
        <p:spPr/>
        <p:txBody>
          <a:bodyPr>
            <a:normAutofit fontScale="90000"/>
          </a:bodyPr>
          <a:lstStyle/>
          <a:p>
            <a:r>
              <a:rPr lang="en-IN" dirty="0" smtClean="0">
                <a:solidFill>
                  <a:srgbClr val="FFFF00"/>
                </a:solidFill>
                <a:latin typeface="Algerian" panose="04020705040A02060702" pitchFamily="82" charset="0"/>
              </a:rPr>
              <a:t>Accuracy chart </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2108033" y="1580357"/>
          <a:ext cx="4927933" cy="4525965"/>
        </p:xfrm>
        <a:graphic>
          <a:graphicData uri="http://schemas.openxmlformats.org/drawingml/2006/table">
            <a:tbl>
              <a:tblPr firstRow="1" firstCol="1" bandRow="1">
                <a:tableStyleId>{5C22544A-7EE6-4342-B048-85BDC9FD1C3A}</a:tableStyleId>
              </a:tblPr>
              <a:tblGrid>
                <a:gridCol w="2361822"/>
                <a:gridCol w="1735726"/>
                <a:gridCol w="830385"/>
              </a:tblGrid>
              <a:tr h="905193">
                <a:tc>
                  <a:txBody>
                    <a:bodyPr/>
                    <a:lstStyle/>
                    <a:p>
                      <a:pPr algn="just">
                        <a:lnSpc>
                          <a:spcPct val="107000"/>
                        </a:lnSpc>
                        <a:spcAft>
                          <a:spcPts val="0"/>
                        </a:spcAft>
                      </a:pPr>
                      <a:r>
                        <a:rPr lang="en-IN" sz="1400">
                          <a:effectLst/>
                        </a:rPr>
                        <a:t>KNN Model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1 all input parameters</a:t>
                      </a:r>
                      <a:endParaRPr lang="en-IN" sz="800">
                        <a:effectLst/>
                      </a:endParaRPr>
                    </a:p>
                    <a:p>
                      <a:pPr algn="just">
                        <a:lnSpc>
                          <a:spcPct val="107000"/>
                        </a:lnSpc>
                        <a:spcAft>
                          <a:spcPts val="0"/>
                        </a:spcAft>
                      </a:pPr>
                      <a:r>
                        <a:rPr lang="en-IN" sz="1400">
                          <a:effectLst/>
                        </a:rPr>
                        <a:t>2 categorical features</a:t>
                      </a:r>
                      <a:endParaRPr lang="en-IN" sz="800">
                        <a:effectLst/>
                      </a:endParaRPr>
                    </a:p>
                    <a:p>
                      <a:pPr algn="just">
                        <a:lnSpc>
                          <a:spcPct val="107000"/>
                        </a:lnSpc>
                        <a:spcAft>
                          <a:spcPts val="0"/>
                        </a:spcAft>
                      </a:pPr>
                      <a:r>
                        <a:rPr lang="en-IN" sz="1400">
                          <a:effectLst/>
                        </a:rPr>
                        <a:t>3 numerical features</a:t>
                      </a:r>
                      <a:endParaRPr lang="en-IN" sz="800">
                        <a:effectLst/>
                      </a:endParaRPr>
                    </a:p>
                    <a:p>
                      <a:pPr algn="just">
                        <a:lnSpc>
                          <a:spcPct val="107000"/>
                        </a:lnSpc>
                        <a:spcAft>
                          <a:spcPts val="0"/>
                        </a:spcAft>
                      </a:pPr>
                      <a:r>
                        <a:rPr lang="en-IN" sz="1400">
                          <a:effectLst/>
                        </a:rPr>
                        <a:t>4 explored features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64.54%</a:t>
                      </a:r>
                      <a:endParaRPr lang="en-IN" sz="800">
                        <a:effectLst/>
                      </a:endParaRPr>
                    </a:p>
                    <a:p>
                      <a:pPr algn="just">
                        <a:lnSpc>
                          <a:spcPct val="107000"/>
                        </a:lnSpc>
                        <a:spcAft>
                          <a:spcPts val="0"/>
                        </a:spcAft>
                      </a:pPr>
                      <a:r>
                        <a:rPr lang="en-IN" sz="1400">
                          <a:effectLst/>
                        </a:rPr>
                        <a:t>81%</a:t>
                      </a:r>
                      <a:endParaRPr lang="en-IN" sz="800">
                        <a:effectLst/>
                      </a:endParaRPr>
                    </a:p>
                    <a:p>
                      <a:pPr algn="just">
                        <a:lnSpc>
                          <a:spcPct val="107000"/>
                        </a:lnSpc>
                        <a:spcAft>
                          <a:spcPts val="0"/>
                        </a:spcAft>
                      </a:pPr>
                      <a:r>
                        <a:rPr lang="en-IN" sz="1400">
                          <a:effectLst/>
                        </a:rPr>
                        <a:t>59.04%</a:t>
                      </a:r>
                      <a:endParaRPr lang="en-IN" sz="800">
                        <a:effectLst/>
                      </a:endParaRPr>
                    </a:p>
                    <a:p>
                      <a:pPr algn="just">
                        <a:lnSpc>
                          <a:spcPct val="107000"/>
                        </a:lnSpc>
                        <a:spcAft>
                          <a:spcPts val="0"/>
                        </a:spcAft>
                      </a:pPr>
                      <a:r>
                        <a:rPr lang="en-IN" sz="1400">
                          <a:effectLst/>
                        </a:rPr>
                        <a:t>83.24%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r>
              <a:tr h="905193">
                <a:tc>
                  <a:txBody>
                    <a:bodyPr/>
                    <a:lstStyle/>
                    <a:p>
                      <a:pPr algn="just">
                        <a:lnSpc>
                          <a:spcPct val="107000"/>
                        </a:lnSpc>
                        <a:spcAft>
                          <a:spcPts val="0"/>
                        </a:spcAft>
                      </a:pPr>
                      <a:r>
                        <a:rPr lang="en-IN" sz="1400">
                          <a:effectLst/>
                        </a:rPr>
                        <a:t>Logistic Regression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1 all input parameters</a:t>
                      </a:r>
                      <a:endParaRPr lang="en-IN" sz="800">
                        <a:effectLst/>
                      </a:endParaRPr>
                    </a:p>
                    <a:p>
                      <a:pPr algn="just">
                        <a:lnSpc>
                          <a:spcPct val="107000"/>
                        </a:lnSpc>
                        <a:spcAft>
                          <a:spcPts val="0"/>
                        </a:spcAft>
                      </a:pPr>
                      <a:r>
                        <a:rPr lang="en-IN" sz="1400">
                          <a:effectLst/>
                        </a:rPr>
                        <a:t>2 categorical features</a:t>
                      </a:r>
                      <a:endParaRPr lang="en-IN" sz="800">
                        <a:effectLst/>
                      </a:endParaRPr>
                    </a:p>
                    <a:p>
                      <a:pPr algn="just">
                        <a:lnSpc>
                          <a:spcPct val="107000"/>
                        </a:lnSpc>
                        <a:spcAft>
                          <a:spcPts val="0"/>
                        </a:spcAft>
                      </a:pPr>
                      <a:r>
                        <a:rPr lang="en-IN" sz="1400">
                          <a:effectLst/>
                        </a:rPr>
                        <a:t>3 numerical features</a:t>
                      </a:r>
                      <a:endParaRPr lang="en-IN" sz="800">
                        <a:effectLst/>
                      </a:endParaRPr>
                    </a:p>
                    <a:p>
                      <a:pPr algn="just">
                        <a:lnSpc>
                          <a:spcPct val="107000"/>
                        </a:lnSpc>
                        <a:spcAft>
                          <a:spcPts val="0"/>
                        </a:spcAft>
                      </a:pPr>
                      <a:r>
                        <a:rPr lang="en-IN" sz="1400">
                          <a:effectLst/>
                        </a:rPr>
                        <a:t>4 explored features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85.24%</a:t>
                      </a:r>
                      <a:endParaRPr lang="en-IN" sz="800">
                        <a:effectLst/>
                      </a:endParaRPr>
                    </a:p>
                    <a:p>
                      <a:pPr algn="just">
                        <a:lnSpc>
                          <a:spcPct val="107000"/>
                        </a:lnSpc>
                        <a:spcAft>
                          <a:spcPts val="0"/>
                        </a:spcAft>
                      </a:pPr>
                      <a:r>
                        <a:rPr lang="en-IN" sz="1400">
                          <a:effectLst/>
                        </a:rPr>
                        <a:t>80.32%</a:t>
                      </a:r>
                      <a:endParaRPr lang="en-IN" sz="800">
                        <a:effectLst/>
                      </a:endParaRPr>
                    </a:p>
                    <a:p>
                      <a:pPr algn="just">
                        <a:lnSpc>
                          <a:spcPct val="107000"/>
                        </a:lnSpc>
                        <a:spcAft>
                          <a:spcPts val="0"/>
                        </a:spcAft>
                      </a:pPr>
                      <a:r>
                        <a:rPr lang="en-IN" sz="1400">
                          <a:effectLst/>
                        </a:rPr>
                        <a:t>73.77%</a:t>
                      </a:r>
                      <a:endParaRPr lang="en-IN" sz="800">
                        <a:effectLst/>
                      </a:endParaRPr>
                    </a:p>
                    <a:p>
                      <a:pPr algn="just">
                        <a:lnSpc>
                          <a:spcPct val="107000"/>
                        </a:lnSpc>
                        <a:spcAft>
                          <a:spcPts val="0"/>
                        </a:spcAft>
                      </a:pPr>
                      <a:r>
                        <a:rPr lang="en-IN" sz="1400">
                          <a:effectLst/>
                        </a:rPr>
                        <a:t>77.04%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r>
              <a:tr h="905193">
                <a:tc>
                  <a:txBody>
                    <a:bodyPr/>
                    <a:lstStyle/>
                    <a:p>
                      <a:pPr algn="just">
                        <a:lnSpc>
                          <a:spcPct val="107000"/>
                        </a:lnSpc>
                        <a:spcAft>
                          <a:spcPts val="0"/>
                        </a:spcAft>
                      </a:pPr>
                      <a:r>
                        <a:rPr lang="en-IN" sz="1400">
                          <a:effectLst/>
                        </a:rPr>
                        <a:t>Support Vector Classification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1 all input parameters</a:t>
                      </a:r>
                      <a:endParaRPr lang="en-IN" sz="800">
                        <a:effectLst/>
                      </a:endParaRPr>
                    </a:p>
                    <a:p>
                      <a:pPr algn="just">
                        <a:lnSpc>
                          <a:spcPct val="107000"/>
                        </a:lnSpc>
                        <a:spcAft>
                          <a:spcPts val="0"/>
                        </a:spcAft>
                      </a:pPr>
                      <a:r>
                        <a:rPr lang="en-IN" sz="1400">
                          <a:effectLst/>
                        </a:rPr>
                        <a:t>2 categorical features</a:t>
                      </a:r>
                      <a:endParaRPr lang="en-IN" sz="800">
                        <a:effectLst/>
                      </a:endParaRPr>
                    </a:p>
                    <a:p>
                      <a:pPr algn="just">
                        <a:lnSpc>
                          <a:spcPct val="107000"/>
                        </a:lnSpc>
                        <a:spcAft>
                          <a:spcPts val="0"/>
                        </a:spcAft>
                      </a:pPr>
                      <a:r>
                        <a:rPr lang="en-IN" sz="1400">
                          <a:effectLst/>
                        </a:rPr>
                        <a:t>3 numerical features</a:t>
                      </a:r>
                      <a:endParaRPr lang="en-IN" sz="800">
                        <a:effectLst/>
                      </a:endParaRPr>
                    </a:p>
                    <a:p>
                      <a:pPr algn="just">
                        <a:lnSpc>
                          <a:spcPct val="107000"/>
                        </a:lnSpc>
                        <a:spcAft>
                          <a:spcPts val="0"/>
                        </a:spcAft>
                      </a:pPr>
                      <a:r>
                        <a:rPr lang="en-IN" sz="1400">
                          <a:effectLst/>
                        </a:rPr>
                        <a:t>4 explored features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50.07%</a:t>
                      </a:r>
                      <a:endParaRPr lang="en-IN" sz="800">
                        <a:effectLst/>
                      </a:endParaRPr>
                    </a:p>
                    <a:p>
                      <a:pPr algn="just">
                        <a:lnSpc>
                          <a:spcPct val="107000"/>
                        </a:lnSpc>
                        <a:spcAft>
                          <a:spcPts val="0"/>
                        </a:spcAft>
                      </a:pPr>
                      <a:r>
                        <a:rPr lang="en-IN" sz="1400">
                          <a:effectLst/>
                        </a:rPr>
                        <a:t>85.73%</a:t>
                      </a:r>
                      <a:endParaRPr lang="en-IN" sz="800">
                        <a:effectLst/>
                      </a:endParaRPr>
                    </a:p>
                    <a:p>
                      <a:pPr algn="just">
                        <a:lnSpc>
                          <a:spcPct val="107000"/>
                        </a:lnSpc>
                        <a:spcAft>
                          <a:spcPts val="0"/>
                        </a:spcAft>
                      </a:pPr>
                      <a:r>
                        <a:rPr lang="en-IN" sz="1400">
                          <a:effectLst/>
                        </a:rPr>
                        <a:t>71.87%</a:t>
                      </a:r>
                      <a:endParaRPr lang="en-IN" sz="800">
                        <a:effectLst/>
                      </a:endParaRPr>
                    </a:p>
                    <a:p>
                      <a:pPr algn="just">
                        <a:lnSpc>
                          <a:spcPct val="107000"/>
                        </a:lnSpc>
                        <a:spcAft>
                          <a:spcPts val="0"/>
                        </a:spcAft>
                      </a:pPr>
                      <a:r>
                        <a:rPr lang="en-IN" sz="1400">
                          <a:effectLst/>
                        </a:rPr>
                        <a:t>49.81%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r>
              <a:tr h="905193">
                <a:tc>
                  <a:txBody>
                    <a:bodyPr/>
                    <a:lstStyle/>
                    <a:p>
                      <a:pPr algn="just">
                        <a:lnSpc>
                          <a:spcPct val="107000"/>
                        </a:lnSpc>
                        <a:spcAft>
                          <a:spcPts val="0"/>
                        </a:spcAft>
                      </a:pPr>
                      <a:r>
                        <a:rPr lang="en-IN" sz="1400">
                          <a:effectLst/>
                        </a:rPr>
                        <a:t>Decision Tree Classifier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1 all input parameters</a:t>
                      </a:r>
                      <a:endParaRPr lang="en-IN" sz="800">
                        <a:effectLst/>
                      </a:endParaRPr>
                    </a:p>
                    <a:p>
                      <a:pPr algn="just">
                        <a:lnSpc>
                          <a:spcPct val="107000"/>
                        </a:lnSpc>
                        <a:spcAft>
                          <a:spcPts val="0"/>
                        </a:spcAft>
                      </a:pPr>
                      <a:r>
                        <a:rPr lang="en-IN" sz="1400">
                          <a:effectLst/>
                        </a:rPr>
                        <a:t>2 categorical features</a:t>
                      </a:r>
                      <a:endParaRPr lang="en-IN" sz="800">
                        <a:effectLst/>
                      </a:endParaRPr>
                    </a:p>
                    <a:p>
                      <a:pPr algn="just">
                        <a:lnSpc>
                          <a:spcPct val="107000"/>
                        </a:lnSpc>
                        <a:spcAft>
                          <a:spcPts val="0"/>
                        </a:spcAft>
                      </a:pPr>
                      <a:r>
                        <a:rPr lang="en-IN" sz="1400">
                          <a:effectLst/>
                        </a:rPr>
                        <a:t>3 numerical features</a:t>
                      </a:r>
                      <a:endParaRPr lang="en-IN" sz="800">
                        <a:effectLst/>
                      </a:endParaRPr>
                    </a:p>
                    <a:p>
                      <a:pPr algn="just">
                        <a:lnSpc>
                          <a:spcPct val="107000"/>
                        </a:lnSpc>
                        <a:spcAft>
                          <a:spcPts val="0"/>
                        </a:spcAft>
                      </a:pPr>
                      <a:r>
                        <a:rPr lang="en-IN" sz="1400">
                          <a:effectLst/>
                        </a:rPr>
                        <a:t>4 explored features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80.32%</a:t>
                      </a:r>
                      <a:endParaRPr lang="en-IN" sz="800">
                        <a:effectLst/>
                      </a:endParaRPr>
                    </a:p>
                    <a:p>
                      <a:pPr algn="just">
                        <a:lnSpc>
                          <a:spcPct val="107000"/>
                        </a:lnSpc>
                        <a:spcAft>
                          <a:spcPts val="0"/>
                        </a:spcAft>
                      </a:pPr>
                      <a:r>
                        <a:rPr lang="en-IN" sz="1400">
                          <a:effectLst/>
                        </a:rPr>
                        <a:t>82.68%</a:t>
                      </a:r>
                      <a:endParaRPr lang="en-IN" sz="800">
                        <a:effectLst/>
                      </a:endParaRPr>
                    </a:p>
                    <a:p>
                      <a:pPr algn="just">
                        <a:lnSpc>
                          <a:spcPct val="107000"/>
                        </a:lnSpc>
                        <a:spcAft>
                          <a:spcPts val="0"/>
                        </a:spcAft>
                      </a:pPr>
                      <a:r>
                        <a:rPr lang="en-IN" sz="1400">
                          <a:effectLst/>
                        </a:rPr>
                        <a:t>62.29%</a:t>
                      </a:r>
                      <a:endParaRPr lang="en-IN" sz="800">
                        <a:effectLst/>
                      </a:endParaRPr>
                    </a:p>
                    <a:p>
                      <a:pPr algn="just">
                        <a:lnSpc>
                          <a:spcPct val="107000"/>
                        </a:lnSpc>
                        <a:spcAft>
                          <a:spcPts val="0"/>
                        </a:spcAft>
                      </a:pPr>
                      <a:r>
                        <a:rPr lang="en-IN" sz="1400">
                          <a:effectLst/>
                        </a:rPr>
                        <a:t>70.49%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r>
              <a:tr h="905193">
                <a:tc>
                  <a:txBody>
                    <a:bodyPr/>
                    <a:lstStyle/>
                    <a:p>
                      <a:pPr algn="just">
                        <a:lnSpc>
                          <a:spcPct val="107000"/>
                        </a:lnSpc>
                        <a:spcAft>
                          <a:spcPts val="0"/>
                        </a:spcAft>
                      </a:pPr>
                      <a:r>
                        <a:rPr lang="en-IN" sz="1400">
                          <a:effectLst/>
                        </a:rPr>
                        <a:t>Random Forest Classifier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a:effectLst/>
                        </a:rPr>
                        <a:t>1 all input parameters</a:t>
                      </a:r>
                      <a:endParaRPr lang="en-IN" sz="800">
                        <a:effectLst/>
                      </a:endParaRPr>
                    </a:p>
                    <a:p>
                      <a:pPr algn="just">
                        <a:lnSpc>
                          <a:spcPct val="107000"/>
                        </a:lnSpc>
                        <a:spcAft>
                          <a:spcPts val="0"/>
                        </a:spcAft>
                      </a:pPr>
                      <a:r>
                        <a:rPr lang="en-IN" sz="1400">
                          <a:effectLst/>
                        </a:rPr>
                        <a:t>2 categorical features</a:t>
                      </a:r>
                      <a:endParaRPr lang="en-IN" sz="800">
                        <a:effectLst/>
                      </a:endParaRPr>
                    </a:p>
                    <a:p>
                      <a:pPr algn="just">
                        <a:lnSpc>
                          <a:spcPct val="107000"/>
                        </a:lnSpc>
                        <a:spcAft>
                          <a:spcPts val="0"/>
                        </a:spcAft>
                      </a:pPr>
                      <a:r>
                        <a:rPr lang="en-IN" sz="1400">
                          <a:effectLst/>
                        </a:rPr>
                        <a:t>3 numerical features</a:t>
                      </a:r>
                      <a:endParaRPr lang="en-IN" sz="800">
                        <a:effectLst/>
                      </a:endParaRPr>
                    </a:p>
                    <a:p>
                      <a:pPr algn="just">
                        <a:lnSpc>
                          <a:spcPct val="107000"/>
                        </a:lnSpc>
                        <a:spcAft>
                          <a:spcPts val="0"/>
                        </a:spcAft>
                      </a:pPr>
                      <a:r>
                        <a:rPr lang="en-IN" sz="1400">
                          <a:effectLst/>
                        </a:rPr>
                        <a:t>4 explored features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c>
                  <a:txBody>
                    <a:bodyPr/>
                    <a:lstStyle/>
                    <a:p>
                      <a:pPr algn="just">
                        <a:lnSpc>
                          <a:spcPct val="107000"/>
                        </a:lnSpc>
                        <a:spcAft>
                          <a:spcPts val="0"/>
                        </a:spcAft>
                      </a:pPr>
                      <a:r>
                        <a:rPr lang="en-IN" sz="1400" dirty="0">
                          <a:effectLst/>
                        </a:rPr>
                        <a:t>89%</a:t>
                      </a:r>
                      <a:endParaRPr lang="en-IN" sz="800" dirty="0">
                        <a:effectLst/>
                      </a:endParaRPr>
                    </a:p>
                    <a:p>
                      <a:pPr algn="just">
                        <a:lnSpc>
                          <a:spcPct val="107000"/>
                        </a:lnSpc>
                        <a:spcAft>
                          <a:spcPts val="0"/>
                        </a:spcAft>
                      </a:pPr>
                      <a:r>
                        <a:rPr lang="en-IN" sz="1400" dirty="0">
                          <a:effectLst/>
                        </a:rPr>
                        <a:t>82.33%</a:t>
                      </a:r>
                      <a:endParaRPr lang="en-IN" sz="800" dirty="0">
                        <a:effectLst/>
                      </a:endParaRPr>
                    </a:p>
                    <a:p>
                      <a:pPr algn="just">
                        <a:lnSpc>
                          <a:spcPct val="107000"/>
                        </a:lnSpc>
                        <a:spcAft>
                          <a:spcPts val="0"/>
                        </a:spcAft>
                      </a:pPr>
                      <a:r>
                        <a:rPr lang="en-IN" sz="1400" dirty="0">
                          <a:effectLst/>
                        </a:rPr>
                        <a:t>80.97%</a:t>
                      </a:r>
                      <a:endParaRPr lang="en-IN" sz="800" dirty="0">
                        <a:effectLst/>
                      </a:endParaRPr>
                    </a:p>
                    <a:p>
                      <a:pPr algn="just">
                        <a:lnSpc>
                          <a:spcPct val="107000"/>
                        </a:lnSpc>
                        <a:spcAft>
                          <a:spcPts val="0"/>
                        </a:spcAft>
                      </a:pPr>
                      <a:r>
                        <a:rPr lang="en-IN" sz="1400" dirty="0">
                          <a:effectLst/>
                        </a:rPr>
                        <a:t>76.71%</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878" marR="52878" marT="0" marB="0"/>
                </a:tc>
              </a:tr>
            </a:tbl>
          </a:graphicData>
        </a:graphic>
      </p:graphicFrame>
    </p:spTree>
    <p:extLst>
      <p:ext uri="{BB962C8B-B14F-4D97-AF65-F5344CB8AC3E}">
        <p14:creationId xmlns:p14="http://schemas.microsoft.com/office/powerpoint/2010/main" val="99881522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Summary </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lstStyle/>
          <a:p>
            <a:r>
              <a:rPr lang="en-IN" sz="2800" dirty="0">
                <a:solidFill>
                  <a:schemeClr val="bg1"/>
                </a:solidFill>
                <a:latin typeface="Batang" pitchFamily="18" charset="-127"/>
                <a:ea typeface="Batang" pitchFamily="18" charset="-127"/>
              </a:rPr>
              <a:t>Finally after the analysis of the given data we found that the Random Forest Classifier with all input parameters have highest accuracy among all the models formed from first to last.</a:t>
            </a:r>
          </a:p>
          <a:p>
            <a:endParaRPr lang="en-IN"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7" y="-297"/>
            <a:ext cx="9144793" cy="68585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smtClean="0">
                <a:solidFill>
                  <a:schemeClr val="bg1"/>
                </a:solidFill>
                <a:latin typeface="Century" panose="02040604050505020304" pitchFamily="18" charset="0"/>
              </a:rPr>
              <a:t>    presented to you by team </a:t>
            </a:r>
            <a:r>
              <a:rPr lang="en-IN" b="1" dirty="0" smtClean="0">
                <a:solidFill>
                  <a:schemeClr val="bg1"/>
                </a:solidFill>
                <a:latin typeface="Century" panose="02040604050505020304" pitchFamily="18" charset="0"/>
              </a:rPr>
              <a:t>silver swords :</a:t>
            </a:r>
          </a:p>
          <a:p>
            <a:pPr marL="0" indent="0">
              <a:buNone/>
            </a:pPr>
            <a:r>
              <a:rPr lang="en-IN" b="1" dirty="0" smtClean="0">
                <a:solidFill>
                  <a:schemeClr val="bg1"/>
                </a:solidFill>
                <a:latin typeface="Century" panose="02040604050505020304" pitchFamily="18" charset="0"/>
              </a:rPr>
              <a:t>    </a:t>
            </a:r>
          </a:p>
          <a:p>
            <a:pPr marL="0" indent="0">
              <a:buNone/>
            </a:pPr>
            <a:r>
              <a:rPr lang="en-IN" b="1" dirty="0" smtClean="0">
                <a:solidFill>
                  <a:schemeClr val="bg1"/>
                </a:solidFill>
                <a:latin typeface="Century" panose="02040604050505020304" pitchFamily="18" charset="0"/>
              </a:rPr>
              <a:t>--VIDHUR.K</a:t>
            </a:r>
          </a:p>
          <a:p>
            <a:pPr marL="0" indent="0">
              <a:buNone/>
            </a:pPr>
            <a:r>
              <a:rPr lang="en-IN" b="1" dirty="0" smtClean="0">
                <a:solidFill>
                  <a:schemeClr val="bg1"/>
                </a:solidFill>
                <a:latin typeface="Century" panose="02040604050505020304" pitchFamily="18" charset="0"/>
              </a:rPr>
              <a:t>--SUKEERTHI.S</a:t>
            </a:r>
          </a:p>
          <a:p>
            <a:pPr marL="0" indent="0">
              <a:buNone/>
            </a:pPr>
            <a:r>
              <a:rPr lang="en-IN" b="1" dirty="0" smtClean="0">
                <a:solidFill>
                  <a:schemeClr val="bg1"/>
                </a:solidFill>
                <a:latin typeface="Century" panose="02040604050505020304" pitchFamily="18" charset="0"/>
              </a:rPr>
              <a:t>--LAKSHMI.D</a:t>
            </a:r>
          </a:p>
          <a:p>
            <a:pPr marL="0" indent="0">
              <a:buNone/>
            </a:pPr>
            <a:r>
              <a:rPr lang="en-IN" b="1" dirty="0" smtClean="0">
                <a:solidFill>
                  <a:schemeClr val="bg1"/>
                </a:solidFill>
                <a:latin typeface="Century" panose="02040604050505020304" pitchFamily="18" charset="0"/>
              </a:rPr>
              <a:t>--SOURAV.P</a:t>
            </a:r>
          </a:p>
          <a:p>
            <a:pPr marL="0" indent="0">
              <a:buNone/>
            </a:pPr>
            <a:r>
              <a:rPr lang="en-IN" b="1" dirty="0" smtClean="0">
                <a:solidFill>
                  <a:schemeClr val="bg1"/>
                </a:solidFill>
                <a:latin typeface="Century" panose="02040604050505020304" pitchFamily="18" charset="0"/>
              </a:rPr>
              <a:t>--AISHWARYA.K</a:t>
            </a:r>
            <a:endParaRPr lang="en-IN" b="1" dirty="0">
              <a:solidFill>
                <a:schemeClr val="bg1"/>
              </a:solidFill>
              <a:latin typeface="Century" panose="02040604050505020304" pitchFamily="18" charset="0"/>
            </a:endParaRPr>
          </a:p>
        </p:txBody>
      </p:sp>
    </p:spTree>
    <p:extLst>
      <p:ext uri="{BB962C8B-B14F-4D97-AF65-F5344CB8AC3E}">
        <p14:creationId xmlns:p14="http://schemas.microsoft.com/office/powerpoint/2010/main" val="133031120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vidhur\Desktop\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Functioning of heart</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pPr algn="just">
              <a:buNone/>
            </a:pPr>
            <a:r>
              <a:rPr lang="en-IN" sz="1400" dirty="0" smtClean="0">
                <a:solidFill>
                  <a:schemeClr val="bg1"/>
                </a:solidFill>
                <a:latin typeface="Baskerville Old Face" pitchFamily="18" charset="0"/>
                <a:ea typeface="Batang" pitchFamily="18" charset="-127"/>
              </a:rPr>
              <a:t>         Generally blood enters the heart through two veins named superior vena cava and inferior vena cava. Through these veins blood enters the Right atrium of the heart. Next the blood flows from Right atrium to Right ventricle via open tricuspid valve . Next the blood enters the pulmonary artery via pulmonary valve which produces oxygenated blood. Now the blood flows to left artery through pulmonary veins and finally reaches the left ventricle via open mitral. Here the blood gets purifies and enters into the body through aorta valve.  If the above process get altered then different heart disease  occur. </a:t>
            </a:r>
          </a:p>
          <a:p>
            <a:pPr algn="just">
              <a:buNone/>
            </a:pPr>
            <a:r>
              <a:rPr lang="en-IN" sz="1400" dirty="0" smtClean="0"/>
              <a:t>           </a:t>
            </a:r>
            <a:endParaRPr lang="en-IN" dirty="0"/>
          </a:p>
        </p:txBody>
      </p:sp>
      <p:pic>
        <p:nvPicPr>
          <p:cNvPr id="1026" name="Picture 2" descr="C:\Users\vidhur\Desktop\heart-stock.jpg"/>
          <p:cNvPicPr>
            <a:picLocks noChangeAspect="1" noChangeArrowheads="1"/>
          </p:cNvPicPr>
          <p:nvPr/>
        </p:nvPicPr>
        <p:blipFill>
          <a:blip r:embed="rId3" cstate="print"/>
          <a:srcRect/>
          <a:stretch>
            <a:fillRect/>
          </a:stretch>
        </p:blipFill>
        <p:spPr bwMode="auto">
          <a:xfrm rot="479453">
            <a:off x="5100088" y="3385362"/>
            <a:ext cx="3050284" cy="2613924"/>
          </a:xfrm>
          <a:prstGeom prst="rect">
            <a:avLst/>
          </a:prstGeom>
          <a:noFill/>
        </p:spPr>
      </p:pic>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vidhur\Desktop\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785786" y="928670"/>
            <a:ext cx="7858180" cy="4832092"/>
          </a:xfrm>
          <a:prstGeom prst="rect">
            <a:avLst/>
          </a:prstGeom>
          <a:noFill/>
        </p:spPr>
        <p:txBody>
          <a:bodyPr wrap="square" rtlCol="0">
            <a:spAutoFit/>
          </a:bodyPr>
          <a:lstStyle/>
          <a:p>
            <a:r>
              <a:rPr lang="en-IN" sz="1400" dirty="0" smtClean="0">
                <a:solidFill>
                  <a:schemeClr val="bg1"/>
                </a:solidFill>
                <a:latin typeface="Baskerville Old Face" pitchFamily="18" charset="0"/>
              </a:rPr>
              <a:t>Among these diseases one of the heart disease is </a:t>
            </a:r>
            <a:r>
              <a:rPr lang="en-IN" sz="1400" dirty="0" err="1" smtClean="0">
                <a:solidFill>
                  <a:schemeClr val="bg1"/>
                </a:solidFill>
                <a:latin typeface="Baskerville Old Face" pitchFamily="18" charset="0"/>
              </a:rPr>
              <a:t>anginal</a:t>
            </a:r>
            <a:r>
              <a:rPr lang="en-IN" sz="1400" dirty="0" smtClean="0">
                <a:solidFill>
                  <a:schemeClr val="bg1"/>
                </a:solidFill>
                <a:latin typeface="Baskerville Old Face" pitchFamily="18" charset="0"/>
              </a:rPr>
              <a:t> heart disease. This disease depends on several parameters. They are :</a:t>
            </a:r>
          </a:p>
          <a:p>
            <a:pPr lvl="0"/>
            <a:r>
              <a:rPr lang="en-IN" sz="1400" b="1" dirty="0" smtClean="0">
                <a:solidFill>
                  <a:schemeClr val="bg1"/>
                </a:solidFill>
                <a:latin typeface="Baskerville Old Face" pitchFamily="18" charset="0"/>
              </a:rPr>
              <a:t>CP(chest pain) :  </a:t>
            </a:r>
            <a:r>
              <a:rPr lang="en-IN" sz="1400" dirty="0" smtClean="0">
                <a:solidFill>
                  <a:schemeClr val="bg1"/>
                </a:solidFill>
                <a:latin typeface="Baskerville Old Face" pitchFamily="18" charset="0"/>
              </a:rPr>
              <a:t>This condition is an inflammation or irritation of the lining of the lungs and chest . The most common causes of </a:t>
            </a:r>
            <a:r>
              <a:rPr lang="en-IN" sz="1400" dirty="0" err="1" smtClean="0">
                <a:solidFill>
                  <a:schemeClr val="bg1"/>
                </a:solidFill>
                <a:latin typeface="Baskerville Old Face" pitchFamily="18" charset="0"/>
              </a:rPr>
              <a:t>pleuritic</a:t>
            </a:r>
            <a:r>
              <a:rPr lang="en-IN" sz="1400" dirty="0" smtClean="0">
                <a:solidFill>
                  <a:schemeClr val="bg1"/>
                </a:solidFill>
                <a:latin typeface="Baskerville Old Face" pitchFamily="18" charset="0"/>
              </a:rPr>
              <a:t> </a:t>
            </a:r>
            <a:r>
              <a:rPr lang="en-IN" sz="1400" b="1" dirty="0" smtClean="0">
                <a:solidFill>
                  <a:schemeClr val="bg1"/>
                </a:solidFill>
                <a:latin typeface="Baskerville Old Face" pitchFamily="18" charset="0"/>
              </a:rPr>
              <a:t>chest pain</a:t>
            </a:r>
            <a:r>
              <a:rPr lang="en-IN" sz="1400" dirty="0" smtClean="0">
                <a:solidFill>
                  <a:schemeClr val="bg1"/>
                </a:solidFill>
                <a:latin typeface="Baskerville Old Face" pitchFamily="18" charset="0"/>
              </a:rPr>
              <a:t> are bacterial or viral infections, pulmonary embolism, and </a:t>
            </a:r>
            <a:r>
              <a:rPr lang="en-IN" sz="1400" dirty="0" err="1" smtClean="0">
                <a:solidFill>
                  <a:schemeClr val="bg1"/>
                </a:solidFill>
                <a:latin typeface="Baskerville Old Face" pitchFamily="18" charset="0"/>
              </a:rPr>
              <a:t>pneumothorax</a:t>
            </a:r>
            <a:r>
              <a:rPr lang="en-IN" sz="1400" dirty="0" smtClean="0">
                <a:solidFill>
                  <a:schemeClr val="bg1"/>
                </a:solidFill>
                <a:latin typeface="Baskerville Old Face" pitchFamily="18" charset="0"/>
              </a:rPr>
              <a:t>. There are four types of chest pain related to angina disease. They are :</a:t>
            </a:r>
          </a:p>
          <a:p>
            <a:pPr lvl="0"/>
            <a:r>
              <a:rPr lang="en-IN" sz="1400" b="1" dirty="0" smtClean="0">
                <a:solidFill>
                  <a:schemeClr val="bg1"/>
                </a:solidFill>
                <a:latin typeface="Baskerville Old Face" pitchFamily="18" charset="0"/>
              </a:rPr>
              <a:t>Asymptomatic cp</a:t>
            </a:r>
            <a:r>
              <a:rPr lang="en-IN" sz="1400" dirty="0" smtClean="0">
                <a:solidFill>
                  <a:schemeClr val="bg1"/>
                </a:solidFill>
                <a:latin typeface="Baskerville Old Face" pitchFamily="18" charset="0"/>
              </a:rPr>
              <a:t>: It is a general chest pain without any symptoms. It does not lead to any heart disease.</a:t>
            </a:r>
          </a:p>
          <a:p>
            <a:pPr lvl="0"/>
            <a:r>
              <a:rPr lang="en-IN" sz="1400" dirty="0" smtClean="0">
                <a:solidFill>
                  <a:schemeClr val="bg1"/>
                </a:solidFill>
                <a:latin typeface="Baskerville Old Face" pitchFamily="18" charset="0"/>
              </a:rPr>
              <a:t> Non </a:t>
            </a:r>
            <a:r>
              <a:rPr lang="en-IN" sz="1400" dirty="0" err="1" smtClean="0">
                <a:solidFill>
                  <a:schemeClr val="bg1"/>
                </a:solidFill>
                <a:latin typeface="Baskerville Old Face" pitchFamily="18" charset="0"/>
              </a:rPr>
              <a:t>anginal</a:t>
            </a:r>
            <a:r>
              <a:rPr lang="en-IN" sz="1400" dirty="0" smtClean="0">
                <a:solidFill>
                  <a:schemeClr val="bg1"/>
                </a:solidFill>
                <a:latin typeface="Baskerville Old Face" pitchFamily="18" charset="0"/>
              </a:rPr>
              <a:t> pain: It increases with inspiration. It can be brought with movement of trunk or arm , by local fingers pressure, bending fingers forward and backward (or) by lying down.</a:t>
            </a:r>
          </a:p>
          <a:p>
            <a:pPr lvl="0"/>
            <a:r>
              <a:rPr lang="en-IN" sz="1400" dirty="0" smtClean="0">
                <a:solidFill>
                  <a:schemeClr val="bg1"/>
                </a:solidFill>
                <a:latin typeface="Baskerville Old Face" pitchFamily="18" charset="0"/>
              </a:rPr>
              <a:t> Atypical angina: Pain in the chest which is not cardiac pain , it is not related to heart but may lead to heart disease. It does not give any burning sensation.</a:t>
            </a:r>
          </a:p>
          <a:p>
            <a:pPr lvl="0"/>
            <a:r>
              <a:rPr lang="en-IN" sz="1400" dirty="0" smtClean="0">
                <a:solidFill>
                  <a:schemeClr val="bg1"/>
                </a:solidFill>
                <a:latin typeface="Baskerville Old Face" pitchFamily="18" charset="0"/>
              </a:rPr>
              <a:t> Typical angina: In this type of chest pain the heart does not get enough blood or oxygen. It gives </a:t>
            </a:r>
            <a:r>
              <a:rPr lang="en-IN" sz="1400" dirty="0" err="1" smtClean="0">
                <a:solidFill>
                  <a:schemeClr val="bg1"/>
                </a:solidFill>
                <a:latin typeface="Baskerville Old Face" pitchFamily="18" charset="0"/>
              </a:rPr>
              <a:t>substernal</a:t>
            </a:r>
            <a:r>
              <a:rPr lang="en-IN" sz="1400" dirty="0" smtClean="0">
                <a:solidFill>
                  <a:schemeClr val="bg1"/>
                </a:solidFill>
                <a:latin typeface="Baskerville Old Face" pitchFamily="18" charset="0"/>
              </a:rPr>
              <a:t> chest pain.</a:t>
            </a:r>
          </a:p>
          <a:p>
            <a:pPr lvl="0"/>
            <a:r>
              <a:rPr lang="en-IN" sz="1400" b="1" u="sng" dirty="0" err="1" smtClean="0">
                <a:solidFill>
                  <a:schemeClr val="bg1"/>
                </a:solidFill>
                <a:latin typeface="Baskerville Old Face" pitchFamily="18" charset="0"/>
              </a:rPr>
              <a:t>Trestbps</a:t>
            </a:r>
            <a:r>
              <a:rPr lang="en-IN" sz="1400" b="1" dirty="0" smtClean="0">
                <a:solidFill>
                  <a:schemeClr val="bg1"/>
                </a:solidFill>
                <a:latin typeface="Baskerville Old Face" pitchFamily="18" charset="0"/>
              </a:rPr>
              <a:t>: </a:t>
            </a:r>
            <a:r>
              <a:rPr lang="en-IN" sz="1400" dirty="0" smtClean="0">
                <a:solidFill>
                  <a:schemeClr val="bg1"/>
                </a:solidFill>
                <a:latin typeface="Baskerville Old Face" pitchFamily="18" charset="0"/>
              </a:rPr>
              <a:t>It is nothing but resting blood pressure. It is measured in  millimetre of mercury (mm Hg). This pressure when heart get relaxed should be around 80 mm Hg diastolic and 120 mm Hg systolic. There will be 60 to 100 beats per minute(bps).</a:t>
            </a:r>
          </a:p>
          <a:p>
            <a:pPr lvl="0"/>
            <a:r>
              <a:rPr lang="en-IN" sz="1400" b="1" u="sng" dirty="0" err="1" smtClean="0">
                <a:solidFill>
                  <a:schemeClr val="bg1"/>
                </a:solidFill>
                <a:latin typeface="Baskerville Old Face" pitchFamily="18" charset="0"/>
              </a:rPr>
              <a:t>Chol</a:t>
            </a:r>
            <a:r>
              <a:rPr lang="en-IN" sz="1400" b="1" u="sng" dirty="0" smtClean="0">
                <a:solidFill>
                  <a:schemeClr val="bg1"/>
                </a:solidFill>
                <a:latin typeface="Baskerville Old Face" pitchFamily="18" charset="0"/>
              </a:rPr>
              <a:t>(cholesterol):   </a:t>
            </a:r>
            <a:r>
              <a:rPr lang="en-IN" sz="1400" u="sng" dirty="0" smtClean="0">
                <a:solidFill>
                  <a:schemeClr val="bg1"/>
                </a:solidFill>
                <a:latin typeface="Baskerville Old Face" pitchFamily="18" charset="0"/>
              </a:rPr>
              <a:t>It is </a:t>
            </a:r>
            <a:r>
              <a:rPr lang="en-IN" sz="1400" dirty="0" smtClean="0">
                <a:solidFill>
                  <a:schemeClr val="bg1"/>
                </a:solidFill>
                <a:latin typeface="Baskerville Old Face" pitchFamily="18" charset="0"/>
              </a:rPr>
              <a:t>serum </a:t>
            </a:r>
            <a:r>
              <a:rPr lang="en-IN" sz="1400" dirty="0" err="1" smtClean="0">
                <a:solidFill>
                  <a:schemeClr val="bg1"/>
                </a:solidFill>
                <a:latin typeface="Baskerville Old Face" pitchFamily="18" charset="0"/>
              </a:rPr>
              <a:t>cholestoral</a:t>
            </a:r>
            <a:r>
              <a:rPr lang="en-IN" sz="1400" dirty="0" smtClean="0">
                <a:solidFill>
                  <a:schemeClr val="bg1"/>
                </a:solidFill>
                <a:latin typeface="Baskerville Old Face" pitchFamily="18" charset="0"/>
              </a:rPr>
              <a:t> in mg/dl. Here the measurement is in milligram per decilitre</a:t>
            </a:r>
          </a:p>
          <a:p>
            <a:pPr lvl="0"/>
            <a:r>
              <a:rPr lang="en-IN" sz="1400" b="1" dirty="0" smtClean="0">
                <a:solidFill>
                  <a:schemeClr val="bg1"/>
                </a:solidFill>
                <a:latin typeface="Baskerville Old Face" pitchFamily="18" charset="0"/>
              </a:rPr>
              <a:t>FBS: </a:t>
            </a:r>
            <a:r>
              <a:rPr lang="en-IN" sz="1400" dirty="0" smtClean="0">
                <a:solidFill>
                  <a:schemeClr val="bg1"/>
                </a:solidFill>
                <a:latin typeface="Baskerville Old Face" pitchFamily="18" charset="0"/>
              </a:rPr>
              <a:t>It is nothing but fasting blood pressure which is measured in milligrams per decilitre. If </a:t>
            </a:r>
            <a:r>
              <a:rPr lang="en-IN" sz="1400" dirty="0" err="1" smtClean="0">
                <a:solidFill>
                  <a:schemeClr val="bg1"/>
                </a:solidFill>
                <a:latin typeface="Baskerville Old Face" pitchFamily="18" charset="0"/>
              </a:rPr>
              <a:t>fbs</a:t>
            </a:r>
            <a:r>
              <a:rPr lang="en-IN" sz="1400" dirty="0" smtClean="0">
                <a:solidFill>
                  <a:schemeClr val="bg1"/>
                </a:solidFill>
                <a:latin typeface="Baskerville Old Face" pitchFamily="18" charset="0"/>
              </a:rPr>
              <a:t>&gt; 120mm/dl then id is considered as high else it is considered as low.</a:t>
            </a:r>
          </a:p>
          <a:p>
            <a:pPr lvl="0"/>
            <a:r>
              <a:rPr lang="en-IN" sz="1400" b="1" dirty="0" err="1" smtClean="0">
                <a:solidFill>
                  <a:schemeClr val="bg1"/>
                </a:solidFill>
                <a:latin typeface="Baskerville Old Face" pitchFamily="18" charset="0"/>
              </a:rPr>
              <a:t>Restecg</a:t>
            </a:r>
            <a:r>
              <a:rPr lang="en-IN" sz="1400" b="1" dirty="0" smtClean="0">
                <a:solidFill>
                  <a:schemeClr val="bg1"/>
                </a:solidFill>
                <a:latin typeface="Baskerville Old Face" pitchFamily="18" charset="0"/>
              </a:rPr>
              <a:t>:  </a:t>
            </a:r>
            <a:r>
              <a:rPr lang="en-IN" sz="1400" dirty="0" smtClean="0">
                <a:solidFill>
                  <a:schemeClr val="bg1"/>
                </a:solidFill>
                <a:latin typeface="Baskerville Old Face" pitchFamily="18" charset="0"/>
              </a:rPr>
              <a:t>It is resting electrocardiographic results. It is of three types</a:t>
            </a:r>
          </a:p>
          <a:p>
            <a:pPr lvl="0"/>
            <a:r>
              <a:rPr lang="en-IN" sz="1400" dirty="0" smtClean="0">
                <a:solidFill>
                  <a:schemeClr val="bg1"/>
                </a:solidFill>
                <a:latin typeface="Baskerville Old Face" pitchFamily="18" charset="0"/>
              </a:rPr>
              <a:t>normal </a:t>
            </a:r>
          </a:p>
          <a:p>
            <a:pPr lvl="0"/>
            <a:r>
              <a:rPr lang="en-IN" sz="1400" dirty="0" smtClean="0">
                <a:solidFill>
                  <a:schemeClr val="bg1"/>
                </a:solidFill>
                <a:latin typeface="Baskerville Old Face" pitchFamily="18" charset="0"/>
              </a:rPr>
              <a:t>having ST-T </a:t>
            </a:r>
          </a:p>
          <a:p>
            <a:pPr lvl="0"/>
            <a:r>
              <a:rPr lang="en-IN" sz="1400" dirty="0" smtClean="0">
                <a:solidFill>
                  <a:schemeClr val="bg1"/>
                </a:solidFill>
                <a:latin typeface="Baskerville Old Face" pitchFamily="18" charset="0"/>
              </a:rPr>
              <a:t>hypertrophy</a:t>
            </a:r>
          </a:p>
        </p:txBody>
      </p:sp>
      <p:pic>
        <p:nvPicPr>
          <p:cNvPr id="3075" name="Picture 3" descr="C:\Users\vidhur\Desktop\istockphoto-528432900-612x612.jpg"/>
          <p:cNvPicPr>
            <a:picLocks noChangeAspect="1" noChangeArrowheads="1"/>
          </p:cNvPicPr>
          <p:nvPr/>
        </p:nvPicPr>
        <p:blipFill>
          <a:blip r:embed="rId3"/>
          <a:srcRect/>
          <a:stretch>
            <a:fillRect/>
          </a:stretch>
        </p:blipFill>
        <p:spPr bwMode="auto">
          <a:xfrm rot="1110182">
            <a:off x="6107862" y="5110001"/>
            <a:ext cx="2054177" cy="1459777"/>
          </a:xfrm>
          <a:prstGeom prst="rect">
            <a:avLst/>
          </a:prstGeom>
          <a:noFill/>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vidhur\Desktop\1.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2" name="TextBox 1"/>
          <p:cNvSpPr txBox="1"/>
          <p:nvPr/>
        </p:nvSpPr>
        <p:spPr>
          <a:xfrm>
            <a:off x="428596" y="571480"/>
            <a:ext cx="7358114" cy="3693319"/>
          </a:xfrm>
          <a:prstGeom prst="rect">
            <a:avLst/>
          </a:prstGeom>
          <a:noFill/>
        </p:spPr>
        <p:txBody>
          <a:bodyPr wrap="square" rtlCol="0">
            <a:spAutoFit/>
          </a:bodyPr>
          <a:lstStyle/>
          <a:p>
            <a:pPr lvl="0">
              <a:buNone/>
            </a:pPr>
            <a:r>
              <a:rPr lang="en-IN" b="1" u="sng" dirty="0" smtClean="0">
                <a:solidFill>
                  <a:schemeClr val="bg1"/>
                </a:solidFill>
              </a:rPr>
              <a:t> </a:t>
            </a:r>
            <a:r>
              <a:rPr lang="en-IN" b="1" u="sng" dirty="0" err="1" smtClean="0">
                <a:solidFill>
                  <a:schemeClr val="bg1"/>
                </a:solidFill>
              </a:rPr>
              <a:t>Thalach</a:t>
            </a:r>
            <a:r>
              <a:rPr lang="en-IN" b="1" u="sng" dirty="0" smtClean="0">
                <a:solidFill>
                  <a:schemeClr val="bg1"/>
                </a:solidFill>
              </a:rPr>
              <a:t>: </a:t>
            </a:r>
            <a:r>
              <a:rPr lang="en-IN" dirty="0" smtClean="0">
                <a:solidFill>
                  <a:schemeClr val="bg1"/>
                </a:solidFill>
              </a:rPr>
              <a:t>It is the maximum heart rate achieved. Hence it is a numerical data.</a:t>
            </a:r>
          </a:p>
          <a:p>
            <a:pPr lvl="0">
              <a:buNone/>
            </a:pPr>
            <a:r>
              <a:rPr lang="en-IN" b="1" u="sng" dirty="0" smtClean="0">
                <a:solidFill>
                  <a:schemeClr val="bg1"/>
                </a:solidFill>
              </a:rPr>
              <a:t>       </a:t>
            </a:r>
            <a:r>
              <a:rPr lang="en-IN" b="1" u="sng" dirty="0" err="1" smtClean="0">
                <a:solidFill>
                  <a:schemeClr val="bg1"/>
                </a:solidFill>
              </a:rPr>
              <a:t>Exang:</a:t>
            </a:r>
            <a:r>
              <a:rPr lang="en-IN" dirty="0" err="1" smtClean="0">
                <a:solidFill>
                  <a:schemeClr val="bg1"/>
                </a:solidFill>
              </a:rPr>
              <a:t>The</a:t>
            </a:r>
            <a:r>
              <a:rPr lang="en-IN" dirty="0" smtClean="0">
                <a:solidFill>
                  <a:schemeClr val="bg1"/>
                </a:solidFill>
              </a:rPr>
              <a:t> pain caused due to performing </a:t>
            </a:r>
            <a:r>
              <a:rPr lang="en-IN" dirty="0" err="1" smtClean="0">
                <a:solidFill>
                  <a:schemeClr val="bg1"/>
                </a:solidFill>
              </a:rPr>
              <a:t>excersices</a:t>
            </a:r>
            <a:r>
              <a:rPr lang="en-IN" dirty="0" smtClean="0">
                <a:solidFill>
                  <a:schemeClr val="bg1"/>
                </a:solidFill>
              </a:rPr>
              <a:t>.</a:t>
            </a:r>
          </a:p>
          <a:p>
            <a:pPr lvl="0">
              <a:buNone/>
            </a:pPr>
            <a:r>
              <a:rPr lang="en-IN" b="1" u="sng" dirty="0" smtClean="0">
                <a:solidFill>
                  <a:schemeClr val="bg1"/>
                </a:solidFill>
              </a:rPr>
              <a:t>      </a:t>
            </a:r>
            <a:r>
              <a:rPr lang="en-IN" b="1" u="sng" dirty="0" err="1" smtClean="0">
                <a:solidFill>
                  <a:schemeClr val="bg1"/>
                </a:solidFill>
              </a:rPr>
              <a:t>Oldpeak:</a:t>
            </a:r>
            <a:r>
              <a:rPr lang="en-IN" dirty="0" err="1" smtClean="0">
                <a:solidFill>
                  <a:schemeClr val="bg1"/>
                </a:solidFill>
              </a:rPr>
              <a:t>ST</a:t>
            </a:r>
            <a:r>
              <a:rPr lang="en-IN" dirty="0" smtClean="0">
                <a:solidFill>
                  <a:schemeClr val="bg1"/>
                </a:solidFill>
              </a:rPr>
              <a:t> depression induced by exercise relative to rest.</a:t>
            </a:r>
          </a:p>
          <a:p>
            <a:pPr lvl="0">
              <a:buNone/>
            </a:pPr>
            <a:r>
              <a:rPr lang="en-IN" b="1" u="sng" dirty="0" smtClean="0">
                <a:solidFill>
                  <a:schemeClr val="bg1"/>
                </a:solidFill>
              </a:rPr>
              <a:t>       Slope</a:t>
            </a:r>
            <a:r>
              <a:rPr lang="en-IN" b="1" dirty="0" smtClean="0">
                <a:solidFill>
                  <a:schemeClr val="bg1"/>
                </a:solidFill>
              </a:rPr>
              <a:t>:</a:t>
            </a:r>
            <a:r>
              <a:rPr lang="en-IN" dirty="0" smtClean="0">
                <a:solidFill>
                  <a:schemeClr val="bg1"/>
                </a:solidFill>
              </a:rPr>
              <a:t> the slope of the peak exercise ST segment.</a:t>
            </a:r>
          </a:p>
          <a:p>
            <a:pPr lvl="0">
              <a:buNone/>
            </a:pPr>
            <a:r>
              <a:rPr lang="en-IN" dirty="0" smtClean="0">
                <a:solidFill>
                  <a:schemeClr val="bg1"/>
                </a:solidFill>
              </a:rPr>
              <a:t>        </a:t>
            </a:r>
            <a:r>
              <a:rPr lang="en-IN" dirty="0" err="1" smtClean="0">
                <a:solidFill>
                  <a:schemeClr val="bg1"/>
                </a:solidFill>
              </a:rPr>
              <a:t>Upsloping</a:t>
            </a:r>
            <a:r>
              <a:rPr lang="en-IN" dirty="0" smtClean="0">
                <a:solidFill>
                  <a:schemeClr val="bg1"/>
                </a:solidFill>
              </a:rPr>
              <a:t>    </a:t>
            </a:r>
          </a:p>
          <a:p>
            <a:pPr lvl="0">
              <a:buNone/>
            </a:pPr>
            <a:r>
              <a:rPr lang="en-IN" dirty="0" smtClean="0">
                <a:solidFill>
                  <a:schemeClr val="bg1"/>
                </a:solidFill>
              </a:rPr>
              <a:t>        flat</a:t>
            </a:r>
          </a:p>
          <a:p>
            <a:pPr lvl="0"/>
            <a:r>
              <a:rPr lang="en-IN" dirty="0" smtClean="0">
                <a:solidFill>
                  <a:schemeClr val="bg1"/>
                </a:solidFill>
              </a:rPr>
              <a:t>        </a:t>
            </a:r>
            <a:r>
              <a:rPr lang="en-IN" dirty="0" err="1" smtClean="0">
                <a:solidFill>
                  <a:schemeClr val="bg1"/>
                </a:solidFill>
              </a:rPr>
              <a:t>Downsloping</a:t>
            </a:r>
            <a:endParaRPr lang="en-IN" dirty="0" smtClean="0">
              <a:solidFill>
                <a:schemeClr val="bg1"/>
              </a:solidFill>
            </a:endParaRPr>
          </a:p>
          <a:p>
            <a:pPr lvl="0"/>
            <a:r>
              <a:rPr lang="en-IN" b="1" u="sng" dirty="0" err="1" smtClean="0">
                <a:solidFill>
                  <a:schemeClr val="bg1"/>
                </a:solidFill>
              </a:rPr>
              <a:t>CP:</a:t>
            </a:r>
            <a:r>
              <a:rPr lang="en-IN" dirty="0" err="1" smtClean="0">
                <a:solidFill>
                  <a:schemeClr val="bg1"/>
                </a:solidFill>
              </a:rPr>
              <a:t>number</a:t>
            </a:r>
            <a:r>
              <a:rPr lang="en-IN" dirty="0" smtClean="0">
                <a:solidFill>
                  <a:schemeClr val="bg1"/>
                </a:solidFill>
              </a:rPr>
              <a:t> of major vessels (0-3) coloured by </a:t>
            </a:r>
            <a:r>
              <a:rPr lang="en-IN" dirty="0" err="1" smtClean="0">
                <a:solidFill>
                  <a:schemeClr val="bg1"/>
                </a:solidFill>
              </a:rPr>
              <a:t>flourosopy</a:t>
            </a:r>
            <a:r>
              <a:rPr lang="en-IN" dirty="0" smtClean="0">
                <a:solidFill>
                  <a:schemeClr val="bg1"/>
                </a:solidFill>
              </a:rPr>
              <a:t>.                                         </a:t>
            </a:r>
          </a:p>
          <a:p>
            <a:pPr lvl="0"/>
            <a:r>
              <a:rPr lang="en-IN" b="1" u="sng" dirty="0" err="1" smtClean="0">
                <a:solidFill>
                  <a:schemeClr val="bg1"/>
                </a:solidFill>
              </a:rPr>
              <a:t>Thal</a:t>
            </a:r>
            <a:r>
              <a:rPr lang="en-IN" b="1" u="sng" dirty="0" smtClean="0">
                <a:solidFill>
                  <a:schemeClr val="bg1"/>
                </a:solidFill>
              </a:rPr>
              <a:t>:  </a:t>
            </a:r>
          </a:p>
          <a:p>
            <a:pPr lvl="0">
              <a:buNone/>
            </a:pPr>
            <a:r>
              <a:rPr lang="en-IN" b="1" u="sng" dirty="0" smtClean="0">
                <a:solidFill>
                  <a:schemeClr val="bg1"/>
                </a:solidFill>
              </a:rPr>
              <a:t>        </a:t>
            </a:r>
            <a:r>
              <a:rPr lang="en-IN" u="sng" dirty="0" smtClean="0">
                <a:solidFill>
                  <a:schemeClr val="bg1"/>
                </a:solidFill>
              </a:rPr>
              <a:t>Normal </a:t>
            </a:r>
          </a:p>
          <a:p>
            <a:pPr lvl="0"/>
            <a:r>
              <a:rPr lang="en-IN" u="sng" dirty="0" smtClean="0">
                <a:solidFill>
                  <a:schemeClr val="bg1"/>
                </a:solidFill>
              </a:rPr>
              <a:t> fixed defect</a:t>
            </a:r>
          </a:p>
          <a:p>
            <a:pPr lvl="0"/>
            <a:r>
              <a:rPr lang="en-IN" u="sng" dirty="0" smtClean="0">
                <a:solidFill>
                  <a:schemeClr val="bg1"/>
                </a:solidFill>
              </a:rPr>
              <a:t> </a:t>
            </a:r>
            <a:r>
              <a:rPr lang="en-IN" u="sng" dirty="0" err="1" smtClean="0">
                <a:solidFill>
                  <a:schemeClr val="bg1"/>
                </a:solidFill>
              </a:rPr>
              <a:t>reversable</a:t>
            </a:r>
            <a:r>
              <a:rPr lang="en-IN" u="sng" dirty="0" smtClean="0">
                <a:solidFill>
                  <a:schemeClr val="bg1"/>
                </a:solidFill>
              </a:rPr>
              <a:t> defect</a:t>
            </a:r>
          </a:p>
          <a:p>
            <a:pPr lvl="0"/>
            <a:r>
              <a:rPr lang="en-IN" b="1" u="sng" dirty="0" smtClean="0">
                <a:solidFill>
                  <a:schemeClr val="bg1"/>
                </a:solidFill>
              </a:rPr>
              <a:t>Target: </a:t>
            </a:r>
            <a:r>
              <a:rPr lang="en-IN" dirty="0" smtClean="0">
                <a:solidFill>
                  <a:schemeClr val="bg1"/>
                </a:solidFill>
              </a:rPr>
              <a:t> It defines weather a person gets </a:t>
            </a:r>
            <a:r>
              <a:rPr lang="en-IN" dirty="0" err="1" smtClean="0">
                <a:solidFill>
                  <a:schemeClr val="bg1"/>
                </a:solidFill>
              </a:rPr>
              <a:t>anginal</a:t>
            </a:r>
            <a:r>
              <a:rPr lang="en-IN" dirty="0" smtClean="0">
                <a:solidFill>
                  <a:schemeClr val="bg1"/>
                </a:solidFill>
              </a:rPr>
              <a:t> heart disease or not.</a:t>
            </a:r>
            <a:endParaRPr lang="en-IN" dirty="0">
              <a:solidFill>
                <a:schemeClr val="bg1"/>
              </a:solidFill>
            </a:endParaRPr>
          </a:p>
        </p:txBody>
      </p:sp>
      <p:pic>
        <p:nvPicPr>
          <p:cNvPr id="4099" name="Picture 3" descr="C:\Users\vidhur\Desktop\Screen-Shot-2018-12-12-at-2.58.50-PM.png"/>
          <p:cNvPicPr>
            <a:picLocks noChangeAspect="1" noChangeArrowheads="1"/>
          </p:cNvPicPr>
          <p:nvPr/>
        </p:nvPicPr>
        <p:blipFill>
          <a:blip r:embed="rId4"/>
          <a:srcRect/>
          <a:stretch>
            <a:fillRect/>
          </a:stretch>
        </p:blipFill>
        <p:spPr bwMode="auto">
          <a:xfrm rot="335919">
            <a:off x="2143108" y="4429132"/>
            <a:ext cx="4743450" cy="2138360"/>
          </a:xfrm>
          <a:prstGeom prst="rect">
            <a:avLst/>
          </a:prstGeom>
          <a:noFill/>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vidhur\Desktop\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dirty="0" smtClean="0">
                <a:solidFill>
                  <a:srgbClr val="FFFF00"/>
                </a:solidFill>
                <a:latin typeface="Algerian" pitchFamily="82" charset="0"/>
              </a:rPr>
              <a:t>Exploratory data analysis</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fontScale="92500" lnSpcReduction="10000"/>
          </a:bodyPr>
          <a:lstStyle/>
          <a:p>
            <a:pPr>
              <a:buNone/>
            </a:pPr>
            <a:r>
              <a:rPr lang="en-IN" sz="2400" dirty="0">
                <a:solidFill>
                  <a:schemeClr val="bg1"/>
                </a:solidFill>
                <a:latin typeface="Baskerville Old Face" pitchFamily="18" charset="0"/>
              </a:rPr>
              <a:t> </a:t>
            </a:r>
            <a:r>
              <a:rPr lang="en-IN" sz="2400" dirty="0" smtClean="0">
                <a:solidFill>
                  <a:schemeClr val="bg1"/>
                </a:solidFill>
                <a:latin typeface="Baskerville Old Face" pitchFamily="18" charset="0"/>
              </a:rPr>
              <a:t>    </a:t>
            </a:r>
            <a:r>
              <a:rPr lang="en-IN" sz="2400" dirty="0">
                <a:solidFill>
                  <a:schemeClr val="bg1"/>
                </a:solidFill>
                <a:latin typeface="Baskerville Old Face" pitchFamily="18" charset="0"/>
              </a:rPr>
              <a:t> </a:t>
            </a:r>
            <a:r>
              <a:rPr lang="en-IN" sz="2400" b="1" dirty="0" smtClean="0">
                <a:solidFill>
                  <a:schemeClr val="bg1"/>
                </a:solidFill>
                <a:latin typeface="Baskerville Old Face" pitchFamily="18" charset="0"/>
              </a:rPr>
              <a:t>Exploratory </a:t>
            </a:r>
            <a:r>
              <a:rPr lang="en-IN" sz="2400" b="1" dirty="0">
                <a:solidFill>
                  <a:schemeClr val="bg1"/>
                </a:solidFill>
                <a:latin typeface="Baskerville Old Face" pitchFamily="18" charset="0"/>
              </a:rPr>
              <a:t>data analysis (EDA) </a:t>
            </a:r>
            <a:r>
              <a:rPr lang="en-IN" sz="2400" dirty="0">
                <a:solidFill>
                  <a:schemeClr val="bg1"/>
                </a:solidFill>
                <a:latin typeface="Baskerville Old Face" pitchFamily="18" charset="0"/>
              </a:rPr>
              <a:t>is an approach to </a:t>
            </a:r>
            <a:r>
              <a:rPr lang="en-IN" sz="2400" dirty="0">
                <a:solidFill>
                  <a:schemeClr val="bg1"/>
                </a:solidFill>
                <a:latin typeface="Baskerville Old Face" pitchFamily="18" charset="0"/>
                <a:hlinkClick r:id="rId3" tooltip="Data analysis"/>
              </a:rPr>
              <a:t>analyzing</a:t>
            </a:r>
            <a:r>
              <a:rPr lang="en-IN" sz="2400" dirty="0">
                <a:solidFill>
                  <a:schemeClr val="bg1"/>
                </a:solidFill>
                <a:latin typeface="Baskerville Old Face" pitchFamily="18" charset="0"/>
              </a:rPr>
              <a:t> </a:t>
            </a:r>
            <a:r>
              <a:rPr lang="en-IN" sz="2400" dirty="0">
                <a:solidFill>
                  <a:schemeClr val="bg1"/>
                </a:solidFill>
                <a:latin typeface="Baskerville Old Face" pitchFamily="18" charset="0"/>
                <a:hlinkClick r:id="rId4" tooltip="Data set"/>
              </a:rPr>
              <a:t>data sets</a:t>
            </a:r>
            <a:r>
              <a:rPr lang="en-IN" sz="2400" dirty="0">
                <a:solidFill>
                  <a:schemeClr val="bg1"/>
                </a:solidFill>
                <a:latin typeface="Baskerville Old Face" pitchFamily="18" charset="0"/>
              </a:rPr>
              <a:t> to summarize their main characteristics, often with visual methods. A </a:t>
            </a:r>
            <a:r>
              <a:rPr lang="en-IN" sz="2400" dirty="0">
                <a:solidFill>
                  <a:schemeClr val="bg1"/>
                </a:solidFill>
                <a:latin typeface="Baskerville Old Face" pitchFamily="18" charset="0"/>
                <a:hlinkClick r:id="rId5" tooltip="Statistical model"/>
              </a:rPr>
              <a:t>statistical model</a:t>
            </a:r>
            <a:r>
              <a:rPr lang="en-IN" sz="2400" dirty="0">
                <a:solidFill>
                  <a:schemeClr val="bg1"/>
                </a:solidFill>
                <a:latin typeface="Baskerville Old Face" pitchFamily="18" charset="0"/>
              </a:rPr>
              <a:t> can be used or not, but primarily EDA is for seeing what the data can tell us beyond the formal </a:t>
            </a:r>
            <a:r>
              <a:rPr lang="en-IN" sz="2400" dirty="0" err="1">
                <a:solidFill>
                  <a:schemeClr val="bg1"/>
                </a:solidFill>
                <a:latin typeface="Baskerville Old Face" pitchFamily="18" charset="0"/>
              </a:rPr>
              <a:t>modeling</a:t>
            </a:r>
            <a:r>
              <a:rPr lang="en-IN" sz="2400" dirty="0">
                <a:solidFill>
                  <a:schemeClr val="bg1"/>
                </a:solidFill>
                <a:latin typeface="Baskerville Old Face" pitchFamily="18" charset="0"/>
              </a:rPr>
              <a:t> or hypothesis testing task</a:t>
            </a:r>
            <a:r>
              <a:rPr lang="en-IN" sz="2400" dirty="0" smtClean="0">
                <a:solidFill>
                  <a:schemeClr val="bg1"/>
                </a:solidFill>
                <a:latin typeface="Baskerville Old Face" pitchFamily="18" charset="0"/>
              </a:rPr>
              <a:t>.</a:t>
            </a:r>
          </a:p>
          <a:p>
            <a:r>
              <a:rPr lang="en-US" sz="2400" dirty="0" smtClean="0">
                <a:solidFill>
                  <a:schemeClr val="bg1"/>
                </a:solidFill>
                <a:latin typeface="Baskerville Old Face" pitchFamily="18" charset="0"/>
              </a:rPr>
              <a:t> </a:t>
            </a:r>
            <a:r>
              <a:rPr lang="en-IN" sz="2400" dirty="0">
                <a:solidFill>
                  <a:schemeClr val="bg1"/>
                </a:solidFill>
                <a:latin typeface="Baskerville Old Face" pitchFamily="18" charset="0"/>
              </a:rPr>
              <a:t>Typical </a:t>
            </a:r>
            <a:r>
              <a:rPr lang="en-IN" sz="2400" dirty="0">
                <a:solidFill>
                  <a:schemeClr val="bg1"/>
                </a:solidFill>
                <a:latin typeface="Baskerville Old Face" pitchFamily="18" charset="0"/>
                <a:hlinkClick r:id="rId6" tooltip="Statistical graphics"/>
              </a:rPr>
              <a:t>graphical </a:t>
            </a:r>
            <a:r>
              <a:rPr lang="en-IN" sz="2400" dirty="0" smtClean="0">
                <a:solidFill>
                  <a:schemeClr val="bg1"/>
                </a:solidFill>
                <a:latin typeface="Baskerville Old Face" pitchFamily="18" charset="0"/>
                <a:hlinkClick r:id="rId6" tooltip="Statistical graphics"/>
              </a:rPr>
              <a:t>techniques</a:t>
            </a:r>
            <a:r>
              <a:rPr lang="en-IN" sz="2400" dirty="0">
                <a:solidFill>
                  <a:schemeClr val="bg1"/>
                </a:solidFill>
                <a:latin typeface="Baskerville Old Face" pitchFamily="18" charset="0"/>
              </a:rPr>
              <a:t> used in EDA are:</a:t>
            </a:r>
          </a:p>
          <a:p>
            <a:r>
              <a:rPr lang="en-IN" sz="2400" dirty="0">
                <a:solidFill>
                  <a:schemeClr val="bg1"/>
                </a:solidFill>
                <a:latin typeface="Baskerville Old Face" pitchFamily="18" charset="0"/>
                <a:hlinkClick r:id="rId7" tooltip="Box plot"/>
              </a:rPr>
              <a:t>Box plot</a:t>
            </a:r>
            <a:endParaRPr lang="en-IN" sz="2400" dirty="0">
              <a:solidFill>
                <a:schemeClr val="bg1"/>
              </a:solidFill>
              <a:latin typeface="Baskerville Old Face" pitchFamily="18" charset="0"/>
            </a:endParaRPr>
          </a:p>
          <a:p>
            <a:r>
              <a:rPr lang="en-IN" sz="2400" dirty="0">
                <a:solidFill>
                  <a:schemeClr val="bg1"/>
                </a:solidFill>
                <a:latin typeface="Baskerville Old Face" pitchFamily="18" charset="0"/>
                <a:hlinkClick r:id="rId8" tooltip="Histogram"/>
              </a:rPr>
              <a:t>Histogram</a:t>
            </a:r>
            <a:endParaRPr lang="en-IN" sz="2400" dirty="0">
              <a:solidFill>
                <a:schemeClr val="bg1"/>
              </a:solidFill>
              <a:latin typeface="Baskerville Old Face" pitchFamily="18" charset="0"/>
            </a:endParaRPr>
          </a:p>
          <a:p>
            <a:r>
              <a:rPr lang="en-IN" sz="2400" dirty="0">
                <a:solidFill>
                  <a:schemeClr val="bg1"/>
                </a:solidFill>
                <a:latin typeface="Baskerville Old Face" pitchFamily="18" charset="0"/>
                <a:hlinkClick r:id="rId9" tooltip="Multi-vari chart"/>
              </a:rPr>
              <a:t>Multi-</a:t>
            </a:r>
            <a:r>
              <a:rPr lang="en-IN" sz="2400" dirty="0" err="1">
                <a:solidFill>
                  <a:schemeClr val="bg1"/>
                </a:solidFill>
                <a:latin typeface="Baskerville Old Face" pitchFamily="18" charset="0"/>
                <a:hlinkClick r:id="rId9" tooltip="Multi-vari chart"/>
              </a:rPr>
              <a:t>vari</a:t>
            </a:r>
            <a:r>
              <a:rPr lang="en-IN" sz="2400" dirty="0">
                <a:solidFill>
                  <a:schemeClr val="bg1"/>
                </a:solidFill>
                <a:latin typeface="Baskerville Old Face" pitchFamily="18" charset="0"/>
                <a:hlinkClick r:id="rId9" tooltip="Multi-vari chart"/>
              </a:rPr>
              <a:t> chart</a:t>
            </a:r>
            <a:endParaRPr lang="en-IN" sz="2400" dirty="0">
              <a:solidFill>
                <a:schemeClr val="bg1"/>
              </a:solidFill>
              <a:latin typeface="Baskerville Old Face" pitchFamily="18" charset="0"/>
            </a:endParaRPr>
          </a:p>
          <a:p>
            <a:r>
              <a:rPr lang="en-IN" sz="2400" dirty="0">
                <a:solidFill>
                  <a:schemeClr val="bg1"/>
                </a:solidFill>
                <a:latin typeface="Baskerville Old Face" pitchFamily="18" charset="0"/>
                <a:hlinkClick r:id="rId10" tooltip="Run chart"/>
              </a:rPr>
              <a:t>Run chart</a:t>
            </a:r>
            <a:endParaRPr lang="en-IN" sz="2400" dirty="0">
              <a:solidFill>
                <a:schemeClr val="bg1"/>
              </a:solidFill>
              <a:latin typeface="Baskerville Old Face" pitchFamily="18" charset="0"/>
            </a:endParaRPr>
          </a:p>
          <a:p>
            <a:r>
              <a:rPr lang="en-IN" sz="2400" dirty="0">
                <a:solidFill>
                  <a:schemeClr val="bg1"/>
                </a:solidFill>
                <a:latin typeface="Baskerville Old Face" pitchFamily="18" charset="0"/>
                <a:hlinkClick r:id="rId11" tooltip="Pareto chart"/>
              </a:rPr>
              <a:t>Pareto chart</a:t>
            </a:r>
            <a:endParaRPr lang="en-IN" sz="2400" dirty="0">
              <a:solidFill>
                <a:schemeClr val="bg1"/>
              </a:solidFill>
              <a:latin typeface="Baskerville Old Face" pitchFamily="18" charset="0"/>
            </a:endParaRPr>
          </a:p>
          <a:p>
            <a:r>
              <a:rPr lang="en-IN" sz="2400" dirty="0">
                <a:solidFill>
                  <a:schemeClr val="bg1"/>
                </a:solidFill>
                <a:latin typeface="Baskerville Old Face" pitchFamily="18" charset="0"/>
                <a:hlinkClick r:id="rId12" tooltip="Scatter plot"/>
              </a:rPr>
              <a:t>Scatter plot</a:t>
            </a:r>
            <a:endParaRPr lang="en-IN" sz="2400" dirty="0">
              <a:solidFill>
                <a:schemeClr val="bg1"/>
              </a:solidFill>
              <a:latin typeface="Baskerville Old Face" pitchFamily="18" charset="0"/>
            </a:endParaRPr>
          </a:p>
          <a:p>
            <a:pPr>
              <a:buNone/>
            </a:pPr>
            <a:endParaRPr lang="en-US" sz="2400" dirty="0" smtClean="0">
              <a:solidFill>
                <a:schemeClr val="bg1"/>
              </a:solidFill>
              <a:latin typeface="Baskerville Old Face" pitchFamily="18" charset="0"/>
            </a:endParaRPr>
          </a:p>
          <a:p>
            <a:endParaRPr lang="en-IN" sz="2400" dirty="0">
              <a:solidFill>
                <a:schemeClr val="bg1"/>
              </a:solidFill>
              <a:latin typeface="Baskerville Old Face" pitchFamily="18" charset="0"/>
            </a:endParaRPr>
          </a:p>
        </p:txBody>
      </p:sp>
      <p:pic>
        <p:nvPicPr>
          <p:cNvPr id="5125" name="Picture 5" descr="C:\Users\vidhur\Desktop\detective-with-magnifying-glass-vector-1582707.jpg"/>
          <p:cNvPicPr>
            <a:picLocks noChangeAspect="1" noChangeArrowheads="1"/>
          </p:cNvPicPr>
          <p:nvPr/>
        </p:nvPicPr>
        <p:blipFill>
          <a:blip r:embed="rId13" cstate="print"/>
          <a:srcRect/>
          <a:stretch>
            <a:fillRect/>
          </a:stretch>
        </p:blipFill>
        <p:spPr bwMode="auto">
          <a:xfrm>
            <a:off x="4857752" y="3593736"/>
            <a:ext cx="3571890" cy="3207558"/>
          </a:xfrm>
          <a:prstGeom prst="rect">
            <a:avLst/>
          </a:prstGeom>
          <a:noFill/>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vidhur\Desktop\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histogram</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lstStyle/>
          <a:p>
            <a:r>
              <a:rPr lang="en-IN" dirty="0">
                <a:solidFill>
                  <a:schemeClr val="bg1"/>
                </a:solidFill>
              </a:rPr>
              <a:t>A </a:t>
            </a:r>
            <a:r>
              <a:rPr lang="en-IN" b="1" dirty="0">
                <a:solidFill>
                  <a:schemeClr val="bg1"/>
                </a:solidFill>
              </a:rPr>
              <a:t>histogram</a:t>
            </a:r>
            <a:r>
              <a:rPr lang="en-IN" dirty="0">
                <a:solidFill>
                  <a:schemeClr val="bg1"/>
                </a:solidFill>
              </a:rPr>
              <a:t> is an accurate representation of the </a:t>
            </a:r>
            <a:r>
              <a:rPr lang="en-IN" dirty="0">
                <a:solidFill>
                  <a:schemeClr val="bg1"/>
                </a:solidFill>
                <a:hlinkClick r:id="rId3" tooltip="Frequency distribution"/>
              </a:rPr>
              <a:t>distribution</a:t>
            </a:r>
            <a:r>
              <a:rPr lang="en-IN" dirty="0">
                <a:solidFill>
                  <a:schemeClr val="bg1"/>
                </a:solidFill>
              </a:rPr>
              <a:t> of numerical data. </a:t>
            </a:r>
            <a:endParaRPr lang="en-IN" dirty="0" smtClean="0">
              <a:solidFill>
                <a:schemeClr val="bg1"/>
              </a:solidFill>
            </a:endParaRPr>
          </a:p>
          <a:p>
            <a:r>
              <a:rPr lang="en-IN" dirty="0" smtClean="0">
                <a:solidFill>
                  <a:schemeClr val="bg1"/>
                </a:solidFill>
              </a:rPr>
              <a:t>Purpose of histogram is To roughly assess the </a:t>
            </a:r>
            <a:r>
              <a:rPr lang="en-IN" dirty="0">
                <a:solidFill>
                  <a:schemeClr val="bg1"/>
                </a:solidFill>
                <a:hlinkClick r:id="rId4" tooltip="Probability distribution"/>
              </a:rPr>
              <a:t>probability distribution</a:t>
            </a:r>
            <a:r>
              <a:rPr lang="en-IN" dirty="0" smtClean="0">
                <a:solidFill>
                  <a:schemeClr val="bg1"/>
                </a:solidFill>
              </a:rPr>
              <a:t> of a given variable by depicting the frequencies of observations occurring in certain ranges of values.</a:t>
            </a:r>
            <a:endParaRPr lang="en-IN" dirty="0">
              <a:solidFill>
                <a:schemeClr val="bg1"/>
              </a:solidFill>
            </a:endParaRPr>
          </a:p>
        </p:txBody>
      </p:sp>
      <p:pic>
        <p:nvPicPr>
          <p:cNvPr id="6147" name="Picture 3" descr="C:\Users\vidhur\Desktop\Histogram_with_Distribution_Curve_01.png"/>
          <p:cNvPicPr>
            <a:picLocks noChangeAspect="1" noChangeArrowheads="1"/>
          </p:cNvPicPr>
          <p:nvPr/>
        </p:nvPicPr>
        <p:blipFill>
          <a:blip r:embed="rId5"/>
          <a:srcRect/>
          <a:stretch>
            <a:fillRect/>
          </a:stretch>
        </p:blipFill>
        <p:spPr bwMode="auto">
          <a:xfrm>
            <a:off x="5429256" y="4729674"/>
            <a:ext cx="2552752" cy="1985474"/>
          </a:xfrm>
          <a:prstGeom prst="rect">
            <a:avLst/>
          </a:prstGeom>
          <a:noFill/>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vidhur\Desktop\1.jpg"/>
          <p:cNvPicPr>
            <a:picLocks noChangeAspect="1" noChangeArrowheads="1"/>
          </p:cNvPicPr>
          <p:nvPr/>
        </p:nvPicPr>
        <p:blipFill>
          <a:blip r:embed="rId2"/>
          <a:srcRect/>
          <a:stretch>
            <a:fillRect/>
          </a:stretch>
        </p:blipFill>
        <p:spPr bwMode="auto">
          <a:xfrm>
            <a:off x="-915" y="0"/>
            <a:ext cx="9144915"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Box plot</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r>
              <a:rPr lang="en-IN" sz="2000" dirty="0">
                <a:solidFill>
                  <a:schemeClr val="bg1"/>
                </a:solidFill>
                <a:latin typeface="Baskerville Old Face" pitchFamily="18" charset="0"/>
              </a:rPr>
              <a:t>a </a:t>
            </a:r>
            <a:r>
              <a:rPr lang="en-IN" sz="2000" b="1" dirty="0">
                <a:solidFill>
                  <a:schemeClr val="bg1"/>
                </a:solidFill>
                <a:latin typeface="Baskerville Old Face" pitchFamily="18" charset="0"/>
              </a:rPr>
              <a:t>box plot</a:t>
            </a:r>
            <a:r>
              <a:rPr lang="en-IN" sz="2000" dirty="0">
                <a:solidFill>
                  <a:schemeClr val="bg1"/>
                </a:solidFill>
                <a:latin typeface="Baskerville Old Face" pitchFamily="18" charset="0"/>
              </a:rPr>
              <a:t> or </a:t>
            </a:r>
            <a:r>
              <a:rPr lang="en-IN" sz="2000" b="1" dirty="0" err="1">
                <a:solidFill>
                  <a:schemeClr val="bg1"/>
                </a:solidFill>
                <a:latin typeface="Baskerville Old Face" pitchFamily="18" charset="0"/>
              </a:rPr>
              <a:t>boxplot</a:t>
            </a:r>
            <a:r>
              <a:rPr lang="en-IN" sz="2000" dirty="0">
                <a:solidFill>
                  <a:schemeClr val="bg1"/>
                </a:solidFill>
                <a:latin typeface="Baskerville Old Face" pitchFamily="18" charset="0"/>
              </a:rPr>
              <a:t> is a method for graphically depicting groups of numerical data through their </a:t>
            </a:r>
            <a:r>
              <a:rPr lang="en-IN" sz="2000" dirty="0">
                <a:solidFill>
                  <a:schemeClr val="bg1"/>
                </a:solidFill>
                <a:latin typeface="Baskerville Old Face" pitchFamily="18" charset="0"/>
                <a:hlinkClick r:id="rId3" tooltip="Quartile"/>
              </a:rPr>
              <a:t>quartiles</a:t>
            </a:r>
            <a:r>
              <a:rPr lang="en-IN" sz="2000" dirty="0">
                <a:solidFill>
                  <a:schemeClr val="bg1"/>
                </a:solidFill>
                <a:latin typeface="Baskerville Old Face" pitchFamily="18" charset="0"/>
              </a:rPr>
              <a:t>. Box plots may also have lines extending vertically from the boxes (</a:t>
            </a:r>
            <a:r>
              <a:rPr lang="en-IN" sz="2000" i="1" dirty="0">
                <a:solidFill>
                  <a:schemeClr val="bg1"/>
                </a:solidFill>
                <a:latin typeface="Baskerville Old Face" pitchFamily="18" charset="0"/>
              </a:rPr>
              <a:t>whiskers</a:t>
            </a:r>
            <a:r>
              <a:rPr lang="en-IN" sz="2000" dirty="0">
                <a:solidFill>
                  <a:schemeClr val="bg1"/>
                </a:solidFill>
                <a:latin typeface="Baskerville Old Face" pitchFamily="18" charset="0"/>
              </a:rPr>
              <a:t>) indicating variability outside the upper and lower </a:t>
            </a:r>
            <a:r>
              <a:rPr lang="en-IN" sz="2000" dirty="0" smtClean="0">
                <a:solidFill>
                  <a:schemeClr val="bg1"/>
                </a:solidFill>
                <a:latin typeface="Baskerville Old Face" pitchFamily="18" charset="0"/>
              </a:rPr>
              <a:t>quartiles</a:t>
            </a:r>
          </a:p>
          <a:p>
            <a:r>
              <a:rPr lang="en-US" sz="2000" dirty="0">
                <a:solidFill>
                  <a:schemeClr val="bg1"/>
                </a:solidFill>
                <a:latin typeface="Baskerville Old Face" pitchFamily="18" charset="0"/>
              </a:rPr>
              <a:t> </a:t>
            </a:r>
            <a:r>
              <a:rPr lang="en-IN" sz="2000" dirty="0">
                <a:solidFill>
                  <a:schemeClr val="bg1"/>
                </a:solidFill>
                <a:latin typeface="Baskerville Old Face" pitchFamily="18" charset="0"/>
              </a:rPr>
              <a:t> </a:t>
            </a:r>
            <a:r>
              <a:rPr lang="en-IN" sz="2000" dirty="0">
                <a:solidFill>
                  <a:schemeClr val="bg1"/>
                </a:solidFill>
                <a:latin typeface="Baskerville Old Face" pitchFamily="18" charset="0"/>
                <a:hlinkClick r:id="rId4" tooltip="Outlier"/>
              </a:rPr>
              <a:t>Outliers</a:t>
            </a:r>
            <a:r>
              <a:rPr lang="en-IN" sz="2000" dirty="0">
                <a:solidFill>
                  <a:schemeClr val="bg1"/>
                </a:solidFill>
                <a:latin typeface="Baskerville Old Face" pitchFamily="18" charset="0"/>
              </a:rPr>
              <a:t> may be plotted as individual points.</a:t>
            </a:r>
          </a:p>
        </p:txBody>
      </p:sp>
      <p:pic>
        <p:nvPicPr>
          <p:cNvPr id="5122" name="Picture 2" descr="C:\Users\vidhur\Desktop\W@S_boxplot-labels.png"/>
          <p:cNvPicPr>
            <a:picLocks noChangeAspect="1" noChangeArrowheads="1"/>
          </p:cNvPicPr>
          <p:nvPr/>
        </p:nvPicPr>
        <p:blipFill>
          <a:blip r:embed="rId5"/>
          <a:srcRect/>
          <a:stretch>
            <a:fillRect/>
          </a:stretch>
        </p:blipFill>
        <p:spPr bwMode="auto">
          <a:xfrm>
            <a:off x="5143504" y="3308668"/>
            <a:ext cx="3129185" cy="2800017"/>
          </a:xfrm>
          <a:prstGeom prst="rect">
            <a:avLst/>
          </a:prstGeom>
          <a:noFill/>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vidhur\Desktop\1.jpg"/>
          <p:cNvPicPr>
            <a:picLocks noChangeAspect="1" noChangeArrowheads="1"/>
          </p:cNvPicPr>
          <p:nvPr/>
        </p:nvPicPr>
        <p:blipFill>
          <a:blip r:embed="rId2"/>
          <a:srcRect/>
          <a:stretch>
            <a:fillRect/>
          </a:stretch>
        </p:blipFill>
        <p:spPr bwMode="auto">
          <a:xfrm>
            <a:off x="-917" y="0"/>
            <a:ext cx="9144917" cy="6858000"/>
          </a:xfrm>
          <a:prstGeom prst="rect">
            <a:avLst/>
          </a:prstGeom>
          <a:noFill/>
        </p:spPr>
      </p:pic>
      <p:sp>
        <p:nvSpPr>
          <p:cNvPr id="2" name="Title 1"/>
          <p:cNvSpPr>
            <a:spLocks noGrp="1"/>
          </p:cNvSpPr>
          <p:nvPr>
            <p:ph type="title"/>
          </p:nvPr>
        </p:nvSpPr>
        <p:spPr/>
        <p:txBody>
          <a:bodyPr/>
          <a:lstStyle/>
          <a:p>
            <a:r>
              <a:rPr lang="en-US" dirty="0" smtClean="0">
                <a:solidFill>
                  <a:srgbClr val="FFFF00"/>
                </a:solidFill>
                <a:latin typeface="Algerian" pitchFamily="82" charset="0"/>
              </a:rPr>
              <a:t>Scattered plot</a:t>
            </a:r>
            <a:endParaRPr lang="en-IN" dirty="0">
              <a:solidFill>
                <a:srgbClr val="FFFF00"/>
              </a:solidFill>
              <a:latin typeface="Algerian" pitchFamily="82" charset="0"/>
            </a:endParaRPr>
          </a:p>
        </p:txBody>
      </p:sp>
      <p:sp>
        <p:nvSpPr>
          <p:cNvPr id="3" name="Content Placeholder 2"/>
          <p:cNvSpPr>
            <a:spLocks noGrp="1"/>
          </p:cNvSpPr>
          <p:nvPr>
            <p:ph idx="1"/>
          </p:nvPr>
        </p:nvSpPr>
        <p:spPr/>
        <p:txBody>
          <a:bodyPr/>
          <a:lstStyle/>
          <a:p>
            <a:r>
              <a:rPr lang="en-IN" dirty="0">
                <a:solidFill>
                  <a:schemeClr val="bg1"/>
                </a:solidFill>
                <a:latin typeface="Batang" pitchFamily="18" charset="-127"/>
                <a:ea typeface="Batang" pitchFamily="18" charset="-127"/>
              </a:rPr>
              <a:t>A </a:t>
            </a:r>
            <a:r>
              <a:rPr lang="en-IN" b="1" dirty="0">
                <a:solidFill>
                  <a:schemeClr val="bg1"/>
                </a:solidFill>
                <a:latin typeface="Batang" pitchFamily="18" charset="-127"/>
                <a:ea typeface="Batang" pitchFamily="18" charset="-127"/>
              </a:rPr>
              <a:t>scatter plot</a:t>
            </a:r>
            <a:r>
              <a:rPr lang="en-IN" dirty="0">
                <a:solidFill>
                  <a:schemeClr val="bg1"/>
                </a:solidFill>
                <a:latin typeface="Batang" pitchFamily="18" charset="-127"/>
                <a:ea typeface="Batang" pitchFamily="18" charset="-127"/>
              </a:rPr>
              <a:t> is a two-dimensional data visualization that uses dots to represent the values obtained for two different variables - one </a:t>
            </a:r>
            <a:r>
              <a:rPr lang="en-IN" b="1" dirty="0">
                <a:solidFill>
                  <a:schemeClr val="bg1"/>
                </a:solidFill>
                <a:latin typeface="Batang" pitchFamily="18" charset="-127"/>
                <a:ea typeface="Batang" pitchFamily="18" charset="-127"/>
              </a:rPr>
              <a:t>plotted</a:t>
            </a:r>
            <a:r>
              <a:rPr lang="en-IN" dirty="0">
                <a:solidFill>
                  <a:schemeClr val="bg1"/>
                </a:solidFill>
                <a:latin typeface="Batang" pitchFamily="18" charset="-127"/>
                <a:ea typeface="Batang" pitchFamily="18" charset="-127"/>
              </a:rPr>
              <a:t> along the x-axis and the other </a:t>
            </a:r>
            <a:r>
              <a:rPr lang="en-IN" b="1" dirty="0">
                <a:solidFill>
                  <a:schemeClr val="bg1"/>
                </a:solidFill>
                <a:latin typeface="Batang" pitchFamily="18" charset="-127"/>
                <a:ea typeface="Batang" pitchFamily="18" charset="-127"/>
              </a:rPr>
              <a:t>plotted</a:t>
            </a:r>
            <a:r>
              <a:rPr lang="en-IN" dirty="0">
                <a:solidFill>
                  <a:schemeClr val="bg1"/>
                </a:solidFill>
                <a:latin typeface="Batang" pitchFamily="18" charset="-127"/>
                <a:ea typeface="Batang" pitchFamily="18" charset="-127"/>
              </a:rPr>
              <a:t> along the y-axis</a:t>
            </a:r>
          </a:p>
        </p:txBody>
      </p:sp>
      <p:pic>
        <p:nvPicPr>
          <p:cNvPr id="6146" name="Picture 2" descr="C:\Users\vidhur\Desktop\220px-Scatter_diagram_for_quality_characteristic_XXX.svg.png"/>
          <p:cNvPicPr>
            <a:picLocks noChangeAspect="1" noChangeArrowheads="1"/>
          </p:cNvPicPr>
          <p:nvPr/>
        </p:nvPicPr>
        <p:blipFill>
          <a:blip r:embed="rId3"/>
          <a:srcRect/>
          <a:stretch>
            <a:fillRect/>
          </a:stretch>
        </p:blipFill>
        <p:spPr bwMode="auto">
          <a:xfrm>
            <a:off x="428596" y="4143380"/>
            <a:ext cx="2095500" cy="2095500"/>
          </a:xfrm>
          <a:prstGeom prst="rect">
            <a:avLst/>
          </a:prstGeom>
          <a:noFill/>
        </p:spPr>
      </p:pic>
      <p:pic>
        <p:nvPicPr>
          <p:cNvPr id="6147" name="Picture 3" descr="C:\Users\vidhur\Desktop\graph_sep2.gif"/>
          <p:cNvPicPr>
            <a:picLocks noChangeAspect="1" noChangeArrowheads="1"/>
          </p:cNvPicPr>
          <p:nvPr/>
        </p:nvPicPr>
        <p:blipFill>
          <a:blip r:embed="rId4"/>
          <a:srcRect/>
          <a:stretch>
            <a:fillRect/>
          </a:stretch>
        </p:blipFill>
        <p:spPr bwMode="auto">
          <a:xfrm>
            <a:off x="4643438" y="4214818"/>
            <a:ext cx="3724275" cy="2345716"/>
          </a:xfrm>
          <a:prstGeom prst="rect">
            <a:avLst/>
          </a:prstGeom>
          <a:noFill/>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1212</Words>
  <Application>Microsoft Office PowerPoint</Application>
  <PresentationFormat>On-screen Show (4:3)</PresentationFormat>
  <Paragraphs>232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Algerian</vt:lpstr>
      <vt:lpstr>Arial</vt:lpstr>
      <vt:lpstr>Baskerville Old Face</vt:lpstr>
      <vt:lpstr>Batang</vt:lpstr>
      <vt:lpstr>Brush Script MT</vt:lpstr>
      <vt:lpstr>Calibri</vt:lpstr>
      <vt:lpstr>Century</vt:lpstr>
      <vt:lpstr>Times New Roman</vt:lpstr>
      <vt:lpstr>Office Theme</vt:lpstr>
      <vt:lpstr>Heart health analysis</vt:lpstr>
      <vt:lpstr>Introduction  </vt:lpstr>
      <vt:lpstr>Functioning of heart</vt:lpstr>
      <vt:lpstr>PowerPoint Presentation</vt:lpstr>
      <vt:lpstr>PowerPoint Presentation</vt:lpstr>
      <vt:lpstr>Exploratory data analysis</vt:lpstr>
      <vt:lpstr>histogram</vt:lpstr>
      <vt:lpstr>Box plot</vt:lpstr>
      <vt:lpstr>Scattered plot</vt:lpstr>
      <vt:lpstr>Density plot</vt:lpstr>
      <vt:lpstr>Heat map</vt:lpstr>
      <vt:lpstr>Knn model</vt:lpstr>
      <vt:lpstr>Knn in model</vt:lpstr>
      <vt:lpstr>Visualising the probability</vt:lpstr>
      <vt:lpstr>Logistic regression </vt:lpstr>
      <vt:lpstr>Logistic regression in hha</vt:lpstr>
      <vt:lpstr>Support vector classificationl</vt:lpstr>
      <vt:lpstr>Svc in hha</vt:lpstr>
      <vt:lpstr>Decision tree</vt:lpstr>
      <vt:lpstr>Decision tree in HHA</vt:lpstr>
      <vt:lpstr>Random forest </vt:lpstr>
      <vt:lpstr>Random forest in HHA </vt:lpstr>
      <vt:lpstr>Accuracy chart  </vt:lpstr>
      <vt:lpstr>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vidhur</dc:creator>
  <cp:lastModifiedBy>Windows User</cp:lastModifiedBy>
  <cp:revision>40</cp:revision>
  <dcterms:created xsi:type="dcterms:W3CDTF">2019-05-24T12:21:03Z</dcterms:created>
  <dcterms:modified xsi:type="dcterms:W3CDTF">2019-05-25T06:24:56Z</dcterms:modified>
</cp:coreProperties>
</file>