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9" r:id="rId8"/>
    <p:sldId id="270" r:id="rId9"/>
    <p:sldId id="262"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07" autoAdjust="0"/>
    <p:restoredTop sz="94660"/>
  </p:normalViewPr>
  <p:slideViewPr>
    <p:cSldViewPr>
      <p:cViewPr>
        <p:scale>
          <a:sx n="78" d="100"/>
          <a:sy n="78" d="100"/>
        </p:scale>
        <p:origin x="-1642"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9D9BD2-04FB-484A-B20C-0538ECFBA55A}" type="datetimeFigureOut">
              <a:rPr lang="en-US" smtClean="0"/>
              <a:pPr/>
              <a:t>6/19/2019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9D9BD2-04FB-484A-B20C-0538ECFBA55A}" type="datetimeFigureOut">
              <a:rPr lang="en-US" smtClean="0"/>
              <a:pPr/>
              <a:t>6/19/2019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9D9BD2-04FB-484A-B20C-0538ECFBA55A}" type="datetimeFigureOut">
              <a:rPr lang="en-US" smtClean="0"/>
              <a:pPr/>
              <a:t>6/19/2019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9D9BD2-04FB-484A-B20C-0538ECFBA55A}" type="datetimeFigureOut">
              <a:rPr lang="en-US" smtClean="0"/>
              <a:pPr/>
              <a:t>6/19/2019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D9BD2-04FB-484A-B20C-0538ECFBA55A}" type="datetimeFigureOut">
              <a:rPr lang="en-US" smtClean="0"/>
              <a:pPr/>
              <a:t>6/19/2019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9D9BD2-04FB-484A-B20C-0538ECFBA55A}" type="datetimeFigureOut">
              <a:rPr lang="en-US" smtClean="0"/>
              <a:pPr/>
              <a:t>6/19/2019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9D9BD2-04FB-484A-B20C-0538ECFBA55A}" type="datetimeFigureOut">
              <a:rPr lang="en-US" smtClean="0"/>
              <a:pPr/>
              <a:t>6/19/2019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9D9BD2-04FB-484A-B20C-0538ECFBA55A}" type="datetimeFigureOut">
              <a:rPr lang="en-US" smtClean="0"/>
              <a:pPr/>
              <a:t>6/19/2019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D9BD2-04FB-484A-B20C-0538ECFBA55A}" type="datetimeFigureOut">
              <a:rPr lang="en-US" smtClean="0"/>
              <a:pPr/>
              <a:t>6/19/2019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D9BD2-04FB-484A-B20C-0538ECFBA55A}" type="datetimeFigureOut">
              <a:rPr lang="en-US" smtClean="0"/>
              <a:pPr/>
              <a:t>6/19/2019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D9BD2-04FB-484A-B20C-0538ECFBA55A}" type="datetimeFigureOut">
              <a:rPr lang="en-US" smtClean="0"/>
              <a:pPr/>
              <a:t>6/19/2019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BC157-4DE5-454D-A090-F41A476F946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D9BD2-04FB-484A-B20C-0538ECFBA55A}" type="datetimeFigureOut">
              <a:rPr lang="en-US" smtClean="0"/>
              <a:pPr/>
              <a:t>6/19/2019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BC157-4DE5-454D-A090-F41A476F946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vidhur\Desktop\1_z2ehTEOIUOIwR_2biE_PuQ.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extBox 5"/>
          <p:cNvSpPr txBox="1"/>
          <p:nvPr/>
        </p:nvSpPr>
        <p:spPr>
          <a:xfrm>
            <a:off x="714348" y="3500438"/>
            <a:ext cx="7643866" cy="1938992"/>
          </a:xfrm>
          <a:prstGeom prst="rect">
            <a:avLst/>
          </a:prstGeom>
          <a:noFill/>
        </p:spPr>
        <p:txBody>
          <a:bodyPr wrap="square" rtlCol="0">
            <a:spAutoFit/>
          </a:bodyPr>
          <a:lstStyle/>
          <a:p>
            <a:r>
              <a:rPr lang="en-IN" sz="4000" b="1" dirty="0" smtClean="0">
                <a:solidFill>
                  <a:srgbClr val="FFFF00"/>
                </a:solidFill>
                <a:latin typeface="Algerian" pitchFamily="82" charset="0"/>
              </a:rPr>
              <a:t>Identification of User Query on Stack Overflow Using Semantic Search</a:t>
            </a:r>
            <a:endParaRPr lang="en-IN" sz="4000" b="1" dirty="0">
              <a:solidFill>
                <a:srgbClr val="FFFF00"/>
              </a:solidFill>
              <a:latin typeface="Algerian" pitchFamily="82" charset="0"/>
            </a:endParaRPr>
          </a:p>
        </p:txBody>
      </p:sp>
      <p:sp>
        <p:nvSpPr>
          <p:cNvPr id="7" name="TextBox 6"/>
          <p:cNvSpPr txBox="1"/>
          <p:nvPr/>
        </p:nvSpPr>
        <p:spPr>
          <a:xfrm>
            <a:off x="1071538" y="5857892"/>
            <a:ext cx="7143800" cy="584775"/>
          </a:xfrm>
          <a:prstGeom prst="rect">
            <a:avLst/>
          </a:prstGeom>
          <a:noFill/>
        </p:spPr>
        <p:txBody>
          <a:bodyPr wrap="square" rtlCol="0">
            <a:spAutoFit/>
          </a:bodyPr>
          <a:lstStyle/>
          <a:p>
            <a:r>
              <a:rPr lang="en-US" sz="3200" b="1" dirty="0" smtClean="0">
                <a:solidFill>
                  <a:srgbClr val="FF0000"/>
                </a:solidFill>
                <a:latin typeface="Big Space" pitchFamily="2" charset="0"/>
                <a:sym typeface="Wingdings" pitchFamily="2" charset="2"/>
              </a:rPr>
              <a:t>CODE BLOODED</a:t>
            </a:r>
            <a:endParaRPr lang="en-IN" sz="3200" b="1" dirty="0">
              <a:solidFill>
                <a:srgbClr val="FF0000"/>
              </a:solidFill>
              <a:latin typeface="Big Space"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p:txBody>
          <a:bodyPr>
            <a:normAutofit/>
          </a:bodyPr>
          <a:lstStyle/>
          <a:p>
            <a:pPr marL="457200" indent="-457200" algn="just">
              <a:buNone/>
            </a:pPr>
            <a:r>
              <a:rPr lang="en-US" sz="2400" b="1" dirty="0" smtClean="0">
                <a:solidFill>
                  <a:schemeClr val="bg1"/>
                </a:solidFill>
              </a:rPr>
              <a:t>5. </a:t>
            </a:r>
            <a:r>
              <a:rPr lang="en-US" sz="2400" b="1" u="sng" dirty="0" smtClean="0">
                <a:solidFill>
                  <a:schemeClr val="bg1"/>
                </a:solidFill>
              </a:rPr>
              <a:t>TOP.GEOMETRY</a:t>
            </a:r>
            <a:r>
              <a:rPr lang="en-US" sz="2400" b="1" u="sng" dirty="0" smtClean="0">
                <a:solidFill>
                  <a:schemeClr val="bg1"/>
                </a:solidFill>
              </a:rPr>
              <a:t>:</a:t>
            </a:r>
          </a:p>
          <a:p>
            <a:pPr marL="457200" indent="-457200" algn="just">
              <a:buNone/>
            </a:pPr>
            <a:r>
              <a:rPr lang="en-IN" sz="2400" dirty="0" smtClean="0">
                <a:solidFill>
                  <a:schemeClr val="bg1"/>
                </a:solidFill>
              </a:rPr>
              <a:t>        </a:t>
            </a:r>
            <a:r>
              <a:rPr lang="en-IN" sz="2400" b="1" dirty="0" smtClean="0">
                <a:solidFill>
                  <a:schemeClr val="bg1"/>
                </a:solidFill>
              </a:rPr>
              <a:t>This </a:t>
            </a:r>
            <a:r>
              <a:rPr lang="en-IN" sz="2400" b="1" dirty="0">
                <a:solidFill>
                  <a:schemeClr val="bg1"/>
                </a:solidFill>
              </a:rPr>
              <a:t>function is used for display the UI window </a:t>
            </a:r>
            <a:r>
              <a:rPr lang="en-IN" sz="2400" b="1" dirty="0" smtClean="0">
                <a:solidFill>
                  <a:schemeClr val="bg1"/>
                </a:solidFill>
              </a:rPr>
              <a:t>size</a:t>
            </a:r>
          </a:p>
          <a:p>
            <a:pPr marL="457200" indent="-457200" algn="just">
              <a:buNone/>
            </a:pPr>
            <a:endParaRPr lang="en-US" sz="2400" dirty="0">
              <a:solidFill>
                <a:schemeClr val="bg1"/>
              </a:solidFill>
            </a:endParaRPr>
          </a:p>
          <a:p>
            <a:pPr marL="457200" indent="-457200" algn="just">
              <a:buNone/>
            </a:pPr>
            <a:r>
              <a:rPr lang="en-US" sz="2400" b="1" dirty="0" smtClean="0">
                <a:solidFill>
                  <a:schemeClr val="bg1"/>
                </a:solidFill>
              </a:rPr>
              <a:t>6. </a:t>
            </a:r>
            <a:r>
              <a:rPr lang="en-IN" sz="2400" b="1" u="sng" dirty="0" smtClean="0">
                <a:solidFill>
                  <a:schemeClr val="bg1"/>
                </a:solidFill>
              </a:rPr>
              <a:t>pack</a:t>
            </a:r>
            <a:r>
              <a:rPr lang="en-IN" sz="2400" b="1" u="sng" dirty="0">
                <a:solidFill>
                  <a:schemeClr val="bg1"/>
                </a:solidFill>
              </a:rPr>
              <a:t>():</a:t>
            </a:r>
            <a:r>
              <a:rPr lang="en-IN" sz="2400" b="1" dirty="0">
                <a:solidFill>
                  <a:schemeClr val="bg1"/>
                </a:solidFill>
              </a:rPr>
              <a:t>This geometry manager organizes widgets in blocks before placing them in the parent widget</a:t>
            </a:r>
            <a:r>
              <a:rPr lang="en-IN" sz="2400" b="1" dirty="0" smtClean="0">
                <a:solidFill>
                  <a:schemeClr val="bg1"/>
                </a:solidFill>
              </a:rPr>
              <a:t>.</a:t>
            </a:r>
          </a:p>
          <a:p>
            <a:pPr marL="457200" indent="-457200" algn="just">
              <a:buNone/>
            </a:pPr>
            <a:endParaRPr lang="en-US" sz="2400" b="1" dirty="0" smtClean="0">
              <a:solidFill>
                <a:schemeClr val="bg1"/>
              </a:solidFill>
            </a:endParaRPr>
          </a:p>
          <a:p>
            <a:pPr marL="457200" indent="-457200" algn="just">
              <a:buNone/>
            </a:pPr>
            <a:r>
              <a:rPr lang="en-IN" sz="2400" b="1" dirty="0" smtClean="0">
                <a:solidFill>
                  <a:schemeClr val="bg1"/>
                </a:solidFill>
              </a:rPr>
              <a:t> </a:t>
            </a:r>
            <a:r>
              <a:rPr lang="en-IN" sz="2400" b="1" dirty="0" smtClean="0">
                <a:solidFill>
                  <a:schemeClr val="bg1"/>
                </a:solidFill>
              </a:rPr>
              <a:t>7</a:t>
            </a:r>
            <a:r>
              <a:rPr lang="en-IN" sz="2400" b="1" u="sng" dirty="0" smtClean="0">
                <a:solidFill>
                  <a:schemeClr val="bg1"/>
                </a:solidFill>
              </a:rPr>
              <a:t>.   </a:t>
            </a:r>
            <a:r>
              <a:rPr lang="en-IN" sz="2400" b="1" u="sng" dirty="0" err="1" smtClean="0">
                <a:solidFill>
                  <a:schemeClr val="bg1"/>
                </a:solidFill>
              </a:rPr>
              <a:t>SITE.fetch</a:t>
            </a:r>
            <a:r>
              <a:rPr lang="en-IN" sz="2400" b="1" u="sng" dirty="0" smtClean="0">
                <a:solidFill>
                  <a:schemeClr val="bg1"/>
                </a:solidFill>
              </a:rPr>
              <a:t>():</a:t>
            </a:r>
            <a:r>
              <a:rPr lang="en-IN" sz="2400" dirty="0" smtClean="0">
                <a:solidFill>
                  <a:schemeClr val="bg1"/>
                </a:solidFill>
              </a:rPr>
              <a:t>to fetch the data</a:t>
            </a:r>
            <a:endParaRPr lang="en-IN" sz="2400" b="1" dirty="0">
              <a:solidFill>
                <a:schemeClr val="bg1"/>
              </a:solidFill>
            </a:endParaRPr>
          </a:p>
          <a:p>
            <a:pPr marL="457200" indent="-457200" algn="just">
              <a:buNone/>
            </a:pPr>
            <a:endParaRPr lang="en-IN" sz="2400" dirty="0">
              <a:solidFill>
                <a:schemeClr val="bg1"/>
              </a:solidFill>
            </a:endParaRPr>
          </a:p>
          <a:p>
            <a:pPr marL="457200" indent="-457200" algn="just">
              <a:buAutoNum type="arabicPeriod" startAt="3"/>
            </a:pPr>
            <a:endParaRPr lang="en-US" sz="2400" b="1" dirty="0" smtClean="0">
              <a:solidFill>
                <a:schemeClr val="bg1"/>
              </a:solidFill>
            </a:endParaRPr>
          </a:p>
          <a:p>
            <a:pPr marL="457200" indent="-457200" algn="just">
              <a:buNone/>
            </a:pPr>
            <a:r>
              <a:rPr lang="en-US" sz="2400" b="1" dirty="0" smtClean="0">
                <a:solidFill>
                  <a:schemeClr val="bg1"/>
                </a:solidFill>
              </a:rPr>
              <a:t>         </a:t>
            </a:r>
            <a:endParaRPr lang="en-IN" sz="2400" b="1" dirty="0">
              <a:solidFill>
                <a:schemeClr val="bg1"/>
              </a:solidFill>
            </a:endParaRPr>
          </a:p>
        </p:txBody>
      </p:sp>
      <p:sp>
        <p:nvSpPr>
          <p:cNvPr id="4" name="Title 1"/>
          <p:cNvSpPr>
            <a:spLocks noGrp="1"/>
          </p:cNvSpPr>
          <p:nvPr>
            <p:ph type="title"/>
          </p:nvPr>
        </p:nvSpPr>
        <p:spPr/>
        <p:txBody>
          <a:bodyPr/>
          <a:lstStyle/>
          <a:p>
            <a:r>
              <a:rPr lang="en-US" dirty="0" smtClean="0">
                <a:solidFill>
                  <a:srgbClr val="00B0F0"/>
                </a:solidFill>
              </a:rPr>
              <a:t>APPROACH</a:t>
            </a:r>
            <a:endParaRPr lang="en-IN" dirty="0">
              <a:solidFill>
                <a:srgbClr val="00B0F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rPr>
              <a:t>UI</a:t>
            </a:r>
            <a:endParaRPr lang="en-IN" b="1" dirty="0">
              <a:solidFill>
                <a:srgbClr val="00B0F0"/>
              </a:solidFill>
            </a:endParaRPr>
          </a:p>
        </p:txBody>
      </p:sp>
      <p:sp>
        <p:nvSpPr>
          <p:cNvPr id="3" name="Content Placeholder 2"/>
          <p:cNvSpPr>
            <a:spLocks noGrp="1"/>
          </p:cNvSpPr>
          <p:nvPr>
            <p:ph idx="1"/>
          </p:nvPr>
        </p:nvSpPr>
        <p:spPr/>
        <p:txBody>
          <a:bodyPr>
            <a:normAutofit/>
          </a:bodyPr>
          <a:lstStyle/>
          <a:p>
            <a:pPr>
              <a:buNone/>
            </a:pPr>
            <a:r>
              <a:rPr lang="en-US" sz="2800" u="sng" dirty="0" smtClean="0">
                <a:solidFill>
                  <a:schemeClr val="bg1"/>
                </a:solidFill>
              </a:rPr>
              <a:t> </a:t>
            </a:r>
            <a:r>
              <a:rPr lang="en-IN" sz="2800" u="sng" dirty="0" err="1" smtClean="0">
                <a:solidFill>
                  <a:schemeClr val="bg1"/>
                </a:solidFill>
              </a:rPr>
              <a:t>Tkinter</a:t>
            </a:r>
            <a:r>
              <a:rPr lang="en-IN" sz="2800" u="sng" dirty="0" smtClean="0">
                <a:solidFill>
                  <a:schemeClr val="bg1"/>
                </a:solidFill>
              </a:rPr>
              <a:t> </a:t>
            </a:r>
            <a:r>
              <a:rPr lang="en-IN" sz="2800" dirty="0" smtClean="0">
                <a:solidFill>
                  <a:schemeClr val="bg1"/>
                </a:solidFill>
              </a:rPr>
              <a:t>is a Python binding to the </a:t>
            </a:r>
            <a:r>
              <a:rPr lang="en-IN" sz="2800" dirty="0" err="1" smtClean="0">
                <a:solidFill>
                  <a:schemeClr val="bg1"/>
                </a:solidFill>
              </a:rPr>
              <a:t>Tk</a:t>
            </a:r>
            <a:r>
              <a:rPr lang="en-IN" sz="2800" dirty="0" smtClean="0">
                <a:solidFill>
                  <a:schemeClr val="bg1"/>
                </a:solidFill>
              </a:rPr>
              <a:t> GUI toolkit. It is the standard Python interface to the </a:t>
            </a:r>
            <a:r>
              <a:rPr lang="en-IN" sz="2800" dirty="0" err="1" smtClean="0">
                <a:solidFill>
                  <a:schemeClr val="bg1"/>
                </a:solidFill>
              </a:rPr>
              <a:t>Tk</a:t>
            </a:r>
            <a:r>
              <a:rPr lang="en-IN" sz="2800" dirty="0" smtClean="0">
                <a:solidFill>
                  <a:schemeClr val="bg1"/>
                </a:solidFill>
              </a:rPr>
              <a:t> GUI toolkit, and is Python's de facto standard GUI. </a:t>
            </a:r>
            <a:endParaRPr lang="en-IN" sz="2800" dirty="0" smtClean="0">
              <a:solidFill>
                <a:schemeClr val="bg1"/>
              </a:solidFill>
            </a:endParaRPr>
          </a:p>
          <a:p>
            <a:pPr>
              <a:buNone/>
            </a:pPr>
            <a:endParaRPr lang="en-US" sz="2800" dirty="0" smtClean="0">
              <a:solidFill>
                <a:schemeClr val="bg1"/>
              </a:solidFill>
            </a:endParaRPr>
          </a:p>
          <a:p>
            <a:pPr>
              <a:buNone/>
            </a:pPr>
            <a:endParaRPr lang="en-IN" sz="2800" dirty="0">
              <a:solidFill>
                <a:schemeClr val="bg1"/>
              </a:solidFill>
            </a:endParaRPr>
          </a:p>
        </p:txBody>
      </p:sp>
      <p:pic>
        <p:nvPicPr>
          <p:cNvPr id="2051" name="Picture 3" descr="C:\Users\vidhur\Downloads\Screenshot 2019-06-19 at 10.09.55 AM.png"/>
          <p:cNvPicPr>
            <a:picLocks noChangeAspect="1" noChangeArrowheads="1"/>
          </p:cNvPicPr>
          <p:nvPr/>
        </p:nvPicPr>
        <p:blipFill>
          <a:blip r:embed="rId3"/>
          <a:srcRect/>
          <a:stretch>
            <a:fillRect/>
          </a:stretch>
        </p:blipFill>
        <p:spPr bwMode="auto">
          <a:xfrm>
            <a:off x="785786" y="2928934"/>
            <a:ext cx="7248525" cy="43243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rPr>
              <a:t>CONCLUSION</a:t>
            </a:r>
            <a:endParaRPr lang="en-IN" b="1" dirty="0">
              <a:solidFill>
                <a:srgbClr val="00B0F0"/>
              </a:solidFill>
            </a:endParaRPr>
          </a:p>
        </p:txBody>
      </p:sp>
      <p:sp>
        <p:nvSpPr>
          <p:cNvPr id="3" name="Content Placeholder 2"/>
          <p:cNvSpPr>
            <a:spLocks noGrp="1"/>
          </p:cNvSpPr>
          <p:nvPr>
            <p:ph idx="1"/>
          </p:nvPr>
        </p:nvSpPr>
        <p:spPr/>
        <p:txBody>
          <a:bodyPr/>
          <a:lstStyle/>
          <a:p>
            <a:pPr>
              <a:buNone/>
            </a:pPr>
            <a:r>
              <a:rPr lang="en-IN" sz="2400" b="1" dirty="0">
                <a:solidFill>
                  <a:schemeClr val="bg1"/>
                </a:solidFill>
              </a:rPr>
              <a:t>The solution should have a mechanism to identify relevant questions on stack overflow with tags and top k relevant answers that should be provided to the user. So that he can understand the concept clearly and try to get his queries resolved more effectively and efficiently. </a:t>
            </a:r>
          </a:p>
          <a:p>
            <a:pPr>
              <a:buNone/>
            </a:pPr>
            <a:endParaRPr lang="en-IN" b="1" dirty="0">
              <a:solidFill>
                <a:schemeClr val="bg1"/>
              </a:solidFill>
            </a:endParaRPr>
          </a:p>
        </p:txBody>
      </p:sp>
      <p:pic>
        <p:nvPicPr>
          <p:cNvPr id="11266" name="Picture 2" descr="C:\Users\vidhur\Desktop\success.jpg"/>
          <p:cNvPicPr>
            <a:picLocks noChangeAspect="1" noChangeArrowheads="1"/>
          </p:cNvPicPr>
          <p:nvPr/>
        </p:nvPicPr>
        <p:blipFill>
          <a:blip r:embed="rId3"/>
          <a:srcRect/>
          <a:stretch>
            <a:fillRect/>
          </a:stretch>
        </p:blipFill>
        <p:spPr bwMode="auto">
          <a:xfrm>
            <a:off x="2071670" y="3643314"/>
            <a:ext cx="5619738" cy="2919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idhur\Desktop\green-ai.jpg"/>
          <p:cNvPicPr>
            <a:picLocks noChangeAspect="1" noChangeArrowheads="1"/>
          </p:cNvPicPr>
          <p:nvPr/>
        </p:nvPicPr>
        <p:blipFill>
          <a:blip r:embed="rId2"/>
          <a:srcRect/>
          <a:stretch>
            <a:fillRect/>
          </a:stretch>
        </p:blipFill>
        <p:spPr bwMode="auto">
          <a:xfrm>
            <a:off x="-16" y="0"/>
            <a:ext cx="9144016" cy="6858000"/>
          </a:xfrm>
          <a:prstGeom prst="rect">
            <a:avLst/>
          </a:prstGeom>
          <a:noFill/>
        </p:spPr>
      </p:pic>
      <p:sp>
        <p:nvSpPr>
          <p:cNvPr id="2" name="Title 1"/>
          <p:cNvSpPr>
            <a:spLocks noGrp="1"/>
          </p:cNvSpPr>
          <p:nvPr>
            <p:ph type="title"/>
          </p:nvPr>
        </p:nvSpPr>
        <p:spPr/>
        <p:txBody>
          <a:bodyPr/>
          <a:lstStyle/>
          <a:p>
            <a:r>
              <a:rPr lang="en-US" b="1" dirty="0" smtClean="0">
                <a:solidFill>
                  <a:srgbClr val="FFFF00"/>
                </a:solidFill>
                <a:latin typeface="Algerian" pitchFamily="82" charset="0"/>
              </a:rPr>
              <a:t>THANK YOU </a:t>
            </a:r>
            <a:endParaRPr lang="en-IN" b="1" dirty="0">
              <a:solidFill>
                <a:srgbClr val="FFFF00"/>
              </a:solidFill>
              <a:latin typeface="Algerian" pitchFamily="82" charset="0"/>
            </a:endParaRPr>
          </a:p>
        </p:txBody>
      </p:sp>
      <p:sp>
        <p:nvSpPr>
          <p:cNvPr id="8" name="TextBox 7"/>
          <p:cNvSpPr txBox="1"/>
          <p:nvPr/>
        </p:nvSpPr>
        <p:spPr>
          <a:xfrm>
            <a:off x="5072066" y="3429000"/>
            <a:ext cx="3429024" cy="2308324"/>
          </a:xfrm>
          <a:prstGeom prst="rect">
            <a:avLst/>
          </a:prstGeom>
          <a:noFill/>
        </p:spPr>
        <p:txBody>
          <a:bodyPr wrap="square" rtlCol="0">
            <a:spAutoFit/>
          </a:bodyPr>
          <a:lstStyle/>
          <a:p>
            <a:r>
              <a:rPr lang="en-US" sz="3600" dirty="0" smtClean="0">
                <a:solidFill>
                  <a:srgbClr val="FF0000"/>
                </a:solidFill>
                <a:sym typeface="Wingdings" pitchFamily="2" charset="2"/>
              </a:rPr>
              <a:t>CODE BLOODED </a:t>
            </a:r>
          </a:p>
          <a:p>
            <a:r>
              <a:rPr lang="en-US" dirty="0" smtClean="0">
                <a:sym typeface="Wingdings" pitchFamily="2" charset="2"/>
              </a:rPr>
              <a:t>  </a:t>
            </a:r>
          </a:p>
          <a:p>
            <a:pPr>
              <a:buFont typeface="Wingdings" pitchFamily="2" charset="2"/>
              <a:buChar char="q"/>
            </a:pPr>
            <a:r>
              <a:rPr lang="en-US" dirty="0" smtClean="0">
                <a:solidFill>
                  <a:srgbClr val="002060"/>
                </a:solidFill>
                <a:sym typeface="Wingdings" pitchFamily="2" charset="2"/>
              </a:rPr>
              <a:t> </a:t>
            </a:r>
            <a:r>
              <a:rPr lang="en-US" dirty="0" smtClean="0">
                <a:solidFill>
                  <a:srgbClr val="002060"/>
                </a:solidFill>
                <a:sym typeface="Wingdings" pitchFamily="2" charset="2"/>
              </a:rPr>
              <a:t>      VIDHUR K</a:t>
            </a:r>
          </a:p>
          <a:p>
            <a:pPr>
              <a:buFont typeface="Wingdings" pitchFamily="2" charset="2"/>
              <a:buChar char="q"/>
            </a:pPr>
            <a:r>
              <a:rPr lang="en-US" dirty="0" smtClean="0">
                <a:solidFill>
                  <a:srgbClr val="002060"/>
                </a:solidFill>
                <a:sym typeface="Wingdings" pitchFamily="2" charset="2"/>
              </a:rPr>
              <a:t> </a:t>
            </a:r>
            <a:r>
              <a:rPr lang="en-US" dirty="0" smtClean="0">
                <a:solidFill>
                  <a:srgbClr val="002060"/>
                </a:solidFill>
                <a:sym typeface="Wingdings" pitchFamily="2" charset="2"/>
              </a:rPr>
              <a:t>      SAI SARAN GODA</a:t>
            </a:r>
          </a:p>
          <a:p>
            <a:pPr>
              <a:buFont typeface="Wingdings" pitchFamily="2" charset="2"/>
              <a:buChar char="q"/>
            </a:pPr>
            <a:r>
              <a:rPr lang="en-US" dirty="0" smtClean="0">
                <a:solidFill>
                  <a:srgbClr val="002060"/>
                </a:solidFill>
                <a:sym typeface="Wingdings" pitchFamily="2" charset="2"/>
              </a:rPr>
              <a:t> </a:t>
            </a:r>
            <a:r>
              <a:rPr lang="en-US" dirty="0" smtClean="0">
                <a:solidFill>
                  <a:srgbClr val="002060"/>
                </a:solidFill>
                <a:sym typeface="Wingdings" pitchFamily="2" charset="2"/>
              </a:rPr>
              <a:t>      SREE  SRUSHITHA  DIDDI</a:t>
            </a:r>
          </a:p>
          <a:p>
            <a:pPr>
              <a:buFont typeface="Wingdings" pitchFamily="2" charset="2"/>
              <a:buChar char="q"/>
            </a:pPr>
            <a:r>
              <a:rPr lang="en-US" dirty="0" smtClean="0">
                <a:solidFill>
                  <a:srgbClr val="002060"/>
                </a:solidFill>
                <a:sym typeface="Wingdings" pitchFamily="2" charset="2"/>
              </a:rPr>
              <a:t> </a:t>
            </a:r>
            <a:r>
              <a:rPr lang="en-US" dirty="0" smtClean="0">
                <a:solidFill>
                  <a:srgbClr val="002060"/>
                </a:solidFill>
                <a:sym typeface="Wingdings" pitchFamily="2" charset="2"/>
              </a:rPr>
              <a:t>      V. NAGA  PREETHI</a:t>
            </a:r>
          </a:p>
          <a:p>
            <a:pPr>
              <a:buFont typeface="Wingdings" pitchFamily="2" charset="2"/>
              <a:buChar char="q"/>
            </a:pPr>
            <a:r>
              <a:rPr lang="en-US" dirty="0" smtClean="0">
                <a:solidFill>
                  <a:srgbClr val="002060"/>
                </a:solidFill>
                <a:sym typeface="Wingdings" pitchFamily="2" charset="2"/>
              </a:rPr>
              <a:t> </a:t>
            </a:r>
            <a:r>
              <a:rPr lang="en-US" dirty="0" smtClean="0">
                <a:solidFill>
                  <a:srgbClr val="002060"/>
                </a:solidFill>
                <a:sym typeface="Wingdings" pitchFamily="2" charset="2"/>
              </a:rPr>
              <a:t>       S.SUBHASH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latin typeface="Big Space" pitchFamily="2" charset="0"/>
              </a:rPr>
              <a:t>WHAT IS STACK OVERFLOW</a:t>
            </a:r>
            <a:endParaRPr lang="en-IN" b="1" dirty="0">
              <a:solidFill>
                <a:srgbClr val="00B0F0"/>
              </a:solidFill>
              <a:latin typeface="Big Space" pitchFamily="2" charset="0"/>
            </a:endParaRPr>
          </a:p>
        </p:txBody>
      </p:sp>
      <p:sp>
        <p:nvSpPr>
          <p:cNvPr id="3" name="Content Placeholder 2"/>
          <p:cNvSpPr>
            <a:spLocks noGrp="1"/>
          </p:cNvSpPr>
          <p:nvPr>
            <p:ph idx="1"/>
          </p:nvPr>
        </p:nvSpPr>
        <p:spPr/>
        <p:txBody>
          <a:bodyPr/>
          <a:lstStyle/>
          <a:p>
            <a:pPr algn="just">
              <a:buNone/>
            </a:pPr>
            <a:r>
              <a:rPr lang="en-IN" b="1" dirty="0">
                <a:solidFill>
                  <a:schemeClr val="bg1"/>
                </a:solidFill>
              </a:rPr>
              <a:t>Stack Overflow is a platform where students and professionals post queries and answer questions about programming. The answers are </a:t>
            </a:r>
            <a:r>
              <a:rPr lang="en-IN" b="1" dirty="0" err="1">
                <a:solidFill>
                  <a:schemeClr val="bg1"/>
                </a:solidFill>
              </a:rPr>
              <a:t>upvoted</a:t>
            </a:r>
            <a:r>
              <a:rPr lang="en-IN" b="1" dirty="0">
                <a:solidFill>
                  <a:schemeClr val="bg1"/>
                </a:solidFill>
              </a:rPr>
              <a:t> based on its usefulness to the community. Users can also use Stack Overflow to advance their careers. </a:t>
            </a:r>
          </a:p>
        </p:txBody>
      </p:sp>
      <p:pic>
        <p:nvPicPr>
          <p:cNvPr id="3075" name="Picture 3" descr="C:\Users\vidhur\Desktop\images.jpg"/>
          <p:cNvPicPr>
            <a:picLocks noChangeAspect="1" noChangeArrowheads="1"/>
          </p:cNvPicPr>
          <p:nvPr/>
        </p:nvPicPr>
        <p:blipFill>
          <a:blip r:embed="rId3"/>
          <a:srcRect/>
          <a:stretch>
            <a:fillRect/>
          </a:stretch>
        </p:blipFill>
        <p:spPr bwMode="auto">
          <a:xfrm>
            <a:off x="5715008" y="4643446"/>
            <a:ext cx="2957515" cy="200417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latin typeface="Big Space" pitchFamily="2" charset="0"/>
              </a:rPr>
              <a:t>USE OF STACKOVER FLOW</a:t>
            </a:r>
            <a:endParaRPr lang="en-IN" b="1" dirty="0">
              <a:solidFill>
                <a:srgbClr val="00B0F0"/>
              </a:solidFill>
              <a:latin typeface="Big Space" pitchFamily="2" charset="0"/>
            </a:endParaRPr>
          </a:p>
        </p:txBody>
      </p:sp>
      <p:sp>
        <p:nvSpPr>
          <p:cNvPr id="3" name="Content Placeholder 2"/>
          <p:cNvSpPr>
            <a:spLocks noGrp="1"/>
          </p:cNvSpPr>
          <p:nvPr>
            <p:ph idx="1"/>
          </p:nvPr>
        </p:nvSpPr>
        <p:spPr/>
        <p:txBody>
          <a:bodyPr/>
          <a:lstStyle/>
          <a:p>
            <a:pPr algn="just">
              <a:buNone/>
            </a:pPr>
            <a:r>
              <a:rPr lang="en-IN" b="1" u="sng" dirty="0">
                <a:solidFill>
                  <a:schemeClr val="bg1"/>
                </a:solidFill>
              </a:rPr>
              <a:t>Post Questions and Answer </a:t>
            </a:r>
            <a:r>
              <a:rPr lang="en-IN" b="1" u="sng" dirty="0" smtClean="0">
                <a:solidFill>
                  <a:schemeClr val="bg1"/>
                </a:solidFill>
              </a:rPr>
              <a:t>Questions:</a:t>
            </a:r>
            <a:endParaRPr lang="en-IN" b="1" u="sng" dirty="0" smtClean="0">
              <a:solidFill>
                <a:schemeClr val="bg1"/>
              </a:solidFill>
            </a:endParaRPr>
          </a:p>
          <a:p>
            <a:pPr algn="just">
              <a:buNone/>
            </a:pPr>
            <a:r>
              <a:rPr lang="en-IN" sz="2800" b="1" dirty="0">
                <a:solidFill>
                  <a:schemeClr val="bg1"/>
                </a:solidFill>
              </a:rPr>
              <a:t>It has enabled knowledgeable users to thrive on the platform</a:t>
            </a:r>
            <a:r>
              <a:rPr lang="en-IN" sz="2800" b="1" dirty="0" smtClean="0">
                <a:solidFill>
                  <a:schemeClr val="bg1"/>
                </a:solidFill>
              </a:rPr>
              <a:t>.</a:t>
            </a:r>
          </a:p>
          <a:p>
            <a:pPr algn="just">
              <a:buNone/>
            </a:pPr>
            <a:r>
              <a:rPr lang="en-IN" sz="2800" b="1" u="sng" dirty="0" smtClean="0">
                <a:solidFill>
                  <a:schemeClr val="bg1"/>
                </a:solidFill>
              </a:rPr>
              <a:t>Hire </a:t>
            </a:r>
            <a:r>
              <a:rPr lang="en-IN" sz="2800" b="1" u="sng" dirty="0">
                <a:solidFill>
                  <a:schemeClr val="bg1"/>
                </a:solidFill>
              </a:rPr>
              <a:t>programmers and get </a:t>
            </a:r>
            <a:r>
              <a:rPr lang="en-IN" sz="2800" b="1" u="sng" dirty="0" smtClean="0">
                <a:solidFill>
                  <a:schemeClr val="bg1"/>
                </a:solidFill>
              </a:rPr>
              <a:t>hired:</a:t>
            </a:r>
            <a:endParaRPr lang="en-IN" sz="2800" b="1" u="sng" dirty="0">
              <a:solidFill>
                <a:schemeClr val="bg1"/>
              </a:solidFill>
            </a:endParaRPr>
          </a:p>
          <a:p>
            <a:pPr algn="just">
              <a:buNone/>
            </a:pPr>
            <a:r>
              <a:rPr lang="en-IN" sz="2800" b="1" dirty="0">
                <a:solidFill>
                  <a:schemeClr val="bg1"/>
                </a:solidFill>
              </a:rPr>
              <a:t>Stack Overflow talent enables employers to look for talented developers for their companies and projects</a:t>
            </a:r>
          </a:p>
          <a:p>
            <a:pPr algn="just">
              <a:buNone/>
            </a:pPr>
            <a:endParaRPr lang="en-IN" b="1" dirty="0">
              <a:solidFill>
                <a:schemeClr val="bg1"/>
              </a:solidFill>
            </a:endParaRPr>
          </a:p>
        </p:txBody>
      </p:sp>
      <p:pic>
        <p:nvPicPr>
          <p:cNvPr id="4098" name="Picture 2" descr="C:\Users\vidhur\Desktop\Jerene-Dec-2018-hiring-123RF.jpg"/>
          <p:cNvPicPr>
            <a:picLocks noChangeAspect="1" noChangeArrowheads="1"/>
          </p:cNvPicPr>
          <p:nvPr/>
        </p:nvPicPr>
        <p:blipFill>
          <a:blip r:embed="rId3"/>
          <a:srcRect/>
          <a:stretch>
            <a:fillRect/>
          </a:stretch>
        </p:blipFill>
        <p:spPr bwMode="auto">
          <a:xfrm>
            <a:off x="2857488" y="4500570"/>
            <a:ext cx="3857610" cy="219210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latin typeface="Big Space" pitchFamily="2" charset="0"/>
              </a:rPr>
              <a:t>AGENDA</a:t>
            </a:r>
            <a:endParaRPr lang="en-IN" b="1" dirty="0">
              <a:solidFill>
                <a:srgbClr val="00B0F0"/>
              </a:solidFill>
              <a:latin typeface="Big Space" pitchFamily="2" charset="0"/>
            </a:endParaRPr>
          </a:p>
        </p:txBody>
      </p:sp>
      <p:sp>
        <p:nvSpPr>
          <p:cNvPr id="3" name="Content Placeholder 2"/>
          <p:cNvSpPr>
            <a:spLocks noGrp="1"/>
          </p:cNvSpPr>
          <p:nvPr>
            <p:ph idx="1"/>
          </p:nvPr>
        </p:nvSpPr>
        <p:spPr/>
        <p:txBody>
          <a:bodyPr/>
          <a:lstStyle/>
          <a:p>
            <a:pPr algn="just"/>
            <a:endParaRPr lang="en-IN" b="1" dirty="0" smtClean="0">
              <a:solidFill>
                <a:schemeClr val="bg1"/>
              </a:solidFill>
            </a:endParaRPr>
          </a:p>
          <a:p>
            <a:pPr algn="just"/>
            <a:endParaRPr lang="en-IN" b="1" dirty="0" smtClean="0">
              <a:solidFill>
                <a:schemeClr val="bg1"/>
              </a:solidFill>
            </a:endParaRPr>
          </a:p>
          <a:p>
            <a:pPr algn="just"/>
            <a:r>
              <a:rPr lang="en-IN" b="1" dirty="0" smtClean="0">
                <a:solidFill>
                  <a:schemeClr val="bg1"/>
                </a:solidFill>
              </a:rPr>
              <a:t>Identification </a:t>
            </a:r>
            <a:r>
              <a:rPr lang="en-IN" b="1" dirty="0" smtClean="0">
                <a:solidFill>
                  <a:schemeClr val="bg1"/>
                </a:solidFill>
              </a:rPr>
              <a:t>of User Query on Stack Overflow Using Semantic Search</a:t>
            </a:r>
          </a:p>
          <a:p>
            <a:pPr algn="just"/>
            <a:r>
              <a:rPr lang="en-IN" b="1" dirty="0" smtClean="0">
                <a:solidFill>
                  <a:schemeClr val="bg1"/>
                </a:solidFill>
              </a:rPr>
              <a:t>The problem statement aims at building a solution that helps to find the right answers that are relevant to the developer issues on Stack Overflow.</a:t>
            </a:r>
            <a:endParaRPr lang="en-IN" b="1" dirty="0">
              <a:solidFill>
                <a:schemeClr val="bg1"/>
              </a:solidFill>
            </a:endParaRPr>
          </a:p>
        </p:txBody>
      </p:sp>
      <p:pic>
        <p:nvPicPr>
          <p:cNvPr id="5122" name="Picture 2" descr="C:\Users\vidhur\Desktop\AGENDA.jpg"/>
          <p:cNvPicPr>
            <a:picLocks noChangeAspect="1" noChangeArrowheads="1"/>
          </p:cNvPicPr>
          <p:nvPr/>
        </p:nvPicPr>
        <p:blipFill>
          <a:blip r:embed="rId3" cstate="print"/>
          <a:srcRect/>
          <a:stretch>
            <a:fillRect/>
          </a:stretch>
        </p:blipFill>
        <p:spPr bwMode="auto">
          <a:xfrm>
            <a:off x="5786446" y="142852"/>
            <a:ext cx="2643174" cy="264317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fontScale="90000"/>
          </a:bodyPr>
          <a:lstStyle/>
          <a:p>
            <a:r>
              <a:rPr lang="en-US" b="1" dirty="0" smtClean="0">
                <a:solidFill>
                  <a:srgbClr val="00B0F0"/>
                </a:solidFill>
                <a:latin typeface="Big Space" pitchFamily="2" charset="0"/>
              </a:rPr>
              <a:t>EXPECTED OUTPUT</a:t>
            </a:r>
            <a:br>
              <a:rPr lang="en-US" b="1" dirty="0" smtClean="0">
                <a:solidFill>
                  <a:srgbClr val="00B0F0"/>
                </a:solidFill>
                <a:latin typeface="Big Space" pitchFamily="2" charset="0"/>
              </a:rPr>
            </a:br>
            <a:endParaRPr lang="en-IN" b="1" dirty="0">
              <a:solidFill>
                <a:srgbClr val="00B0F0"/>
              </a:solidFill>
              <a:latin typeface="Big Space" pitchFamily="2" charset="0"/>
            </a:endParaRPr>
          </a:p>
        </p:txBody>
      </p:sp>
      <p:sp>
        <p:nvSpPr>
          <p:cNvPr id="3" name="Content Placeholder 2"/>
          <p:cNvSpPr>
            <a:spLocks noGrp="1"/>
          </p:cNvSpPr>
          <p:nvPr>
            <p:ph idx="1"/>
          </p:nvPr>
        </p:nvSpPr>
        <p:spPr/>
        <p:txBody>
          <a:bodyPr/>
          <a:lstStyle/>
          <a:p>
            <a:r>
              <a:rPr lang="en-IN" b="1" dirty="0" smtClean="0">
                <a:solidFill>
                  <a:schemeClr val="bg1"/>
                </a:solidFill>
              </a:rPr>
              <a:t> To identify most relevant questions to a query [text similarity] </a:t>
            </a:r>
          </a:p>
          <a:p>
            <a:endParaRPr lang="en-IN" b="1" dirty="0" smtClean="0">
              <a:solidFill>
                <a:schemeClr val="bg1"/>
              </a:solidFill>
            </a:endParaRPr>
          </a:p>
          <a:p>
            <a:endParaRPr lang="en-IN" b="1" dirty="0" smtClean="0">
              <a:solidFill>
                <a:schemeClr val="bg1"/>
              </a:solidFill>
            </a:endParaRPr>
          </a:p>
          <a:p>
            <a:endParaRPr lang="en-IN" b="1" dirty="0" smtClean="0">
              <a:solidFill>
                <a:schemeClr val="bg1"/>
              </a:solidFill>
            </a:endParaRPr>
          </a:p>
          <a:p>
            <a:r>
              <a:rPr lang="en-IN" b="1" dirty="0" smtClean="0">
                <a:solidFill>
                  <a:schemeClr val="bg1"/>
                </a:solidFill>
              </a:rPr>
              <a:t>  </a:t>
            </a:r>
            <a:r>
              <a:rPr lang="en-IN" b="1" dirty="0" smtClean="0">
                <a:solidFill>
                  <a:schemeClr val="bg1"/>
                </a:solidFill>
              </a:rPr>
              <a:t>Identify the matching tags and pick top relevant questions from stack overflow. </a:t>
            </a:r>
          </a:p>
          <a:p>
            <a:r>
              <a:rPr lang="en-IN" b="1" dirty="0" smtClean="0">
                <a:solidFill>
                  <a:schemeClr val="bg1"/>
                </a:solidFill>
              </a:rPr>
              <a:t>To identify top k solutions of the problem.</a:t>
            </a:r>
            <a:endParaRPr lang="en-IN" b="1" dirty="0">
              <a:solidFill>
                <a:schemeClr val="bg1"/>
              </a:solidFill>
            </a:endParaRPr>
          </a:p>
        </p:txBody>
      </p:sp>
      <p:pic>
        <p:nvPicPr>
          <p:cNvPr id="6146" name="Picture 2" descr="C:\Users\vidhur\Desktop\expectation.jpg"/>
          <p:cNvPicPr>
            <a:picLocks noChangeAspect="1" noChangeArrowheads="1"/>
          </p:cNvPicPr>
          <p:nvPr/>
        </p:nvPicPr>
        <p:blipFill>
          <a:blip r:embed="rId3"/>
          <a:srcRect/>
          <a:stretch>
            <a:fillRect/>
          </a:stretch>
        </p:blipFill>
        <p:spPr bwMode="auto">
          <a:xfrm>
            <a:off x="4822147" y="2071678"/>
            <a:ext cx="4321853" cy="247749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latin typeface="Big Space" pitchFamily="2" charset="0"/>
              </a:rPr>
              <a:t>APPROACH</a:t>
            </a:r>
            <a:endParaRPr lang="en-IN" b="1" dirty="0">
              <a:solidFill>
                <a:srgbClr val="00B0F0"/>
              </a:solidFill>
              <a:latin typeface="Big Space" pitchFamily="2" charset="0"/>
            </a:endParaRPr>
          </a:p>
        </p:txBody>
      </p:sp>
      <p:sp>
        <p:nvSpPr>
          <p:cNvPr id="3" name="Content Placeholder 2"/>
          <p:cNvSpPr>
            <a:spLocks noGrp="1"/>
          </p:cNvSpPr>
          <p:nvPr>
            <p:ph idx="1"/>
          </p:nvPr>
        </p:nvSpPr>
        <p:spPr/>
        <p:txBody>
          <a:bodyPr/>
          <a:lstStyle/>
          <a:p>
            <a:pPr marL="514350" indent="-514350" algn="just">
              <a:buAutoNum type="arabicPeriod"/>
            </a:pPr>
            <a:r>
              <a:rPr lang="en-US" sz="2400" b="1" u="sng" dirty="0" smtClean="0">
                <a:solidFill>
                  <a:schemeClr val="bg1"/>
                </a:solidFill>
              </a:rPr>
              <a:t>IMPORTATION OF STACKOVERFLOW LIBRARY:</a:t>
            </a:r>
          </a:p>
          <a:p>
            <a:pPr marL="514350" indent="-514350" algn="just">
              <a:buNone/>
            </a:pPr>
            <a:r>
              <a:rPr lang="en-IN" sz="2400" b="1" dirty="0" smtClean="0">
                <a:solidFill>
                  <a:schemeClr val="bg1"/>
                </a:solidFill>
              </a:rPr>
              <a:t>        The web browser module </a:t>
            </a:r>
            <a:r>
              <a:rPr lang="en-IN" sz="2400" b="1" dirty="0">
                <a:solidFill>
                  <a:schemeClr val="bg1"/>
                </a:solidFill>
              </a:rPr>
              <a:t>provides a high-level interface to allow displaying Web-based documents to users. Under most circumstances, simply calling the open() function from this module will do the right thing.</a:t>
            </a:r>
          </a:p>
          <a:p>
            <a:pPr marL="514350" indent="-514350" algn="just">
              <a:buAutoNum type="arabicPeriod"/>
            </a:pPr>
            <a:endParaRPr lang="en-IN" b="1" dirty="0">
              <a:solidFill>
                <a:schemeClr val="bg1"/>
              </a:solidFill>
            </a:endParaRPr>
          </a:p>
        </p:txBody>
      </p:sp>
      <p:pic>
        <p:nvPicPr>
          <p:cNvPr id="7170" name="Picture 2" descr="C:\Users\vidhur\Desktop\stackoverflow.png"/>
          <p:cNvPicPr>
            <a:picLocks noChangeAspect="1" noChangeArrowheads="1"/>
          </p:cNvPicPr>
          <p:nvPr/>
        </p:nvPicPr>
        <p:blipFill>
          <a:blip r:embed="rId3"/>
          <a:srcRect/>
          <a:stretch>
            <a:fillRect/>
          </a:stretch>
        </p:blipFill>
        <p:spPr bwMode="auto">
          <a:xfrm>
            <a:off x="928662" y="3929066"/>
            <a:ext cx="2771765" cy="277176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dirty="0" smtClean="0">
                <a:solidFill>
                  <a:srgbClr val="00B0F0"/>
                </a:solidFill>
              </a:rPr>
              <a:t>APPROACH</a:t>
            </a:r>
            <a:endParaRPr lang="en-IN" dirty="0">
              <a:solidFill>
                <a:srgbClr val="00B0F0"/>
              </a:solidFill>
            </a:endParaRPr>
          </a:p>
        </p:txBody>
      </p:sp>
      <p:sp>
        <p:nvSpPr>
          <p:cNvPr id="7" name="Content Placeholder 6"/>
          <p:cNvSpPr>
            <a:spLocks noGrp="1"/>
          </p:cNvSpPr>
          <p:nvPr>
            <p:ph idx="1"/>
          </p:nvPr>
        </p:nvSpPr>
        <p:spPr/>
        <p:txBody>
          <a:bodyPr>
            <a:normAutofit/>
          </a:bodyPr>
          <a:lstStyle/>
          <a:p>
            <a:pPr>
              <a:buNone/>
            </a:pPr>
            <a:r>
              <a:rPr lang="en-US" sz="2400" b="1" dirty="0" smtClean="0">
                <a:solidFill>
                  <a:schemeClr val="bg1"/>
                </a:solidFill>
              </a:rPr>
              <a:t>2.  </a:t>
            </a:r>
            <a:r>
              <a:rPr lang="en-US" sz="2400" b="1" u="sng" dirty="0" smtClean="0">
                <a:solidFill>
                  <a:schemeClr val="bg1"/>
                </a:solidFill>
              </a:rPr>
              <a:t>CLEANING  OF DATA :</a:t>
            </a:r>
          </a:p>
          <a:p>
            <a:pPr>
              <a:buNone/>
            </a:pPr>
            <a:r>
              <a:rPr lang="en-US" sz="2400" b="1" dirty="0" smtClean="0">
                <a:solidFill>
                  <a:schemeClr val="bg1"/>
                </a:solidFill>
              </a:rPr>
              <a:t> </a:t>
            </a:r>
            <a:r>
              <a:rPr lang="en-IN" sz="2400" b="1" dirty="0" smtClean="0">
                <a:solidFill>
                  <a:schemeClr val="bg1"/>
                </a:solidFill>
              </a:rPr>
              <a:t>Data</a:t>
            </a:r>
            <a:r>
              <a:rPr lang="en-IN" sz="2400" dirty="0" smtClean="0">
                <a:solidFill>
                  <a:schemeClr val="bg1"/>
                </a:solidFill>
              </a:rPr>
              <a:t> cleansing or </a:t>
            </a:r>
            <a:r>
              <a:rPr lang="en-IN" sz="2400" b="1" dirty="0" smtClean="0">
                <a:solidFill>
                  <a:schemeClr val="bg1"/>
                </a:solidFill>
              </a:rPr>
              <a:t>data cleaning</a:t>
            </a:r>
            <a:r>
              <a:rPr lang="en-IN" sz="2400" dirty="0" smtClean="0">
                <a:solidFill>
                  <a:schemeClr val="bg1"/>
                </a:solidFill>
              </a:rPr>
              <a:t> is the process of detecting and correcting (or removing) corrupt or inaccurate records from a record set, table, or database and refers to identifying incomplete, incorrect, inaccurate or irrelevant parts of the </a:t>
            </a:r>
            <a:r>
              <a:rPr lang="en-IN" sz="2400" b="1" dirty="0" smtClean="0">
                <a:solidFill>
                  <a:schemeClr val="bg1"/>
                </a:solidFill>
              </a:rPr>
              <a:t>data</a:t>
            </a:r>
            <a:r>
              <a:rPr lang="en-IN" sz="2400" dirty="0" smtClean="0">
                <a:solidFill>
                  <a:schemeClr val="bg1"/>
                </a:solidFill>
              </a:rPr>
              <a:t> and then replacing, modifying, or deleting the dirty or coarse </a:t>
            </a:r>
            <a:r>
              <a:rPr lang="en-IN" sz="2400" b="1" dirty="0" smtClean="0">
                <a:solidFill>
                  <a:schemeClr val="bg1"/>
                </a:solidFill>
              </a:rPr>
              <a:t>data</a:t>
            </a:r>
            <a:endParaRPr lang="en-IN" sz="2400" b="1" dirty="0">
              <a:solidFill>
                <a:schemeClr val="bg1"/>
              </a:solidFill>
            </a:endParaRPr>
          </a:p>
        </p:txBody>
      </p:sp>
      <p:pic>
        <p:nvPicPr>
          <p:cNvPr id="8194" name="Picture 2" descr="C:\Users\vidhur\Desktop\9affc7f9cdd7c4c556a6cd3633660625.jpg"/>
          <p:cNvPicPr>
            <a:picLocks noChangeAspect="1" noChangeArrowheads="1"/>
          </p:cNvPicPr>
          <p:nvPr/>
        </p:nvPicPr>
        <p:blipFill>
          <a:blip r:embed="rId3" cstate="print"/>
          <a:srcRect/>
          <a:stretch>
            <a:fillRect/>
          </a:stretch>
        </p:blipFill>
        <p:spPr bwMode="auto">
          <a:xfrm>
            <a:off x="5357818" y="4143380"/>
            <a:ext cx="2401882" cy="24018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b="1" dirty="0" smtClean="0">
                <a:solidFill>
                  <a:srgbClr val="00B0F0"/>
                </a:solidFill>
              </a:rPr>
              <a:t>APPROACH</a:t>
            </a:r>
            <a:endParaRPr lang="en-IN" b="1" dirty="0">
              <a:solidFill>
                <a:srgbClr val="00B0F0"/>
              </a:solidFill>
            </a:endParaRPr>
          </a:p>
        </p:txBody>
      </p:sp>
      <p:sp>
        <p:nvSpPr>
          <p:cNvPr id="3" name="Content Placeholder 2"/>
          <p:cNvSpPr>
            <a:spLocks noGrp="1"/>
          </p:cNvSpPr>
          <p:nvPr>
            <p:ph idx="1"/>
          </p:nvPr>
        </p:nvSpPr>
        <p:spPr/>
        <p:txBody>
          <a:bodyPr/>
          <a:lstStyle/>
          <a:p>
            <a:pPr>
              <a:buNone/>
            </a:pPr>
            <a:r>
              <a:rPr lang="en-US" b="1" dirty="0" smtClean="0">
                <a:solidFill>
                  <a:schemeClr val="bg1"/>
                </a:solidFill>
              </a:rPr>
              <a:t>3.  </a:t>
            </a:r>
            <a:r>
              <a:rPr lang="en-US" b="1" u="sng" dirty="0" smtClean="0">
                <a:solidFill>
                  <a:schemeClr val="bg1"/>
                </a:solidFill>
              </a:rPr>
              <a:t>PREPROCESSING: </a:t>
            </a:r>
          </a:p>
          <a:p>
            <a:pPr>
              <a:buNone/>
            </a:pPr>
            <a:r>
              <a:rPr lang="en-US" sz="2400" b="1" dirty="0" smtClean="0">
                <a:solidFill>
                  <a:schemeClr val="bg1"/>
                </a:solidFill>
              </a:rPr>
              <a:t> </a:t>
            </a:r>
            <a:r>
              <a:rPr lang="en-IN" sz="2400" b="1" dirty="0" smtClean="0">
                <a:solidFill>
                  <a:schemeClr val="bg1"/>
                </a:solidFill>
              </a:rPr>
              <a:t>Data </a:t>
            </a:r>
            <a:r>
              <a:rPr lang="en-IN" sz="2400" b="1" dirty="0" err="1" smtClean="0">
                <a:solidFill>
                  <a:schemeClr val="bg1"/>
                </a:solidFill>
              </a:rPr>
              <a:t>preprocessing</a:t>
            </a:r>
            <a:r>
              <a:rPr lang="en-IN" sz="2400" dirty="0" smtClean="0">
                <a:solidFill>
                  <a:schemeClr val="bg1"/>
                </a:solidFill>
              </a:rPr>
              <a:t> is a </a:t>
            </a:r>
            <a:r>
              <a:rPr lang="en-IN" sz="2400" b="1" dirty="0" smtClean="0">
                <a:solidFill>
                  <a:schemeClr val="bg1"/>
                </a:solidFill>
              </a:rPr>
              <a:t>data</a:t>
            </a:r>
            <a:r>
              <a:rPr lang="en-IN" sz="2400" dirty="0" smtClean="0">
                <a:solidFill>
                  <a:schemeClr val="bg1"/>
                </a:solidFill>
              </a:rPr>
              <a:t> mining technique that involves transforming raw </a:t>
            </a:r>
            <a:r>
              <a:rPr lang="en-IN" sz="2400" b="1" dirty="0" smtClean="0">
                <a:solidFill>
                  <a:schemeClr val="bg1"/>
                </a:solidFill>
              </a:rPr>
              <a:t>data</a:t>
            </a:r>
            <a:r>
              <a:rPr lang="en-IN" sz="2400" dirty="0" smtClean="0">
                <a:solidFill>
                  <a:schemeClr val="bg1"/>
                </a:solidFill>
              </a:rPr>
              <a:t> into an understandable format</a:t>
            </a:r>
            <a:r>
              <a:rPr lang="en-IN" dirty="0" smtClean="0">
                <a:solidFill>
                  <a:schemeClr val="bg1"/>
                </a:solidFill>
              </a:rPr>
              <a:t>. </a:t>
            </a:r>
            <a:endParaRPr lang="en-IN" dirty="0" smtClean="0">
              <a:solidFill>
                <a:schemeClr val="bg1"/>
              </a:solidFill>
            </a:endParaRPr>
          </a:p>
          <a:p>
            <a:r>
              <a:rPr lang="en-US" b="1" dirty="0" smtClean="0">
                <a:solidFill>
                  <a:schemeClr val="bg1"/>
                </a:solidFill>
              </a:rPr>
              <a:t> </a:t>
            </a:r>
            <a:r>
              <a:rPr lang="en-US" sz="2400" dirty="0" smtClean="0">
                <a:solidFill>
                  <a:schemeClr val="bg1"/>
                </a:solidFill>
              </a:rPr>
              <a:t>we use removing of </a:t>
            </a:r>
            <a:r>
              <a:rPr lang="en-US" sz="2400" dirty="0" err="1" smtClean="0">
                <a:solidFill>
                  <a:schemeClr val="bg1"/>
                </a:solidFill>
              </a:rPr>
              <a:t>stopwords</a:t>
            </a:r>
            <a:r>
              <a:rPr lang="en-US" sz="2400" dirty="0" smtClean="0">
                <a:solidFill>
                  <a:schemeClr val="bg1"/>
                </a:solidFill>
              </a:rPr>
              <a:t>.</a:t>
            </a:r>
          </a:p>
          <a:p>
            <a:r>
              <a:rPr lang="en-US" sz="2400" dirty="0" smtClean="0">
                <a:solidFill>
                  <a:schemeClr val="bg1"/>
                </a:solidFill>
              </a:rPr>
              <a:t>We use removing  of punctuation.</a:t>
            </a:r>
          </a:p>
          <a:p>
            <a:r>
              <a:rPr lang="en-US" sz="2400" dirty="0" smtClean="0">
                <a:solidFill>
                  <a:schemeClr val="bg1"/>
                </a:solidFill>
              </a:rPr>
              <a:t>Converting the data into binary array.</a:t>
            </a:r>
          </a:p>
          <a:p>
            <a:pPr>
              <a:buNone/>
            </a:pPr>
            <a:endParaRPr lang="en-US" sz="2400" dirty="0" smtClean="0">
              <a:solidFill>
                <a:schemeClr val="bg1"/>
              </a:solidFill>
            </a:endParaRPr>
          </a:p>
          <a:p>
            <a:pPr>
              <a:buNone/>
            </a:pPr>
            <a:endParaRPr lang="en-US" sz="2400" dirty="0" smtClean="0">
              <a:solidFill>
                <a:schemeClr val="bg1"/>
              </a:solidFill>
            </a:endParaRPr>
          </a:p>
          <a:p>
            <a:pPr>
              <a:buNone/>
            </a:pPr>
            <a:endParaRPr lang="en-IN" sz="2400" dirty="0">
              <a:solidFill>
                <a:schemeClr val="bg1"/>
              </a:solidFill>
            </a:endParaRPr>
          </a:p>
        </p:txBody>
      </p:sp>
      <p:pic>
        <p:nvPicPr>
          <p:cNvPr id="9218" name="Picture 2" descr="C:\Users\vidhur\Desktop\download.png"/>
          <p:cNvPicPr>
            <a:picLocks noChangeAspect="1" noChangeArrowheads="1"/>
          </p:cNvPicPr>
          <p:nvPr/>
        </p:nvPicPr>
        <p:blipFill>
          <a:blip r:embed="rId3"/>
          <a:srcRect/>
          <a:stretch>
            <a:fillRect/>
          </a:stretch>
        </p:blipFill>
        <p:spPr bwMode="auto">
          <a:xfrm>
            <a:off x="5786446" y="3429000"/>
            <a:ext cx="3097220" cy="30480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vidhur\Desktop\960x0.jpg"/>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p:txBody>
          <a:bodyPr>
            <a:normAutofit/>
          </a:bodyPr>
          <a:lstStyle/>
          <a:p>
            <a:pPr algn="just">
              <a:buNone/>
            </a:pPr>
            <a:r>
              <a:rPr lang="en-US" sz="2400" b="1" dirty="0" smtClean="0">
                <a:solidFill>
                  <a:schemeClr val="bg1"/>
                </a:solidFill>
              </a:rPr>
              <a:t>4. </a:t>
            </a:r>
            <a:r>
              <a:rPr lang="en-US" sz="2400" b="1" dirty="0" smtClean="0">
                <a:solidFill>
                  <a:schemeClr val="bg1"/>
                </a:solidFill>
              </a:rPr>
              <a:t> </a:t>
            </a:r>
            <a:r>
              <a:rPr lang="en-US" sz="2800" b="1" u="sng" dirty="0" smtClean="0">
                <a:solidFill>
                  <a:schemeClr val="bg1"/>
                </a:solidFill>
              </a:rPr>
              <a:t>TOKENIZATION:  </a:t>
            </a:r>
            <a:r>
              <a:rPr lang="en-IN" sz="2400" b="1" dirty="0" smtClean="0">
                <a:solidFill>
                  <a:schemeClr val="bg1"/>
                </a:solidFill>
              </a:rPr>
              <a:t>Tokenization </a:t>
            </a:r>
            <a:r>
              <a:rPr lang="en-IN" sz="2400" b="1" dirty="0">
                <a:solidFill>
                  <a:schemeClr val="bg1"/>
                </a:solidFill>
              </a:rPr>
              <a:t>is the act of breaking up a sequence of strings into pieces such </a:t>
            </a:r>
            <a:r>
              <a:rPr lang="en-IN" sz="2400" b="1" dirty="0" smtClean="0">
                <a:solidFill>
                  <a:schemeClr val="bg1"/>
                </a:solidFill>
              </a:rPr>
              <a:t>as words</a:t>
            </a:r>
            <a:r>
              <a:rPr lang="en-IN" sz="2400" b="1" dirty="0">
                <a:solidFill>
                  <a:schemeClr val="bg1"/>
                </a:solidFill>
              </a:rPr>
              <a:t>, keywords, phrases, symbols and other elements called tokens. Tokens can be individual words, phrases or even whole sentences. In the process of tokenization, some characters like punctuation marks are discarded. The tokens become the input for another process like parsing and text mining</a:t>
            </a:r>
          </a:p>
          <a:p>
            <a:pPr algn="just">
              <a:buNone/>
            </a:pPr>
            <a:endParaRPr lang="en-IN" sz="2400" b="1" dirty="0">
              <a:solidFill>
                <a:schemeClr val="bg1"/>
              </a:solidFill>
            </a:endParaRPr>
          </a:p>
        </p:txBody>
      </p:sp>
      <p:sp>
        <p:nvSpPr>
          <p:cNvPr id="4" name="Title 1"/>
          <p:cNvSpPr>
            <a:spLocks noGrp="1"/>
          </p:cNvSpPr>
          <p:nvPr>
            <p:ph type="title"/>
          </p:nvPr>
        </p:nvSpPr>
        <p:spPr/>
        <p:txBody>
          <a:bodyPr/>
          <a:lstStyle/>
          <a:p>
            <a:r>
              <a:rPr lang="en-US" dirty="0" smtClean="0">
                <a:solidFill>
                  <a:srgbClr val="00B0F0"/>
                </a:solidFill>
              </a:rPr>
              <a:t>APPROACH</a:t>
            </a:r>
            <a:endParaRPr lang="en-IN" dirty="0">
              <a:solidFill>
                <a:srgbClr val="00B0F0"/>
              </a:solidFill>
            </a:endParaRPr>
          </a:p>
        </p:txBody>
      </p:sp>
      <p:pic>
        <p:nvPicPr>
          <p:cNvPr id="10242" name="Picture 2" descr="C:\Users\vidhur\Desktop\how-to-beat-procrastination-7-638.jpg"/>
          <p:cNvPicPr>
            <a:picLocks noChangeAspect="1" noChangeArrowheads="1"/>
          </p:cNvPicPr>
          <p:nvPr/>
        </p:nvPicPr>
        <p:blipFill>
          <a:blip r:embed="rId3"/>
          <a:srcRect l="17372" t="7690" r="15622" b="37508"/>
          <a:stretch>
            <a:fillRect/>
          </a:stretch>
        </p:blipFill>
        <p:spPr bwMode="auto">
          <a:xfrm>
            <a:off x="4500562" y="4286256"/>
            <a:ext cx="4071966" cy="250033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455</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WHAT IS STACK OVERFLOW</vt:lpstr>
      <vt:lpstr>USE OF STACKOVER FLOW</vt:lpstr>
      <vt:lpstr>AGENDA</vt:lpstr>
      <vt:lpstr>EXPECTED OUTPUT </vt:lpstr>
      <vt:lpstr>APPROACH</vt:lpstr>
      <vt:lpstr>APPROACH</vt:lpstr>
      <vt:lpstr>APPROACH</vt:lpstr>
      <vt:lpstr>APPROACH</vt:lpstr>
      <vt:lpstr>APPROACH</vt:lpstr>
      <vt:lpstr>UI</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vidhur</dc:creator>
  <cp:lastModifiedBy>vidhur</cp:lastModifiedBy>
  <cp:revision>26</cp:revision>
  <dcterms:created xsi:type="dcterms:W3CDTF">2019-06-18T16:39:59Z</dcterms:created>
  <dcterms:modified xsi:type="dcterms:W3CDTF">2019-06-19T06:13:27Z</dcterms:modified>
</cp:coreProperties>
</file>