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handoutMasterIdLst>
    <p:handoutMasterId r:id="rId3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14725C-E685-4DA1-BED9-D2B7F089E926}"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A38E316D-F0BD-4800-BAEF-0FF862C3E02F}">
      <dgm:prSet/>
      <dgm:spPr/>
      <dgm:t>
        <a:bodyPr/>
        <a:lstStyle/>
        <a:p>
          <a:r>
            <a:rPr lang="en-IN" b="1" dirty="0"/>
            <a:t>Overview  of the project</a:t>
          </a:r>
          <a:endParaRPr lang="en-US" dirty="0"/>
        </a:p>
      </dgm:t>
    </dgm:pt>
    <dgm:pt modelId="{84EB00E8-9995-4401-81F8-1CFA272B147B}" type="parTrans" cxnId="{AAB4D730-7CF5-4A6B-9907-FF4BEFF6A0B8}">
      <dgm:prSet/>
      <dgm:spPr/>
      <dgm:t>
        <a:bodyPr/>
        <a:lstStyle/>
        <a:p>
          <a:endParaRPr lang="en-US"/>
        </a:p>
      </dgm:t>
    </dgm:pt>
    <dgm:pt modelId="{F12425BE-456F-483A-A58E-731D66E759AD}" type="sibTrans" cxnId="{AAB4D730-7CF5-4A6B-9907-FF4BEFF6A0B8}">
      <dgm:prSet/>
      <dgm:spPr/>
      <dgm:t>
        <a:bodyPr/>
        <a:lstStyle/>
        <a:p>
          <a:endParaRPr lang="en-US"/>
        </a:p>
      </dgm:t>
    </dgm:pt>
    <dgm:pt modelId="{9C3EE033-1F27-4800-B75A-B733E4C84442}">
      <dgm:prSet/>
      <dgm:spPr/>
      <dgm:t>
        <a:bodyPr/>
        <a:lstStyle/>
        <a:p>
          <a:r>
            <a:rPr lang="en-IN" b="1" dirty="0"/>
            <a:t>Data Description</a:t>
          </a:r>
          <a:endParaRPr lang="en-US" dirty="0"/>
        </a:p>
      </dgm:t>
    </dgm:pt>
    <dgm:pt modelId="{8E1F6472-5D9E-4535-93A1-646D5739B405}" type="parTrans" cxnId="{DB9C13F1-E9FB-4DAD-9096-E31064168A45}">
      <dgm:prSet/>
      <dgm:spPr/>
      <dgm:t>
        <a:bodyPr/>
        <a:lstStyle/>
        <a:p>
          <a:endParaRPr lang="en-US"/>
        </a:p>
      </dgm:t>
    </dgm:pt>
    <dgm:pt modelId="{AA64FAAE-F18A-4AA6-91DF-0D6B0AD613CF}" type="sibTrans" cxnId="{DB9C13F1-E9FB-4DAD-9096-E31064168A45}">
      <dgm:prSet/>
      <dgm:spPr/>
      <dgm:t>
        <a:bodyPr/>
        <a:lstStyle/>
        <a:p>
          <a:endParaRPr lang="en-US"/>
        </a:p>
      </dgm:t>
    </dgm:pt>
    <dgm:pt modelId="{71297B74-1F2E-4CC3-8117-89EC5B88F579}">
      <dgm:prSet/>
      <dgm:spPr/>
      <dgm:t>
        <a:bodyPr/>
        <a:lstStyle/>
        <a:p>
          <a:r>
            <a:rPr lang="en-IN" b="1" dirty="0"/>
            <a:t>Data Preparation</a:t>
          </a:r>
          <a:endParaRPr lang="en-US" dirty="0"/>
        </a:p>
      </dgm:t>
    </dgm:pt>
    <dgm:pt modelId="{FC924FC8-6D1B-4D91-8CFE-E6A185F6129B}" type="parTrans" cxnId="{C3B0F8EF-E146-4816-ACE8-2D0B2D97F640}">
      <dgm:prSet/>
      <dgm:spPr/>
      <dgm:t>
        <a:bodyPr/>
        <a:lstStyle/>
        <a:p>
          <a:endParaRPr lang="en-US"/>
        </a:p>
      </dgm:t>
    </dgm:pt>
    <dgm:pt modelId="{6E5B8581-C5F2-4C9E-A3EF-ECFEC4CCA389}" type="sibTrans" cxnId="{C3B0F8EF-E146-4816-ACE8-2D0B2D97F640}">
      <dgm:prSet/>
      <dgm:spPr/>
      <dgm:t>
        <a:bodyPr/>
        <a:lstStyle/>
        <a:p>
          <a:endParaRPr lang="en-US"/>
        </a:p>
      </dgm:t>
    </dgm:pt>
    <dgm:pt modelId="{4B57923C-4A8E-450F-9100-1C2122165472}">
      <dgm:prSet/>
      <dgm:spPr/>
      <dgm:t>
        <a:bodyPr/>
        <a:lstStyle/>
        <a:p>
          <a:r>
            <a:rPr lang="en-IN" b="1" dirty="0"/>
            <a:t>Learning</a:t>
          </a:r>
          <a:endParaRPr lang="en-US" dirty="0"/>
        </a:p>
      </dgm:t>
    </dgm:pt>
    <dgm:pt modelId="{B673589F-A7CD-4280-8D88-25EF7A101C20}" type="parTrans" cxnId="{75547C42-FABE-4DCA-AA83-19591E4ADEF2}">
      <dgm:prSet/>
      <dgm:spPr/>
      <dgm:t>
        <a:bodyPr/>
        <a:lstStyle/>
        <a:p>
          <a:endParaRPr lang="en-US"/>
        </a:p>
      </dgm:t>
    </dgm:pt>
    <dgm:pt modelId="{80EB9D43-7D56-48D6-84A9-7EDB4AE037A6}" type="sibTrans" cxnId="{75547C42-FABE-4DCA-AA83-19591E4ADEF2}">
      <dgm:prSet/>
      <dgm:spPr/>
      <dgm:t>
        <a:bodyPr/>
        <a:lstStyle/>
        <a:p>
          <a:endParaRPr lang="en-US"/>
        </a:p>
      </dgm:t>
    </dgm:pt>
    <dgm:pt modelId="{1C8C0354-71CE-4E3F-952A-06CADBE2C252}">
      <dgm:prSet/>
      <dgm:spPr/>
      <dgm:t>
        <a:bodyPr/>
        <a:lstStyle/>
        <a:p>
          <a:r>
            <a:rPr lang="en-IN" b="1" dirty="0"/>
            <a:t>Work in Tableau Public: Challenges and Steps taken</a:t>
          </a:r>
          <a:endParaRPr lang="en-US" dirty="0"/>
        </a:p>
      </dgm:t>
    </dgm:pt>
    <dgm:pt modelId="{E72CB078-2CDC-4C8A-92B9-130E022F681A}" type="parTrans" cxnId="{43AC1948-CF48-4EAB-B1AC-C74AEAD7351E}">
      <dgm:prSet/>
      <dgm:spPr/>
      <dgm:t>
        <a:bodyPr/>
        <a:lstStyle/>
        <a:p>
          <a:endParaRPr lang="en-US"/>
        </a:p>
      </dgm:t>
    </dgm:pt>
    <dgm:pt modelId="{FA3E9123-C4FD-453E-A6EC-20F17BF51A1C}" type="sibTrans" cxnId="{43AC1948-CF48-4EAB-B1AC-C74AEAD7351E}">
      <dgm:prSet/>
      <dgm:spPr/>
      <dgm:t>
        <a:bodyPr/>
        <a:lstStyle/>
        <a:p>
          <a:endParaRPr lang="en-US"/>
        </a:p>
      </dgm:t>
    </dgm:pt>
    <dgm:pt modelId="{4FA1B23C-0E52-45F0-B90A-BD3AE38BACB2}">
      <dgm:prSet/>
      <dgm:spPr/>
      <dgm:t>
        <a:bodyPr/>
        <a:lstStyle/>
        <a:p>
          <a:r>
            <a:rPr lang="en-IN" b="1" dirty="0"/>
            <a:t>Insights</a:t>
          </a:r>
          <a:endParaRPr lang="en-US" dirty="0"/>
        </a:p>
      </dgm:t>
    </dgm:pt>
    <dgm:pt modelId="{9F4F4475-2EE1-4E97-B522-C9806E2885CF}" type="parTrans" cxnId="{32573C33-3D8B-4AA6-A9C4-10F9DF4E4DD7}">
      <dgm:prSet/>
      <dgm:spPr/>
      <dgm:t>
        <a:bodyPr/>
        <a:lstStyle/>
        <a:p>
          <a:endParaRPr lang="en-US"/>
        </a:p>
      </dgm:t>
    </dgm:pt>
    <dgm:pt modelId="{3BD17806-14D7-4310-B7E1-6223038F6C67}" type="sibTrans" cxnId="{32573C33-3D8B-4AA6-A9C4-10F9DF4E4DD7}">
      <dgm:prSet/>
      <dgm:spPr/>
      <dgm:t>
        <a:bodyPr/>
        <a:lstStyle/>
        <a:p>
          <a:endParaRPr lang="en-US"/>
        </a:p>
      </dgm:t>
    </dgm:pt>
    <dgm:pt modelId="{F1DCB5A8-9062-4DAF-B773-554BA19CD41E}">
      <dgm:prSet/>
      <dgm:spPr/>
      <dgm:t>
        <a:bodyPr/>
        <a:lstStyle/>
        <a:p>
          <a:r>
            <a:rPr lang="en-IN" b="1" dirty="0"/>
            <a:t>References   </a:t>
          </a:r>
          <a:endParaRPr lang="en-US" dirty="0"/>
        </a:p>
      </dgm:t>
    </dgm:pt>
    <dgm:pt modelId="{D86472BF-3CCB-44E7-A97C-637B9DD2F574}" type="parTrans" cxnId="{952F4E7E-5958-46A2-8F14-381DA1563B7F}">
      <dgm:prSet/>
      <dgm:spPr/>
      <dgm:t>
        <a:bodyPr/>
        <a:lstStyle/>
        <a:p>
          <a:endParaRPr lang="en-US"/>
        </a:p>
      </dgm:t>
    </dgm:pt>
    <dgm:pt modelId="{D851EFDC-8ABC-4BA6-8386-B60B38819395}" type="sibTrans" cxnId="{952F4E7E-5958-46A2-8F14-381DA1563B7F}">
      <dgm:prSet/>
      <dgm:spPr/>
      <dgm:t>
        <a:bodyPr/>
        <a:lstStyle/>
        <a:p>
          <a:endParaRPr lang="en-US"/>
        </a:p>
      </dgm:t>
    </dgm:pt>
    <dgm:pt modelId="{30C90A58-77CE-45F2-8900-128703BA60C1}" type="pres">
      <dgm:prSet presAssocID="{DE14725C-E685-4DA1-BED9-D2B7F089E926}" presName="linear" presStyleCnt="0">
        <dgm:presLayoutVars>
          <dgm:animLvl val="lvl"/>
          <dgm:resizeHandles val="exact"/>
        </dgm:presLayoutVars>
      </dgm:prSet>
      <dgm:spPr/>
    </dgm:pt>
    <dgm:pt modelId="{2D2FF0AB-AFBF-48F9-9D92-3D86AE06CC02}" type="pres">
      <dgm:prSet presAssocID="{A38E316D-F0BD-4800-BAEF-0FF862C3E02F}" presName="parentText" presStyleLbl="node1" presStyleIdx="0" presStyleCnt="7">
        <dgm:presLayoutVars>
          <dgm:chMax val="0"/>
          <dgm:bulletEnabled val="1"/>
        </dgm:presLayoutVars>
      </dgm:prSet>
      <dgm:spPr/>
    </dgm:pt>
    <dgm:pt modelId="{53ADD852-D3D0-412D-9AD7-B11AC01EE624}" type="pres">
      <dgm:prSet presAssocID="{F12425BE-456F-483A-A58E-731D66E759AD}" presName="spacer" presStyleCnt="0"/>
      <dgm:spPr/>
    </dgm:pt>
    <dgm:pt modelId="{7A5D42C0-179A-4AF4-9EFB-08D0F6505C76}" type="pres">
      <dgm:prSet presAssocID="{9C3EE033-1F27-4800-B75A-B733E4C84442}" presName="parentText" presStyleLbl="node1" presStyleIdx="1" presStyleCnt="7">
        <dgm:presLayoutVars>
          <dgm:chMax val="0"/>
          <dgm:bulletEnabled val="1"/>
        </dgm:presLayoutVars>
      </dgm:prSet>
      <dgm:spPr/>
    </dgm:pt>
    <dgm:pt modelId="{D5716B47-DC77-4B0D-B21B-7122ED1274EC}" type="pres">
      <dgm:prSet presAssocID="{AA64FAAE-F18A-4AA6-91DF-0D6B0AD613CF}" presName="spacer" presStyleCnt="0"/>
      <dgm:spPr/>
    </dgm:pt>
    <dgm:pt modelId="{364D8206-2E76-468F-8484-8FDACC139146}" type="pres">
      <dgm:prSet presAssocID="{71297B74-1F2E-4CC3-8117-89EC5B88F579}" presName="parentText" presStyleLbl="node1" presStyleIdx="2" presStyleCnt="7">
        <dgm:presLayoutVars>
          <dgm:chMax val="0"/>
          <dgm:bulletEnabled val="1"/>
        </dgm:presLayoutVars>
      </dgm:prSet>
      <dgm:spPr/>
    </dgm:pt>
    <dgm:pt modelId="{2C130B57-159C-422D-AF30-1A6B1887BD64}" type="pres">
      <dgm:prSet presAssocID="{6E5B8581-C5F2-4C9E-A3EF-ECFEC4CCA389}" presName="spacer" presStyleCnt="0"/>
      <dgm:spPr/>
    </dgm:pt>
    <dgm:pt modelId="{6B5F500B-CAA8-47AB-B6C0-F8F65261484D}" type="pres">
      <dgm:prSet presAssocID="{4B57923C-4A8E-450F-9100-1C2122165472}" presName="parentText" presStyleLbl="node1" presStyleIdx="3" presStyleCnt="7">
        <dgm:presLayoutVars>
          <dgm:chMax val="0"/>
          <dgm:bulletEnabled val="1"/>
        </dgm:presLayoutVars>
      </dgm:prSet>
      <dgm:spPr/>
    </dgm:pt>
    <dgm:pt modelId="{6290DE40-2091-4CDE-875C-E6509D084311}" type="pres">
      <dgm:prSet presAssocID="{80EB9D43-7D56-48D6-84A9-7EDB4AE037A6}" presName="spacer" presStyleCnt="0"/>
      <dgm:spPr/>
    </dgm:pt>
    <dgm:pt modelId="{8ADD46EF-5748-40E0-8296-BC1FECC72D45}" type="pres">
      <dgm:prSet presAssocID="{1C8C0354-71CE-4E3F-952A-06CADBE2C252}" presName="parentText" presStyleLbl="node1" presStyleIdx="4" presStyleCnt="7">
        <dgm:presLayoutVars>
          <dgm:chMax val="0"/>
          <dgm:bulletEnabled val="1"/>
        </dgm:presLayoutVars>
      </dgm:prSet>
      <dgm:spPr/>
    </dgm:pt>
    <dgm:pt modelId="{8071EB2D-4458-43FB-B576-9F78B2ACD091}" type="pres">
      <dgm:prSet presAssocID="{FA3E9123-C4FD-453E-A6EC-20F17BF51A1C}" presName="spacer" presStyleCnt="0"/>
      <dgm:spPr/>
    </dgm:pt>
    <dgm:pt modelId="{5B8B04AD-A5C3-4219-B00B-01D6C949AED1}" type="pres">
      <dgm:prSet presAssocID="{4FA1B23C-0E52-45F0-B90A-BD3AE38BACB2}" presName="parentText" presStyleLbl="node1" presStyleIdx="5" presStyleCnt="7">
        <dgm:presLayoutVars>
          <dgm:chMax val="0"/>
          <dgm:bulletEnabled val="1"/>
        </dgm:presLayoutVars>
      </dgm:prSet>
      <dgm:spPr/>
    </dgm:pt>
    <dgm:pt modelId="{7FE8CDB5-B23B-4E2D-8EDF-95D9B6FAABFC}" type="pres">
      <dgm:prSet presAssocID="{3BD17806-14D7-4310-B7E1-6223038F6C67}" presName="spacer" presStyleCnt="0"/>
      <dgm:spPr/>
    </dgm:pt>
    <dgm:pt modelId="{69081380-2F90-4558-B1A3-0F168C458D41}" type="pres">
      <dgm:prSet presAssocID="{F1DCB5A8-9062-4DAF-B773-554BA19CD41E}" presName="parentText" presStyleLbl="node1" presStyleIdx="6" presStyleCnt="7">
        <dgm:presLayoutVars>
          <dgm:chMax val="0"/>
          <dgm:bulletEnabled val="1"/>
        </dgm:presLayoutVars>
      </dgm:prSet>
      <dgm:spPr/>
    </dgm:pt>
  </dgm:ptLst>
  <dgm:cxnLst>
    <dgm:cxn modelId="{F557F820-C545-4897-88A3-2B598B25A9B4}" type="presOf" srcId="{DE14725C-E685-4DA1-BED9-D2B7F089E926}" destId="{30C90A58-77CE-45F2-8900-128703BA60C1}" srcOrd="0" destOrd="0" presId="urn:microsoft.com/office/officeart/2005/8/layout/vList2"/>
    <dgm:cxn modelId="{AAB4D730-7CF5-4A6B-9907-FF4BEFF6A0B8}" srcId="{DE14725C-E685-4DA1-BED9-D2B7F089E926}" destId="{A38E316D-F0BD-4800-BAEF-0FF862C3E02F}" srcOrd="0" destOrd="0" parTransId="{84EB00E8-9995-4401-81F8-1CFA272B147B}" sibTransId="{F12425BE-456F-483A-A58E-731D66E759AD}"/>
    <dgm:cxn modelId="{32573C33-3D8B-4AA6-A9C4-10F9DF4E4DD7}" srcId="{DE14725C-E685-4DA1-BED9-D2B7F089E926}" destId="{4FA1B23C-0E52-45F0-B90A-BD3AE38BACB2}" srcOrd="5" destOrd="0" parTransId="{9F4F4475-2EE1-4E97-B522-C9806E2885CF}" sibTransId="{3BD17806-14D7-4310-B7E1-6223038F6C67}"/>
    <dgm:cxn modelId="{F9264939-2FE9-4782-A00F-9931E5BC4931}" type="presOf" srcId="{F1DCB5A8-9062-4DAF-B773-554BA19CD41E}" destId="{69081380-2F90-4558-B1A3-0F168C458D41}" srcOrd="0" destOrd="0" presId="urn:microsoft.com/office/officeart/2005/8/layout/vList2"/>
    <dgm:cxn modelId="{7626493F-8B7D-4F87-B578-35FAAD12722E}" type="presOf" srcId="{4FA1B23C-0E52-45F0-B90A-BD3AE38BACB2}" destId="{5B8B04AD-A5C3-4219-B00B-01D6C949AED1}" srcOrd="0" destOrd="0" presId="urn:microsoft.com/office/officeart/2005/8/layout/vList2"/>
    <dgm:cxn modelId="{75547C42-FABE-4DCA-AA83-19591E4ADEF2}" srcId="{DE14725C-E685-4DA1-BED9-D2B7F089E926}" destId="{4B57923C-4A8E-450F-9100-1C2122165472}" srcOrd="3" destOrd="0" parTransId="{B673589F-A7CD-4280-8D88-25EF7A101C20}" sibTransId="{80EB9D43-7D56-48D6-84A9-7EDB4AE037A6}"/>
    <dgm:cxn modelId="{43AC1948-CF48-4EAB-B1AC-C74AEAD7351E}" srcId="{DE14725C-E685-4DA1-BED9-D2B7F089E926}" destId="{1C8C0354-71CE-4E3F-952A-06CADBE2C252}" srcOrd="4" destOrd="0" parTransId="{E72CB078-2CDC-4C8A-92B9-130E022F681A}" sibTransId="{FA3E9123-C4FD-453E-A6EC-20F17BF51A1C}"/>
    <dgm:cxn modelId="{682BFF71-8C3B-4B22-B3C5-4C30237B13A7}" type="presOf" srcId="{71297B74-1F2E-4CC3-8117-89EC5B88F579}" destId="{364D8206-2E76-468F-8484-8FDACC139146}" srcOrd="0" destOrd="0" presId="urn:microsoft.com/office/officeart/2005/8/layout/vList2"/>
    <dgm:cxn modelId="{952F4E7E-5958-46A2-8F14-381DA1563B7F}" srcId="{DE14725C-E685-4DA1-BED9-D2B7F089E926}" destId="{F1DCB5A8-9062-4DAF-B773-554BA19CD41E}" srcOrd="6" destOrd="0" parTransId="{D86472BF-3CCB-44E7-A97C-637B9DD2F574}" sibTransId="{D851EFDC-8ABC-4BA6-8386-B60B38819395}"/>
    <dgm:cxn modelId="{377A2F9D-F63E-46CE-A01D-B8A26F8EE30E}" type="presOf" srcId="{4B57923C-4A8E-450F-9100-1C2122165472}" destId="{6B5F500B-CAA8-47AB-B6C0-F8F65261484D}" srcOrd="0" destOrd="0" presId="urn:microsoft.com/office/officeart/2005/8/layout/vList2"/>
    <dgm:cxn modelId="{E1AA69E8-8C70-4186-A9D2-36CFC8D610CE}" type="presOf" srcId="{9C3EE033-1F27-4800-B75A-B733E4C84442}" destId="{7A5D42C0-179A-4AF4-9EFB-08D0F6505C76}" srcOrd="0" destOrd="0" presId="urn:microsoft.com/office/officeart/2005/8/layout/vList2"/>
    <dgm:cxn modelId="{EF5F69EE-33FD-4820-A5E0-4155F158442D}" type="presOf" srcId="{A38E316D-F0BD-4800-BAEF-0FF862C3E02F}" destId="{2D2FF0AB-AFBF-48F9-9D92-3D86AE06CC02}" srcOrd="0" destOrd="0" presId="urn:microsoft.com/office/officeart/2005/8/layout/vList2"/>
    <dgm:cxn modelId="{C3B0F8EF-E146-4816-ACE8-2D0B2D97F640}" srcId="{DE14725C-E685-4DA1-BED9-D2B7F089E926}" destId="{71297B74-1F2E-4CC3-8117-89EC5B88F579}" srcOrd="2" destOrd="0" parTransId="{FC924FC8-6D1B-4D91-8CFE-E6A185F6129B}" sibTransId="{6E5B8581-C5F2-4C9E-A3EF-ECFEC4CCA389}"/>
    <dgm:cxn modelId="{DB9C13F1-E9FB-4DAD-9096-E31064168A45}" srcId="{DE14725C-E685-4DA1-BED9-D2B7F089E926}" destId="{9C3EE033-1F27-4800-B75A-B733E4C84442}" srcOrd="1" destOrd="0" parTransId="{8E1F6472-5D9E-4535-93A1-646D5739B405}" sibTransId="{AA64FAAE-F18A-4AA6-91DF-0D6B0AD613CF}"/>
    <dgm:cxn modelId="{90E19CFE-16F7-4162-B1EC-641214222D4D}" type="presOf" srcId="{1C8C0354-71CE-4E3F-952A-06CADBE2C252}" destId="{8ADD46EF-5748-40E0-8296-BC1FECC72D45}" srcOrd="0" destOrd="0" presId="urn:microsoft.com/office/officeart/2005/8/layout/vList2"/>
    <dgm:cxn modelId="{1164E266-D5B0-4F53-80BC-9304AF1F1441}" type="presParOf" srcId="{30C90A58-77CE-45F2-8900-128703BA60C1}" destId="{2D2FF0AB-AFBF-48F9-9D92-3D86AE06CC02}" srcOrd="0" destOrd="0" presId="urn:microsoft.com/office/officeart/2005/8/layout/vList2"/>
    <dgm:cxn modelId="{561420F5-A66E-47FE-8D48-3347059AEB9B}" type="presParOf" srcId="{30C90A58-77CE-45F2-8900-128703BA60C1}" destId="{53ADD852-D3D0-412D-9AD7-B11AC01EE624}" srcOrd="1" destOrd="0" presId="urn:microsoft.com/office/officeart/2005/8/layout/vList2"/>
    <dgm:cxn modelId="{E3F66DCA-AC8D-4AE3-841B-46B614934583}" type="presParOf" srcId="{30C90A58-77CE-45F2-8900-128703BA60C1}" destId="{7A5D42C0-179A-4AF4-9EFB-08D0F6505C76}" srcOrd="2" destOrd="0" presId="urn:microsoft.com/office/officeart/2005/8/layout/vList2"/>
    <dgm:cxn modelId="{F8633B61-BAA9-41EB-8099-8058F604CF7B}" type="presParOf" srcId="{30C90A58-77CE-45F2-8900-128703BA60C1}" destId="{D5716B47-DC77-4B0D-B21B-7122ED1274EC}" srcOrd="3" destOrd="0" presId="urn:microsoft.com/office/officeart/2005/8/layout/vList2"/>
    <dgm:cxn modelId="{1998DACD-B6C6-40EF-934A-64A7CCC70622}" type="presParOf" srcId="{30C90A58-77CE-45F2-8900-128703BA60C1}" destId="{364D8206-2E76-468F-8484-8FDACC139146}" srcOrd="4" destOrd="0" presId="urn:microsoft.com/office/officeart/2005/8/layout/vList2"/>
    <dgm:cxn modelId="{2281035A-F5DB-4FAC-94F5-90D64BF57343}" type="presParOf" srcId="{30C90A58-77CE-45F2-8900-128703BA60C1}" destId="{2C130B57-159C-422D-AF30-1A6B1887BD64}" srcOrd="5" destOrd="0" presId="urn:microsoft.com/office/officeart/2005/8/layout/vList2"/>
    <dgm:cxn modelId="{E6015969-0C9D-4609-B2AE-91FB2BAF8EB9}" type="presParOf" srcId="{30C90A58-77CE-45F2-8900-128703BA60C1}" destId="{6B5F500B-CAA8-47AB-B6C0-F8F65261484D}" srcOrd="6" destOrd="0" presId="urn:microsoft.com/office/officeart/2005/8/layout/vList2"/>
    <dgm:cxn modelId="{5E5F4888-AAC4-4511-957B-6EC1E7DC6543}" type="presParOf" srcId="{30C90A58-77CE-45F2-8900-128703BA60C1}" destId="{6290DE40-2091-4CDE-875C-E6509D084311}" srcOrd="7" destOrd="0" presId="urn:microsoft.com/office/officeart/2005/8/layout/vList2"/>
    <dgm:cxn modelId="{E30AEAD0-021B-49EA-A062-E2B4AEFA2660}" type="presParOf" srcId="{30C90A58-77CE-45F2-8900-128703BA60C1}" destId="{8ADD46EF-5748-40E0-8296-BC1FECC72D45}" srcOrd="8" destOrd="0" presId="urn:microsoft.com/office/officeart/2005/8/layout/vList2"/>
    <dgm:cxn modelId="{AAB79804-234C-452D-A4EC-41A8199FB676}" type="presParOf" srcId="{30C90A58-77CE-45F2-8900-128703BA60C1}" destId="{8071EB2D-4458-43FB-B576-9F78B2ACD091}" srcOrd="9" destOrd="0" presId="urn:microsoft.com/office/officeart/2005/8/layout/vList2"/>
    <dgm:cxn modelId="{F54F0A13-A860-449C-B293-03AE6FA046DC}" type="presParOf" srcId="{30C90A58-77CE-45F2-8900-128703BA60C1}" destId="{5B8B04AD-A5C3-4219-B00B-01D6C949AED1}" srcOrd="10" destOrd="0" presId="urn:microsoft.com/office/officeart/2005/8/layout/vList2"/>
    <dgm:cxn modelId="{5570306C-9F52-4269-9C97-36B6352FE9B2}" type="presParOf" srcId="{30C90A58-77CE-45F2-8900-128703BA60C1}" destId="{7FE8CDB5-B23B-4E2D-8EDF-95D9B6FAABFC}" srcOrd="11" destOrd="0" presId="urn:microsoft.com/office/officeart/2005/8/layout/vList2"/>
    <dgm:cxn modelId="{816F4E78-8B61-469D-AFB9-6E0B5E83E2D4}" type="presParOf" srcId="{30C90A58-77CE-45F2-8900-128703BA60C1}" destId="{69081380-2F90-4558-B1A3-0F168C458D41}"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34CAC7-8520-43B9-8A8B-1784BBB4F0B1}"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2067329D-B545-447E-A265-9DE502942E50}">
      <dgm:prSet/>
      <dgm:spPr/>
      <dgm:t>
        <a:bodyPr/>
        <a:lstStyle/>
        <a:p>
          <a:r>
            <a:rPr lang="en-IN" b="1" dirty="0"/>
            <a:t>The objective of the project was to create innovative and interactive Tableau dashboards that focus on potential commodities, countries, year, trade amount and quantity.</a:t>
          </a:r>
          <a:endParaRPr lang="en-US" dirty="0"/>
        </a:p>
      </dgm:t>
    </dgm:pt>
    <dgm:pt modelId="{2F3763B0-E218-4FA0-9D15-5D6E2E157B55}" type="parTrans" cxnId="{89CC4261-5554-4957-BAC3-01015FC738DE}">
      <dgm:prSet/>
      <dgm:spPr/>
      <dgm:t>
        <a:bodyPr/>
        <a:lstStyle/>
        <a:p>
          <a:endParaRPr lang="en-US"/>
        </a:p>
      </dgm:t>
    </dgm:pt>
    <dgm:pt modelId="{D6E676A1-43FF-444B-84B3-D7E05E61B020}" type="sibTrans" cxnId="{89CC4261-5554-4957-BAC3-01015FC738DE}">
      <dgm:prSet/>
      <dgm:spPr/>
      <dgm:t>
        <a:bodyPr/>
        <a:lstStyle/>
        <a:p>
          <a:endParaRPr lang="en-US"/>
        </a:p>
      </dgm:t>
    </dgm:pt>
    <dgm:pt modelId="{253EA2B8-7469-49F4-8784-33E7493B9F47}">
      <dgm:prSet/>
      <dgm:spPr/>
      <dgm:t>
        <a:bodyPr/>
        <a:lstStyle/>
        <a:p>
          <a:r>
            <a:rPr lang="en-IN" b="1" dirty="0"/>
            <a:t>The client wanted to launch a new business unit, focusing on global trade and logistics, majorly in the countries such as USA, Canada and Australia</a:t>
          </a:r>
          <a:endParaRPr lang="en-US" dirty="0"/>
        </a:p>
      </dgm:t>
    </dgm:pt>
    <dgm:pt modelId="{E3520A18-1DF6-4455-B958-71F4952DAD99}" type="parTrans" cxnId="{B11B338D-B6CC-48EB-AF36-339692B880FA}">
      <dgm:prSet/>
      <dgm:spPr/>
      <dgm:t>
        <a:bodyPr/>
        <a:lstStyle/>
        <a:p>
          <a:endParaRPr lang="en-US"/>
        </a:p>
      </dgm:t>
    </dgm:pt>
    <dgm:pt modelId="{B9F5EF11-00B0-4A54-9C14-1EE5D829C37C}" type="sibTrans" cxnId="{B11B338D-B6CC-48EB-AF36-339692B880FA}">
      <dgm:prSet/>
      <dgm:spPr/>
      <dgm:t>
        <a:bodyPr/>
        <a:lstStyle/>
        <a:p>
          <a:endParaRPr lang="en-US"/>
        </a:p>
      </dgm:t>
    </dgm:pt>
    <dgm:pt modelId="{43E5F586-6ACE-4D2F-9A64-AF55DFE655BC}">
      <dgm:prSet/>
      <dgm:spPr/>
      <dgm:t>
        <a:bodyPr/>
        <a:lstStyle/>
        <a:p>
          <a:r>
            <a:rPr lang="en-IN" b="1" dirty="0"/>
            <a:t>The dataset provided by the client contained 59090 observations of 10 variables.</a:t>
          </a:r>
          <a:endParaRPr lang="en-US" dirty="0"/>
        </a:p>
      </dgm:t>
    </dgm:pt>
    <dgm:pt modelId="{12839406-4F39-4314-B486-FE3171665F2B}" type="parTrans" cxnId="{2DF489BA-922C-40DD-A344-E9392BE4B459}">
      <dgm:prSet/>
      <dgm:spPr/>
      <dgm:t>
        <a:bodyPr/>
        <a:lstStyle/>
        <a:p>
          <a:endParaRPr lang="en-US"/>
        </a:p>
      </dgm:t>
    </dgm:pt>
    <dgm:pt modelId="{206E445C-B928-4505-832C-A2E93C6925B2}" type="sibTrans" cxnId="{2DF489BA-922C-40DD-A344-E9392BE4B459}">
      <dgm:prSet/>
      <dgm:spPr/>
      <dgm:t>
        <a:bodyPr/>
        <a:lstStyle/>
        <a:p>
          <a:endParaRPr lang="en-US"/>
        </a:p>
      </dgm:t>
    </dgm:pt>
    <dgm:pt modelId="{B6D1E6B9-D9F2-4401-9D98-705A4885C0CD}">
      <dgm:prSet/>
      <dgm:spPr/>
      <dgm:t>
        <a:bodyPr/>
        <a:lstStyle/>
        <a:p>
          <a:r>
            <a:rPr lang="en-IN" b="1" dirty="0"/>
            <a:t>The client insisted the data to be cleaned using Excel or R. The Dataset contained missing values and was cleaned using the R programming language.</a:t>
          </a:r>
          <a:endParaRPr lang="en-US" dirty="0"/>
        </a:p>
      </dgm:t>
    </dgm:pt>
    <dgm:pt modelId="{D57CCC1A-1528-4566-9727-944987C83ECF}" type="parTrans" cxnId="{007B0969-767E-4C02-A7E1-83871BDC2FBE}">
      <dgm:prSet/>
      <dgm:spPr/>
      <dgm:t>
        <a:bodyPr/>
        <a:lstStyle/>
        <a:p>
          <a:endParaRPr lang="en-US"/>
        </a:p>
      </dgm:t>
    </dgm:pt>
    <dgm:pt modelId="{D0AB1B6F-BF5A-48A0-A127-2396CC3C61B8}" type="sibTrans" cxnId="{007B0969-767E-4C02-A7E1-83871BDC2FBE}">
      <dgm:prSet/>
      <dgm:spPr/>
      <dgm:t>
        <a:bodyPr/>
        <a:lstStyle/>
        <a:p>
          <a:endParaRPr lang="en-US"/>
        </a:p>
      </dgm:t>
    </dgm:pt>
    <dgm:pt modelId="{69B91516-AADC-4A5B-9601-1120777B7930}">
      <dgm:prSet/>
      <dgm:spPr/>
      <dgm:t>
        <a:bodyPr/>
        <a:lstStyle/>
        <a:p>
          <a:r>
            <a:rPr lang="en-IN" b="1" dirty="0"/>
            <a:t>Tableau dashboards were created from the cleaned dataset.</a:t>
          </a:r>
          <a:endParaRPr lang="en-US" dirty="0"/>
        </a:p>
      </dgm:t>
    </dgm:pt>
    <dgm:pt modelId="{8B9760A3-A54D-4C8D-82D0-00E79EF13ACB}" type="parTrans" cxnId="{6F926CB3-64D5-4DC6-962E-34F322BF1529}">
      <dgm:prSet/>
      <dgm:spPr/>
      <dgm:t>
        <a:bodyPr/>
        <a:lstStyle/>
        <a:p>
          <a:endParaRPr lang="en-US"/>
        </a:p>
      </dgm:t>
    </dgm:pt>
    <dgm:pt modelId="{F8CB741D-B352-4723-8054-CF17A18767B8}" type="sibTrans" cxnId="{6F926CB3-64D5-4DC6-962E-34F322BF1529}">
      <dgm:prSet/>
      <dgm:spPr/>
      <dgm:t>
        <a:bodyPr/>
        <a:lstStyle/>
        <a:p>
          <a:endParaRPr lang="en-US"/>
        </a:p>
      </dgm:t>
    </dgm:pt>
    <dgm:pt modelId="{3243DB8E-2F79-4396-9C7C-3AC315371312}" type="pres">
      <dgm:prSet presAssocID="{A234CAC7-8520-43B9-8A8B-1784BBB4F0B1}" presName="linear" presStyleCnt="0">
        <dgm:presLayoutVars>
          <dgm:animLvl val="lvl"/>
          <dgm:resizeHandles val="exact"/>
        </dgm:presLayoutVars>
      </dgm:prSet>
      <dgm:spPr/>
    </dgm:pt>
    <dgm:pt modelId="{63C8FB55-8BDD-4646-876D-CE2F5826D81F}" type="pres">
      <dgm:prSet presAssocID="{2067329D-B545-447E-A265-9DE502942E50}" presName="parentText" presStyleLbl="node1" presStyleIdx="0" presStyleCnt="5">
        <dgm:presLayoutVars>
          <dgm:chMax val="0"/>
          <dgm:bulletEnabled val="1"/>
        </dgm:presLayoutVars>
      </dgm:prSet>
      <dgm:spPr/>
    </dgm:pt>
    <dgm:pt modelId="{8C93EE97-9860-4AE9-842A-7C4D85C1DA8A}" type="pres">
      <dgm:prSet presAssocID="{D6E676A1-43FF-444B-84B3-D7E05E61B020}" presName="spacer" presStyleCnt="0"/>
      <dgm:spPr/>
    </dgm:pt>
    <dgm:pt modelId="{BA237819-E2F5-4F83-9EE1-3783D4C364DA}" type="pres">
      <dgm:prSet presAssocID="{253EA2B8-7469-49F4-8784-33E7493B9F47}" presName="parentText" presStyleLbl="node1" presStyleIdx="1" presStyleCnt="5">
        <dgm:presLayoutVars>
          <dgm:chMax val="0"/>
          <dgm:bulletEnabled val="1"/>
        </dgm:presLayoutVars>
      </dgm:prSet>
      <dgm:spPr/>
    </dgm:pt>
    <dgm:pt modelId="{58C50BA9-82DD-4CA6-8F9F-649E8E680815}" type="pres">
      <dgm:prSet presAssocID="{B9F5EF11-00B0-4A54-9C14-1EE5D829C37C}" presName="spacer" presStyleCnt="0"/>
      <dgm:spPr/>
    </dgm:pt>
    <dgm:pt modelId="{D3942B33-B755-415A-AE87-FA8FEB4D2B22}" type="pres">
      <dgm:prSet presAssocID="{43E5F586-6ACE-4D2F-9A64-AF55DFE655BC}" presName="parentText" presStyleLbl="node1" presStyleIdx="2" presStyleCnt="5">
        <dgm:presLayoutVars>
          <dgm:chMax val="0"/>
          <dgm:bulletEnabled val="1"/>
        </dgm:presLayoutVars>
      </dgm:prSet>
      <dgm:spPr/>
    </dgm:pt>
    <dgm:pt modelId="{2994A591-6457-47A7-8509-E2DF487E2E77}" type="pres">
      <dgm:prSet presAssocID="{206E445C-B928-4505-832C-A2E93C6925B2}" presName="spacer" presStyleCnt="0"/>
      <dgm:spPr/>
    </dgm:pt>
    <dgm:pt modelId="{D134F545-DA7F-4025-8482-BCA88A290DBA}" type="pres">
      <dgm:prSet presAssocID="{B6D1E6B9-D9F2-4401-9D98-705A4885C0CD}" presName="parentText" presStyleLbl="node1" presStyleIdx="3" presStyleCnt="5">
        <dgm:presLayoutVars>
          <dgm:chMax val="0"/>
          <dgm:bulletEnabled val="1"/>
        </dgm:presLayoutVars>
      </dgm:prSet>
      <dgm:spPr/>
    </dgm:pt>
    <dgm:pt modelId="{441103B1-F8A6-4854-9261-4491A5D76FBF}" type="pres">
      <dgm:prSet presAssocID="{D0AB1B6F-BF5A-48A0-A127-2396CC3C61B8}" presName="spacer" presStyleCnt="0"/>
      <dgm:spPr/>
    </dgm:pt>
    <dgm:pt modelId="{1DA22440-718F-46D5-B292-764B08E15819}" type="pres">
      <dgm:prSet presAssocID="{69B91516-AADC-4A5B-9601-1120777B7930}" presName="parentText" presStyleLbl="node1" presStyleIdx="4" presStyleCnt="5">
        <dgm:presLayoutVars>
          <dgm:chMax val="0"/>
          <dgm:bulletEnabled val="1"/>
        </dgm:presLayoutVars>
      </dgm:prSet>
      <dgm:spPr/>
    </dgm:pt>
  </dgm:ptLst>
  <dgm:cxnLst>
    <dgm:cxn modelId="{8FAE8011-C85F-48A0-9468-9B0912770837}" type="presOf" srcId="{69B91516-AADC-4A5B-9601-1120777B7930}" destId="{1DA22440-718F-46D5-B292-764B08E15819}" srcOrd="0" destOrd="0" presId="urn:microsoft.com/office/officeart/2005/8/layout/vList2"/>
    <dgm:cxn modelId="{89CC4261-5554-4957-BAC3-01015FC738DE}" srcId="{A234CAC7-8520-43B9-8A8B-1784BBB4F0B1}" destId="{2067329D-B545-447E-A265-9DE502942E50}" srcOrd="0" destOrd="0" parTransId="{2F3763B0-E218-4FA0-9D15-5D6E2E157B55}" sibTransId="{D6E676A1-43FF-444B-84B3-D7E05E61B020}"/>
    <dgm:cxn modelId="{FD96CD61-71F1-461F-B327-E56DEF97BEB0}" type="presOf" srcId="{2067329D-B545-447E-A265-9DE502942E50}" destId="{63C8FB55-8BDD-4646-876D-CE2F5826D81F}" srcOrd="0" destOrd="0" presId="urn:microsoft.com/office/officeart/2005/8/layout/vList2"/>
    <dgm:cxn modelId="{6A3B2848-0536-4982-B95C-92C087B37613}" type="presOf" srcId="{43E5F586-6ACE-4D2F-9A64-AF55DFE655BC}" destId="{D3942B33-B755-415A-AE87-FA8FEB4D2B22}" srcOrd="0" destOrd="0" presId="urn:microsoft.com/office/officeart/2005/8/layout/vList2"/>
    <dgm:cxn modelId="{007B0969-767E-4C02-A7E1-83871BDC2FBE}" srcId="{A234CAC7-8520-43B9-8A8B-1784BBB4F0B1}" destId="{B6D1E6B9-D9F2-4401-9D98-705A4885C0CD}" srcOrd="3" destOrd="0" parTransId="{D57CCC1A-1528-4566-9727-944987C83ECF}" sibTransId="{D0AB1B6F-BF5A-48A0-A127-2396CC3C61B8}"/>
    <dgm:cxn modelId="{B11B338D-B6CC-48EB-AF36-339692B880FA}" srcId="{A234CAC7-8520-43B9-8A8B-1784BBB4F0B1}" destId="{253EA2B8-7469-49F4-8784-33E7493B9F47}" srcOrd="1" destOrd="0" parTransId="{E3520A18-1DF6-4455-B958-71F4952DAD99}" sibTransId="{B9F5EF11-00B0-4A54-9C14-1EE5D829C37C}"/>
    <dgm:cxn modelId="{510C9A9C-C114-45DF-81CB-78F9214DFECB}" type="presOf" srcId="{A234CAC7-8520-43B9-8A8B-1784BBB4F0B1}" destId="{3243DB8E-2F79-4396-9C7C-3AC315371312}" srcOrd="0" destOrd="0" presId="urn:microsoft.com/office/officeart/2005/8/layout/vList2"/>
    <dgm:cxn modelId="{1B7D50A7-A0D5-4A93-9A79-C886FB72DEC0}" type="presOf" srcId="{B6D1E6B9-D9F2-4401-9D98-705A4885C0CD}" destId="{D134F545-DA7F-4025-8482-BCA88A290DBA}" srcOrd="0" destOrd="0" presId="urn:microsoft.com/office/officeart/2005/8/layout/vList2"/>
    <dgm:cxn modelId="{6F926CB3-64D5-4DC6-962E-34F322BF1529}" srcId="{A234CAC7-8520-43B9-8A8B-1784BBB4F0B1}" destId="{69B91516-AADC-4A5B-9601-1120777B7930}" srcOrd="4" destOrd="0" parTransId="{8B9760A3-A54D-4C8D-82D0-00E79EF13ACB}" sibTransId="{F8CB741D-B352-4723-8054-CF17A18767B8}"/>
    <dgm:cxn modelId="{2DF489BA-922C-40DD-A344-E9392BE4B459}" srcId="{A234CAC7-8520-43B9-8A8B-1784BBB4F0B1}" destId="{43E5F586-6ACE-4D2F-9A64-AF55DFE655BC}" srcOrd="2" destOrd="0" parTransId="{12839406-4F39-4314-B486-FE3171665F2B}" sibTransId="{206E445C-B928-4505-832C-A2E93C6925B2}"/>
    <dgm:cxn modelId="{2BE615C9-10F2-4D69-A2E4-D9D8CBA9955C}" type="presOf" srcId="{253EA2B8-7469-49F4-8784-33E7493B9F47}" destId="{BA237819-E2F5-4F83-9EE1-3783D4C364DA}" srcOrd="0" destOrd="0" presId="urn:microsoft.com/office/officeart/2005/8/layout/vList2"/>
    <dgm:cxn modelId="{0A8DF5C2-BF9A-4415-B56D-61138A09625F}" type="presParOf" srcId="{3243DB8E-2F79-4396-9C7C-3AC315371312}" destId="{63C8FB55-8BDD-4646-876D-CE2F5826D81F}" srcOrd="0" destOrd="0" presId="urn:microsoft.com/office/officeart/2005/8/layout/vList2"/>
    <dgm:cxn modelId="{4F1910C5-868F-43BD-B8DA-13135E9EFCDC}" type="presParOf" srcId="{3243DB8E-2F79-4396-9C7C-3AC315371312}" destId="{8C93EE97-9860-4AE9-842A-7C4D85C1DA8A}" srcOrd="1" destOrd="0" presId="urn:microsoft.com/office/officeart/2005/8/layout/vList2"/>
    <dgm:cxn modelId="{06A7D835-1773-418C-985F-5C4CF7066B15}" type="presParOf" srcId="{3243DB8E-2F79-4396-9C7C-3AC315371312}" destId="{BA237819-E2F5-4F83-9EE1-3783D4C364DA}" srcOrd="2" destOrd="0" presId="urn:microsoft.com/office/officeart/2005/8/layout/vList2"/>
    <dgm:cxn modelId="{AACBD420-B39F-4F66-96D1-B37C105BD349}" type="presParOf" srcId="{3243DB8E-2F79-4396-9C7C-3AC315371312}" destId="{58C50BA9-82DD-4CA6-8F9F-649E8E680815}" srcOrd="3" destOrd="0" presId="urn:microsoft.com/office/officeart/2005/8/layout/vList2"/>
    <dgm:cxn modelId="{D97BBB4D-9C31-4357-8CBC-9DC0D084ACDB}" type="presParOf" srcId="{3243DB8E-2F79-4396-9C7C-3AC315371312}" destId="{D3942B33-B755-415A-AE87-FA8FEB4D2B22}" srcOrd="4" destOrd="0" presId="urn:microsoft.com/office/officeart/2005/8/layout/vList2"/>
    <dgm:cxn modelId="{D17C563E-9BBA-45BE-A59F-842EE09EBD2D}" type="presParOf" srcId="{3243DB8E-2F79-4396-9C7C-3AC315371312}" destId="{2994A591-6457-47A7-8509-E2DF487E2E77}" srcOrd="5" destOrd="0" presId="urn:microsoft.com/office/officeart/2005/8/layout/vList2"/>
    <dgm:cxn modelId="{4E5BC336-3B4F-45E1-8155-C6B914F40695}" type="presParOf" srcId="{3243DB8E-2F79-4396-9C7C-3AC315371312}" destId="{D134F545-DA7F-4025-8482-BCA88A290DBA}" srcOrd="6" destOrd="0" presId="urn:microsoft.com/office/officeart/2005/8/layout/vList2"/>
    <dgm:cxn modelId="{AD59F1DC-2092-47A3-9EC4-D59C491113AD}" type="presParOf" srcId="{3243DB8E-2F79-4396-9C7C-3AC315371312}" destId="{441103B1-F8A6-4854-9261-4491A5D76FBF}" srcOrd="7" destOrd="0" presId="urn:microsoft.com/office/officeart/2005/8/layout/vList2"/>
    <dgm:cxn modelId="{42F13111-8511-45CA-BE47-87E4ABABBA07}" type="presParOf" srcId="{3243DB8E-2F79-4396-9C7C-3AC315371312}" destId="{1DA22440-718F-46D5-B292-764B08E1581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8D65B2-3577-4EA6-8482-B95D86D82757}"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2DEAF741-00F4-46EA-8900-512C1BC980C5}">
      <dgm:prSet/>
      <dgm:spPr/>
      <dgm:t>
        <a:bodyPr/>
        <a:lstStyle/>
        <a:p>
          <a:r>
            <a:rPr lang="en-IN" b="1"/>
            <a:t>Important trade concepts like Export, Import, Re-export, Re-import, Trade Balance, Trade Surplus, Trade Deficit , Trade Protectionism, Tax and Excise duty were learnt during this project.</a:t>
          </a:r>
          <a:endParaRPr lang="en-US"/>
        </a:p>
      </dgm:t>
    </dgm:pt>
    <dgm:pt modelId="{3281F51D-68CC-4695-875C-697421298955}" type="parTrans" cxnId="{D9F29F0A-39ED-4949-B440-E79ACE838915}">
      <dgm:prSet/>
      <dgm:spPr/>
      <dgm:t>
        <a:bodyPr/>
        <a:lstStyle/>
        <a:p>
          <a:endParaRPr lang="en-US"/>
        </a:p>
      </dgm:t>
    </dgm:pt>
    <dgm:pt modelId="{EB743547-270A-45E0-A4BA-5076BDDEE0E4}" type="sibTrans" cxnId="{D9F29F0A-39ED-4949-B440-E79ACE838915}">
      <dgm:prSet/>
      <dgm:spPr/>
      <dgm:t>
        <a:bodyPr/>
        <a:lstStyle/>
        <a:p>
          <a:endParaRPr lang="en-US"/>
        </a:p>
      </dgm:t>
    </dgm:pt>
    <dgm:pt modelId="{FFD3D99C-B111-42F2-B71E-A6F14D5566EC}">
      <dgm:prSet/>
      <dgm:spPr/>
      <dgm:t>
        <a:bodyPr/>
        <a:lstStyle/>
        <a:p>
          <a:r>
            <a:rPr lang="en-IN" b="1"/>
            <a:t>Observed current trends in the trade markets. Example: The US President Trump’s declaration of Make in USA. He insists to levy higher duties on imports. This was due to America having a trade deficit with major Asian countries like India and China. I also came to realize about the India trade environment. What India imports the most and exports the most. With which countries India runs a trade surplus and trade deficit. Prime Minister Modi’s Make in India initiative.</a:t>
          </a:r>
          <a:endParaRPr lang="en-US"/>
        </a:p>
      </dgm:t>
    </dgm:pt>
    <dgm:pt modelId="{C534DD44-9285-4AB1-BED5-E4C1EF60BD3E}" type="parTrans" cxnId="{33F655D7-20DE-441E-A756-6AF6C9D08DFB}">
      <dgm:prSet/>
      <dgm:spPr/>
      <dgm:t>
        <a:bodyPr/>
        <a:lstStyle/>
        <a:p>
          <a:endParaRPr lang="en-US"/>
        </a:p>
      </dgm:t>
    </dgm:pt>
    <dgm:pt modelId="{283CF1A8-D585-4656-88EE-C9397278E0D5}" type="sibTrans" cxnId="{33F655D7-20DE-441E-A756-6AF6C9D08DFB}">
      <dgm:prSet/>
      <dgm:spPr/>
      <dgm:t>
        <a:bodyPr/>
        <a:lstStyle/>
        <a:p>
          <a:endParaRPr lang="en-US"/>
        </a:p>
      </dgm:t>
    </dgm:pt>
    <dgm:pt modelId="{D97098C5-A468-471E-AE5B-F780D4477236}">
      <dgm:prSet/>
      <dgm:spPr/>
      <dgm:t>
        <a:bodyPr/>
        <a:lstStyle/>
        <a:p>
          <a:r>
            <a:rPr lang="en-IN" b="1"/>
            <a:t>Read the news on important trade related activities. Example: Recently, there was news about setting up Harley Davidson motorcycle stores in India. PM Modi assured Trump of dropping the import duty from 75 % to 50 %. However, Trump mocked India by saying it wasn’t doing America a favour. From reading such issues, I got a bigger picture of how trade affects the relation between countries.</a:t>
          </a:r>
          <a:endParaRPr lang="en-US"/>
        </a:p>
      </dgm:t>
    </dgm:pt>
    <dgm:pt modelId="{7B59E0F9-6236-47E6-881E-AC211CD48147}" type="parTrans" cxnId="{0826F64C-ADCD-4CA6-9130-615EDD53D605}">
      <dgm:prSet/>
      <dgm:spPr/>
      <dgm:t>
        <a:bodyPr/>
        <a:lstStyle/>
        <a:p>
          <a:endParaRPr lang="en-US"/>
        </a:p>
      </dgm:t>
    </dgm:pt>
    <dgm:pt modelId="{F8A31135-61F2-4855-918A-81EAE39AB27D}" type="sibTrans" cxnId="{0826F64C-ADCD-4CA6-9130-615EDD53D605}">
      <dgm:prSet/>
      <dgm:spPr/>
      <dgm:t>
        <a:bodyPr/>
        <a:lstStyle/>
        <a:p>
          <a:endParaRPr lang="en-US"/>
        </a:p>
      </dgm:t>
    </dgm:pt>
    <dgm:pt modelId="{1D85F23F-48C7-46E9-B40A-5CAEE5B27B47}">
      <dgm:prSet/>
      <dgm:spPr/>
      <dgm:t>
        <a:bodyPr/>
        <a:lstStyle/>
        <a:p>
          <a:r>
            <a:rPr lang="en-IN" b="1"/>
            <a:t>I also read a gist of how to set up an import/ export business from the book – “Building an Import Export Business” by Kenneth D.Weiss.</a:t>
          </a:r>
          <a:endParaRPr lang="en-US"/>
        </a:p>
      </dgm:t>
    </dgm:pt>
    <dgm:pt modelId="{DAB22C62-DBCF-4164-B92B-C71A8A3AAFD5}" type="parTrans" cxnId="{9AD93DEB-53A1-4AC4-B43C-7E15FB985BF9}">
      <dgm:prSet/>
      <dgm:spPr/>
      <dgm:t>
        <a:bodyPr/>
        <a:lstStyle/>
        <a:p>
          <a:endParaRPr lang="en-US"/>
        </a:p>
      </dgm:t>
    </dgm:pt>
    <dgm:pt modelId="{584BBD78-3119-4517-BF34-DD360C54F3AE}" type="sibTrans" cxnId="{9AD93DEB-53A1-4AC4-B43C-7E15FB985BF9}">
      <dgm:prSet/>
      <dgm:spPr/>
      <dgm:t>
        <a:bodyPr/>
        <a:lstStyle/>
        <a:p>
          <a:endParaRPr lang="en-US"/>
        </a:p>
      </dgm:t>
    </dgm:pt>
    <dgm:pt modelId="{C6FF3801-A376-410E-AA9C-AA66467A838F}" type="pres">
      <dgm:prSet presAssocID="{378D65B2-3577-4EA6-8482-B95D86D82757}" presName="linear" presStyleCnt="0">
        <dgm:presLayoutVars>
          <dgm:animLvl val="lvl"/>
          <dgm:resizeHandles val="exact"/>
        </dgm:presLayoutVars>
      </dgm:prSet>
      <dgm:spPr/>
    </dgm:pt>
    <dgm:pt modelId="{91033044-2993-4F9C-BB68-F16452553B24}" type="pres">
      <dgm:prSet presAssocID="{2DEAF741-00F4-46EA-8900-512C1BC980C5}" presName="parentText" presStyleLbl="node1" presStyleIdx="0" presStyleCnt="4">
        <dgm:presLayoutVars>
          <dgm:chMax val="0"/>
          <dgm:bulletEnabled val="1"/>
        </dgm:presLayoutVars>
      </dgm:prSet>
      <dgm:spPr/>
    </dgm:pt>
    <dgm:pt modelId="{57780507-8721-4EA9-A02A-5B32FBBBC5C4}" type="pres">
      <dgm:prSet presAssocID="{EB743547-270A-45E0-A4BA-5076BDDEE0E4}" presName="spacer" presStyleCnt="0"/>
      <dgm:spPr/>
    </dgm:pt>
    <dgm:pt modelId="{B2F587FD-27C8-4A53-8253-1F621525B78A}" type="pres">
      <dgm:prSet presAssocID="{FFD3D99C-B111-42F2-B71E-A6F14D5566EC}" presName="parentText" presStyleLbl="node1" presStyleIdx="1" presStyleCnt="4">
        <dgm:presLayoutVars>
          <dgm:chMax val="0"/>
          <dgm:bulletEnabled val="1"/>
        </dgm:presLayoutVars>
      </dgm:prSet>
      <dgm:spPr/>
    </dgm:pt>
    <dgm:pt modelId="{F5E61E25-3023-489B-A564-D109200547B1}" type="pres">
      <dgm:prSet presAssocID="{283CF1A8-D585-4656-88EE-C9397278E0D5}" presName="spacer" presStyleCnt="0"/>
      <dgm:spPr/>
    </dgm:pt>
    <dgm:pt modelId="{6E510397-183E-41F3-B47D-B813A33F2910}" type="pres">
      <dgm:prSet presAssocID="{D97098C5-A468-471E-AE5B-F780D4477236}" presName="parentText" presStyleLbl="node1" presStyleIdx="2" presStyleCnt="4">
        <dgm:presLayoutVars>
          <dgm:chMax val="0"/>
          <dgm:bulletEnabled val="1"/>
        </dgm:presLayoutVars>
      </dgm:prSet>
      <dgm:spPr/>
    </dgm:pt>
    <dgm:pt modelId="{DEF81567-A13A-4241-BC5D-FD1E01AC3F30}" type="pres">
      <dgm:prSet presAssocID="{F8A31135-61F2-4855-918A-81EAE39AB27D}" presName="spacer" presStyleCnt="0"/>
      <dgm:spPr/>
    </dgm:pt>
    <dgm:pt modelId="{8C82C665-5702-49B1-8851-9DF388336835}" type="pres">
      <dgm:prSet presAssocID="{1D85F23F-48C7-46E9-B40A-5CAEE5B27B47}" presName="parentText" presStyleLbl="node1" presStyleIdx="3" presStyleCnt="4">
        <dgm:presLayoutVars>
          <dgm:chMax val="0"/>
          <dgm:bulletEnabled val="1"/>
        </dgm:presLayoutVars>
      </dgm:prSet>
      <dgm:spPr/>
    </dgm:pt>
  </dgm:ptLst>
  <dgm:cxnLst>
    <dgm:cxn modelId="{D9F29F0A-39ED-4949-B440-E79ACE838915}" srcId="{378D65B2-3577-4EA6-8482-B95D86D82757}" destId="{2DEAF741-00F4-46EA-8900-512C1BC980C5}" srcOrd="0" destOrd="0" parTransId="{3281F51D-68CC-4695-875C-697421298955}" sibTransId="{EB743547-270A-45E0-A4BA-5076BDDEE0E4}"/>
    <dgm:cxn modelId="{BFB96829-BDFC-42C2-8F80-E6B000929765}" type="presOf" srcId="{1D85F23F-48C7-46E9-B40A-5CAEE5B27B47}" destId="{8C82C665-5702-49B1-8851-9DF388336835}" srcOrd="0" destOrd="0" presId="urn:microsoft.com/office/officeart/2005/8/layout/vList2"/>
    <dgm:cxn modelId="{6E922A3A-6E5F-44C0-AC27-54D8B17F63F2}" type="presOf" srcId="{2DEAF741-00F4-46EA-8900-512C1BC980C5}" destId="{91033044-2993-4F9C-BB68-F16452553B24}" srcOrd="0" destOrd="0" presId="urn:microsoft.com/office/officeart/2005/8/layout/vList2"/>
    <dgm:cxn modelId="{0826F64C-ADCD-4CA6-9130-615EDD53D605}" srcId="{378D65B2-3577-4EA6-8482-B95D86D82757}" destId="{D97098C5-A468-471E-AE5B-F780D4477236}" srcOrd="2" destOrd="0" parTransId="{7B59E0F9-6236-47E6-881E-AC211CD48147}" sibTransId="{F8A31135-61F2-4855-918A-81EAE39AB27D}"/>
    <dgm:cxn modelId="{C0079374-CBBD-4585-A109-4E693B989AA5}" type="presOf" srcId="{FFD3D99C-B111-42F2-B71E-A6F14D5566EC}" destId="{B2F587FD-27C8-4A53-8253-1F621525B78A}" srcOrd="0" destOrd="0" presId="urn:microsoft.com/office/officeart/2005/8/layout/vList2"/>
    <dgm:cxn modelId="{339BCB83-1404-4C7E-A93A-552E84E91A1A}" type="presOf" srcId="{378D65B2-3577-4EA6-8482-B95D86D82757}" destId="{C6FF3801-A376-410E-AA9C-AA66467A838F}" srcOrd="0" destOrd="0" presId="urn:microsoft.com/office/officeart/2005/8/layout/vList2"/>
    <dgm:cxn modelId="{978D59B9-7651-4B02-B809-F33AF464B415}" type="presOf" srcId="{D97098C5-A468-471E-AE5B-F780D4477236}" destId="{6E510397-183E-41F3-B47D-B813A33F2910}" srcOrd="0" destOrd="0" presId="urn:microsoft.com/office/officeart/2005/8/layout/vList2"/>
    <dgm:cxn modelId="{33F655D7-20DE-441E-A756-6AF6C9D08DFB}" srcId="{378D65B2-3577-4EA6-8482-B95D86D82757}" destId="{FFD3D99C-B111-42F2-B71E-A6F14D5566EC}" srcOrd="1" destOrd="0" parTransId="{C534DD44-9285-4AB1-BED5-E4C1EF60BD3E}" sibTransId="{283CF1A8-D585-4656-88EE-C9397278E0D5}"/>
    <dgm:cxn modelId="{9AD93DEB-53A1-4AC4-B43C-7E15FB985BF9}" srcId="{378D65B2-3577-4EA6-8482-B95D86D82757}" destId="{1D85F23F-48C7-46E9-B40A-5CAEE5B27B47}" srcOrd="3" destOrd="0" parTransId="{DAB22C62-DBCF-4164-B92B-C71A8A3AAFD5}" sibTransId="{584BBD78-3119-4517-BF34-DD360C54F3AE}"/>
    <dgm:cxn modelId="{26758F6B-44B1-4C2C-BF6E-CAEE233C2C90}" type="presParOf" srcId="{C6FF3801-A376-410E-AA9C-AA66467A838F}" destId="{91033044-2993-4F9C-BB68-F16452553B24}" srcOrd="0" destOrd="0" presId="urn:microsoft.com/office/officeart/2005/8/layout/vList2"/>
    <dgm:cxn modelId="{FD019197-CEE1-4661-882A-FDA017BAF2B6}" type="presParOf" srcId="{C6FF3801-A376-410E-AA9C-AA66467A838F}" destId="{57780507-8721-4EA9-A02A-5B32FBBBC5C4}" srcOrd="1" destOrd="0" presId="urn:microsoft.com/office/officeart/2005/8/layout/vList2"/>
    <dgm:cxn modelId="{6A10AE23-ED19-4D4C-B4C8-3CDFBEFA5F40}" type="presParOf" srcId="{C6FF3801-A376-410E-AA9C-AA66467A838F}" destId="{B2F587FD-27C8-4A53-8253-1F621525B78A}" srcOrd="2" destOrd="0" presId="urn:microsoft.com/office/officeart/2005/8/layout/vList2"/>
    <dgm:cxn modelId="{81045E5A-D869-49A9-B410-291533B201BB}" type="presParOf" srcId="{C6FF3801-A376-410E-AA9C-AA66467A838F}" destId="{F5E61E25-3023-489B-A564-D109200547B1}" srcOrd="3" destOrd="0" presId="urn:microsoft.com/office/officeart/2005/8/layout/vList2"/>
    <dgm:cxn modelId="{B7FB8AED-3423-45F1-B4F9-EE9D2A50272C}" type="presParOf" srcId="{C6FF3801-A376-410E-AA9C-AA66467A838F}" destId="{6E510397-183E-41F3-B47D-B813A33F2910}" srcOrd="4" destOrd="0" presId="urn:microsoft.com/office/officeart/2005/8/layout/vList2"/>
    <dgm:cxn modelId="{81717D48-2701-4D9B-BF3F-42B36B139D4E}" type="presParOf" srcId="{C6FF3801-A376-410E-AA9C-AA66467A838F}" destId="{DEF81567-A13A-4241-BC5D-FD1E01AC3F30}" srcOrd="5" destOrd="0" presId="urn:microsoft.com/office/officeart/2005/8/layout/vList2"/>
    <dgm:cxn modelId="{524B79BD-1B19-4765-B0DD-91B658A5E8F6}" type="presParOf" srcId="{C6FF3801-A376-410E-AA9C-AA66467A838F}" destId="{8C82C665-5702-49B1-8851-9DF38833683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2FF0AB-AFBF-48F9-9D92-3D86AE06CC02}">
      <dsp:nvSpPr>
        <dsp:cNvPr id="0" name=""/>
        <dsp:cNvSpPr/>
      </dsp:nvSpPr>
      <dsp:spPr>
        <a:xfrm>
          <a:off x="0" y="588450"/>
          <a:ext cx="6628804" cy="491399"/>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b="1" kern="1200" dirty="0"/>
            <a:t>Overview  of the project</a:t>
          </a:r>
          <a:endParaRPr lang="en-US" sz="2100" kern="1200" dirty="0"/>
        </a:p>
      </dsp:txBody>
      <dsp:txXfrm>
        <a:off x="23988" y="612438"/>
        <a:ext cx="6580828" cy="443423"/>
      </dsp:txXfrm>
    </dsp:sp>
    <dsp:sp modelId="{7A5D42C0-179A-4AF4-9EFB-08D0F6505C76}">
      <dsp:nvSpPr>
        <dsp:cNvPr id="0" name=""/>
        <dsp:cNvSpPr/>
      </dsp:nvSpPr>
      <dsp:spPr>
        <a:xfrm>
          <a:off x="0" y="1140330"/>
          <a:ext cx="6628804" cy="491399"/>
        </a:xfrm>
        <a:prstGeom prst="roundRect">
          <a:avLst/>
        </a:prstGeom>
        <a:gradFill rotWithShape="0">
          <a:gsLst>
            <a:gs pos="0">
              <a:schemeClr val="accent2">
                <a:hueOff val="-494048"/>
                <a:satOff val="2367"/>
                <a:lumOff val="2190"/>
                <a:alphaOff val="0"/>
                <a:tint val="96000"/>
                <a:lumMod val="100000"/>
              </a:schemeClr>
            </a:gs>
            <a:gs pos="78000">
              <a:schemeClr val="accent2">
                <a:hueOff val="-494048"/>
                <a:satOff val="2367"/>
                <a:lumOff val="219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b="1" kern="1200" dirty="0"/>
            <a:t>Data Description</a:t>
          </a:r>
          <a:endParaRPr lang="en-US" sz="2100" kern="1200" dirty="0"/>
        </a:p>
      </dsp:txBody>
      <dsp:txXfrm>
        <a:off x="23988" y="1164318"/>
        <a:ext cx="6580828" cy="443423"/>
      </dsp:txXfrm>
    </dsp:sp>
    <dsp:sp modelId="{364D8206-2E76-468F-8484-8FDACC139146}">
      <dsp:nvSpPr>
        <dsp:cNvPr id="0" name=""/>
        <dsp:cNvSpPr/>
      </dsp:nvSpPr>
      <dsp:spPr>
        <a:xfrm>
          <a:off x="0" y="1692210"/>
          <a:ext cx="6628804" cy="491399"/>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b="1" kern="1200" dirty="0"/>
            <a:t>Data Preparation</a:t>
          </a:r>
          <a:endParaRPr lang="en-US" sz="2100" kern="1200" dirty="0"/>
        </a:p>
      </dsp:txBody>
      <dsp:txXfrm>
        <a:off x="23988" y="1716198"/>
        <a:ext cx="6580828" cy="443423"/>
      </dsp:txXfrm>
    </dsp:sp>
    <dsp:sp modelId="{6B5F500B-CAA8-47AB-B6C0-F8F65261484D}">
      <dsp:nvSpPr>
        <dsp:cNvPr id="0" name=""/>
        <dsp:cNvSpPr/>
      </dsp:nvSpPr>
      <dsp:spPr>
        <a:xfrm>
          <a:off x="0" y="2244090"/>
          <a:ext cx="6628804" cy="491399"/>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b="1" kern="1200" dirty="0"/>
            <a:t>Learning</a:t>
          </a:r>
          <a:endParaRPr lang="en-US" sz="2100" kern="1200" dirty="0"/>
        </a:p>
      </dsp:txBody>
      <dsp:txXfrm>
        <a:off x="23988" y="2268078"/>
        <a:ext cx="6580828" cy="443423"/>
      </dsp:txXfrm>
    </dsp:sp>
    <dsp:sp modelId="{8ADD46EF-5748-40E0-8296-BC1FECC72D45}">
      <dsp:nvSpPr>
        <dsp:cNvPr id="0" name=""/>
        <dsp:cNvSpPr/>
      </dsp:nvSpPr>
      <dsp:spPr>
        <a:xfrm>
          <a:off x="0" y="2795970"/>
          <a:ext cx="6628804" cy="491399"/>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b="1" kern="1200" dirty="0"/>
            <a:t>Work in Tableau Public: Challenges and Steps taken</a:t>
          </a:r>
          <a:endParaRPr lang="en-US" sz="2100" kern="1200" dirty="0"/>
        </a:p>
      </dsp:txBody>
      <dsp:txXfrm>
        <a:off x="23988" y="2819958"/>
        <a:ext cx="6580828" cy="443423"/>
      </dsp:txXfrm>
    </dsp:sp>
    <dsp:sp modelId="{5B8B04AD-A5C3-4219-B00B-01D6C949AED1}">
      <dsp:nvSpPr>
        <dsp:cNvPr id="0" name=""/>
        <dsp:cNvSpPr/>
      </dsp:nvSpPr>
      <dsp:spPr>
        <a:xfrm>
          <a:off x="0" y="3347850"/>
          <a:ext cx="6628804" cy="491399"/>
        </a:xfrm>
        <a:prstGeom prst="roundRect">
          <a:avLst/>
        </a:prstGeom>
        <a:gradFill rotWithShape="0">
          <a:gsLst>
            <a:gs pos="0">
              <a:schemeClr val="accent2">
                <a:hueOff val="-2470238"/>
                <a:satOff val="11833"/>
                <a:lumOff val="10948"/>
                <a:alphaOff val="0"/>
                <a:tint val="96000"/>
                <a:lumMod val="100000"/>
              </a:schemeClr>
            </a:gs>
            <a:gs pos="78000">
              <a:schemeClr val="accent2">
                <a:hueOff val="-2470238"/>
                <a:satOff val="11833"/>
                <a:lumOff val="1094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b="1" kern="1200" dirty="0"/>
            <a:t>Insights</a:t>
          </a:r>
          <a:endParaRPr lang="en-US" sz="2100" kern="1200" dirty="0"/>
        </a:p>
      </dsp:txBody>
      <dsp:txXfrm>
        <a:off x="23988" y="3371838"/>
        <a:ext cx="6580828" cy="443423"/>
      </dsp:txXfrm>
    </dsp:sp>
    <dsp:sp modelId="{69081380-2F90-4558-B1A3-0F168C458D41}">
      <dsp:nvSpPr>
        <dsp:cNvPr id="0" name=""/>
        <dsp:cNvSpPr/>
      </dsp:nvSpPr>
      <dsp:spPr>
        <a:xfrm>
          <a:off x="0" y="3899730"/>
          <a:ext cx="6628804" cy="491399"/>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b="1" kern="1200" dirty="0"/>
            <a:t>References   </a:t>
          </a:r>
          <a:endParaRPr lang="en-US" sz="2100" kern="1200" dirty="0"/>
        </a:p>
      </dsp:txBody>
      <dsp:txXfrm>
        <a:off x="23988" y="3923718"/>
        <a:ext cx="6580828" cy="4434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C8FB55-8BDD-4646-876D-CE2F5826D81F}">
      <dsp:nvSpPr>
        <dsp:cNvPr id="0" name=""/>
        <dsp:cNvSpPr/>
      </dsp:nvSpPr>
      <dsp:spPr>
        <a:xfrm>
          <a:off x="0" y="16860"/>
          <a:ext cx="6628804" cy="947699"/>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kern="1200" dirty="0"/>
            <a:t>The objective of the project was to create innovative and interactive Tableau dashboards that focus on potential commodities, countries, year, trade amount and quantity.</a:t>
          </a:r>
          <a:endParaRPr lang="en-US" sz="1800" kern="1200" dirty="0"/>
        </a:p>
      </dsp:txBody>
      <dsp:txXfrm>
        <a:off x="46263" y="63123"/>
        <a:ext cx="6536278" cy="855173"/>
      </dsp:txXfrm>
    </dsp:sp>
    <dsp:sp modelId="{BA237819-E2F5-4F83-9EE1-3783D4C364DA}">
      <dsp:nvSpPr>
        <dsp:cNvPr id="0" name=""/>
        <dsp:cNvSpPr/>
      </dsp:nvSpPr>
      <dsp:spPr>
        <a:xfrm>
          <a:off x="0" y="1016400"/>
          <a:ext cx="6628804" cy="947699"/>
        </a:xfrm>
        <a:prstGeom prst="roundRect">
          <a:avLst/>
        </a:prstGeom>
        <a:gradFill rotWithShape="0">
          <a:gsLst>
            <a:gs pos="0">
              <a:schemeClr val="accent2">
                <a:hueOff val="-741071"/>
                <a:satOff val="3550"/>
                <a:lumOff val="3284"/>
                <a:alphaOff val="0"/>
                <a:tint val="96000"/>
                <a:lumMod val="100000"/>
              </a:schemeClr>
            </a:gs>
            <a:gs pos="78000">
              <a:schemeClr val="accent2">
                <a:hueOff val="-741071"/>
                <a:satOff val="3550"/>
                <a:lumOff val="328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kern="1200" dirty="0"/>
            <a:t>The client wanted to launch a new business unit, focusing on global trade and logistics, majorly in the countries such as USA, Canada and Australia</a:t>
          </a:r>
          <a:endParaRPr lang="en-US" sz="1800" kern="1200" dirty="0"/>
        </a:p>
      </dsp:txBody>
      <dsp:txXfrm>
        <a:off x="46263" y="1062663"/>
        <a:ext cx="6536278" cy="855173"/>
      </dsp:txXfrm>
    </dsp:sp>
    <dsp:sp modelId="{D3942B33-B755-415A-AE87-FA8FEB4D2B22}">
      <dsp:nvSpPr>
        <dsp:cNvPr id="0" name=""/>
        <dsp:cNvSpPr/>
      </dsp:nvSpPr>
      <dsp:spPr>
        <a:xfrm>
          <a:off x="0" y="2015940"/>
          <a:ext cx="6628804" cy="947699"/>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kern="1200" dirty="0"/>
            <a:t>The dataset provided by the client contained 59090 observations of 10 variables.</a:t>
          </a:r>
          <a:endParaRPr lang="en-US" sz="1800" kern="1200" dirty="0"/>
        </a:p>
      </dsp:txBody>
      <dsp:txXfrm>
        <a:off x="46263" y="2062203"/>
        <a:ext cx="6536278" cy="855173"/>
      </dsp:txXfrm>
    </dsp:sp>
    <dsp:sp modelId="{D134F545-DA7F-4025-8482-BCA88A290DBA}">
      <dsp:nvSpPr>
        <dsp:cNvPr id="0" name=""/>
        <dsp:cNvSpPr/>
      </dsp:nvSpPr>
      <dsp:spPr>
        <a:xfrm>
          <a:off x="0" y="3015480"/>
          <a:ext cx="6628804" cy="947699"/>
        </a:xfrm>
        <a:prstGeom prst="roundRect">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kern="1200" dirty="0"/>
            <a:t>The client insisted the data to be cleaned using Excel or R. The Dataset contained missing values and was cleaned using the R programming language.</a:t>
          </a:r>
          <a:endParaRPr lang="en-US" sz="1800" kern="1200" dirty="0"/>
        </a:p>
      </dsp:txBody>
      <dsp:txXfrm>
        <a:off x="46263" y="3061743"/>
        <a:ext cx="6536278" cy="855173"/>
      </dsp:txXfrm>
    </dsp:sp>
    <dsp:sp modelId="{1DA22440-718F-46D5-B292-764B08E15819}">
      <dsp:nvSpPr>
        <dsp:cNvPr id="0" name=""/>
        <dsp:cNvSpPr/>
      </dsp:nvSpPr>
      <dsp:spPr>
        <a:xfrm>
          <a:off x="0" y="4015020"/>
          <a:ext cx="6628804" cy="947699"/>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kern="1200" dirty="0"/>
            <a:t>Tableau dashboards were created from the cleaned dataset.</a:t>
          </a:r>
          <a:endParaRPr lang="en-US" sz="1800" kern="1200" dirty="0"/>
        </a:p>
      </dsp:txBody>
      <dsp:txXfrm>
        <a:off x="46263" y="4061283"/>
        <a:ext cx="6536278" cy="8551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33044-2993-4F9C-BB68-F16452553B24}">
      <dsp:nvSpPr>
        <dsp:cNvPr id="0" name=""/>
        <dsp:cNvSpPr/>
      </dsp:nvSpPr>
      <dsp:spPr>
        <a:xfrm>
          <a:off x="0" y="108188"/>
          <a:ext cx="6628804" cy="1164881"/>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b="1" kern="1200"/>
            <a:t>Important trade concepts like Export, Import, Re-export, Re-import, Trade Balance, Trade Surplus, Trade Deficit , Trade Protectionism, Tax and Excise duty were learnt during this project.</a:t>
          </a:r>
          <a:endParaRPr lang="en-US" sz="1200" kern="1200"/>
        </a:p>
      </dsp:txBody>
      <dsp:txXfrm>
        <a:off x="56865" y="165053"/>
        <a:ext cx="6515074" cy="1051151"/>
      </dsp:txXfrm>
    </dsp:sp>
    <dsp:sp modelId="{B2F587FD-27C8-4A53-8253-1F621525B78A}">
      <dsp:nvSpPr>
        <dsp:cNvPr id="0" name=""/>
        <dsp:cNvSpPr/>
      </dsp:nvSpPr>
      <dsp:spPr>
        <a:xfrm>
          <a:off x="0" y="1307629"/>
          <a:ext cx="6628804" cy="1164881"/>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b="1" kern="1200"/>
            <a:t>Observed current trends in the trade markets. Example: The US President Trump’s declaration of Make in USA. He insists to levy higher duties on imports. This was due to America having a trade deficit with major Asian countries like India and China. I also came to realize about the India trade environment. What India imports the most and exports the most. With which countries India runs a trade surplus and trade deficit. Prime Minister Modi’s Make in India initiative.</a:t>
          </a:r>
          <a:endParaRPr lang="en-US" sz="1200" kern="1200"/>
        </a:p>
      </dsp:txBody>
      <dsp:txXfrm>
        <a:off x="56865" y="1364494"/>
        <a:ext cx="6515074" cy="1051151"/>
      </dsp:txXfrm>
    </dsp:sp>
    <dsp:sp modelId="{6E510397-183E-41F3-B47D-B813A33F2910}">
      <dsp:nvSpPr>
        <dsp:cNvPr id="0" name=""/>
        <dsp:cNvSpPr/>
      </dsp:nvSpPr>
      <dsp:spPr>
        <a:xfrm>
          <a:off x="0" y="2507070"/>
          <a:ext cx="6628804" cy="1164881"/>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b="1" kern="1200"/>
            <a:t>Read the news on important trade related activities. Example: Recently, there was news about setting up Harley Davidson motorcycle stores in India. PM Modi assured Trump of dropping the import duty from 75 % to 50 %. However, Trump mocked India by saying it wasn’t doing America a favour. From reading such issues, I got a bigger picture of how trade affects the relation between countries.</a:t>
          </a:r>
          <a:endParaRPr lang="en-US" sz="1200" kern="1200"/>
        </a:p>
      </dsp:txBody>
      <dsp:txXfrm>
        <a:off x="56865" y="2563935"/>
        <a:ext cx="6515074" cy="1051151"/>
      </dsp:txXfrm>
    </dsp:sp>
    <dsp:sp modelId="{8C82C665-5702-49B1-8851-9DF388336835}">
      <dsp:nvSpPr>
        <dsp:cNvPr id="0" name=""/>
        <dsp:cNvSpPr/>
      </dsp:nvSpPr>
      <dsp:spPr>
        <a:xfrm>
          <a:off x="0" y="3706511"/>
          <a:ext cx="6628804" cy="1164881"/>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b="1" kern="1200"/>
            <a:t>I also read a gist of how to set up an import/ export business from the book – “Building an Import Export Business” by Kenneth D.Weiss.</a:t>
          </a:r>
          <a:endParaRPr lang="en-US" sz="1200" kern="1200"/>
        </a:p>
      </dsp:txBody>
      <dsp:txXfrm>
        <a:off x="56865" y="3763376"/>
        <a:ext cx="6515074" cy="105115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85C634-48A4-5457-6D76-5D5F10B0716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0AE7D16F-0838-8B97-BC32-7AC249D304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4A4C16-B13F-435E-BF05-16C2EA376801}" type="datetimeFigureOut">
              <a:rPr lang="en-IN" smtClean="0"/>
              <a:t>24-11-2022</a:t>
            </a:fld>
            <a:endParaRPr lang="en-IN"/>
          </a:p>
        </p:txBody>
      </p:sp>
      <p:sp>
        <p:nvSpPr>
          <p:cNvPr id="4" name="Footer Placeholder 3">
            <a:extLst>
              <a:ext uri="{FF2B5EF4-FFF2-40B4-BE49-F238E27FC236}">
                <a16:creationId xmlns:a16="http://schemas.microsoft.com/office/drawing/2014/main" id="{306399AC-106B-0712-7742-A04A445A4F0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B972F8B4-701D-56B0-0902-E55D2F7DE15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7B4DB8-1DE1-4FD4-A154-1D1E78E49ACA}" type="slidenum">
              <a:rPr lang="en-IN" smtClean="0"/>
              <a:t>‹#›</a:t>
            </a:fld>
            <a:endParaRPr lang="en-IN"/>
          </a:p>
        </p:txBody>
      </p:sp>
    </p:spTree>
    <p:extLst>
      <p:ext uri="{BB962C8B-B14F-4D97-AF65-F5344CB8AC3E}">
        <p14:creationId xmlns:p14="http://schemas.microsoft.com/office/powerpoint/2010/main" val="3969277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E82147-AB75-4F22-AA97-6A2D916FDD30}" type="datetimeFigureOut">
              <a:rPr lang="en-IN" smtClean="0"/>
              <a:t>24-11-2022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9BDB06-8603-4B4E-990D-96C4242E5A78}" type="slidenum">
              <a:rPr lang="en-IN" smtClean="0"/>
              <a:t>‹#›</a:t>
            </a:fld>
            <a:endParaRPr lang="en-IN"/>
          </a:p>
        </p:txBody>
      </p:sp>
    </p:spTree>
    <p:extLst>
      <p:ext uri="{BB962C8B-B14F-4D97-AF65-F5344CB8AC3E}">
        <p14:creationId xmlns:p14="http://schemas.microsoft.com/office/powerpoint/2010/main" val="674701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5B5EE8-A0E6-4E64-9343-B290AB9BCD2E}"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7B2C49-50BF-4FD8-9085-A211AE76A891}" type="slidenum">
              <a:rPr lang="en-IN" smtClean="0"/>
              <a:t>‹#›</a:t>
            </a:fld>
            <a:endParaRPr lang="en-IN"/>
          </a:p>
        </p:txBody>
      </p:sp>
    </p:spTree>
    <p:extLst>
      <p:ext uri="{BB962C8B-B14F-4D97-AF65-F5344CB8AC3E}">
        <p14:creationId xmlns:p14="http://schemas.microsoft.com/office/powerpoint/2010/main" val="2112934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5B5EE8-A0E6-4E64-9343-B290AB9BCD2E}"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7B2C49-50BF-4FD8-9085-A211AE76A891}" type="slidenum">
              <a:rPr lang="en-IN" smtClean="0"/>
              <a:t>‹#›</a:t>
            </a:fld>
            <a:endParaRPr lang="en-IN"/>
          </a:p>
        </p:txBody>
      </p:sp>
    </p:spTree>
    <p:extLst>
      <p:ext uri="{BB962C8B-B14F-4D97-AF65-F5344CB8AC3E}">
        <p14:creationId xmlns:p14="http://schemas.microsoft.com/office/powerpoint/2010/main" val="653195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5B5EE8-A0E6-4E64-9343-B290AB9BCD2E}"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7B2C49-50BF-4FD8-9085-A211AE76A89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18242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5B5EE8-A0E6-4E64-9343-B290AB9BCD2E}"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7B2C49-50BF-4FD8-9085-A211AE76A891}" type="slidenum">
              <a:rPr lang="en-IN" smtClean="0"/>
              <a:t>‹#›</a:t>
            </a:fld>
            <a:endParaRPr lang="en-IN"/>
          </a:p>
        </p:txBody>
      </p:sp>
    </p:spTree>
    <p:extLst>
      <p:ext uri="{BB962C8B-B14F-4D97-AF65-F5344CB8AC3E}">
        <p14:creationId xmlns:p14="http://schemas.microsoft.com/office/powerpoint/2010/main" val="1189105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5B5EE8-A0E6-4E64-9343-B290AB9BCD2E}"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7B2C49-50BF-4FD8-9085-A211AE76A89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06956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5B5EE8-A0E6-4E64-9343-B290AB9BCD2E}"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7B2C49-50BF-4FD8-9085-A211AE76A891}" type="slidenum">
              <a:rPr lang="en-IN" smtClean="0"/>
              <a:t>‹#›</a:t>
            </a:fld>
            <a:endParaRPr lang="en-IN"/>
          </a:p>
        </p:txBody>
      </p:sp>
    </p:spTree>
    <p:extLst>
      <p:ext uri="{BB962C8B-B14F-4D97-AF65-F5344CB8AC3E}">
        <p14:creationId xmlns:p14="http://schemas.microsoft.com/office/powerpoint/2010/main" val="2996047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5B5EE8-A0E6-4E64-9343-B290AB9BCD2E}"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7B2C49-50BF-4FD8-9085-A211AE76A891}" type="slidenum">
              <a:rPr lang="en-IN" smtClean="0"/>
              <a:t>‹#›</a:t>
            </a:fld>
            <a:endParaRPr lang="en-IN"/>
          </a:p>
        </p:txBody>
      </p:sp>
    </p:spTree>
    <p:extLst>
      <p:ext uri="{BB962C8B-B14F-4D97-AF65-F5344CB8AC3E}">
        <p14:creationId xmlns:p14="http://schemas.microsoft.com/office/powerpoint/2010/main" val="4125456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5B5EE8-A0E6-4E64-9343-B290AB9BCD2E}"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7B2C49-50BF-4FD8-9085-A211AE76A891}" type="slidenum">
              <a:rPr lang="en-IN" smtClean="0"/>
              <a:t>‹#›</a:t>
            </a:fld>
            <a:endParaRPr lang="en-IN"/>
          </a:p>
        </p:txBody>
      </p:sp>
    </p:spTree>
    <p:extLst>
      <p:ext uri="{BB962C8B-B14F-4D97-AF65-F5344CB8AC3E}">
        <p14:creationId xmlns:p14="http://schemas.microsoft.com/office/powerpoint/2010/main" val="1839070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5B5EE8-A0E6-4E64-9343-B290AB9BCD2E}"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7B2C49-50BF-4FD8-9085-A211AE76A891}" type="slidenum">
              <a:rPr lang="en-IN" smtClean="0"/>
              <a:t>‹#›</a:t>
            </a:fld>
            <a:endParaRPr lang="en-IN"/>
          </a:p>
        </p:txBody>
      </p:sp>
    </p:spTree>
    <p:extLst>
      <p:ext uri="{BB962C8B-B14F-4D97-AF65-F5344CB8AC3E}">
        <p14:creationId xmlns:p14="http://schemas.microsoft.com/office/powerpoint/2010/main" val="1712394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5B5EE8-A0E6-4E64-9343-B290AB9BCD2E}"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7B2C49-50BF-4FD8-9085-A211AE76A891}" type="slidenum">
              <a:rPr lang="en-IN" smtClean="0"/>
              <a:t>‹#›</a:t>
            </a:fld>
            <a:endParaRPr lang="en-IN"/>
          </a:p>
        </p:txBody>
      </p:sp>
    </p:spTree>
    <p:extLst>
      <p:ext uri="{BB962C8B-B14F-4D97-AF65-F5344CB8AC3E}">
        <p14:creationId xmlns:p14="http://schemas.microsoft.com/office/powerpoint/2010/main" val="367450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5B5EE8-A0E6-4E64-9343-B290AB9BCD2E}" type="datetimeFigureOut">
              <a:rPr lang="en-IN" smtClean="0"/>
              <a:t>24-11-2022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7B2C49-50BF-4FD8-9085-A211AE76A891}" type="slidenum">
              <a:rPr lang="en-IN" smtClean="0"/>
              <a:t>‹#›</a:t>
            </a:fld>
            <a:endParaRPr lang="en-IN"/>
          </a:p>
        </p:txBody>
      </p:sp>
    </p:spTree>
    <p:extLst>
      <p:ext uri="{BB962C8B-B14F-4D97-AF65-F5344CB8AC3E}">
        <p14:creationId xmlns:p14="http://schemas.microsoft.com/office/powerpoint/2010/main" val="1809274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5B5EE8-A0E6-4E64-9343-B290AB9BCD2E}" type="datetimeFigureOut">
              <a:rPr lang="en-IN" smtClean="0"/>
              <a:t>24-11-2022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7B2C49-50BF-4FD8-9085-A211AE76A891}" type="slidenum">
              <a:rPr lang="en-IN" smtClean="0"/>
              <a:t>‹#›</a:t>
            </a:fld>
            <a:endParaRPr lang="en-IN"/>
          </a:p>
        </p:txBody>
      </p:sp>
    </p:spTree>
    <p:extLst>
      <p:ext uri="{BB962C8B-B14F-4D97-AF65-F5344CB8AC3E}">
        <p14:creationId xmlns:p14="http://schemas.microsoft.com/office/powerpoint/2010/main" val="1573797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5B5EE8-A0E6-4E64-9343-B290AB9BCD2E}" type="datetimeFigureOut">
              <a:rPr lang="en-IN" smtClean="0"/>
              <a:t>24-11-2022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7B2C49-50BF-4FD8-9085-A211AE76A891}" type="slidenum">
              <a:rPr lang="en-IN" smtClean="0"/>
              <a:t>‹#›</a:t>
            </a:fld>
            <a:endParaRPr lang="en-IN"/>
          </a:p>
        </p:txBody>
      </p:sp>
    </p:spTree>
    <p:extLst>
      <p:ext uri="{BB962C8B-B14F-4D97-AF65-F5344CB8AC3E}">
        <p14:creationId xmlns:p14="http://schemas.microsoft.com/office/powerpoint/2010/main" val="3894397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5B5EE8-A0E6-4E64-9343-B290AB9BCD2E}" type="datetimeFigureOut">
              <a:rPr lang="en-IN" smtClean="0"/>
              <a:t>24-11-2022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7B2C49-50BF-4FD8-9085-A211AE76A891}" type="slidenum">
              <a:rPr lang="en-IN" smtClean="0"/>
              <a:t>‹#›</a:t>
            </a:fld>
            <a:endParaRPr lang="en-IN"/>
          </a:p>
        </p:txBody>
      </p:sp>
    </p:spTree>
    <p:extLst>
      <p:ext uri="{BB962C8B-B14F-4D97-AF65-F5344CB8AC3E}">
        <p14:creationId xmlns:p14="http://schemas.microsoft.com/office/powerpoint/2010/main" val="1638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5B5EE8-A0E6-4E64-9343-B290AB9BCD2E}" type="datetimeFigureOut">
              <a:rPr lang="en-IN" smtClean="0"/>
              <a:t>24-11-2022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7B2C49-50BF-4FD8-9085-A211AE76A891}" type="slidenum">
              <a:rPr lang="en-IN" smtClean="0"/>
              <a:t>‹#›</a:t>
            </a:fld>
            <a:endParaRPr lang="en-IN"/>
          </a:p>
        </p:txBody>
      </p:sp>
    </p:spTree>
    <p:extLst>
      <p:ext uri="{BB962C8B-B14F-4D97-AF65-F5344CB8AC3E}">
        <p14:creationId xmlns:p14="http://schemas.microsoft.com/office/powerpoint/2010/main" val="361720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5B5EE8-A0E6-4E64-9343-B290AB9BCD2E}" type="datetimeFigureOut">
              <a:rPr lang="en-IN" smtClean="0"/>
              <a:t>24-11-2022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7B2C49-50BF-4FD8-9085-A211AE76A891}" type="slidenum">
              <a:rPr lang="en-IN" smtClean="0"/>
              <a:t>‹#›</a:t>
            </a:fld>
            <a:endParaRPr lang="en-IN"/>
          </a:p>
        </p:txBody>
      </p:sp>
    </p:spTree>
    <p:extLst>
      <p:ext uri="{BB962C8B-B14F-4D97-AF65-F5344CB8AC3E}">
        <p14:creationId xmlns:p14="http://schemas.microsoft.com/office/powerpoint/2010/main" val="741511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5B5EE8-A0E6-4E64-9343-B290AB9BCD2E}" type="datetimeFigureOut">
              <a:rPr lang="en-IN" smtClean="0"/>
              <a:t>24-11-2022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57B2C49-50BF-4FD8-9085-A211AE76A891}" type="slidenum">
              <a:rPr lang="en-IN" smtClean="0"/>
              <a:t>‹#›</a:t>
            </a:fld>
            <a:endParaRPr lang="en-IN"/>
          </a:p>
        </p:txBody>
      </p:sp>
    </p:spTree>
    <p:extLst>
      <p:ext uri="{BB962C8B-B14F-4D97-AF65-F5344CB8AC3E}">
        <p14:creationId xmlns:p14="http://schemas.microsoft.com/office/powerpoint/2010/main" val="17231337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hyperlink" Target="https://www.investopedia.com/terms/b/bot.asp" TargetMode="External"/><Relationship Id="rId7" Type="http://schemas.openxmlformats.org/officeDocument/2006/relationships/hyperlink" Target="http://www.indiantradeportal.in/vs.jsp?lang=0&amp;id=0,25,44" TargetMode="External"/><Relationship Id="rId2" Type="http://schemas.openxmlformats.org/officeDocument/2006/relationships/hyperlink" Target="https://timesofindia.indiatimes.com/business/india-business/harley-davidson-trump-says-getting-nothing-after-india-reduces-tariffs-on-motorcycles/articleshow/63090599.cms" TargetMode="External"/><Relationship Id="rId1" Type="http://schemas.openxmlformats.org/officeDocument/2006/relationships/slideLayout" Target="../slideLayouts/slideLayout2.xml"/><Relationship Id="rId6" Type="http://schemas.openxmlformats.org/officeDocument/2006/relationships/hyperlink" Target="http://www.international.gc.ca/controls-controles/about-a_propos/impor/canada.aspx?lang=eng" TargetMode="External"/><Relationship Id="rId5" Type="http://schemas.openxmlformats.org/officeDocument/2006/relationships/hyperlink" Target="https://www.entrepreneur.com/article/41846" TargetMode="External"/><Relationship Id="rId4" Type="http://schemas.openxmlformats.org/officeDocument/2006/relationships/hyperlink" Target="https://www.thebalance.com/balance-of-trade-definition-favorable-vs-unfavorable-3306261"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81BE4-96B7-52AF-0309-0CE58A9B15E0}"/>
              </a:ext>
            </a:extLst>
          </p:cNvPr>
          <p:cNvSpPr>
            <a:spLocks noGrp="1"/>
          </p:cNvSpPr>
          <p:nvPr>
            <p:ph type="ctrTitle"/>
          </p:nvPr>
        </p:nvSpPr>
        <p:spPr>
          <a:xfrm>
            <a:off x="985968" y="4473225"/>
            <a:ext cx="8288035" cy="1095059"/>
          </a:xfrm>
        </p:spPr>
        <p:txBody>
          <a:bodyPr>
            <a:normAutofit/>
          </a:bodyPr>
          <a:lstStyle/>
          <a:p>
            <a:pPr algn="l">
              <a:lnSpc>
                <a:spcPct val="90000"/>
              </a:lnSpc>
            </a:pPr>
            <a:r>
              <a:rPr lang="en-IN" sz="2300"/>
              <a:t>Global Trade Analysis using Tableau</a:t>
            </a:r>
            <a:br>
              <a:rPr lang="en-IN" sz="2300"/>
            </a:br>
            <a:r>
              <a:rPr lang="en-US" sz="2300" b="1">
                <a:effectLst/>
                <a:latin typeface="Times New Roman" panose="02020603050405020304" pitchFamily="18" charset="0"/>
                <a:ea typeface="Times New Roman" panose="02020603050405020304" pitchFamily="18" charset="0"/>
              </a:rPr>
              <a:t>SEWP ZG628T DISSERTATION</a:t>
            </a:r>
            <a:br>
              <a:rPr lang="en-IN" sz="2300"/>
            </a:br>
            <a:r>
              <a:rPr lang="en-IN" sz="2300"/>
              <a:t> 	</a:t>
            </a:r>
          </a:p>
        </p:txBody>
      </p:sp>
      <p:sp>
        <p:nvSpPr>
          <p:cNvPr id="3" name="Subtitle 2">
            <a:extLst>
              <a:ext uri="{FF2B5EF4-FFF2-40B4-BE49-F238E27FC236}">
                <a16:creationId xmlns:a16="http://schemas.microsoft.com/office/drawing/2014/main" id="{D7254584-48D1-1DA6-D11B-206E9CDBCAF1}"/>
              </a:ext>
            </a:extLst>
          </p:cNvPr>
          <p:cNvSpPr>
            <a:spLocks noGrp="1"/>
          </p:cNvSpPr>
          <p:nvPr>
            <p:ph type="subTitle" idx="1"/>
          </p:nvPr>
        </p:nvSpPr>
        <p:spPr>
          <a:xfrm>
            <a:off x="985968" y="5569874"/>
            <a:ext cx="8288035" cy="471488"/>
          </a:xfrm>
        </p:spPr>
        <p:txBody>
          <a:bodyPr>
            <a:normAutofit/>
          </a:bodyPr>
          <a:lstStyle/>
          <a:p>
            <a:pPr algn="l">
              <a:lnSpc>
                <a:spcPct val="90000"/>
              </a:lnSpc>
            </a:pPr>
            <a:r>
              <a:rPr lang="en-IN" sz="900"/>
              <a:t>Submitted by:-Vidhya Shankar Goel</a:t>
            </a:r>
          </a:p>
          <a:p>
            <a:pPr algn="l">
              <a:lnSpc>
                <a:spcPct val="90000"/>
              </a:lnSpc>
            </a:pPr>
            <a:r>
              <a:rPr lang="en-IN" sz="900"/>
              <a:t>Bits ID:- 2018HW70409</a:t>
            </a:r>
          </a:p>
        </p:txBody>
      </p:sp>
      <p:pic>
        <p:nvPicPr>
          <p:cNvPr id="4" name="image1.jpeg" descr="C:\Users\jy326126\AppData\Local\Microsoft\Windows\INetCache\Content.MSO\777B8B84.tmp">
            <a:extLst>
              <a:ext uri="{FF2B5EF4-FFF2-40B4-BE49-F238E27FC236}">
                <a16:creationId xmlns:a16="http://schemas.microsoft.com/office/drawing/2014/main" id="{EE4216B6-8192-81D5-675E-673CD81EEC18}"/>
              </a:ext>
            </a:extLst>
          </p:cNvPr>
          <p:cNvPicPr>
            <a:picLocks noChangeAspect="1"/>
          </p:cNvPicPr>
          <p:nvPr/>
        </p:nvPicPr>
        <p:blipFill>
          <a:blip r:embed="rId2" cstate="print"/>
          <a:stretch>
            <a:fillRect/>
          </a:stretch>
        </p:blipFill>
        <p:spPr>
          <a:xfrm>
            <a:off x="985966" y="842509"/>
            <a:ext cx="3176538" cy="3176538"/>
          </a:xfrm>
          <a:prstGeom prst="rect">
            <a:avLst/>
          </a:prstGeom>
        </p:spPr>
      </p:pic>
      <p:pic>
        <p:nvPicPr>
          <p:cNvPr id="5" name="image2.jpeg" descr="C:\Users\jy326126\AppData\Local\Microsoft\Windows\INetCache\Content.MSO\A7ABF032.tmp">
            <a:extLst>
              <a:ext uri="{FF2B5EF4-FFF2-40B4-BE49-F238E27FC236}">
                <a16:creationId xmlns:a16="http://schemas.microsoft.com/office/drawing/2014/main" id="{110AF07F-503B-01E2-DF93-4DD3D20FEF8A}"/>
              </a:ext>
            </a:extLst>
          </p:cNvPr>
          <p:cNvPicPr>
            <a:picLocks noChangeAspect="1"/>
          </p:cNvPicPr>
          <p:nvPr/>
        </p:nvPicPr>
        <p:blipFill>
          <a:blip r:embed="rId3" cstate="print"/>
          <a:stretch>
            <a:fillRect/>
          </a:stretch>
        </p:blipFill>
        <p:spPr>
          <a:xfrm>
            <a:off x="4579547" y="609600"/>
            <a:ext cx="4506008" cy="3642357"/>
          </a:xfrm>
          <a:prstGeom prst="rect">
            <a:avLst/>
          </a:prstGeom>
        </p:spPr>
      </p:pic>
    </p:spTree>
    <p:extLst>
      <p:ext uri="{BB962C8B-B14F-4D97-AF65-F5344CB8AC3E}">
        <p14:creationId xmlns:p14="http://schemas.microsoft.com/office/powerpoint/2010/main" val="2587321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4" name="Rectangle 20">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8AA9972-074E-0F68-5C9A-8037A23F7A9A}"/>
              </a:ext>
            </a:extLst>
          </p:cNvPr>
          <p:cNvPicPr>
            <a:picLocks noChangeAspect="1"/>
          </p:cNvPicPr>
          <p:nvPr/>
        </p:nvPicPr>
        <p:blipFill rotWithShape="1">
          <a:blip r:embed="rId2"/>
          <a:srcRect r="1" b="1533"/>
          <a:stretch/>
        </p:blipFill>
        <p:spPr>
          <a:xfrm>
            <a:off x="568452" y="571500"/>
            <a:ext cx="11055096" cy="5715000"/>
          </a:xfrm>
          <a:prstGeom prst="rect">
            <a:avLst/>
          </a:prstGeom>
        </p:spPr>
      </p:pic>
    </p:spTree>
    <p:extLst>
      <p:ext uri="{BB962C8B-B14F-4D97-AF65-F5344CB8AC3E}">
        <p14:creationId xmlns:p14="http://schemas.microsoft.com/office/powerpoint/2010/main" val="711145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26E430-C825-364B-EEB6-0C54CF7154D9}"/>
              </a:ext>
            </a:extLst>
          </p:cNvPr>
          <p:cNvSpPr>
            <a:spLocks noGrp="1"/>
          </p:cNvSpPr>
          <p:nvPr>
            <p:ph type="title"/>
          </p:nvPr>
        </p:nvSpPr>
        <p:spPr>
          <a:xfrm>
            <a:off x="1043950" y="1179151"/>
            <a:ext cx="3300646" cy="4463889"/>
          </a:xfrm>
        </p:spPr>
        <p:txBody>
          <a:bodyPr anchor="ctr">
            <a:normAutofit/>
          </a:bodyPr>
          <a:lstStyle/>
          <a:p>
            <a:r>
              <a:rPr lang="en-IN" dirty="0"/>
              <a:t>Total Trade Value – Sheet 3</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4F791D2-3DEA-D499-31BB-FA14127A9FE7}"/>
              </a:ext>
            </a:extLst>
          </p:cNvPr>
          <p:cNvSpPr>
            <a:spLocks noGrp="1"/>
          </p:cNvSpPr>
          <p:nvPr>
            <p:ph idx="1"/>
          </p:nvPr>
        </p:nvSpPr>
        <p:spPr>
          <a:xfrm>
            <a:off x="4978918" y="1109145"/>
            <a:ext cx="6341016" cy="4603900"/>
          </a:xfrm>
        </p:spPr>
        <p:txBody>
          <a:bodyPr anchor="ctr">
            <a:normAutofit/>
          </a:bodyPr>
          <a:lstStyle/>
          <a:p>
            <a:pPr marL="0" indent="0">
              <a:lnSpc>
                <a:spcPct val="90000"/>
              </a:lnSpc>
              <a:buNone/>
            </a:pPr>
            <a:r>
              <a:rPr lang="en-US" sz="1500" b="1" u="sng" dirty="0">
                <a:effectLst/>
                <a:latin typeface="Tableau Semibold"/>
              </a:rPr>
              <a:t>Action:</a:t>
            </a:r>
            <a:endParaRPr lang="en-US" sz="1500" dirty="0">
              <a:effectLst/>
            </a:endParaRPr>
          </a:p>
          <a:p>
            <a:pPr>
              <a:lnSpc>
                <a:spcPct val="90000"/>
              </a:lnSpc>
            </a:pPr>
            <a:r>
              <a:rPr lang="en-US" sz="1500" b="1" dirty="0">
                <a:effectLst/>
                <a:latin typeface="Tableau Semibold"/>
              </a:rPr>
              <a:t>Select Country and Flow of trade from the filter tab. Set the range of Year as desired.</a:t>
            </a:r>
            <a:endParaRPr lang="en-US" sz="1500" dirty="0">
              <a:effectLst/>
            </a:endParaRPr>
          </a:p>
          <a:p>
            <a:pPr marL="0" indent="0">
              <a:lnSpc>
                <a:spcPct val="90000"/>
              </a:lnSpc>
              <a:buNone/>
            </a:pPr>
            <a:br>
              <a:rPr lang="en-US" sz="1500" b="1" dirty="0">
                <a:effectLst/>
                <a:latin typeface="Tableau Semibold"/>
              </a:rPr>
            </a:br>
            <a:endParaRPr lang="en-US" sz="1500" b="1" dirty="0">
              <a:effectLst/>
              <a:latin typeface="Tableau Semibold"/>
            </a:endParaRPr>
          </a:p>
          <a:p>
            <a:pPr marL="0" indent="0">
              <a:lnSpc>
                <a:spcPct val="90000"/>
              </a:lnSpc>
              <a:buNone/>
            </a:pPr>
            <a:r>
              <a:rPr lang="en-US" sz="1500" b="1" u="sng" dirty="0">
                <a:effectLst/>
                <a:latin typeface="Tableau Semibold"/>
              </a:rPr>
              <a:t>Insights:</a:t>
            </a:r>
            <a:endParaRPr lang="en-US" sz="1500" dirty="0">
              <a:effectLst/>
            </a:endParaRPr>
          </a:p>
          <a:p>
            <a:pPr>
              <a:lnSpc>
                <a:spcPct val="90000"/>
              </a:lnSpc>
            </a:pPr>
            <a:r>
              <a:rPr lang="en-US" sz="1500" b="1" dirty="0">
                <a:effectLst/>
                <a:latin typeface="Tableau Semibold"/>
              </a:rPr>
              <a:t>1) The map displays the selected country and its total trade value based on the selected trade flow - export, import, re-export, or re-import.</a:t>
            </a:r>
            <a:endParaRPr lang="en-US" sz="1500" dirty="0">
              <a:effectLst/>
            </a:endParaRPr>
          </a:p>
          <a:p>
            <a:pPr marL="0" indent="0">
              <a:lnSpc>
                <a:spcPct val="90000"/>
              </a:lnSpc>
              <a:buNone/>
            </a:pPr>
            <a:br>
              <a:rPr lang="en-US" sz="1500" b="1" dirty="0">
                <a:effectLst/>
                <a:latin typeface="Tableau Semibold"/>
              </a:rPr>
            </a:br>
            <a:endParaRPr lang="en-US" sz="1500" b="1" dirty="0">
              <a:effectLst/>
              <a:latin typeface="Tableau Semibold"/>
            </a:endParaRPr>
          </a:p>
          <a:p>
            <a:pPr marL="0" indent="0">
              <a:lnSpc>
                <a:spcPct val="90000"/>
              </a:lnSpc>
              <a:buNone/>
            </a:pPr>
            <a:r>
              <a:rPr lang="en-US" sz="1500" b="1" u="sng" dirty="0">
                <a:effectLst/>
                <a:latin typeface="Tableau Semibold"/>
              </a:rPr>
              <a:t>Note:</a:t>
            </a:r>
            <a:endParaRPr lang="en-US" sz="1500" dirty="0">
              <a:effectLst/>
            </a:endParaRPr>
          </a:p>
          <a:p>
            <a:pPr>
              <a:lnSpc>
                <a:spcPct val="90000"/>
              </a:lnSpc>
            </a:pPr>
            <a:r>
              <a:rPr lang="en-US" sz="1500" b="1" dirty="0">
                <a:effectLst/>
                <a:latin typeface="Tableau Semibold"/>
              </a:rPr>
              <a:t>The Flow filter for the USA will not show Re-import, as there is no re-import activity in the country from the given data. Similarly, Australia will not show Re-export, as the re-export activity in Australia stopped since 1999.</a:t>
            </a:r>
            <a:endParaRPr lang="en-IN" sz="1500" dirty="0"/>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16419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C271A9A-18D5-0789-16E3-4CB726066647}"/>
              </a:ext>
            </a:extLst>
          </p:cNvPr>
          <p:cNvPicPr>
            <a:picLocks noChangeAspect="1"/>
          </p:cNvPicPr>
          <p:nvPr/>
        </p:nvPicPr>
        <p:blipFill rotWithShape="1">
          <a:blip r:embed="rId2"/>
          <a:srcRect r="1" b="586"/>
          <a:stretch/>
        </p:blipFill>
        <p:spPr>
          <a:xfrm>
            <a:off x="568452" y="571500"/>
            <a:ext cx="11055096" cy="5715000"/>
          </a:xfrm>
          <a:prstGeom prst="rect">
            <a:avLst/>
          </a:prstGeom>
        </p:spPr>
      </p:pic>
    </p:spTree>
    <p:extLst>
      <p:ext uri="{BB962C8B-B14F-4D97-AF65-F5344CB8AC3E}">
        <p14:creationId xmlns:p14="http://schemas.microsoft.com/office/powerpoint/2010/main" val="2208470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409FFB-7A7D-ED8A-825B-1EBAC0A07F89}"/>
              </a:ext>
            </a:extLst>
          </p:cNvPr>
          <p:cNvSpPr>
            <a:spLocks noGrp="1"/>
          </p:cNvSpPr>
          <p:nvPr>
            <p:ph type="title"/>
          </p:nvPr>
        </p:nvSpPr>
        <p:spPr>
          <a:xfrm>
            <a:off x="1043950" y="1179151"/>
            <a:ext cx="3300646" cy="4463889"/>
          </a:xfrm>
        </p:spPr>
        <p:txBody>
          <a:bodyPr anchor="ctr">
            <a:normAutofit/>
          </a:bodyPr>
          <a:lstStyle/>
          <a:p>
            <a:r>
              <a:rPr lang="en-US" dirty="0"/>
              <a:t>Top Categories based on Quantity- Sheet4</a:t>
            </a:r>
            <a:endParaRPr lang="en-IN" dirty="0"/>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9A849C-E306-3647-89E9-2B92F73A0473}"/>
              </a:ext>
            </a:extLst>
          </p:cNvPr>
          <p:cNvSpPr>
            <a:spLocks noGrp="1"/>
          </p:cNvSpPr>
          <p:nvPr>
            <p:ph idx="1"/>
          </p:nvPr>
        </p:nvSpPr>
        <p:spPr>
          <a:xfrm>
            <a:off x="4978918" y="1109145"/>
            <a:ext cx="6341016" cy="4603900"/>
          </a:xfrm>
        </p:spPr>
        <p:txBody>
          <a:bodyPr anchor="ctr">
            <a:normAutofit/>
          </a:bodyPr>
          <a:lstStyle/>
          <a:p>
            <a:pPr>
              <a:lnSpc>
                <a:spcPct val="90000"/>
              </a:lnSpc>
            </a:pPr>
            <a:r>
              <a:rPr lang="en-US" sz="1100" b="1" u="sng" dirty="0">
                <a:effectLst/>
                <a:latin typeface="Tableau Semibold"/>
              </a:rPr>
              <a:t>Action: </a:t>
            </a:r>
            <a:r>
              <a:rPr lang="en-US" sz="1100" b="1" dirty="0">
                <a:effectLst/>
                <a:latin typeface="Tableau Semibold"/>
              </a:rPr>
              <a:t>Select the Country and the Flow of trade from the filter tabs. Adjust the Year range as desired.</a:t>
            </a:r>
            <a:endParaRPr lang="en-US" sz="1100" dirty="0">
              <a:effectLst/>
            </a:endParaRPr>
          </a:p>
          <a:p>
            <a:pPr marL="0" indent="0">
              <a:lnSpc>
                <a:spcPct val="90000"/>
              </a:lnSpc>
              <a:buNone/>
            </a:pPr>
            <a:br>
              <a:rPr lang="en-US" sz="1100" dirty="0">
                <a:effectLst/>
                <a:latin typeface="Tableau Book"/>
              </a:rPr>
            </a:br>
            <a:endParaRPr lang="en-US" sz="1100" dirty="0">
              <a:effectLst/>
              <a:latin typeface="Tableau Book"/>
            </a:endParaRPr>
          </a:p>
          <a:p>
            <a:pPr marL="0" indent="0">
              <a:lnSpc>
                <a:spcPct val="90000"/>
              </a:lnSpc>
              <a:buNone/>
            </a:pPr>
            <a:r>
              <a:rPr lang="en-US" sz="1100" b="1" u="sng" dirty="0">
                <a:effectLst/>
                <a:latin typeface="Tableau Semibold"/>
              </a:rPr>
              <a:t>Observation:</a:t>
            </a:r>
            <a:endParaRPr lang="en-US" sz="1100" dirty="0">
              <a:effectLst/>
            </a:endParaRPr>
          </a:p>
          <a:p>
            <a:pPr>
              <a:lnSpc>
                <a:spcPct val="90000"/>
              </a:lnSpc>
            </a:pPr>
            <a:r>
              <a:rPr lang="en-US" sz="1100" b="1" dirty="0">
                <a:effectLst/>
                <a:latin typeface="Tableau Semibold"/>
              </a:rPr>
              <a:t>1) There are 12 categories in the given data. Each category has a list commodities. I have analyzed the commodities in the dashboard - 'GLOBAL TRADE ANALYSIS - 2'</a:t>
            </a:r>
            <a:endParaRPr lang="en-US" sz="1100" dirty="0">
              <a:effectLst/>
            </a:endParaRPr>
          </a:p>
          <a:p>
            <a:pPr>
              <a:lnSpc>
                <a:spcPct val="90000"/>
              </a:lnSpc>
            </a:pPr>
            <a:r>
              <a:rPr lang="en-US" sz="1100" b="1" dirty="0">
                <a:effectLst/>
                <a:latin typeface="Tableau Semibold"/>
              </a:rPr>
              <a:t>2) The trade value in billions of US Dollars has been labeled for each category.</a:t>
            </a:r>
            <a:endParaRPr lang="en-US" sz="1100" dirty="0">
              <a:effectLst/>
            </a:endParaRPr>
          </a:p>
          <a:p>
            <a:pPr marL="0" indent="0">
              <a:lnSpc>
                <a:spcPct val="90000"/>
              </a:lnSpc>
              <a:buNone/>
            </a:pPr>
            <a:br>
              <a:rPr lang="en-US" sz="1100" dirty="0">
                <a:effectLst/>
                <a:latin typeface="Tableau Book"/>
              </a:rPr>
            </a:br>
            <a:endParaRPr lang="en-US" sz="1100" dirty="0">
              <a:effectLst/>
              <a:latin typeface="Tableau Book"/>
            </a:endParaRPr>
          </a:p>
          <a:p>
            <a:pPr marL="0" indent="0">
              <a:lnSpc>
                <a:spcPct val="90000"/>
              </a:lnSpc>
              <a:buNone/>
            </a:pPr>
            <a:r>
              <a:rPr lang="en-US" sz="1100" b="1" u="sng" dirty="0">
                <a:effectLst/>
                <a:latin typeface="Tableau Semibold"/>
              </a:rPr>
              <a:t>Insights:</a:t>
            </a:r>
            <a:endParaRPr lang="en-US" sz="1100" dirty="0">
              <a:effectLst/>
            </a:endParaRPr>
          </a:p>
          <a:p>
            <a:pPr>
              <a:lnSpc>
                <a:spcPct val="90000"/>
              </a:lnSpc>
            </a:pPr>
            <a:r>
              <a:rPr lang="en-US" sz="1100" b="1" dirty="0">
                <a:effectLst/>
                <a:latin typeface="Tableau Semibold"/>
              </a:rPr>
              <a:t>1) Per the country and the flow of trade, we can observe the ranking of categories based on demand i.e. Quantity. Example: When we select Australia and Export from the filter tabs, we can observe the top categories.</a:t>
            </a:r>
            <a:endParaRPr lang="en-US" sz="1100" dirty="0">
              <a:effectLst/>
            </a:endParaRPr>
          </a:p>
          <a:p>
            <a:pPr marL="0" indent="0">
              <a:lnSpc>
                <a:spcPct val="90000"/>
              </a:lnSpc>
              <a:buNone/>
            </a:pPr>
            <a:br>
              <a:rPr lang="en-US" sz="1100" dirty="0">
                <a:effectLst/>
                <a:latin typeface="Tableau Book"/>
              </a:rPr>
            </a:br>
            <a:endParaRPr lang="en-US" sz="1100" dirty="0">
              <a:effectLst/>
              <a:latin typeface="Tableau Book"/>
            </a:endParaRPr>
          </a:p>
          <a:p>
            <a:pPr marL="0" indent="0">
              <a:lnSpc>
                <a:spcPct val="90000"/>
              </a:lnSpc>
              <a:buNone/>
            </a:pPr>
            <a:br>
              <a:rPr lang="en-US" sz="1100" dirty="0">
                <a:effectLst/>
                <a:latin typeface="Tableau Book"/>
              </a:rPr>
            </a:br>
            <a:br>
              <a:rPr lang="en-US" sz="1100" dirty="0">
                <a:effectLst/>
                <a:latin typeface="Tableau Book"/>
              </a:rPr>
            </a:br>
            <a:endParaRPr lang="en-IN" sz="1100" dirty="0"/>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86067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5BA2809-4338-E61C-F13E-A3E251DB938F}"/>
              </a:ext>
            </a:extLst>
          </p:cNvPr>
          <p:cNvPicPr>
            <a:picLocks noChangeAspect="1"/>
          </p:cNvPicPr>
          <p:nvPr/>
        </p:nvPicPr>
        <p:blipFill>
          <a:blip r:embed="rId2"/>
          <a:stretch>
            <a:fillRect/>
          </a:stretch>
        </p:blipFill>
        <p:spPr>
          <a:xfrm>
            <a:off x="1239386" y="1131994"/>
            <a:ext cx="9715104" cy="4590386"/>
          </a:xfrm>
          <a:prstGeom prst="rect">
            <a:avLst/>
          </a:prstGeom>
        </p:spPr>
      </p:pic>
    </p:spTree>
    <p:extLst>
      <p:ext uri="{BB962C8B-B14F-4D97-AF65-F5344CB8AC3E}">
        <p14:creationId xmlns:p14="http://schemas.microsoft.com/office/powerpoint/2010/main" val="1657667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A4FCBDF-7A52-75B4-6B1D-28CA502AC632}"/>
              </a:ext>
            </a:extLst>
          </p:cNvPr>
          <p:cNvSpPr>
            <a:spLocks noGrp="1"/>
          </p:cNvSpPr>
          <p:nvPr>
            <p:ph type="title"/>
          </p:nvPr>
        </p:nvSpPr>
        <p:spPr>
          <a:xfrm>
            <a:off x="643467" y="816638"/>
            <a:ext cx="3367359" cy="5224724"/>
          </a:xfrm>
        </p:spPr>
        <p:txBody>
          <a:bodyPr anchor="ctr">
            <a:normAutofit/>
          </a:bodyPr>
          <a:lstStyle/>
          <a:p>
            <a:r>
              <a:rPr lang="en-IN" dirty="0"/>
              <a:t>Trade Balance- Sheet 5		</a:t>
            </a:r>
          </a:p>
        </p:txBody>
      </p:sp>
      <p:sp>
        <p:nvSpPr>
          <p:cNvPr id="3" name="Content Placeholder 2">
            <a:extLst>
              <a:ext uri="{FF2B5EF4-FFF2-40B4-BE49-F238E27FC236}">
                <a16:creationId xmlns:a16="http://schemas.microsoft.com/office/drawing/2014/main" id="{91F23A69-6306-AAC7-B605-DA11F32F2E3F}"/>
              </a:ext>
            </a:extLst>
          </p:cNvPr>
          <p:cNvSpPr>
            <a:spLocks noGrp="1"/>
          </p:cNvSpPr>
          <p:nvPr>
            <p:ph idx="1"/>
          </p:nvPr>
        </p:nvSpPr>
        <p:spPr>
          <a:xfrm>
            <a:off x="4654295" y="816638"/>
            <a:ext cx="4619706" cy="5224724"/>
          </a:xfrm>
        </p:spPr>
        <p:txBody>
          <a:bodyPr anchor="ctr">
            <a:normAutofit/>
          </a:bodyPr>
          <a:lstStyle/>
          <a:p>
            <a:pPr>
              <a:lnSpc>
                <a:spcPct val="90000"/>
              </a:lnSpc>
            </a:pPr>
            <a:r>
              <a:rPr lang="en-US" sz="1400" b="1" u="sng" dirty="0">
                <a:effectLst/>
                <a:latin typeface="Tableau Semibold"/>
              </a:rPr>
              <a:t>Action:</a:t>
            </a:r>
            <a:r>
              <a:rPr lang="en-US" sz="1400" b="1" dirty="0">
                <a:effectLst/>
                <a:latin typeface="Tableau Semibold"/>
              </a:rPr>
              <a:t> Select the Country and the Flow of trade from the filter tabs. Adjust the Year range as desired.</a:t>
            </a:r>
            <a:endParaRPr lang="en-US" sz="1400" dirty="0">
              <a:effectLst/>
            </a:endParaRPr>
          </a:p>
          <a:p>
            <a:pPr marL="0" indent="0">
              <a:lnSpc>
                <a:spcPct val="90000"/>
              </a:lnSpc>
              <a:buNone/>
            </a:pPr>
            <a:br>
              <a:rPr lang="en-US" sz="1400" dirty="0">
                <a:effectLst/>
                <a:latin typeface="Tableau Book"/>
              </a:rPr>
            </a:br>
            <a:endParaRPr lang="en-US" sz="1400" dirty="0">
              <a:effectLst/>
              <a:latin typeface="Tableau Book"/>
            </a:endParaRPr>
          </a:p>
          <a:p>
            <a:pPr marL="0" indent="0">
              <a:lnSpc>
                <a:spcPct val="90000"/>
              </a:lnSpc>
              <a:buNone/>
            </a:pPr>
            <a:r>
              <a:rPr lang="en-US" sz="1400" b="1" u="sng" dirty="0">
                <a:effectLst/>
                <a:latin typeface="Tableau Semibold"/>
              </a:rPr>
              <a:t>Observation:</a:t>
            </a:r>
            <a:r>
              <a:rPr lang="en-US" sz="1400" b="1" dirty="0">
                <a:effectLst/>
                <a:latin typeface="Tableau Semibold"/>
              </a:rPr>
              <a:t> The Trade balance has been calculated by subtracting the total import value from the total export value. It measures the country's net income earned on international assets. If the Trade Balance is positive, then it is called Trade Surplus, while a negative value is called Trade Deficit. Most countries regard Trade Deficit as unfavorable. This indicates the country imports commodities more than it exports them. However, a trade surplus may not be in the country's best interests.</a:t>
            </a:r>
            <a:endParaRPr lang="en-US" sz="1400" dirty="0">
              <a:effectLst/>
            </a:endParaRPr>
          </a:p>
          <a:p>
            <a:pPr marL="0" indent="0">
              <a:lnSpc>
                <a:spcPct val="90000"/>
              </a:lnSpc>
              <a:buNone/>
            </a:pPr>
            <a:br>
              <a:rPr lang="en-US" sz="1400" dirty="0">
                <a:effectLst/>
                <a:latin typeface="Tableau Book"/>
              </a:rPr>
            </a:br>
            <a:endParaRPr lang="en-US" sz="1400" dirty="0">
              <a:effectLst/>
              <a:latin typeface="Tableau Book"/>
            </a:endParaRPr>
          </a:p>
          <a:p>
            <a:pPr marL="0" indent="0">
              <a:lnSpc>
                <a:spcPct val="90000"/>
              </a:lnSpc>
              <a:buNone/>
            </a:pPr>
            <a:r>
              <a:rPr lang="en-US" sz="1400" b="1" u="sng" dirty="0">
                <a:effectLst/>
                <a:latin typeface="Tableau Semibold"/>
              </a:rPr>
              <a:t>Insight:</a:t>
            </a:r>
            <a:r>
              <a:rPr lang="en-US" sz="1400" b="1" dirty="0">
                <a:effectLst/>
                <a:latin typeface="Tableau Semibold"/>
              </a:rPr>
              <a:t> </a:t>
            </a:r>
            <a:endParaRPr lang="en-US" sz="1400" dirty="0">
              <a:effectLst/>
            </a:endParaRPr>
          </a:p>
          <a:p>
            <a:pPr>
              <a:lnSpc>
                <a:spcPct val="90000"/>
              </a:lnSpc>
            </a:pPr>
            <a:r>
              <a:rPr lang="en-US" sz="1400" b="1" dirty="0">
                <a:effectLst/>
                <a:latin typeface="Tableau Semibold"/>
              </a:rPr>
              <a:t>1) The Trade Balance has been positive for the three countries throughout the years 1988 - 2016, indicating Trade Surplus.</a:t>
            </a:r>
            <a:endParaRPr lang="en-US" sz="1400" dirty="0">
              <a:effectLst/>
            </a:endParaRPr>
          </a:p>
          <a:p>
            <a:pPr marL="0" indent="0">
              <a:lnSpc>
                <a:spcPct val="90000"/>
              </a:lnSpc>
              <a:buNone/>
            </a:pPr>
            <a:br>
              <a:rPr lang="en-US" sz="1400" dirty="0">
                <a:effectLst/>
                <a:latin typeface="Tableau Book"/>
              </a:rPr>
            </a:br>
            <a:endParaRPr lang="en-IN" sz="1400" dirty="0"/>
          </a:p>
        </p:txBody>
      </p:sp>
    </p:spTree>
    <p:extLst>
      <p:ext uri="{BB962C8B-B14F-4D97-AF65-F5344CB8AC3E}">
        <p14:creationId xmlns:p14="http://schemas.microsoft.com/office/powerpoint/2010/main" val="2858333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6D359FC-48A6-2809-8BF4-F8885EE139EB}"/>
              </a:ext>
            </a:extLst>
          </p:cNvPr>
          <p:cNvPicPr>
            <a:picLocks noChangeAspect="1"/>
          </p:cNvPicPr>
          <p:nvPr/>
        </p:nvPicPr>
        <p:blipFill rotWithShape="1">
          <a:blip r:embed="rId2"/>
          <a:srcRect l="453" r="894" b="1"/>
          <a:stretch/>
        </p:blipFill>
        <p:spPr>
          <a:xfrm>
            <a:off x="568452" y="571500"/>
            <a:ext cx="11055096" cy="5715000"/>
          </a:xfrm>
          <a:prstGeom prst="rect">
            <a:avLst/>
          </a:prstGeom>
        </p:spPr>
      </p:pic>
    </p:spTree>
    <p:extLst>
      <p:ext uri="{BB962C8B-B14F-4D97-AF65-F5344CB8AC3E}">
        <p14:creationId xmlns:p14="http://schemas.microsoft.com/office/powerpoint/2010/main" val="3880935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54BEF1A-B73C-8B5C-7313-91A07A86C2A9}"/>
              </a:ext>
            </a:extLst>
          </p:cNvPr>
          <p:cNvSpPr>
            <a:spLocks noGrp="1"/>
          </p:cNvSpPr>
          <p:nvPr>
            <p:ph type="title"/>
          </p:nvPr>
        </p:nvSpPr>
        <p:spPr>
          <a:xfrm>
            <a:off x="643467" y="816638"/>
            <a:ext cx="3367359" cy="5224724"/>
          </a:xfrm>
        </p:spPr>
        <p:txBody>
          <a:bodyPr anchor="ctr">
            <a:normAutofit/>
          </a:bodyPr>
          <a:lstStyle/>
          <a:p>
            <a:r>
              <a:rPr lang="en-IN" dirty="0"/>
              <a:t>Trade Balance Analysis – Sheet 6  	</a:t>
            </a:r>
          </a:p>
        </p:txBody>
      </p:sp>
      <p:sp>
        <p:nvSpPr>
          <p:cNvPr id="3" name="Content Placeholder 2">
            <a:extLst>
              <a:ext uri="{FF2B5EF4-FFF2-40B4-BE49-F238E27FC236}">
                <a16:creationId xmlns:a16="http://schemas.microsoft.com/office/drawing/2014/main" id="{F807225D-B093-87E7-39DE-67BA270DF28C}"/>
              </a:ext>
            </a:extLst>
          </p:cNvPr>
          <p:cNvSpPr>
            <a:spLocks noGrp="1"/>
          </p:cNvSpPr>
          <p:nvPr>
            <p:ph idx="1"/>
          </p:nvPr>
        </p:nvSpPr>
        <p:spPr>
          <a:xfrm>
            <a:off x="4654295" y="816638"/>
            <a:ext cx="4619706" cy="5224724"/>
          </a:xfrm>
        </p:spPr>
        <p:txBody>
          <a:bodyPr anchor="ctr">
            <a:normAutofit/>
          </a:bodyPr>
          <a:lstStyle/>
          <a:p>
            <a:pPr marL="0" indent="0">
              <a:lnSpc>
                <a:spcPct val="90000"/>
              </a:lnSpc>
              <a:buNone/>
            </a:pPr>
            <a:r>
              <a:rPr lang="en-US" sz="1500" b="1" u="sng" dirty="0">
                <a:effectLst/>
                <a:latin typeface="Tableau Semibold"/>
              </a:rPr>
              <a:t>Action:</a:t>
            </a:r>
            <a:r>
              <a:rPr lang="en-US" sz="1500" b="1" dirty="0">
                <a:effectLst/>
                <a:latin typeface="Tableau Semibold"/>
              </a:rPr>
              <a:t> Select the Country and adjust the range of Year to observe the overall Trade Balance for those years. </a:t>
            </a:r>
            <a:br>
              <a:rPr lang="en-US" sz="1500" dirty="0">
                <a:effectLst/>
                <a:latin typeface="Tableau Book"/>
              </a:rPr>
            </a:br>
            <a:endParaRPr lang="en-US" sz="1500" dirty="0">
              <a:effectLst/>
              <a:latin typeface="Tableau Book"/>
            </a:endParaRPr>
          </a:p>
          <a:p>
            <a:pPr marL="0" indent="0">
              <a:lnSpc>
                <a:spcPct val="90000"/>
              </a:lnSpc>
              <a:buNone/>
            </a:pPr>
            <a:r>
              <a:rPr lang="en-US" sz="1500" b="1" u="sng" dirty="0">
                <a:effectLst/>
                <a:latin typeface="Tableau Semibold"/>
              </a:rPr>
              <a:t>Observation:</a:t>
            </a:r>
            <a:r>
              <a:rPr lang="en-US" sz="1500" b="1" dirty="0">
                <a:effectLst/>
                <a:latin typeface="Tableau Semibold"/>
              </a:rPr>
              <a:t> We can observe the ranking of Countries by their Trade Balance.</a:t>
            </a:r>
            <a:br>
              <a:rPr lang="en-US" sz="1500" dirty="0">
                <a:effectLst/>
                <a:latin typeface="Tableau Book"/>
              </a:rPr>
            </a:br>
            <a:endParaRPr lang="en-US" sz="1500" dirty="0">
              <a:effectLst/>
              <a:latin typeface="Tableau Book"/>
            </a:endParaRPr>
          </a:p>
          <a:p>
            <a:pPr marL="0" indent="0">
              <a:lnSpc>
                <a:spcPct val="90000"/>
              </a:lnSpc>
              <a:buNone/>
            </a:pPr>
            <a:r>
              <a:rPr lang="en-US" sz="1500" b="1" u="sng" dirty="0">
                <a:effectLst/>
                <a:latin typeface="Tableau Semibold"/>
              </a:rPr>
              <a:t>Insight: </a:t>
            </a:r>
            <a:endParaRPr lang="en-US" sz="1500" dirty="0">
              <a:effectLst/>
            </a:endParaRPr>
          </a:p>
          <a:p>
            <a:pPr>
              <a:lnSpc>
                <a:spcPct val="90000"/>
              </a:lnSpc>
            </a:pPr>
            <a:r>
              <a:rPr lang="en-US" sz="1500" b="1" dirty="0">
                <a:effectLst/>
                <a:latin typeface="Tableau Semibold"/>
              </a:rPr>
              <a:t>1) The Ranking is in this order - Australia &gt; USA &gt; Canada for the years 1988-2016. While, for the years 2012 - 2016 the ranking is as follows - Australia &gt; Canada &gt; USA. Considering 2016 alone, the ranking is the same as the previous setting (2012 - 2016).</a:t>
            </a:r>
            <a:endParaRPr lang="en-US" sz="1500" dirty="0">
              <a:effectLst/>
            </a:endParaRPr>
          </a:p>
          <a:p>
            <a:pPr>
              <a:lnSpc>
                <a:spcPct val="90000"/>
              </a:lnSpc>
            </a:pPr>
            <a:r>
              <a:rPr lang="en-US" sz="1500" b="1" dirty="0">
                <a:effectLst/>
                <a:latin typeface="Tableau Semibold"/>
              </a:rPr>
              <a:t>2) Trade Surplus countries may not be suitable for Import business, as countries tend to levy higher import duty on commodities. This is done so that domestic goods are consumed more than foreign goods by their people. </a:t>
            </a:r>
            <a:endParaRPr lang="en-US" sz="1500" dirty="0">
              <a:effectLst/>
            </a:endParaRPr>
          </a:p>
          <a:p>
            <a:pPr marL="0" indent="0">
              <a:lnSpc>
                <a:spcPct val="90000"/>
              </a:lnSpc>
              <a:buNone/>
            </a:pPr>
            <a:br>
              <a:rPr lang="en-US" sz="1500" dirty="0">
                <a:effectLst/>
                <a:latin typeface="Tableau Book"/>
              </a:rPr>
            </a:br>
            <a:endParaRPr lang="en-IN" sz="1500" dirty="0"/>
          </a:p>
        </p:txBody>
      </p:sp>
    </p:spTree>
    <p:extLst>
      <p:ext uri="{BB962C8B-B14F-4D97-AF65-F5344CB8AC3E}">
        <p14:creationId xmlns:p14="http://schemas.microsoft.com/office/powerpoint/2010/main" val="3173509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5FCB58E-4336-DFC5-53BE-6E082D9ABBC4}"/>
              </a:ext>
            </a:extLst>
          </p:cNvPr>
          <p:cNvPicPr>
            <a:picLocks noChangeAspect="1"/>
          </p:cNvPicPr>
          <p:nvPr/>
        </p:nvPicPr>
        <p:blipFill rotWithShape="1">
          <a:blip r:embed="rId2"/>
          <a:srcRect t="386" r="1" b="200"/>
          <a:stretch/>
        </p:blipFill>
        <p:spPr>
          <a:xfrm>
            <a:off x="568452" y="571500"/>
            <a:ext cx="11055096" cy="5715000"/>
          </a:xfrm>
          <a:prstGeom prst="rect">
            <a:avLst/>
          </a:prstGeom>
        </p:spPr>
      </p:pic>
    </p:spTree>
    <p:extLst>
      <p:ext uri="{BB962C8B-B14F-4D97-AF65-F5344CB8AC3E}">
        <p14:creationId xmlns:p14="http://schemas.microsoft.com/office/powerpoint/2010/main" val="2102046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C0DF4D-BDC4-DD23-4532-22BECDB6BF2C}"/>
              </a:ext>
            </a:extLst>
          </p:cNvPr>
          <p:cNvSpPr>
            <a:spLocks noGrp="1"/>
          </p:cNvSpPr>
          <p:nvPr>
            <p:ph type="title"/>
          </p:nvPr>
        </p:nvSpPr>
        <p:spPr>
          <a:xfrm>
            <a:off x="643467" y="816638"/>
            <a:ext cx="3367359" cy="5224724"/>
          </a:xfrm>
        </p:spPr>
        <p:txBody>
          <a:bodyPr anchor="ctr">
            <a:normAutofit/>
          </a:bodyPr>
          <a:lstStyle/>
          <a:p>
            <a:r>
              <a:rPr lang="en-US" dirty="0"/>
              <a:t>Top Commodities based on Trade Value- Sheet 7	</a:t>
            </a:r>
            <a:endParaRPr lang="en-IN" dirty="0"/>
          </a:p>
        </p:txBody>
      </p:sp>
      <p:sp>
        <p:nvSpPr>
          <p:cNvPr id="3" name="Content Placeholder 2">
            <a:extLst>
              <a:ext uri="{FF2B5EF4-FFF2-40B4-BE49-F238E27FC236}">
                <a16:creationId xmlns:a16="http://schemas.microsoft.com/office/drawing/2014/main" id="{871C0166-F2A9-B759-65CD-4B0CF76DD962}"/>
              </a:ext>
            </a:extLst>
          </p:cNvPr>
          <p:cNvSpPr>
            <a:spLocks noGrp="1"/>
          </p:cNvSpPr>
          <p:nvPr>
            <p:ph idx="1"/>
          </p:nvPr>
        </p:nvSpPr>
        <p:spPr>
          <a:xfrm>
            <a:off x="4654295" y="816638"/>
            <a:ext cx="4619706" cy="5224724"/>
          </a:xfrm>
        </p:spPr>
        <p:txBody>
          <a:bodyPr anchor="ctr">
            <a:normAutofit/>
          </a:bodyPr>
          <a:lstStyle/>
          <a:p>
            <a:pPr marL="0" indent="0">
              <a:lnSpc>
                <a:spcPct val="90000"/>
              </a:lnSpc>
              <a:buNone/>
            </a:pPr>
            <a:r>
              <a:rPr lang="en-US" sz="1400" b="1" u="sng">
                <a:effectLst/>
                <a:latin typeface="Tableau Semibold"/>
              </a:rPr>
              <a:t>Action: </a:t>
            </a:r>
            <a:r>
              <a:rPr lang="en-US" sz="1400" b="1">
                <a:effectLst/>
                <a:latin typeface="Tableau Semibold"/>
              </a:rPr>
              <a:t>Select the Country and the Flow of trade from the filter tabs. Adjust the Year range as desired.</a:t>
            </a:r>
            <a:endParaRPr lang="en-US" sz="1400">
              <a:effectLst/>
            </a:endParaRPr>
          </a:p>
          <a:p>
            <a:pPr marL="0" indent="0">
              <a:lnSpc>
                <a:spcPct val="90000"/>
              </a:lnSpc>
              <a:buNone/>
            </a:pPr>
            <a:br>
              <a:rPr lang="en-US" sz="1400" b="1">
                <a:effectLst/>
                <a:latin typeface="Tableau Semibold"/>
              </a:rPr>
            </a:br>
            <a:endParaRPr lang="en-US" sz="1400" b="1">
              <a:effectLst/>
              <a:latin typeface="Tableau Semibold"/>
            </a:endParaRPr>
          </a:p>
          <a:p>
            <a:pPr marL="0" indent="0">
              <a:lnSpc>
                <a:spcPct val="90000"/>
              </a:lnSpc>
              <a:buNone/>
            </a:pPr>
            <a:r>
              <a:rPr lang="en-US" sz="1400" b="1" u="sng">
                <a:effectLst/>
                <a:latin typeface="Tableau Semibold"/>
              </a:rPr>
              <a:t>Observation: </a:t>
            </a:r>
            <a:r>
              <a:rPr lang="en-US" sz="1400" b="1">
                <a:effectLst/>
                <a:latin typeface="Tableau Semibold"/>
              </a:rPr>
              <a:t>Each Category has a list of commodities. The chart shows the top commodities based on its demand </a:t>
            </a:r>
            <a:r>
              <a:rPr lang="en-US" sz="1400" b="1" err="1">
                <a:effectLst/>
                <a:latin typeface="Tableau Semibold"/>
              </a:rPr>
              <a:t>i.e</a:t>
            </a:r>
            <a:r>
              <a:rPr lang="en-US" sz="1400" b="1">
                <a:effectLst/>
                <a:latin typeface="Tableau Semibold"/>
              </a:rPr>
              <a:t> Quantity for the selected Flow of trade.</a:t>
            </a:r>
            <a:endParaRPr lang="en-US" sz="1400">
              <a:effectLst/>
            </a:endParaRPr>
          </a:p>
          <a:p>
            <a:pPr marL="0" indent="0">
              <a:lnSpc>
                <a:spcPct val="90000"/>
              </a:lnSpc>
              <a:buNone/>
            </a:pPr>
            <a:br>
              <a:rPr lang="en-US" sz="1400" b="1">
                <a:effectLst/>
                <a:latin typeface="Tableau Semibold"/>
              </a:rPr>
            </a:br>
            <a:endParaRPr lang="en-US" sz="1400" b="1">
              <a:effectLst/>
              <a:latin typeface="Tableau Semibold"/>
            </a:endParaRPr>
          </a:p>
          <a:p>
            <a:pPr marL="0" indent="0">
              <a:lnSpc>
                <a:spcPct val="90000"/>
              </a:lnSpc>
              <a:buNone/>
            </a:pPr>
            <a:r>
              <a:rPr lang="en-US" sz="1400" b="1" u="sng">
                <a:effectLst/>
                <a:latin typeface="Tableau Semibold"/>
              </a:rPr>
              <a:t>Insights:</a:t>
            </a:r>
            <a:endParaRPr lang="en-US" sz="1400">
              <a:effectLst/>
            </a:endParaRPr>
          </a:p>
          <a:p>
            <a:pPr>
              <a:lnSpc>
                <a:spcPct val="90000"/>
              </a:lnSpc>
            </a:pPr>
            <a:r>
              <a:rPr lang="en-US" sz="1400" b="1">
                <a:effectLst/>
                <a:latin typeface="Tableau Semibold"/>
              </a:rPr>
              <a:t>1) Selecting the country and a flow of trade for the range of years, will show the top commodities based on the traded Quantity. Example: Selecting Canada and Export from their filter tabs, and setting the year from 1988 to 2016, will show that Wheat except durum wheat as the largest exported commodity. The total trade value for this commodity during those years is labeled on the chart. </a:t>
            </a:r>
            <a:endParaRPr lang="en-US" sz="1400">
              <a:effectLst/>
            </a:endParaRPr>
          </a:p>
          <a:p>
            <a:pPr>
              <a:lnSpc>
                <a:spcPct val="90000"/>
              </a:lnSpc>
            </a:pPr>
            <a:r>
              <a:rPr lang="en-US" sz="1400" b="1">
                <a:effectLst/>
                <a:latin typeface="Tableau Semibold"/>
              </a:rPr>
              <a:t>2) We can perform the same action for other countries and observe the top commodities.</a:t>
            </a:r>
            <a:endParaRPr lang="en-US" sz="1400">
              <a:effectLst/>
            </a:endParaRPr>
          </a:p>
          <a:p>
            <a:pPr marL="0" indent="0">
              <a:lnSpc>
                <a:spcPct val="90000"/>
              </a:lnSpc>
              <a:buNone/>
            </a:pPr>
            <a:br>
              <a:rPr lang="en-US" sz="1400" b="1">
                <a:effectLst/>
                <a:latin typeface="Tableau Semibold"/>
              </a:rPr>
            </a:br>
            <a:endParaRPr lang="en-IN" sz="1400"/>
          </a:p>
        </p:txBody>
      </p:sp>
    </p:spTree>
    <p:extLst>
      <p:ext uri="{BB962C8B-B14F-4D97-AF65-F5344CB8AC3E}">
        <p14:creationId xmlns:p14="http://schemas.microsoft.com/office/powerpoint/2010/main" val="3579007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988B8C-7A38-8E63-BBB8-3DA9F42B2F85}"/>
              </a:ext>
            </a:extLst>
          </p:cNvPr>
          <p:cNvSpPr>
            <a:spLocks noGrp="1"/>
          </p:cNvSpPr>
          <p:nvPr>
            <p:ph type="title"/>
          </p:nvPr>
        </p:nvSpPr>
        <p:spPr>
          <a:xfrm>
            <a:off x="652481" y="1382486"/>
            <a:ext cx="3547581" cy="4093028"/>
          </a:xfrm>
        </p:spPr>
        <p:txBody>
          <a:bodyPr anchor="ctr">
            <a:normAutofit/>
          </a:bodyPr>
          <a:lstStyle/>
          <a:p>
            <a:r>
              <a:rPr lang="en-IN" sz="4400" b="1" spc="-5" dirty="0">
                <a:latin typeface="Calibri"/>
                <a:cs typeface="Calibri"/>
              </a:rPr>
              <a:t>Contents</a:t>
            </a:r>
            <a:endParaRPr lang="en-IN" sz="4400" dirty="0"/>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3A922B54-E10D-66A5-F567-BF27CA7D33BE}"/>
              </a:ext>
            </a:extLst>
          </p:cNvPr>
          <p:cNvGraphicFramePr>
            <a:graphicFrameLocks noGrp="1"/>
          </p:cNvGraphicFramePr>
          <p:nvPr>
            <p:ph idx="1"/>
            <p:extLst>
              <p:ext uri="{D42A27DB-BD31-4B8C-83A1-F6EECF244321}">
                <p14:modId xmlns:p14="http://schemas.microsoft.com/office/powerpoint/2010/main" val="2291786826"/>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9315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4EDDA81-ED43-2675-F1D0-8C828861C125}"/>
              </a:ext>
            </a:extLst>
          </p:cNvPr>
          <p:cNvPicPr>
            <a:picLocks noChangeAspect="1"/>
          </p:cNvPicPr>
          <p:nvPr/>
        </p:nvPicPr>
        <p:blipFill rotWithShape="1">
          <a:blip r:embed="rId2"/>
          <a:srcRect r="1" b="1062"/>
          <a:stretch/>
        </p:blipFill>
        <p:spPr>
          <a:xfrm>
            <a:off x="568452" y="571500"/>
            <a:ext cx="11055096" cy="5715000"/>
          </a:xfrm>
          <a:prstGeom prst="rect">
            <a:avLst/>
          </a:prstGeom>
        </p:spPr>
      </p:pic>
    </p:spTree>
    <p:extLst>
      <p:ext uri="{BB962C8B-B14F-4D97-AF65-F5344CB8AC3E}">
        <p14:creationId xmlns:p14="http://schemas.microsoft.com/office/powerpoint/2010/main" val="1794323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EA6ADF7-A68B-3F34-E424-7424D2DD4DCF}"/>
              </a:ext>
            </a:extLst>
          </p:cNvPr>
          <p:cNvSpPr>
            <a:spLocks noGrp="1"/>
          </p:cNvSpPr>
          <p:nvPr>
            <p:ph type="title"/>
          </p:nvPr>
        </p:nvSpPr>
        <p:spPr>
          <a:xfrm>
            <a:off x="643467" y="816638"/>
            <a:ext cx="3367359" cy="5224724"/>
          </a:xfrm>
        </p:spPr>
        <p:txBody>
          <a:bodyPr anchor="ctr">
            <a:normAutofit/>
          </a:bodyPr>
          <a:lstStyle/>
          <a:p>
            <a:r>
              <a:rPr lang="en-US" dirty="0"/>
              <a:t>Unit Price of the Commodity over the years (1988 to 2016) – Sheet 8	</a:t>
            </a:r>
            <a:endParaRPr lang="en-IN" dirty="0"/>
          </a:p>
        </p:txBody>
      </p:sp>
      <p:sp>
        <p:nvSpPr>
          <p:cNvPr id="3" name="Content Placeholder 2">
            <a:extLst>
              <a:ext uri="{FF2B5EF4-FFF2-40B4-BE49-F238E27FC236}">
                <a16:creationId xmlns:a16="http://schemas.microsoft.com/office/drawing/2014/main" id="{22FFCE01-7611-0992-2A9F-530F5F04FA51}"/>
              </a:ext>
            </a:extLst>
          </p:cNvPr>
          <p:cNvSpPr>
            <a:spLocks noGrp="1"/>
          </p:cNvSpPr>
          <p:nvPr>
            <p:ph idx="1"/>
          </p:nvPr>
        </p:nvSpPr>
        <p:spPr>
          <a:xfrm>
            <a:off x="4654295" y="816638"/>
            <a:ext cx="4619706" cy="5224724"/>
          </a:xfrm>
        </p:spPr>
        <p:txBody>
          <a:bodyPr anchor="ctr">
            <a:normAutofit/>
          </a:bodyPr>
          <a:lstStyle/>
          <a:p>
            <a:pPr marL="0" indent="0">
              <a:lnSpc>
                <a:spcPct val="90000"/>
              </a:lnSpc>
              <a:buNone/>
            </a:pPr>
            <a:r>
              <a:rPr lang="en-US" sz="1400" b="1" u="sng" dirty="0">
                <a:effectLst/>
                <a:latin typeface="Tableau Semibold"/>
              </a:rPr>
              <a:t>Action:</a:t>
            </a:r>
            <a:r>
              <a:rPr lang="en-US" sz="1400" b="1" dirty="0">
                <a:effectLst/>
                <a:latin typeface="Tableau Semibold"/>
              </a:rPr>
              <a:t> Select a country, a flow of trade , and a commodity from their respective filter tabs and observe the commodity's unit price for that country and flow of trade during a period. </a:t>
            </a:r>
            <a:endParaRPr lang="en-US" sz="1400" dirty="0">
              <a:effectLst/>
            </a:endParaRPr>
          </a:p>
          <a:p>
            <a:pPr marL="0" indent="0">
              <a:lnSpc>
                <a:spcPct val="90000"/>
              </a:lnSpc>
              <a:buNone/>
            </a:pPr>
            <a:br>
              <a:rPr lang="en-US" sz="1400" b="1" dirty="0">
                <a:effectLst/>
                <a:latin typeface="Tableau Semibold"/>
              </a:rPr>
            </a:br>
            <a:endParaRPr lang="en-US" sz="1400" b="1" dirty="0">
              <a:effectLst/>
              <a:latin typeface="Tableau Semibold"/>
            </a:endParaRPr>
          </a:p>
          <a:p>
            <a:pPr marL="0" indent="0">
              <a:lnSpc>
                <a:spcPct val="90000"/>
              </a:lnSpc>
              <a:buNone/>
            </a:pPr>
            <a:r>
              <a:rPr lang="en-US" sz="1400" b="1" u="sng" dirty="0">
                <a:effectLst/>
                <a:latin typeface="Tableau Semibold"/>
              </a:rPr>
              <a:t>Observation:</a:t>
            </a:r>
            <a:r>
              <a:rPr lang="en-US" sz="1400" b="1" dirty="0">
                <a:effectLst/>
                <a:latin typeface="Tableau Semibold"/>
              </a:rPr>
              <a:t> The Unit price equals Trade Value / Quantity. The chart shows the unit prices for the commodity during the set period of years. The Unit price varies for each country and the flow of trade.</a:t>
            </a:r>
            <a:endParaRPr lang="en-US" sz="1400" dirty="0">
              <a:effectLst/>
            </a:endParaRPr>
          </a:p>
          <a:p>
            <a:pPr marL="0" indent="0">
              <a:lnSpc>
                <a:spcPct val="90000"/>
              </a:lnSpc>
              <a:buNone/>
            </a:pPr>
            <a:br>
              <a:rPr lang="en-US" sz="1400" b="1" dirty="0">
                <a:effectLst/>
                <a:latin typeface="Tableau Semibold"/>
              </a:rPr>
            </a:br>
            <a:endParaRPr lang="en-US" sz="1400" b="1" dirty="0">
              <a:effectLst/>
              <a:latin typeface="Tableau Semibold"/>
            </a:endParaRPr>
          </a:p>
          <a:p>
            <a:pPr marL="0" indent="0">
              <a:lnSpc>
                <a:spcPct val="90000"/>
              </a:lnSpc>
              <a:buNone/>
            </a:pPr>
            <a:r>
              <a:rPr lang="en-US" sz="1400" b="1" u="sng" dirty="0">
                <a:effectLst/>
                <a:latin typeface="Tableau Semibold"/>
              </a:rPr>
              <a:t>Insight:</a:t>
            </a:r>
            <a:r>
              <a:rPr lang="en-US" sz="1400" b="1" dirty="0">
                <a:effectLst/>
                <a:latin typeface="Tableau Semibold"/>
              </a:rPr>
              <a:t> </a:t>
            </a:r>
            <a:endParaRPr lang="en-US" sz="1400" dirty="0">
              <a:effectLst/>
            </a:endParaRPr>
          </a:p>
          <a:p>
            <a:pPr>
              <a:lnSpc>
                <a:spcPct val="90000"/>
              </a:lnSpc>
            </a:pPr>
            <a:r>
              <a:rPr lang="en-US" sz="1400" b="1" dirty="0">
                <a:effectLst/>
                <a:latin typeface="Tableau Semibold"/>
              </a:rPr>
              <a:t>1) Information on Unit prices can be seen for the selected country, flow of trade and commodity.</a:t>
            </a:r>
            <a:endParaRPr lang="en-US" sz="1400" dirty="0">
              <a:effectLst/>
            </a:endParaRPr>
          </a:p>
          <a:p>
            <a:pPr>
              <a:lnSpc>
                <a:spcPct val="90000"/>
              </a:lnSpc>
            </a:pPr>
            <a:r>
              <a:rPr lang="en-US" sz="1400" b="1" dirty="0">
                <a:effectLst/>
                <a:latin typeface="Tableau Semibold"/>
              </a:rPr>
              <a:t>For Example: If we are interested in knowing the unit price for a top export commodity, we must select the commodity from the commodity filter. The line chart is color coded based on Country.</a:t>
            </a:r>
            <a:endParaRPr lang="en-US" sz="1400" dirty="0">
              <a:effectLst/>
            </a:endParaRPr>
          </a:p>
          <a:p>
            <a:pPr>
              <a:lnSpc>
                <a:spcPct val="90000"/>
              </a:lnSpc>
            </a:pPr>
            <a:r>
              <a:rPr lang="en-US" sz="1400" b="1" dirty="0">
                <a:effectLst/>
                <a:latin typeface="Tableau Semibold"/>
              </a:rPr>
              <a:t>2) We can use </a:t>
            </a:r>
            <a:r>
              <a:rPr lang="en-US" sz="1400" b="1" dirty="0" err="1">
                <a:effectLst/>
                <a:latin typeface="Tableau Semibold"/>
              </a:rPr>
              <a:t>forcasting</a:t>
            </a:r>
            <a:r>
              <a:rPr lang="en-US" sz="1400" b="1" dirty="0">
                <a:effectLst/>
                <a:latin typeface="Tableau Semibold"/>
              </a:rPr>
              <a:t> techniques to find out future unit prices of the commodity.</a:t>
            </a:r>
            <a:endParaRPr lang="en-IN" sz="1400" dirty="0"/>
          </a:p>
        </p:txBody>
      </p:sp>
    </p:spTree>
    <p:extLst>
      <p:ext uri="{BB962C8B-B14F-4D97-AF65-F5344CB8AC3E}">
        <p14:creationId xmlns:p14="http://schemas.microsoft.com/office/powerpoint/2010/main" val="3680313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BFB6DF4-BDA2-1513-9770-11C809A94B80}"/>
              </a:ext>
            </a:extLst>
          </p:cNvPr>
          <p:cNvPicPr>
            <a:picLocks noChangeAspect="1"/>
          </p:cNvPicPr>
          <p:nvPr/>
        </p:nvPicPr>
        <p:blipFill rotWithShape="1">
          <a:blip r:embed="rId2"/>
          <a:srcRect r="1" b="106"/>
          <a:stretch/>
        </p:blipFill>
        <p:spPr>
          <a:xfrm>
            <a:off x="568452" y="571500"/>
            <a:ext cx="11055096" cy="5715000"/>
          </a:xfrm>
          <a:prstGeom prst="rect">
            <a:avLst/>
          </a:prstGeom>
        </p:spPr>
      </p:pic>
    </p:spTree>
    <p:extLst>
      <p:ext uri="{BB962C8B-B14F-4D97-AF65-F5344CB8AC3E}">
        <p14:creationId xmlns:p14="http://schemas.microsoft.com/office/powerpoint/2010/main" val="2154671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C173EE6-EA9B-078F-7611-7638AD0D457A}"/>
              </a:ext>
            </a:extLst>
          </p:cNvPr>
          <p:cNvSpPr>
            <a:spLocks noGrp="1"/>
          </p:cNvSpPr>
          <p:nvPr>
            <p:ph type="title"/>
          </p:nvPr>
        </p:nvSpPr>
        <p:spPr>
          <a:xfrm>
            <a:off x="643467" y="816638"/>
            <a:ext cx="3367359" cy="5224724"/>
          </a:xfrm>
        </p:spPr>
        <p:txBody>
          <a:bodyPr anchor="ctr">
            <a:normAutofit/>
          </a:bodyPr>
          <a:lstStyle/>
          <a:p>
            <a:r>
              <a:rPr lang="en-US" dirty="0"/>
              <a:t>Demand for the Commodity over the years (1988 to 2016) – Sheet 9	</a:t>
            </a:r>
            <a:endParaRPr lang="en-IN" dirty="0"/>
          </a:p>
        </p:txBody>
      </p:sp>
      <p:sp>
        <p:nvSpPr>
          <p:cNvPr id="3" name="Content Placeholder 2">
            <a:extLst>
              <a:ext uri="{FF2B5EF4-FFF2-40B4-BE49-F238E27FC236}">
                <a16:creationId xmlns:a16="http://schemas.microsoft.com/office/drawing/2014/main" id="{546640E9-A75D-EB9E-0D41-5121809C3149}"/>
              </a:ext>
            </a:extLst>
          </p:cNvPr>
          <p:cNvSpPr>
            <a:spLocks noGrp="1"/>
          </p:cNvSpPr>
          <p:nvPr>
            <p:ph idx="1"/>
          </p:nvPr>
        </p:nvSpPr>
        <p:spPr>
          <a:xfrm>
            <a:off x="4654295" y="816638"/>
            <a:ext cx="4619706" cy="5224724"/>
          </a:xfrm>
        </p:spPr>
        <p:txBody>
          <a:bodyPr anchor="ctr">
            <a:normAutofit/>
          </a:bodyPr>
          <a:lstStyle/>
          <a:p>
            <a:pPr marL="0" indent="0">
              <a:lnSpc>
                <a:spcPct val="90000"/>
              </a:lnSpc>
              <a:buNone/>
            </a:pPr>
            <a:r>
              <a:rPr lang="en-US" sz="1300" b="1" u="sng" dirty="0">
                <a:effectLst/>
                <a:latin typeface="Tableau Semibold"/>
              </a:rPr>
              <a:t>Action:</a:t>
            </a:r>
            <a:r>
              <a:rPr lang="en-US" sz="1300" b="1" dirty="0">
                <a:effectLst/>
                <a:latin typeface="Tableau Semibold"/>
              </a:rPr>
              <a:t> Select a country, a flow of trade , and a commodity from their respective filter tabs and observe the commodity's demand for that country and flow of trade during a period. </a:t>
            </a:r>
            <a:endParaRPr lang="en-US" sz="1300" dirty="0">
              <a:effectLst/>
            </a:endParaRPr>
          </a:p>
          <a:p>
            <a:pPr marL="0" indent="0">
              <a:lnSpc>
                <a:spcPct val="90000"/>
              </a:lnSpc>
              <a:buNone/>
            </a:pPr>
            <a:br>
              <a:rPr lang="en-US" sz="1300" b="1" dirty="0">
                <a:effectLst/>
                <a:latin typeface="Tableau Semibold"/>
              </a:rPr>
            </a:br>
            <a:endParaRPr lang="en-US" sz="1300" b="1" dirty="0">
              <a:effectLst/>
              <a:latin typeface="Tableau Semibold"/>
            </a:endParaRPr>
          </a:p>
          <a:p>
            <a:pPr marL="0" indent="0">
              <a:lnSpc>
                <a:spcPct val="90000"/>
              </a:lnSpc>
              <a:buNone/>
            </a:pPr>
            <a:r>
              <a:rPr lang="en-US" sz="1300" b="1" u="sng" dirty="0">
                <a:effectLst/>
                <a:latin typeface="Tableau Semibold"/>
              </a:rPr>
              <a:t>Observation:</a:t>
            </a:r>
            <a:r>
              <a:rPr lang="en-US" sz="1300" b="1" dirty="0">
                <a:effectLst/>
                <a:latin typeface="Tableau Semibold"/>
              </a:rPr>
              <a:t> The chart shows the demand for the commodity during the set period of years. The Unit price for that commodity are labeled in the chart. Additionally, the total trade value (USD in billions) for that commodity has been included in the detail.</a:t>
            </a:r>
            <a:endParaRPr lang="en-US" sz="1300" dirty="0">
              <a:effectLst/>
            </a:endParaRPr>
          </a:p>
          <a:p>
            <a:pPr marL="0" indent="0">
              <a:lnSpc>
                <a:spcPct val="90000"/>
              </a:lnSpc>
              <a:buNone/>
            </a:pPr>
            <a:br>
              <a:rPr lang="en-US" sz="1300" b="1" dirty="0">
                <a:effectLst/>
                <a:latin typeface="Tableau Semibold"/>
              </a:rPr>
            </a:br>
            <a:endParaRPr lang="en-US" sz="1300" b="1" dirty="0">
              <a:effectLst/>
              <a:latin typeface="Tableau Semibold"/>
            </a:endParaRPr>
          </a:p>
          <a:p>
            <a:pPr marL="0" indent="0">
              <a:lnSpc>
                <a:spcPct val="90000"/>
              </a:lnSpc>
              <a:buNone/>
            </a:pPr>
            <a:r>
              <a:rPr lang="en-US" sz="1300" b="1" u="sng" dirty="0">
                <a:effectLst/>
                <a:latin typeface="Tableau Semibold"/>
              </a:rPr>
              <a:t>Insight:</a:t>
            </a:r>
            <a:r>
              <a:rPr lang="en-US" sz="1300" b="1" dirty="0">
                <a:effectLst/>
                <a:latin typeface="Tableau Semibold"/>
              </a:rPr>
              <a:t> </a:t>
            </a:r>
            <a:endParaRPr lang="en-US" sz="1300" dirty="0">
              <a:effectLst/>
            </a:endParaRPr>
          </a:p>
          <a:p>
            <a:pPr>
              <a:lnSpc>
                <a:spcPct val="90000"/>
              </a:lnSpc>
            </a:pPr>
            <a:r>
              <a:rPr lang="en-US" sz="1300" b="1" dirty="0">
                <a:effectLst/>
                <a:latin typeface="Tableau Semibold"/>
              </a:rPr>
              <a:t>1) The fluctuation in the line chart indicates the quantity of a commodity exported, imported, re-exported, or re-imported for a country during a period.</a:t>
            </a:r>
            <a:endParaRPr lang="en-US" sz="1300" dirty="0">
              <a:effectLst/>
            </a:endParaRPr>
          </a:p>
          <a:p>
            <a:pPr>
              <a:lnSpc>
                <a:spcPct val="90000"/>
              </a:lnSpc>
            </a:pPr>
            <a:r>
              <a:rPr lang="en-US" sz="1300" b="1" dirty="0">
                <a:effectLst/>
                <a:latin typeface="Tableau Semibold"/>
              </a:rPr>
              <a:t>2) Information on Unit prices can be seen for the selected country, flow of trade and commodity.</a:t>
            </a:r>
            <a:endParaRPr lang="en-US" sz="1300" dirty="0">
              <a:effectLst/>
            </a:endParaRPr>
          </a:p>
          <a:p>
            <a:pPr>
              <a:lnSpc>
                <a:spcPct val="90000"/>
              </a:lnSpc>
            </a:pPr>
            <a:r>
              <a:rPr lang="en-US" sz="1300" b="1" dirty="0">
                <a:effectLst/>
                <a:latin typeface="Tableau Semibold"/>
              </a:rPr>
              <a:t>For Example: If we are interested in knowing the unit price for a top export commodity, we must select the commodity from the commodity filter. The line chart is color coded based on Country.</a:t>
            </a:r>
            <a:endParaRPr lang="en-IN" sz="1300" dirty="0"/>
          </a:p>
        </p:txBody>
      </p:sp>
    </p:spTree>
    <p:extLst>
      <p:ext uri="{BB962C8B-B14F-4D97-AF65-F5344CB8AC3E}">
        <p14:creationId xmlns:p14="http://schemas.microsoft.com/office/powerpoint/2010/main" val="3838875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84446A7-55D3-91D3-4000-BD8A0C5E88EB}"/>
              </a:ext>
            </a:extLst>
          </p:cNvPr>
          <p:cNvPicPr>
            <a:picLocks noChangeAspect="1"/>
          </p:cNvPicPr>
          <p:nvPr/>
        </p:nvPicPr>
        <p:blipFill rotWithShape="1">
          <a:blip r:embed="rId2"/>
          <a:srcRect r="1" b="106"/>
          <a:stretch/>
        </p:blipFill>
        <p:spPr>
          <a:xfrm>
            <a:off x="568452" y="571500"/>
            <a:ext cx="11055096" cy="5715000"/>
          </a:xfrm>
          <a:prstGeom prst="rect">
            <a:avLst/>
          </a:prstGeom>
        </p:spPr>
      </p:pic>
    </p:spTree>
    <p:extLst>
      <p:ext uri="{BB962C8B-B14F-4D97-AF65-F5344CB8AC3E}">
        <p14:creationId xmlns:p14="http://schemas.microsoft.com/office/powerpoint/2010/main" val="2936866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13963-6842-B8FB-2401-A7FC2E41A3C8}"/>
              </a:ext>
            </a:extLst>
          </p:cNvPr>
          <p:cNvSpPr>
            <a:spLocks noGrp="1"/>
          </p:cNvSpPr>
          <p:nvPr>
            <p:ph type="ctrTitle"/>
          </p:nvPr>
        </p:nvSpPr>
        <p:spPr>
          <a:xfrm>
            <a:off x="6094855" y="1261331"/>
            <a:ext cx="3497565" cy="3002662"/>
          </a:xfrm>
        </p:spPr>
        <p:txBody>
          <a:bodyPr>
            <a:normAutofit/>
          </a:bodyPr>
          <a:lstStyle/>
          <a:p>
            <a:pPr algn="l"/>
            <a:r>
              <a:rPr lang="en-IN" sz="4400" dirty="0"/>
              <a:t>GLOBAL TRADE ANALYSIS - 1 </a:t>
            </a:r>
          </a:p>
        </p:txBody>
      </p:sp>
      <p:sp>
        <p:nvSpPr>
          <p:cNvPr id="3" name="Subtitle 2">
            <a:extLst>
              <a:ext uri="{FF2B5EF4-FFF2-40B4-BE49-F238E27FC236}">
                <a16:creationId xmlns:a16="http://schemas.microsoft.com/office/drawing/2014/main" id="{389BE668-A845-143F-7C3A-C8397F80E542}"/>
              </a:ext>
            </a:extLst>
          </p:cNvPr>
          <p:cNvSpPr>
            <a:spLocks noGrp="1"/>
          </p:cNvSpPr>
          <p:nvPr>
            <p:ph type="subTitle" idx="1"/>
          </p:nvPr>
        </p:nvSpPr>
        <p:spPr>
          <a:xfrm flipH="1">
            <a:off x="10793895" y="6937513"/>
            <a:ext cx="119269" cy="139146"/>
          </a:xfrm>
        </p:spPr>
        <p:txBody>
          <a:bodyPr>
            <a:normAutofit fontScale="25000" lnSpcReduction="20000"/>
          </a:bodyPr>
          <a:lstStyle/>
          <a:p>
            <a:pPr algn="l"/>
            <a:endParaRPr lang="en-IN" dirty="0"/>
          </a:p>
        </p:txBody>
      </p:sp>
      <p:sp>
        <p:nvSpPr>
          <p:cNvPr id="10" name="Isosceles Triangle 9">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descr="Graphical user interface, chart&#10;&#10;Description automatically generated">
            <a:extLst>
              <a:ext uri="{FF2B5EF4-FFF2-40B4-BE49-F238E27FC236}">
                <a16:creationId xmlns:a16="http://schemas.microsoft.com/office/drawing/2014/main" id="{0294A3D0-966A-4B63-42A2-53EE50EDCEC3}"/>
              </a:ext>
            </a:extLst>
          </p:cNvPr>
          <p:cNvPicPr>
            <a:picLocks noChangeAspect="1"/>
          </p:cNvPicPr>
          <p:nvPr/>
        </p:nvPicPr>
        <p:blipFill>
          <a:blip r:embed="rId2"/>
          <a:stretch>
            <a:fillRect/>
          </a:stretch>
        </p:blipFill>
        <p:spPr>
          <a:xfrm>
            <a:off x="1248187" y="1261330"/>
            <a:ext cx="4527770" cy="4335340"/>
          </a:xfrm>
          <a:prstGeom prst="rect">
            <a:avLst/>
          </a:prstGeom>
        </p:spPr>
      </p:pic>
    </p:spTree>
    <p:extLst>
      <p:ext uri="{BB962C8B-B14F-4D97-AF65-F5344CB8AC3E}">
        <p14:creationId xmlns:p14="http://schemas.microsoft.com/office/powerpoint/2010/main" val="3377545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5A58D-3AC1-45AA-F165-CBE85B36E4D8}"/>
              </a:ext>
            </a:extLst>
          </p:cNvPr>
          <p:cNvSpPr>
            <a:spLocks noGrp="1"/>
          </p:cNvSpPr>
          <p:nvPr>
            <p:ph type="ctrTitle"/>
          </p:nvPr>
        </p:nvSpPr>
        <p:spPr>
          <a:xfrm>
            <a:off x="6094855" y="1261331"/>
            <a:ext cx="3497565" cy="3002662"/>
          </a:xfrm>
        </p:spPr>
        <p:txBody>
          <a:bodyPr>
            <a:normAutofit/>
          </a:bodyPr>
          <a:lstStyle/>
          <a:p>
            <a:pPr algn="l"/>
            <a:r>
              <a:rPr lang="en-IN" sz="4400"/>
              <a:t>GLOBAL TRADE ANALYSIS - 2 </a:t>
            </a:r>
          </a:p>
        </p:txBody>
      </p:sp>
      <p:sp>
        <p:nvSpPr>
          <p:cNvPr id="10" name="Isosceles Triangle 9">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E6FFAE76-6C8F-952A-13D5-1B24C109E368}"/>
              </a:ext>
            </a:extLst>
          </p:cNvPr>
          <p:cNvPicPr>
            <a:picLocks noChangeAspect="1"/>
          </p:cNvPicPr>
          <p:nvPr/>
        </p:nvPicPr>
        <p:blipFill>
          <a:blip r:embed="rId2"/>
          <a:stretch>
            <a:fillRect/>
          </a:stretch>
        </p:blipFill>
        <p:spPr>
          <a:xfrm>
            <a:off x="1236333" y="1261330"/>
            <a:ext cx="4539623" cy="4335340"/>
          </a:xfrm>
          <a:prstGeom prst="rect">
            <a:avLst/>
          </a:prstGeom>
        </p:spPr>
      </p:pic>
    </p:spTree>
    <p:extLst>
      <p:ext uri="{BB962C8B-B14F-4D97-AF65-F5344CB8AC3E}">
        <p14:creationId xmlns:p14="http://schemas.microsoft.com/office/powerpoint/2010/main" val="2917383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076520-2759-DB65-40F5-F5C35E3262B5}"/>
              </a:ext>
            </a:extLst>
          </p:cNvPr>
          <p:cNvSpPr>
            <a:spLocks noGrp="1"/>
          </p:cNvSpPr>
          <p:nvPr>
            <p:ph type="title"/>
          </p:nvPr>
        </p:nvSpPr>
        <p:spPr>
          <a:xfrm>
            <a:off x="652481" y="1382486"/>
            <a:ext cx="3547581" cy="4093028"/>
          </a:xfrm>
        </p:spPr>
        <p:txBody>
          <a:bodyPr anchor="ctr">
            <a:normAutofit/>
          </a:bodyPr>
          <a:lstStyle/>
          <a:p>
            <a:r>
              <a:rPr lang="en-IN" sz="4400" b="1" spc="-5">
                <a:latin typeface="Calibri"/>
                <a:cs typeface="Calibri"/>
              </a:rPr>
              <a:t>Learning</a:t>
            </a:r>
            <a:endParaRPr lang="en-IN" sz="4400"/>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634E763-AF28-DA76-E54D-6DEA61CF03FA}"/>
              </a:ext>
            </a:extLst>
          </p:cNvPr>
          <p:cNvGraphicFramePr>
            <a:graphicFrameLocks noGrp="1"/>
          </p:cNvGraphicFramePr>
          <p:nvPr>
            <p:ph idx="1"/>
            <p:extLst>
              <p:ext uri="{D42A27DB-BD31-4B8C-83A1-F6EECF244321}">
                <p14:modId xmlns:p14="http://schemas.microsoft.com/office/powerpoint/2010/main" val="416857500"/>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4402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599D2E7-0118-F3A8-64EB-2D3CE4F797AF}"/>
              </a:ext>
            </a:extLst>
          </p:cNvPr>
          <p:cNvSpPr>
            <a:spLocks noGrp="1"/>
          </p:cNvSpPr>
          <p:nvPr>
            <p:ph type="title"/>
          </p:nvPr>
        </p:nvSpPr>
        <p:spPr>
          <a:xfrm>
            <a:off x="6583924" y="1546669"/>
            <a:ext cx="3497565" cy="3002662"/>
          </a:xfrm>
        </p:spPr>
        <p:txBody>
          <a:bodyPr vert="horz" lIns="91440" tIns="45720" rIns="91440" bIns="45720" rtlCol="0" anchor="b">
            <a:normAutofit/>
          </a:bodyPr>
          <a:lstStyle/>
          <a:p>
            <a:pPr>
              <a:lnSpc>
                <a:spcPct val="90000"/>
              </a:lnSpc>
            </a:pPr>
            <a:r>
              <a:rPr lang="en-US" sz="3400" b="1" kern="1200" spc="-5" dirty="0">
                <a:solidFill>
                  <a:schemeClr val="accent1"/>
                </a:solidFill>
                <a:latin typeface="+mj-lt"/>
                <a:ea typeface="+mj-ea"/>
                <a:cs typeface="+mj-cs"/>
              </a:rPr>
              <a:t>Work in Tableau Public: Challenges and Steps Taken</a:t>
            </a:r>
            <a:br>
              <a:rPr lang="en-US" sz="3400" b="1" kern="1200" spc="-5" dirty="0">
                <a:solidFill>
                  <a:schemeClr val="accent1"/>
                </a:solidFill>
                <a:latin typeface="+mj-lt"/>
                <a:ea typeface="+mj-ea"/>
                <a:cs typeface="+mj-cs"/>
              </a:rPr>
            </a:br>
            <a:endParaRPr lang="en-US" sz="3400" kern="1200" dirty="0">
              <a:solidFill>
                <a:schemeClr val="accent1"/>
              </a:solidFill>
              <a:latin typeface="+mj-lt"/>
              <a:ea typeface="+mj-ea"/>
              <a:cs typeface="+mj-cs"/>
            </a:endParaRPr>
          </a:p>
        </p:txBody>
      </p:sp>
      <p:sp>
        <p:nvSpPr>
          <p:cNvPr id="24" name="Isosceles Triangle 21">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Table 4">
            <a:extLst>
              <a:ext uri="{FF2B5EF4-FFF2-40B4-BE49-F238E27FC236}">
                <a16:creationId xmlns:a16="http://schemas.microsoft.com/office/drawing/2014/main" id="{34C918FE-541B-EDC3-D7E4-6D4475B2B363}"/>
              </a:ext>
            </a:extLst>
          </p:cNvPr>
          <p:cNvGraphicFramePr>
            <a:graphicFrameLocks noGrp="1"/>
          </p:cNvGraphicFramePr>
          <p:nvPr>
            <p:extLst>
              <p:ext uri="{D42A27DB-BD31-4B8C-83A1-F6EECF244321}">
                <p14:modId xmlns:p14="http://schemas.microsoft.com/office/powerpoint/2010/main" val="3573860615"/>
              </p:ext>
            </p:extLst>
          </p:nvPr>
        </p:nvGraphicFramePr>
        <p:xfrm>
          <a:off x="888603" y="1292188"/>
          <a:ext cx="5502258" cy="5267637"/>
        </p:xfrm>
        <a:graphic>
          <a:graphicData uri="http://schemas.openxmlformats.org/drawingml/2006/table">
            <a:tbl>
              <a:tblPr firstRow="1" bandRow="1">
                <a:tableStyleId>{5C22544A-7EE6-4342-B048-85BDC9FD1C3A}</a:tableStyleId>
              </a:tblPr>
              <a:tblGrid>
                <a:gridCol w="2613436">
                  <a:extLst>
                    <a:ext uri="{9D8B030D-6E8A-4147-A177-3AD203B41FA5}">
                      <a16:colId xmlns:a16="http://schemas.microsoft.com/office/drawing/2014/main" val="2220369926"/>
                    </a:ext>
                  </a:extLst>
                </a:gridCol>
                <a:gridCol w="2888822">
                  <a:extLst>
                    <a:ext uri="{9D8B030D-6E8A-4147-A177-3AD203B41FA5}">
                      <a16:colId xmlns:a16="http://schemas.microsoft.com/office/drawing/2014/main" val="3351282414"/>
                    </a:ext>
                  </a:extLst>
                </a:gridCol>
              </a:tblGrid>
              <a:tr h="361967">
                <a:tc>
                  <a:txBody>
                    <a:bodyPr/>
                    <a:lstStyle/>
                    <a:p>
                      <a:pPr algn="ctr"/>
                      <a:r>
                        <a:rPr lang="en-IN" sz="1300"/>
                        <a:t>Challenges</a:t>
                      </a:r>
                    </a:p>
                  </a:txBody>
                  <a:tcPr marL="66775" marR="66775" marT="33388" marB="33388">
                    <a:lnB w="12700" cap="flat" cmpd="sng" algn="ctr">
                      <a:solidFill>
                        <a:schemeClr val="tx1"/>
                      </a:solidFill>
                      <a:prstDash val="solid"/>
                      <a:round/>
                      <a:headEnd type="none" w="med" len="med"/>
                      <a:tailEnd type="none" w="med" len="med"/>
                    </a:lnB>
                    <a:solidFill>
                      <a:schemeClr val="tx1"/>
                    </a:solidFill>
                  </a:tcPr>
                </a:tc>
                <a:tc>
                  <a:txBody>
                    <a:bodyPr/>
                    <a:lstStyle/>
                    <a:p>
                      <a:pPr algn="ctr"/>
                      <a:r>
                        <a:rPr lang="en-IN" sz="1300"/>
                        <a:t>Steps Taken</a:t>
                      </a:r>
                    </a:p>
                  </a:txBody>
                  <a:tcPr marL="66775" marR="66775" marT="33388" marB="33388">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985935633"/>
                  </a:ext>
                </a:extLst>
              </a:tr>
              <a:tr h="1102353">
                <a:tc>
                  <a:txBody>
                    <a:bodyPr/>
                    <a:lstStyle/>
                    <a:p>
                      <a:r>
                        <a:rPr lang="en-IN" sz="900" b="1" u="sng"/>
                        <a:t>Technical issue:</a:t>
                      </a:r>
                    </a:p>
                    <a:p>
                      <a:r>
                        <a:rPr lang="en-IN" sz="900" b="1"/>
                        <a:t>Lost older project workbooks while working in Tableau Public. There was also occurrence of failure in saving the workbook to the website. </a:t>
                      </a:r>
                    </a:p>
                  </a:txBody>
                  <a:tcPr marL="66775" marR="66775" marT="33388" marB="33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900" b="1"/>
                        <a:t>I discovered that Tableau Public required saving the workbook every five minutes, and learnt how to troubleshoot the failure occurring during saving. It required the user to sign out from the application and then sign in.</a:t>
                      </a:r>
                    </a:p>
                  </a:txBody>
                  <a:tcPr marL="66775" marR="66775" marT="33388" marB="33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8791445"/>
                  </a:ext>
                </a:extLst>
              </a:tr>
              <a:tr h="1102353">
                <a:tc>
                  <a:txBody>
                    <a:bodyPr/>
                    <a:lstStyle/>
                    <a:p>
                      <a:r>
                        <a:rPr lang="en-IN" sz="900" b="1"/>
                        <a:t>The Trade USD variable from the data did not have a currency format by default. Example: $ 123.4 B  , where the suffix B stands for billions.</a:t>
                      </a:r>
                    </a:p>
                  </a:txBody>
                  <a:tcPr marL="66775" marR="66775" marT="33388" marB="33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900" b="1"/>
                        <a:t>I wanted to observe my data in the currency format, where values should have a prefix of a dollar sign and the suffix “B”.  I learnt about Tableau’s Default number format option which allows the user to assign a custom currency format.</a:t>
                      </a:r>
                    </a:p>
                  </a:txBody>
                  <a:tcPr marL="66775" marR="66775" marT="33388" marB="33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137477"/>
                  </a:ext>
                </a:extLst>
              </a:tr>
              <a:tr h="1434080">
                <a:tc>
                  <a:txBody>
                    <a:bodyPr/>
                    <a:lstStyle/>
                    <a:p>
                      <a:r>
                        <a:rPr lang="en-IN" sz="900" b="1"/>
                        <a:t>Calculating the Trade Balance as it was important concept in understanding the trade environment for the given countries.</a:t>
                      </a:r>
                    </a:p>
                  </a:txBody>
                  <a:tcPr marL="66775" marR="66775" marT="33388" marB="33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900" b="1"/>
                        <a:t>From the Internet, I learnt how to calculate the Trade Balance. </a:t>
                      </a:r>
                    </a:p>
                    <a:p>
                      <a:r>
                        <a:rPr lang="en-IN" sz="900" b="1">
                          <a:solidFill>
                            <a:schemeClr val="accent2">
                              <a:lumMod val="75000"/>
                            </a:schemeClr>
                          </a:solidFill>
                        </a:rPr>
                        <a:t>Trade Balance = Total Export Value – Total Import </a:t>
                      </a:r>
                      <a:r>
                        <a:rPr lang="en-IN" sz="900" b="1">
                          <a:solidFill>
                            <a:schemeClr val="accent2">
                              <a:lumMod val="75000"/>
                            </a:schemeClr>
                          </a:solidFill>
                          <a:latin typeface="+mn-lt"/>
                          <a:ea typeface="+mn-ea"/>
                          <a:cs typeface="+mn-cs"/>
                        </a:rPr>
                        <a:t>Value</a:t>
                      </a:r>
                      <a:r>
                        <a:rPr lang="en-IN" sz="900" b="1"/>
                        <a:t>. A calculated field was created for Total Export Value, Total Import Value and Trade Balance. The type of trade balance was identified and countries were ranked based on their trade balance value.</a:t>
                      </a:r>
                    </a:p>
                  </a:txBody>
                  <a:tcPr marL="66775" marR="66775" marT="33388" marB="33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8568189"/>
                  </a:ext>
                </a:extLst>
              </a:tr>
              <a:tr h="1266884">
                <a:tc>
                  <a:txBody>
                    <a:bodyPr/>
                    <a:lstStyle/>
                    <a:p>
                      <a:r>
                        <a:rPr lang="en-IN" sz="900" b="1"/>
                        <a:t>Calculating Unit price of a commodity. This is to understand the variation in unit price of a commodity for a range of years. This will assist the client in making an informed decision for choosing any of the potential commodities.</a:t>
                      </a:r>
                    </a:p>
                  </a:txBody>
                  <a:tcPr marL="66775" marR="66775" marT="33388" marB="33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900" b="1" dirty="0"/>
                        <a:t>A calculated field was created for Unit price of a commodity. The formula for Unit price is Trade USD divided by Quantity.</a:t>
                      </a:r>
                    </a:p>
                  </a:txBody>
                  <a:tcPr marL="66775" marR="66775" marT="33388" marB="333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7792227"/>
                  </a:ext>
                </a:extLst>
              </a:tr>
            </a:tbl>
          </a:graphicData>
        </a:graphic>
      </p:graphicFrame>
    </p:spTree>
    <p:extLst>
      <p:ext uri="{BB962C8B-B14F-4D97-AF65-F5344CB8AC3E}">
        <p14:creationId xmlns:p14="http://schemas.microsoft.com/office/powerpoint/2010/main" val="2329721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683B5A8-83FD-3963-5C53-37E75DB1ACD4}"/>
              </a:ext>
            </a:extLst>
          </p:cNvPr>
          <p:cNvSpPr>
            <a:spLocks noGrp="1"/>
          </p:cNvSpPr>
          <p:nvPr>
            <p:ph type="title"/>
          </p:nvPr>
        </p:nvSpPr>
        <p:spPr>
          <a:xfrm>
            <a:off x="643467" y="816638"/>
            <a:ext cx="3367359" cy="5224724"/>
          </a:xfrm>
        </p:spPr>
        <p:txBody>
          <a:bodyPr anchor="ctr">
            <a:normAutofit/>
          </a:bodyPr>
          <a:lstStyle/>
          <a:p>
            <a:r>
              <a:rPr lang="en-IN" b="1" spc="-5">
                <a:latin typeface="Calibri"/>
                <a:cs typeface="Calibri"/>
              </a:rPr>
              <a:t>Insights</a:t>
            </a:r>
            <a:endParaRPr lang="en-IN" dirty="0"/>
          </a:p>
        </p:txBody>
      </p:sp>
      <p:sp>
        <p:nvSpPr>
          <p:cNvPr id="24" name="Content Placeholder 2">
            <a:extLst>
              <a:ext uri="{FF2B5EF4-FFF2-40B4-BE49-F238E27FC236}">
                <a16:creationId xmlns:a16="http://schemas.microsoft.com/office/drawing/2014/main" id="{E7D73ECD-ED7C-2802-D941-DCD280EE10FF}"/>
              </a:ext>
            </a:extLst>
          </p:cNvPr>
          <p:cNvSpPr>
            <a:spLocks noGrp="1"/>
          </p:cNvSpPr>
          <p:nvPr>
            <p:ph idx="1"/>
          </p:nvPr>
        </p:nvSpPr>
        <p:spPr>
          <a:xfrm>
            <a:off x="4654294" y="298175"/>
            <a:ext cx="5125810" cy="6112564"/>
          </a:xfrm>
        </p:spPr>
        <p:txBody>
          <a:bodyPr anchor="ctr">
            <a:normAutofit/>
          </a:bodyPr>
          <a:lstStyle/>
          <a:p>
            <a:pPr marL="457200" lvl="1" indent="0">
              <a:lnSpc>
                <a:spcPct val="90000"/>
              </a:lnSpc>
              <a:buNone/>
            </a:pPr>
            <a:r>
              <a:rPr lang="en-IN" sz="1100" b="1" spc="-5" dirty="0">
                <a:latin typeface="Calibri" panose="020F0502020204030204" pitchFamily="34" charset="0"/>
                <a:cs typeface="Calibri" panose="020F0502020204030204" pitchFamily="34" charset="0"/>
              </a:rPr>
              <a:t>After importing the data in Tableau, and  studying the data visually, I was able to derive the following insights:</a:t>
            </a:r>
          </a:p>
          <a:p>
            <a:pPr marL="0" lvl="1" indent="0">
              <a:lnSpc>
                <a:spcPct val="90000"/>
              </a:lnSpc>
              <a:buNone/>
            </a:pPr>
            <a:r>
              <a:rPr lang="en-IN" sz="1100" b="1" spc="-5" dirty="0">
                <a:latin typeface="Calibri" panose="020F0502020204030204" pitchFamily="34" charset="0"/>
                <a:cs typeface="Calibri" panose="020F0502020204030204" pitchFamily="34" charset="0"/>
              </a:rPr>
              <a:t>   </a:t>
            </a:r>
            <a:r>
              <a:rPr lang="en-IN" sz="1100" b="1" u="sng" spc="-5" dirty="0">
                <a:latin typeface="Calibri" panose="020F0502020204030204" pitchFamily="34" charset="0"/>
                <a:cs typeface="Calibri" panose="020F0502020204030204" pitchFamily="34" charset="0"/>
              </a:rPr>
              <a:t>Note: The table shows insight from each of the worksheets featured in the Tableau dashboards</a:t>
            </a:r>
            <a:endParaRPr lang="en-IN" sz="1100" b="1" spc="-5" dirty="0">
              <a:latin typeface="Calibri" panose="020F0502020204030204" pitchFamily="34" charset="0"/>
              <a:cs typeface="Calibri" panose="020F0502020204030204" pitchFamily="34" charset="0"/>
            </a:endParaRPr>
          </a:p>
          <a:p>
            <a:pPr marL="0" indent="0" fontAlgn="t">
              <a:lnSpc>
                <a:spcPct val="90000"/>
              </a:lnSpc>
              <a:spcBef>
                <a:spcPts val="0"/>
              </a:spcBef>
              <a:spcAft>
                <a:spcPts val="0"/>
              </a:spcAft>
              <a:buNone/>
            </a:pPr>
            <a:endParaRPr lang="en-IN" sz="1100" b="0" i="0" u="none" strike="noStrike" dirty="0">
              <a:effectLst/>
              <a:latin typeface="Arial" panose="020B0604020202020204" pitchFamily="34" charset="0"/>
            </a:endParaRPr>
          </a:p>
          <a:p>
            <a:pPr marL="283464" indent="-283464" fontAlgn="t">
              <a:lnSpc>
                <a:spcPct val="90000"/>
              </a:lnSpc>
              <a:spcBef>
                <a:spcPts val="0"/>
              </a:spcBef>
              <a:spcAft>
                <a:spcPts val="0"/>
              </a:spcAft>
            </a:pPr>
            <a:r>
              <a:rPr lang="en-IN" sz="1100" b="1" i="0" u="none" strike="noStrike" dirty="0">
                <a:effectLst/>
                <a:latin typeface="Calibri" panose="020F0502020204030204" pitchFamily="34" charset="0"/>
              </a:rPr>
              <a:t>From 1988 to 2016, the USA has been the largest exporter, importer, and re-exporter of commodities. Whereas Canada has been the largest re-importer of commodities. </a:t>
            </a:r>
            <a:endParaRPr lang="en-IN" sz="1100" b="0" i="0" u="none" strike="noStrike" dirty="0">
              <a:effectLst/>
              <a:latin typeface="Arial" panose="020B0604020202020204" pitchFamily="34" charset="0"/>
            </a:endParaRPr>
          </a:p>
          <a:p>
            <a:pPr marL="283464" indent="-283464" fontAlgn="t">
              <a:lnSpc>
                <a:spcPct val="90000"/>
              </a:lnSpc>
              <a:spcBef>
                <a:spcPts val="0"/>
              </a:spcBef>
              <a:spcAft>
                <a:spcPts val="0"/>
              </a:spcAft>
            </a:pPr>
            <a:r>
              <a:rPr lang="en-IN" sz="1100" b="1" i="0" u="none" strike="noStrike" dirty="0">
                <a:effectLst/>
                <a:latin typeface="Calibri" panose="020F0502020204030204" pitchFamily="34" charset="0"/>
              </a:rPr>
              <a:t>The USA has never re-imported commodities throughout these years. </a:t>
            </a:r>
            <a:endParaRPr lang="en-IN" sz="1100" b="0" i="0" u="none" strike="noStrike" dirty="0">
              <a:effectLst/>
              <a:latin typeface="Arial" panose="020B0604020202020204" pitchFamily="34" charset="0"/>
            </a:endParaRPr>
          </a:p>
          <a:p>
            <a:pPr marL="283464" indent="-283464" fontAlgn="t">
              <a:lnSpc>
                <a:spcPct val="90000"/>
              </a:lnSpc>
              <a:spcBef>
                <a:spcPts val="0"/>
              </a:spcBef>
              <a:spcAft>
                <a:spcPts val="0"/>
              </a:spcAft>
            </a:pPr>
            <a:r>
              <a:rPr lang="en-IN" sz="1100" b="1" i="0" u="none" strike="noStrike" dirty="0">
                <a:effectLst/>
                <a:latin typeface="Calibri" panose="020F0502020204030204" pitchFamily="34" charset="0"/>
              </a:rPr>
              <a:t>Australia hasn't re-exported commodities since the year 2000.</a:t>
            </a:r>
            <a:endParaRPr lang="en-IN" sz="1100" b="0" i="0" u="none" strike="noStrike" dirty="0">
              <a:effectLst/>
              <a:latin typeface="Arial" panose="020B0604020202020204" pitchFamily="34" charset="0"/>
            </a:endParaRPr>
          </a:p>
          <a:p>
            <a:pPr marL="283464" indent="-283464" fontAlgn="t">
              <a:lnSpc>
                <a:spcPct val="90000"/>
              </a:lnSpc>
              <a:spcBef>
                <a:spcPts val="0"/>
              </a:spcBef>
              <a:spcAft>
                <a:spcPts val="0"/>
              </a:spcAft>
            </a:pPr>
            <a:r>
              <a:rPr lang="en-IN" sz="1100" b="1" i="0" u="none" strike="noStrike" dirty="0">
                <a:effectLst/>
                <a:latin typeface="Calibri" panose="020F0502020204030204" pitchFamily="34" charset="0"/>
              </a:rPr>
              <a:t>Canada began re-exporting commodities  from the year 2000.</a:t>
            </a:r>
            <a:endParaRPr lang="en-IN" sz="1100" b="0" i="0" u="none" strike="noStrike" dirty="0">
              <a:effectLst/>
              <a:latin typeface="Arial" panose="020B0604020202020204" pitchFamily="34" charset="0"/>
            </a:endParaRPr>
          </a:p>
          <a:p>
            <a:pPr marL="283464" indent="-283464" fontAlgn="t">
              <a:lnSpc>
                <a:spcPct val="90000"/>
              </a:lnSpc>
              <a:spcBef>
                <a:spcPts val="0"/>
              </a:spcBef>
              <a:spcAft>
                <a:spcPts val="0"/>
              </a:spcAft>
            </a:pPr>
            <a:r>
              <a:rPr lang="en-IN" sz="1100" b="1" i="0" u="none" strike="noStrike" dirty="0">
                <a:effectLst/>
                <a:latin typeface="Calibri" panose="020F0502020204030204" pitchFamily="34" charset="0"/>
              </a:rPr>
              <a:t>In the year 2016, Canada was the largest re-exporter of commodities.</a:t>
            </a:r>
            <a:endParaRPr lang="en-IN" sz="1100" b="0" i="0" u="none" strike="noStrike" dirty="0">
              <a:effectLst/>
              <a:latin typeface="Arial" panose="020B0604020202020204" pitchFamily="34" charset="0"/>
            </a:endParaRPr>
          </a:p>
          <a:p>
            <a:pPr marL="283464" indent="-283464" fontAlgn="t">
              <a:lnSpc>
                <a:spcPct val="90000"/>
              </a:lnSpc>
              <a:spcBef>
                <a:spcPts val="0"/>
              </a:spcBef>
              <a:spcAft>
                <a:spcPts val="0"/>
              </a:spcAft>
            </a:pPr>
            <a:r>
              <a:rPr lang="en-IN" sz="1100" b="1" i="0" u="none" strike="noStrike" dirty="0">
                <a:effectLst/>
                <a:latin typeface="Calibri" panose="020F0502020204030204" pitchFamily="34" charset="0"/>
              </a:rPr>
              <a:t>Canada dominates the re-import trade business.</a:t>
            </a:r>
            <a:endParaRPr lang="en-IN" sz="1100" b="0" i="0" u="none" strike="noStrike" dirty="0">
              <a:effectLst/>
              <a:latin typeface="Arial" panose="020B0604020202020204" pitchFamily="34" charset="0"/>
            </a:endParaRPr>
          </a:p>
          <a:p>
            <a:pPr marL="283464" indent="-283464" fontAlgn="t">
              <a:lnSpc>
                <a:spcPct val="90000"/>
              </a:lnSpc>
              <a:spcBef>
                <a:spcPts val="0"/>
              </a:spcBef>
              <a:spcAft>
                <a:spcPts val="0"/>
              </a:spcAft>
            </a:pPr>
            <a:r>
              <a:rPr lang="en-IN" sz="1100" b="1" i="0" u="none" strike="noStrike" dirty="0">
                <a:effectLst/>
                <a:latin typeface="Calibri" panose="020F0502020204030204" pitchFamily="34" charset="0"/>
              </a:rPr>
              <a:t>Top categories were identified for each country.</a:t>
            </a:r>
            <a:endParaRPr lang="en-IN" sz="1100" b="0" i="0" u="none" strike="noStrike" dirty="0">
              <a:effectLst/>
              <a:latin typeface="Arial" panose="020B0604020202020204" pitchFamily="34" charset="0"/>
            </a:endParaRPr>
          </a:p>
          <a:p>
            <a:pPr marL="283464" indent="-283464" fontAlgn="t">
              <a:lnSpc>
                <a:spcPct val="90000"/>
              </a:lnSpc>
              <a:spcBef>
                <a:spcPts val="0"/>
              </a:spcBef>
              <a:spcAft>
                <a:spcPts val="0"/>
              </a:spcAft>
            </a:pPr>
            <a:r>
              <a:rPr lang="en-IN" sz="1100" b="1" i="0" u="none" strike="noStrike" dirty="0">
                <a:effectLst/>
                <a:latin typeface="Calibri" panose="020F0502020204030204" pitchFamily="34" charset="0"/>
              </a:rPr>
              <a:t>Trade Balance was calculated and analysed. It was observed that all the countries had Trade Surplus from 1988 to 2016. The countries were ranked based on this observation. It is believed that a Trade Surplus country isn’t suitable for import business.</a:t>
            </a:r>
            <a:endParaRPr lang="en-IN" sz="1100" b="0" i="0" u="none" strike="noStrike" dirty="0">
              <a:effectLst/>
              <a:latin typeface="Arial" panose="020B0604020202020204" pitchFamily="34" charset="0"/>
            </a:endParaRPr>
          </a:p>
          <a:p>
            <a:pPr marL="283464" indent="-283464" fontAlgn="t">
              <a:lnSpc>
                <a:spcPct val="90000"/>
              </a:lnSpc>
              <a:spcBef>
                <a:spcPts val="0"/>
              </a:spcBef>
              <a:spcAft>
                <a:spcPts val="0"/>
              </a:spcAft>
            </a:pPr>
            <a:r>
              <a:rPr lang="en-IN" sz="1100" b="1" i="0" u="none" strike="noStrike" dirty="0">
                <a:effectLst/>
                <a:latin typeface="Calibri" panose="020F0502020204030204" pitchFamily="34" charset="0"/>
              </a:rPr>
              <a:t>Top Commodities were identified based on their quantity traded via export, import, re-export, and re-import.</a:t>
            </a:r>
            <a:endParaRPr lang="en-IN" sz="1100" b="0" i="0" u="none" strike="noStrike" dirty="0">
              <a:effectLst/>
              <a:latin typeface="Arial" panose="020B0604020202020204" pitchFamily="34" charset="0"/>
            </a:endParaRPr>
          </a:p>
          <a:p>
            <a:pPr marL="283464" indent="-283464" fontAlgn="t">
              <a:lnSpc>
                <a:spcPct val="90000"/>
              </a:lnSpc>
              <a:spcBef>
                <a:spcPts val="0"/>
              </a:spcBef>
              <a:spcAft>
                <a:spcPts val="0"/>
              </a:spcAft>
            </a:pPr>
            <a:r>
              <a:rPr lang="en-IN" sz="1100" b="1" i="0" u="none" strike="noStrike" dirty="0">
                <a:effectLst/>
                <a:latin typeface="Calibri" panose="020F0502020204030204" pitchFamily="34" charset="0"/>
              </a:rPr>
              <a:t>After identifying the potential commodities, we can observe it’s quantity and unit price over the past years. It was observed that unit prices differed for each country. Further, we can use forecasting technique to get an estimate of the unit prices for the years ahead.</a:t>
            </a:r>
            <a:endParaRPr lang="en-IN" sz="1100" b="0" i="0" u="none" strike="noStrike" dirty="0">
              <a:effectLst/>
              <a:latin typeface="Arial" panose="020B0604020202020204" pitchFamily="34" charset="0"/>
            </a:endParaRPr>
          </a:p>
          <a:p>
            <a:pPr>
              <a:lnSpc>
                <a:spcPct val="90000"/>
              </a:lnSpc>
            </a:pPr>
            <a:endParaRPr lang="en-IN" sz="1100" dirty="0"/>
          </a:p>
        </p:txBody>
      </p:sp>
    </p:spTree>
    <p:extLst>
      <p:ext uri="{BB962C8B-B14F-4D97-AF65-F5344CB8AC3E}">
        <p14:creationId xmlns:p14="http://schemas.microsoft.com/office/powerpoint/2010/main" val="490422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756450-4F50-75D9-556A-697D62611C3E}"/>
              </a:ext>
            </a:extLst>
          </p:cNvPr>
          <p:cNvSpPr>
            <a:spLocks noGrp="1"/>
          </p:cNvSpPr>
          <p:nvPr>
            <p:ph type="title"/>
          </p:nvPr>
        </p:nvSpPr>
        <p:spPr>
          <a:xfrm>
            <a:off x="652481" y="1382486"/>
            <a:ext cx="3547581" cy="4093028"/>
          </a:xfrm>
        </p:spPr>
        <p:txBody>
          <a:bodyPr anchor="ctr">
            <a:normAutofit/>
          </a:bodyPr>
          <a:lstStyle/>
          <a:p>
            <a:r>
              <a:rPr lang="en-IN" sz="4400" b="1" spc="-5" dirty="0">
                <a:latin typeface="Calibri"/>
                <a:cs typeface="Calibri"/>
              </a:rPr>
              <a:t>Overview of the project</a:t>
            </a:r>
            <a:br>
              <a:rPr lang="en-IN" sz="4400" b="1" spc="-5" dirty="0">
                <a:latin typeface="Calibri"/>
                <a:cs typeface="Calibri"/>
              </a:rPr>
            </a:br>
            <a:endParaRPr lang="en-IN" sz="4400" dirty="0"/>
          </a:p>
        </p:txBody>
      </p:sp>
      <p:grpSp>
        <p:nvGrpSpPr>
          <p:cNvPr id="23"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4"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5" name="Content Placeholder 2">
            <a:extLst>
              <a:ext uri="{FF2B5EF4-FFF2-40B4-BE49-F238E27FC236}">
                <a16:creationId xmlns:a16="http://schemas.microsoft.com/office/drawing/2014/main" id="{75B408A4-02B9-05FE-96DA-D7B57F45AE43}"/>
              </a:ext>
            </a:extLst>
          </p:cNvPr>
          <p:cNvGraphicFramePr>
            <a:graphicFrameLocks noGrp="1"/>
          </p:cNvGraphicFramePr>
          <p:nvPr>
            <p:ph idx="1"/>
            <p:extLst>
              <p:ext uri="{D42A27DB-BD31-4B8C-83A1-F6EECF244321}">
                <p14:modId xmlns:p14="http://schemas.microsoft.com/office/powerpoint/2010/main" val="256152567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01523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7">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171680-3C42-D9F0-DA1A-FD78748AB635}"/>
              </a:ext>
            </a:extLst>
          </p:cNvPr>
          <p:cNvSpPr>
            <a:spLocks noGrp="1"/>
          </p:cNvSpPr>
          <p:nvPr>
            <p:ph type="title"/>
          </p:nvPr>
        </p:nvSpPr>
        <p:spPr>
          <a:xfrm>
            <a:off x="1333502" y="609600"/>
            <a:ext cx="8596668" cy="1320800"/>
          </a:xfrm>
        </p:spPr>
        <p:txBody>
          <a:bodyPr>
            <a:normAutofit/>
          </a:bodyPr>
          <a:lstStyle/>
          <a:p>
            <a:r>
              <a:rPr lang="en-IN" b="1" spc="-5">
                <a:latin typeface="Calibri"/>
                <a:cs typeface="Calibri"/>
              </a:rPr>
              <a:t>References</a:t>
            </a:r>
            <a:endParaRPr lang="en-IN" dirty="0"/>
          </a:p>
        </p:txBody>
      </p:sp>
      <p:sp>
        <p:nvSpPr>
          <p:cNvPr id="35" name="Isosceles Triangle 9">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11">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37" name="Straight Connector 13">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8" name="Straight Connector 15">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9" name="Content Placeholder 2">
            <a:extLst>
              <a:ext uri="{FF2B5EF4-FFF2-40B4-BE49-F238E27FC236}">
                <a16:creationId xmlns:a16="http://schemas.microsoft.com/office/drawing/2014/main" id="{DF6D96A1-3F29-BC76-5541-60B5F3FADA2A}"/>
              </a:ext>
            </a:extLst>
          </p:cNvPr>
          <p:cNvSpPr>
            <a:spLocks noGrp="1"/>
          </p:cNvSpPr>
          <p:nvPr>
            <p:ph idx="1"/>
          </p:nvPr>
        </p:nvSpPr>
        <p:spPr>
          <a:xfrm>
            <a:off x="1333502" y="2160590"/>
            <a:ext cx="8470898" cy="3429260"/>
          </a:xfrm>
        </p:spPr>
        <p:txBody>
          <a:bodyPr>
            <a:normAutofit fontScale="92500" lnSpcReduction="20000"/>
          </a:bodyPr>
          <a:lstStyle/>
          <a:p>
            <a:pPr lvl="1" indent="-285750">
              <a:buFont typeface="Arial" panose="020B0604020202020204" pitchFamily="34" charset="0"/>
              <a:buChar char="•"/>
            </a:pPr>
            <a:r>
              <a:rPr lang="en-IN" sz="1700" b="1" spc="-5">
                <a:latin typeface="Calibri" panose="020F0502020204030204" pitchFamily="34" charset="0"/>
                <a:cs typeface="Calibri" panose="020F0502020204030204" pitchFamily="34" charset="0"/>
              </a:rPr>
              <a:t>“Building an Import/ Export Business” by Kenneth </a:t>
            </a:r>
            <a:r>
              <a:rPr lang="en-IN" sz="1700" b="1" spc="-5" err="1">
                <a:latin typeface="Calibri" panose="020F0502020204030204" pitchFamily="34" charset="0"/>
                <a:cs typeface="Calibri" panose="020F0502020204030204" pitchFamily="34" charset="0"/>
              </a:rPr>
              <a:t>D.Weiss</a:t>
            </a:r>
            <a:r>
              <a:rPr lang="en-IN" sz="1700" b="1" spc="-5">
                <a:latin typeface="Calibri" panose="020F0502020204030204" pitchFamily="34" charset="0"/>
                <a:cs typeface="Calibri" panose="020F0502020204030204" pitchFamily="34" charset="0"/>
              </a:rPr>
              <a:t>.</a:t>
            </a:r>
          </a:p>
          <a:p>
            <a:pPr lvl="1" indent="-285750">
              <a:buFont typeface="Arial" panose="020B0604020202020204" pitchFamily="34" charset="0"/>
              <a:buChar char="•"/>
            </a:pPr>
            <a:r>
              <a:rPr lang="en-IN" sz="1700" b="1" spc="-5">
                <a:latin typeface="Calibri" panose="020F0502020204030204" pitchFamily="34" charset="0"/>
                <a:cs typeface="Calibri" panose="020F0502020204030204" pitchFamily="34" charset="0"/>
              </a:rPr>
              <a:t>Harley-Davidson: Trump says 'getting nothing' after India reduces tariffs on motorcycles (</a:t>
            </a:r>
            <a:r>
              <a:rPr lang="en-IN" sz="1700" b="1" spc="-5">
                <a:latin typeface="Calibri" panose="020F0502020204030204" pitchFamily="34" charset="0"/>
                <a:cs typeface="Calibri" panose="020F0502020204030204" pitchFamily="34" charset="0"/>
                <a:hlinkClick r:id="rId2"/>
              </a:rPr>
              <a:t>https://timesofindia.indiatimes.com/business/india-business/harley-davidson-trump-says-getting-nothing-after-india-reduces-tariffs-on-motorcycles/articleshow/63090599.cms</a:t>
            </a:r>
            <a:r>
              <a:rPr lang="en-IN" sz="1700" b="1" spc="-5">
                <a:latin typeface="Calibri" panose="020F0502020204030204" pitchFamily="34" charset="0"/>
                <a:cs typeface="Calibri" panose="020F0502020204030204" pitchFamily="34" charset="0"/>
              </a:rPr>
              <a:t>)</a:t>
            </a:r>
          </a:p>
          <a:p>
            <a:pPr lvl="1" indent="-285750">
              <a:buFont typeface="Arial" panose="020B0604020202020204" pitchFamily="34" charset="0"/>
              <a:buChar char="•"/>
            </a:pPr>
            <a:r>
              <a:rPr lang="en-IN" sz="1700" b="1" spc="-5">
                <a:latin typeface="Calibri" panose="020F0502020204030204" pitchFamily="34" charset="0"/>
                <a:cs typeface="Calibri" panose="020F0502020204030204" pitchFamily="34" charset="0"/>
              </a:rPr>
              <a:t>Balance Of Trade – BOT (</a:t>
            </a:r>
            <a:r>
              <a:rPr lang="en-IN" sz="1700" b="1" spc="-5">
                <a:latin typeface="Calibri" panose="020F0502020204030204" pitchFamily="34" charset="0"/>
                <a:cs typeface="Calibri" panose="020F0502020204030204" pitchFamily="34" charset="0"/>
                <a:hlinkClick r:id="rId3"/>
              </a:rPr>
              <a:t>https://www.investopedia.com/terms/b/bot.asp</a:t>
            </a:r>
            <a:r>
              <a:rPr lang="en-IN" sz="1700" b="1" spc="-5">
                <a:latin typeface="Calibri" panose="020F0502020204030204" pitchFamily="34" charset="0"/>
                <a:cs typeface="Calibri" panose="020F0502020204030204" pitchFamily="34" charset="0"/>
              </a:rPr>
              <a:t>)</a:t>
            </a:r>
          </a:p>
          <a:p>
            <a:pPr lvl="1" indent="-285750">
              <a:buFont typeface="Arial" panose="020B0604020202020204" pitchFamily="34" charset="0"/>
              <a:buChar char="•"/>
            </a:pPr>
            <a:r>
              <a:rPr lang="en-IN" sz="1700" b="1" spc="-5">
                <a:latin typeface="Calibri" panose="020F0502020204030204" pitchFamily="34" charset="0"/>
                <a:cs typeface="Calibri" panose="020F0502020204030204" pitchFamily="34" charset="0"/>
              </a:rPr>
              <a:t>Balance of Trade, How to Calculate, and </a:t>
            </a:r>
            <a:r>
              <a:rPr lang="en-IN" sz="1700" b="1" spc="-5" err="1">
                <a:latin typeface="Calibri" panose="020F0502020204030204" pitchFamily="34" charset="0"/>
                <a:cs typeface="Calibri" panose="020F0502020204030204" pitchFamily="34" charset="0"/>
              </a:rPr>
              <a:t>Favorable</a:t>
            </a:r>
            <a:r>
              <a:rPr lang="en-IN" sz="1700" b="1" spc="-5">
                <a:latin typeface="Calibri" panose="020F0502020204030204" pitchFamily="34" charset="0"/>
                <a:cs typeface="Calibri" panose="020F0502020204030204" pitchFamily="34" charset="0"/>
              </a:rPr>
              <a:t> Versus </a:t>
            </a:r>
            <a:r>
              <a:rPr lang="en-IN" sz="1700" b="1" spc="-5" err="1">
                <a:latin typeface="Calibri" panose="020F0502020204030204" pitchFamily="34" charset="0"/>
                <a:cs typeface="Calibri" panose="020F0502020204030204" pitchFamily="34" charset="0"/>
              </a:rPr>
              <a:t>Unfavorable</a:t>
            </a:r>
            <a:r>
              <a:rPr lang="en-IN" sz="1700" b="1" spc="-5">
                <a:latin typeface="Calibri" panose="020F0502020204030204" pitchFamily="34" charset="0"/>
                <a:cs typeface="Calibri" panose="020F0502020204030204" pitchFamily="34" charset="0"/>
              </a:rPr>
              <a:t> (</a:t>
            </a:r>
            <a:r>
              <a:rPr lang="en-IN" sz="1700" b="1" spc="-5">
                <a:latin typeface="Calibri" panose="020F0502020204030204" pitchFamily="34" charset="0"/>
                <a:cs typeface="Calibri" panose="020F0502020204030204" pitchFamily="34" charset="0"/>
                <a:hlinkClick r:id="rId4"/>
              </a:rPr>
              <a:t>https://www.thebalance.com/balance-of-trade-definition-favorable-vs-unfavorable-3306261</a:t>
            </a:r>
            <a:r>
              <a:rPr lang="en-IN" sz="1700" b="1" spc="-5">
                <a:latin typeface="Calibri" panose="020F0502020204030204" pitchFamily="34" charset="0"/>
                <a:cs typeface="Calibri" panose="020F0502020204030204" pitchFamily="34" charset="0"/>
              </a:rPr>
              <a:t>)</a:t>
            </a:r>
          </a:p>
          <a:p>
            <a:pPr lvl="1" indent="-285750">
              <a:buFont typeface="Arial" panose="020B0604020202020204" pitchFamily="34" charset="0"/>
              <a:buChar char="•"/>
            </a:pPr>
            <a:r>
              <a:rPr lang="en-IN" sz="1700" b="1" spc="-5">
                <a:latin typeface="Calibri" panose="020F0502020204030204" pitchFamily="34" charset="0"/>
                <a:cs typeface="Calibri" panose="020F0502020204030204" pitchFamily="34" charset="0"/>
              </a:rPr>
              <a:t>How to Start an Import/Export Business (</a:t>
            </a:r>
            <a:r>
              <a:rPr lang="en-IN" sz="1700" b="1" spc="-5">
                <a:latin typeface="Calibri" panose="020F0502020204030204" pitchFamily="34" charset="0"/>
                <a:cs typeface="Calibri" panose="020F0502020204030204" pitchFamily="34" charset="0"/>
                <a:hlinkClick r:id="rId5"/>
              </a:rPr>
              <a:t>https://www.entrepreneur.com/article/41846</a:t>
            </a:r>
            <a:r>
              <a:rPr lang="en-IN" sz="1700" b="1" spc="-5">
                <a:latin typeface="Calibri" panose="020F0502020204030204" pitchFamily="34" charset="0"/>
                <a:cs typeface="Calibri" panose="020F0502020204030204" pitchFamily="34" charset="0"/>
              </a:rPr>
              <a:t>)</a:t>
            </a:r>
          </a:p>
          <a:p>
            <a:pPr lvl="1" indent="-285750">
              <a:buFont typeface="Arial" panose="020B0604020202020204" pitchFamily="34" charset="0"/>
              <a:buChar char="•"/>
            </a:pPr>
            <a:r>
              <a:rPr lang="en-IN" sz="1700" b="1" spc="-5">
                <a:latin typeface="Calibri" panose="020F0502020204030204" pitchFamily="34" charset="0"/>
                <a:cs typeface="Calibri" panose="020F0502020204030204" pitchFamily="34" charset="0"/>
              </a:rPr>
              <a:t>Importing into Canada (</a:t>
            </a:r>
            <a:r>
              <a:rPr lang="en-IN" sz="1700" b="1" spc="-5">
                <a:latin typeface="Calibri" panose="020F0502020204030204" pitchFamily="34" charset="0"/>
                <a:cs typeface="Calibri" panose="020F0502020204030204" pitchFamily="34" charset="0"/>
                <a:hlinkClick r:id="rId6"/>
              </a:rPr>
              <a:t>http://www.international.gc.ca/controls-controles/about-a_propos/impor/canada.aspx?lang=eng</a:t>
            </a:r>
            <a:r>
              <a:rPr lang="en-IN" sz="1700" b="1" spc="-5">
                <a:latin typeface="Calibri" panose="020F0502020204030204" pitchFamily="34" charset="0"/>
                <a:cs typeface="Calibri" panose="020F0502020204030204" pitchFamily="34" charset="0"/>
              </a:rPr>
              <a:t>)</a:t>
            </a:r>
          </a:p>
          <a:p>
            <a:pPr lvl="1" indent="-285750">
              <a:buFont typeface="Arial" panose="020B0604020202020204" pitchFamily="34" charset="0"/>
              <a:buChar char="•"/>
            </a:pPr>
            <a:r>
              <a:rPr lang="en-IN" sz="1700" b="1" spc="-5">
                <a:latin typeface="Calibri" panose="020F0502020204030204" pitchFamily="34" charset="0"/>
                <a:cs typeface="Calibri" panose="020F0502020204030204" pitchFamily="34" charset="0"/>
              </a:rPr>
              <a:t>How to Export (</a:t>
            </a:r>
            <a:r>
              <a:rPr lang="en-IN" sz="1700" b="1" spc="-5">
                <a:latin typeface="Calibri" panose="020F0502020204030204" pitchFamily="34" charset="0"/>
                <a:cs typeface="Calibri" panose="020F0502020204030204" pitchFamily="34" charset="0"/>
                <a:hlinkClick r:id="rId7"/>
              </a:rPr>
              <a:t>http://www.indiantradeportal.in/vs.jsp?lang=0&amp;id=0,25,44</a:t>
            </a:r>
            <a:r>
              <a:rPr lang="en-IN" sz="1700" b="1" spc="-5">
                <a:latin typeface="Calibri" panose="020F0502020204030204" pitchFamily="34" charset="0"/>
                <a:cs typeface="Calibri" panose="020F0502020204030204" pitchFamily="34" charset="0"/>
              </a:rPr>
              <a:t>)</a:t>
            </a:r>
          </a:p>
          <a:p>
            <a:pPr lvl="1" indent="-285750">
              <a:buFont typeface="Arial" panose="020B0604020202020204" pitchFamily="34" charset="0"/>
              <a:buChar char="•"/>
            </a:pPr>
            <a:endParaRPr lang="en-IN" sz="1700" b="1" spc="-5">
              <a:latin typeface="Calibri" panose="020F0502020204030204" pitchFamily="34" charset="0"/>
              <a:cs typeface="Calibri" panose="020F0502020204030204" pitchFamily="34" charset="0"/>
            </a:endParaRPr>
          </a:p>
          <a:p>
            <a:endParaRPr lang="en-IN" sz="1700"/>
          </a:p>
        </p:txBody>
      </p:sp>
      <p:sp>
        <p:nvSpPr>
          <p:cNvPr id="40"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61708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9" name="Rectangle 18">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EAAF21-9042-F462-FF7F-241F54C91BB1}"/>
              </a:ext>
            </a:extLst>
          </p:cNvPr>
          <p:cNvSpPr>
            <a:spLocks noGrp="1"/>
          </p:cNvSpPr>
          <p:nvPr>
            <p:ph type="title"/>
          </p:nvPr>
        </p:nvSpPr>
        <p:spPr>
          <a:xfrm>
            <a:off x="1507066" y="999460"/>
            <a:ext cx="5698067" cy="4479852"/>
          </a:xfrm>
        </p:spPr>
        <p:txBody>
          <a:bodyPr vert="horz" lIns="91440" tIns="45720" rIns="91440" bIns="45720" rtlCol="0" anchor="ctr">
            <a:normAutofit/>
          </a:bodyPr>
          <a:lstStyle/>
          <a:p>
            <a:pPr algn="r"/>
            <a:r>
              <a:rPr lang="en-US" sz="5400"/>
              <a:t>Thank You </a:t>
            </a:r>
            <a:r>
              <a:rPr lang="en-US" sz="5400">
                <a:sym typeface="Wingdings" panose="05000000000000000000" pitchFamily="2" charset="2"/>
              </a:rPr>
              <a:t></a:t>
            </a:r>
            <a:endParaRPr lang="en-US" sz="5400"/>
          </a:p>
        </p:txBody>
      </p:sp>
      <p:sp>
        <p:nvSpPr>
          <p:cNvPr id="21" name="Isosceles Triangle 20">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46" name="Straight Connector 22">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47" name="Isosceles Triangle 24">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44207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FFCB3C6-4E06-006E-72C6-B1FD8C70089F}"/>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lnSpc>
                <a:spcPct val="90000"/>
              </a:lnSpc>
            </a:pPr>
            <a:r>
              <a:rPr lang="en-US" sz="3400" b="1" kern="1200" spc="-5" dirty="0">
                <a:solidFill>
                  <a:schemeClr val="accent1"/>
                </a:solidFill>
                <a:latin typeface="+mj-lt"/>
                <a:ea typeface="+mj-ea"/>
                <a:cs typeface="+mj-cs"/>
              </a:rPr>
              <a:t>Data Description</a:t>
            </a:r>
            <a:br>
              <a:rPr lang="en-US" sz="3400" b="1" kern="1200" spc="-5" dirty="0">
                <a:solidFill>
                  <a:schemeClr val="accent1"/>
                </a:solidFill>
                <a:latin typeface="+mj-lt"/>
                <a:ea typeface="+mj-ea"/>
                <a:cs typeface="+mj-cs"/>
              </a:rPr>
            </a:br>
            <a:endParaRPr lang="en-US" sz="3400" kern="1200" dirty="0">
              <a:solidFill>
                <a:schemeClr val="accent1"/>
              </a:solidFill>
              <a:latin typeface="+mj-lt"/>
              <a:ea typeface="+mj-ea"/>
              <a:cs typeface="+mj-cs"/>
            </a:endParaRPr>
          </a:p>
        </p:txBody>
      </p:sp>
      <p:graphicFrame>
        <p:nvGraphicFramePr>
          <p:cNvPr id="28" name="Table 3">
            <a:extLst>
              <a:ext uri="{FF2B5EF4-FFF2-40B4-BE49-F238E27FC236}">
                <a16:creationId xmlns:a16="http://schemas.microsoft.com/office/drawing/2014/main" id="{3516A8A3-4464-57EB-3164-2CE6AE53222B}"/>
              </a:ext>
            </a:extLst>
          </p:cNvPr>
          <p:cNvGraphicFramePr>
            <a:graphicFrameLocks noGrp="1"/>
          </p:cNvGraphicFramePr>
          <p:nvPr>
            <p:extLst>
              <p:ext uri="{D42A27DB-BD31-4B8C-83A1-F6EECF244321}">
                <p14:modId xmlns:p14="http://schemas.microsoft.com/office/powerpoint/2010/main" val="1682603251"/>
              </p:ext>
            </p:extLst>
          </p:nvPr>
        </p:nvGraphicFramePr>
        <p:xfrm>
          <a:off x="985968" y="1087689"/>
          <a:ext cx="8288034" cy="2992517"/>
        </p:xfrm>
        <a:graphic>
          <a:graphicData uri="http://schemas.openxmlformats.org/drawingml/2006/table">
            <a:tbl>
              <a:tblPr firstRow="1" bandRow="1">
                <a:tableStyleId>{5940675A-B579-460E-94D1-54222C63F5DA}</a:tableStyleId>
              </a:tblPr>
              <a:tblGrid>
                <a:gridCol w="1895589">
                  <a:extLst>
                    <a:ext uri="{9D8B030D-6E8A-4147-A177-3AD203B41FA5}">
                      <a16:colId xmlns:a16="http://schemas.microsoft.com/office/drawing/2014/main" val="1166418382"/>
                    </a:ext>
                  </a:extLst>
                </a:gridCol>
                <a:gridCol w="6392445">
                  <a:extLst>
                    <a:ext uri="{9D8B030D-6E8A-4147-A177-3AD203B41FA5}">
                      <a16:colId xmlns:a16="http://schemas.microsoft.com/office/drawing/2014/main" val="1350718987"/>
                    </a:ext>
                  </a:extLst>
                </a:gridCol>
              </a:tblGrid>
              <a:tr h="272047">
                <a:tc>
                  <a:txBody>
                    <a:bodyPr/>
                    <a:lstStyle/>
                    <a:p>
                      <a:r>
                        <a:rPr lang="en-IN" sz="1100" dirty="0">
                          <a:solidFill>
                            <a:schemeClr val="bg1"/>
                          </a:solidFill>
                        </a:rPr>
                        <a:t>Variable</a:t>
                      </a:r>
                    </a:p>
                  </a:txBody>
                  <a:tcPr marL="80014" marR="80014" marT="40007" marB="40007">
                    <a:solidFill>
                      <a:schemeClr val="tx1"/>
                    </a:solidFill>
                  </a:tcPr>
                </a:tc>
                <a:tc>
                  <a:txBody>
                    <a:bodyPr/>
                    <a:lstStyle/>
                    <a:p>
                      <a:r>
                        <a:rPr lang="en-IN" sz="1100" dirty="0">
                          <a:solidFill>
                            <a:schemeClr val="bg1"/>
                          </a:solidFill>
                        </a:rPr>
                        <a:t>Description </a:t>
                      </a:r>
                    </a:p>
                  </a:txBody>
                  <a:tcPr marL="80014" marR="80014" marT="40007" marB="40007">
                    <a:solidFill>
                      <a:schemeClr val="tx1"/>
                    </a:solidFill>
                  </a:tcPr>
                </a:tc>
                <a:extLst>
                  <a:ext uri="{0D108BD9-81ED-4DB2-BD59-A6C34878D82A}">
                    <a16:rowId xmlns:a16="http://schemas.microsoft.com/office/drawing/2014/main" val="3404964086"/>
                  </a:ext>
                </a:extLst>
              </a:tr>
              <a:tr h="272047">
                <a:tc>
                  <a:txBody>
                    <a:bodyPr/>
                    <a:lstStyle/>
                    <a:p>
                      <a:r>
                        <a:rPr lang="en-IN" sz="1100" b="1" dirty="0"/>
                        <a:t>Country or Area</a:t>
                      </a:r>
                    </a:p>
                  </a:txBody>
                  <a:tcPr marL="80014" marR="80014" marT="40007" marB="40007">
                    <a:solidFill>
                      <a:schemeClr val="accent1">
                        <a:lumMod val="20000"/>
                        <a:lumOff val="80000"/>
                      </a:schemeClr>
                    </a:solidFill>
                  </a:tcPr>
                </a:tc>
                <a:tc>
                  <a:txBody>
                    <a:bodyPr/>
                    <a:lstStyle/>
                    <a:p>
                      <a:pPr marL="0"/>
                      <a:r>
                        <a:rPr lang="en-IN" sz="1100" b="1" dirty="0">
                          <a:solidFill>
                            <a:schemeClr val="tx1"/>
                          </a:solidFill>
                          <a:latin typeface="Calibri" panose="020F0502020204030204" pitchFamily="34" charset="0"/>
                          <a:ea typeface="+mn-ea"/>
                          <a:cs typeface="Calibri" panose="020F0502020204030204" pitchFamily="34" charset="0"/>
                        </a:rPr>
                        <a:t>There were three countries – Australia, Canada, and the USA</a:t>
                      </a:r>
                    </a:p>
                  </a:txBody>
                  <a:tcPr marL="80014" marR="80014" marT="40007" marB="40007">
                    <a:solidFill>
                      <a:schemeClr val="accent1">
                        <a:lumMod val="20000"/>
                        <a:lumOff val="80000"/>
                      </a:schemeClr>
                    </a:solidFill>
                  </a:tcPr>
                </a:tc>
                <a:extLst>
                  <a:ext uri="{0D108BD9-81ED-4DB2-BD59-A6C34878D82A}">
                    <a16:rowId xmlns:a16="http://schemas.microsoft.com/office/drawing/2014/main" val="3694068168"/>
                  </a:ext>
                </a:extLst>
              </a:tr>
              <a:tr h="272047">
                <a:tc>
                  <a:txBody>
                    <a:bodyPr/>
                    <a:lstStyle/>
                    <a:p>
                      <a:pPr marL="0"/>
                      <a:r>
                        <a:rPr lang="en-IN" sz="1100" b="1" dirty="0">
                          <a:solidFill>
                            <a:schemeClr val="tx1"/>
                          </a:solidFill>
                          <a:latin typeface="+mn-lt"/>
                          <a:ea typeface="+mn-ea"/>
                          <a:cs typeface="+mn-cs"/>
                        </a:rPr>
                        <a:t>Year</a:t>
                      </a:r>
                    </a:p>
                  </a:txBody>
                  <a:tcPr marL="80014" marR="80014" marT="40007" marB="40007">
                    <a:solidFill>
                      <a:schemeClr val="accent1">
                        <a:lumMod val="20000"/>
                        <a:lumOff val="80000"/>
                      </a:schemeClr>
                    </a:solidFill>
                  </a:tcPr>
                </a:tc>
                <a:tc>
                  <a:txBody>
                    <a:bodyPr/>
                    <a:lstStyle/>
                    <a:p>
                      <a:pPr marL="0"/>
                      <a:r>
                        <a:rPr lang="en-IN" sz="1100" b="1" dirty="0">
                          <a:solidFill>
                            <a:schemeClr val="tx1"/>
                          </a:solidFill>
                          <a:latin typeface="Calibri" panose="020F0502020204030204" pitchFamily="34" charset="0"/>
                          <a:ea typeface="+mn-ea"/>
                          <a:cs typeface="Calibri" panose="020F0502020204030204" pitchFamily="34" charset="0"/>
                        </a:rPr>
                        <a:t>The Year variable ranged from 1988 to 2016</a:t>
                      </a:r>
                    </a:p>
                  </a:txBody>
                  <a:tcPr marL="80014" marR="80014" marT="40007" marB="40007">
                    <a:solidFill>
                      <a:schemeClr val="accent1">
                        <a:lumMod val="20000"/>
                        <a:lumOff val="80000"/>
                      </a:schemeClr>
                    </a:solidFill>
                  </a:tcPr>
                </a:tc>
                <a:extLst>
                  <a:ext uri="{0D108BD9-81ED-4DB2-BD59-A6C34878D82A}">
                    <a16:rowId xmlns:a16="http://schemas.microsoft.com/office/drawing/2014/main" val="3484970411"/>
                  </a:ext>
                </a:extLst>
              </a:tr>
              <a:tr h="272047">
                <a:tc>
                  <a:txBody>
                    <a:bodyPr/>
                    <a:lstStyle/>
                    <a:p>
                      <a:pPr marL="0"/>
                      <a:r>
                        <a:rPr lang="en-IN" sz="1100" b="1" dirty="0">
                          <a:solidFill>
                            <a:schemeClr val="tx1"/>
                          </a:solidFill>
                          <a:latin typeface="+mn-lt"/>
                          <a:ea typeface="+mn-ea"/>
                          <a:cs typeface="+mn-cs"/>
                        </a:rPr>
                        <a:t>Commodity Code</a:t>
                      </a:r>
                    </a:p>
                  </a:txBody>
                  <a:tcPr marL="80014" marR="80014" marT="40007" marB="40007">
                    <a:solidFill>
                      <a:schemeClr val="accent1">
                        <a:lumMod val="20000"/>
                        <a:lumOff val="80000"/>
                      </a:schemeClr>
                    </a:solidFill>
                  </a:tcPr>
                </a:tc>
                <a:tc>
                  <a:txBody>
                    <a:bodyPr/>
                    <a:lstStyle/>
                    <a:p>
                      <a:pPr marL="0"/>
                      <a:r>
                        <a:rPr lang="en-IN" sz="1100" b="1" dirty="0">
                          <a:solidFill>
                            <a:schemeClr val="tx1"/>
                          </a:solidFill>
                          <a:latin typeface="Calibri" panose="020F0502020204030204" pitchFamily="34" charset="0"/>
                          <a:ea typeface="+mn-ea"/>
                          <a:cs typeface="Calibri" panose="020F0502020204030204" pitchFamily="34" charset="0"/>
                        </a:rPr>
                        <a:t>The commodity code was unique for each commodity. Example: 10111 for  Horses, live pure bred </a:t>
                      </a:r>
                    </a:p>
                  </a:txBody>
                  <a:tcPr marL="80014" marR="80014" marT="40007" marB="40007">
                    <a:solidFill>
                      <a:schemeClr val="accent1">
                        <a:lumMod val="20000"/>
                        <a:lumOff val="80000"/>
                      </a:schemeClr>
                    </a:solidFill>
                  </a:tcPr>
                </a:tc>
                <a:extLst>
                  <a:ext uri="{0D108BD9-81ED-4DB2-BD59-A6C34878D82A}">
                    <a16:rowId xmlns:a16="http://schemas.microsoft.com/office/drawing/2014/main" val="1826607270"/>
                  </a:ext>
                </a:extLst>
              </a:tr>
              <a:tr h="272047">
                <a:tc>
                  <a:txBody>
                    <a:bodyPr/>
                    <a:lstStyle/>
                    <a:p>
                      <a:pPr marL="0"/>
                      <a:r>
                        <a:rPr lang="en-IN" sz="1100" b="1" dirty="0">
                          <a:solidFill>
                            <a:schemeClr val="tx1"/>
                          </a:solidFill>
                          <a:latin typeface="+mn-lt"/>
                          <a:ea typeface="+mn-ea"/>
                          <a:cs typeface="+mn-cs"/>
                        </a:rPr>
                        <a:t>Commodity</a:t>
                      </a:r>
                    </a:p>
                  </a:txBody>
                  <a:tcPr marL="80014" marR="80014" marT="40007" marB="40007">
                    <a:solidFill>
                      <a:schemeClr val="accent1">
                        <a:lumMod val="20000"/>
                        <a:lumOff val="80000"/>
                      </a:schemeClr>
                    </a:solidFill>
                  </a:tcPr>
                </a:tc>
                <a:tc>
                  <a:txBody>
                    <a:bodyPr/>
                    <a:lstStyle/>
                    <a:p>
                      <a:pPr marL="0"/>
                      <a:r>
                        <a:rPr lang="en-IN" sz="1100" b="1" dirty="0">
                          <a:solidFill>
                            <a:schemeClr val="tx1"/>
                          </a:solidFill>
                          <a:latin typeface="Calibri" panose="020F0502020204030204" pitchFamily="34" charset="0"/>
                          <a:ea typeface="+mn-ea"/>
                          <a:cs typeface="Calibri" panose="020F0502020204030204" pitchFamily="34" charset="0"/>
                        </a:rPr>
                        <a:t>The commodity variable contained various trade commodities that belonged to each of the 12 categories.</a:t>
                      </a:r>
                    </a:p>
                  </a:txBody>
                  <a:tcPr marL="80014" marR="80014" marT="40007" marB="40007">
                    <a:solidFill>
                      <a:schemeClr val="accent1">
                        <a:lumMod val="20000"/>
                        <a:lumOff val="80000"/>
                      </a:schemeClr>
                    </a:solidFill>
                  </a:tcPr>
                </a:tc>
                <a:extLst>
                  <a:ext uri="{0D108BD9-81ED-4DB2-BD59-A6C34878D82A}">
                    <a16:rowId xmlns:a16="http://schemas.microsoft.com/office/drawing/2014/main" val="2916173418"/>
                  </a:ext>
                </a:extLst>
              </a:tr>
              <a:tr h="272047">
                <a:tc>
                  <a:txBody>
                    <a:bodyPr/>
                    <a:lstStyle/>
                    <a:p>
                      <a:pPr marL="0"/>
                      <a:r>
                        <a:rPr lang="en-IN" sz="1100" b="1" dirty="0">
                          <a:solidFill>
                            <a:schemeClr val="tx1"/>
                          </a:solidFill>
                          <a:latin typeface="+mn-lt"/>
                          <a:ea typeface="+mn-ea"/>
                          <a:cs typeface="+mn-cs"/>
                        </a:rPr>
                        <a:t>Flow</a:t>
                      </a:r>
                    </a:p>
                  </a:txBody>
                  <a:tcPr marL="80014" marR="80014" marT="40007" marB="40007">
                    <a:solidFill>
                      <a:schemeClr val="accent1">
                        <a:lumMod val="20000"/>
                        <a:lumOff val="80000"/>
                      </a:schemeClr>
                    </a:solidFill>
                  </a:tcPr>
                </a:tc>
                <a:tc>
                  <a:txBody>
                    <a:bodyPr/>
                    <a:lstStyle/>
                    <a:p>
                      <a:pPr marL="0"/>
                      <a:r>
                        <a:rPr lang="en-IN" sz="1100" b="1" dirty="0">
                          <a:solidFill>
                            <a:schemeClr val="tx1"/>
                          </a:solidFill>
                          <a:latin typeface="Calibri" panose="020F0502020204030204" pitchFamily="34" charset="0"/>
                          <a:ea typeface="+mn-ea"/>
                          <a:cs typeface="Calibri" panose="020F0502020204030204" pitchFamily="34" charset="0"/>
                        </a:rPr>
                        <a:t>This indicates flow of trade. They are Export, Import, Re-Import, and Re-Export.</a:t>
                      </a:r>
                    </a:p>
                  </a:txBody>
                  <a:tcPr marL="80014" marR="80014" marT="40007" marB="40007">
                    <a:solidFill>
                      <a:schemeClr val="accent1">
                        <a:lumMod val="20000"/>
                        <a:lumOff val="80000"/>
                      </a:schemeClr>
                    </a:solidFill>
                  </a:tcPr>
                </a:tc>
                <a:extLst>
                  <a:ext uri="{0D108BD9-81ED-4DB2-BD59-A6C34878D82A}">
                    <a16:rowId xmlns:a16="http://schemas.microsoft.com/office/drawing/2014/main" val="2702983485"/>
                  </a:ext>
                </a:extLst>
              </a:tr>
              <a:tr h="272047">
                <a:tc>
                  <a:txBody>
                    <a:bodyPr/>
                    <a:lstStyle/>
                    <a:p>
                      <a:pPr marL="0"/>
                      <a:r>
                        <a:rPr lang="en-IN" sz="1100" b="1" dirty="0">
                          <a:solidFill>
                            <a:schemeClr val="tx1"/>
                          </a:solidFill>
                          <a:latin typeface="+mn-lt"/>
                          <a:ea typeface="+mn-ea"/>
                          <a:cs typeface="+mn-cs"/>
                        </a:rPr>
                        <a:t>Trade USD</a:t>
                      </a:r>
                    </a:p>
                  </a:txBody>
                  <a:tcPr marL="80014" marR="80014" marT="40007" marB="40007">
                    <a:solidFill>
                      <a:schemeClr val="accent1">
                        <a:lumMod val="20000"/>
                        <a:lumOff val="80000"/>
                      </a:schemeClr>
                    </a:solidFill>
                  </a:tcPr>
                </a:tc>
                <a:tc>
                  <a:txBody>
                    <a:bodyPr/>
                    <a:lstStyle/>
                    <a:p>
                      <a:pPr marL="0"/>
                      <a:r>
                        <a:rPr lang="en-IN" sz="1100" b="1" dirty="0">
                          <a:solidFill>
                            <a:schemeClr val="tx1"/>
                          </a:solidFill>
                          <a:latin typeface="Calibri" panose="020F0502020204030204" pitchFamily="34" charset="0"/>
                          <a:ea typeface="+mn-ea"/>
                          <a:cs typeface="Calibri" panose="020F0502020204030204" pitchFamily="34" charset="0"/>
                        </a:rPr>
                        <a:t>The trade value in US Dollars</a:t>
                      </a:r>
                    </a:p>
                  </a:txBody>
                  <a:tcPr marL="80014" marR="80014" marT="40007" marB="40007">
                    <a:solidFill>
                      <a:schemeClr val="accent1">
                        <a:lumMod val="20000"/>
                        <a:lumOff val="80000"/>
                      </a:schemeClr>
                    </a:solidFill>
                  </a:tcPr>
                </a:tc>
                <a:extLst>
                  <a:ext uri="{0D108BD9-81ED-4DB2-BD59-A6C34878D82A}">
                    <a16:rowId xmlns:a16="http://schemas.microsoft.com/office/drawing/2014/main" val="3975060668"/>
                  </a:ext>
                </a:extLst>
              </a:tr>
              <a:tr h="272047">
                <a:tc>
                  <a:txBody>
                    <a:bodyPr/>
                    <a:lstStyle/>
                    <a:p>
                      <a:pPr marL="0"/>
                      <a:r>
                        <a:rPr lang="en-IN" sz="1100" b="1" dirty="0">
                          <a:solidFill>
                            <a:schemeClr val="tx1"/>
                          </a:solidFill>
                          <a:latin typeface="+mn-lt"/>
                          <a:ea typeface="+mn-ea"/>
                          <a:cs typeface="+mn-cs"/>
                        </a:rPr>
                        <a:t>Weight</a:t>
                      </a:r>
                    </a:p>
                  </a:txBody>
                  <a:tcPr marL="80014" marR="80014" marT="40007" marB="40007">
                    <a:solidFill>
                      <a:schemeClr val="accent1">
                        <a:lumMod val="20000"/>
                        <a:lumOff val="80000"/>
                      </a:schemeClr>
                    </a:solidFill>
                  </a:tcPr>
                </a:tc>
                <a:tc>
                  <a:txBody>
                    <a:bodyPr/>
                    <a:lstStyle/>
                    <a:p>
                      <a:pPr marL="0"/>
                      <a:r>
                        <a:rPr lang="en-IN" sz="1100" b="1" dirty="0">
                          <a:solidFill>
                            <a:schemeClr val="tx1"/>
                          </a:solidFill>
                          <a:latin typeface="Calibri" panose="020F0502020204030204" pitchFamily="34" charset="0"/>
                          <a:ea typeface="+mn-ea"/>
                          <a:cs typeface="Calibri" panose="020F0502020204030204" pitchFamily="34" charset="0"/>
                        </a:rPr>
                        <a:t>The total weight of the traded commodity in Kgs</a:t>
                      </a:r>
                    </a:p>
                  </a:txBody>
                  <a:tcPr marL="80014" marR="80014" marT="40007" marB="40007">
                    <a:solidFill>
                      <a:schemeClr val="accent1">
                        <a:lumMod val="20000"/>
                        <a:lumOff val="80000"/>
                      </a:schemeClr>
                    </a:solidFill>
                  </a:tcPr>
                </a:tc>
                <a:extLst>
                  <a:ext uri="{0D108BD9-81ED-4DB2-BD59-A6C34878D82A}">
                    <a16:rowId xmlns:a16="http://schemas.microsoft.com/office/drawing/2014/main" val="1695673538"/>
                  </a:ext>
                </a:extLst>
              </a:tr>
              <a:tr h="272047">
                <a:tc>
                  <a:txBody>
                    <a:bodyPr/>
                    <a:lstStyle/>
                    <a:p>
                      <a:pPr marL="0"/>
                      <a:r>
                        <a:rPr lang="en-IN" sz="1100" b="1" dirty="0">
                          <a:solidFill>
                            <a:schemeClr val="tx1"/>
                          </a:solidFill>
                          <a:latin typeface="+mn-lt"/>
                          <a:ea typeface="+mn-ea"/>
                          <a:cs typeface="+mn-cs"/>
                        </a:rPr>
                        <a:t>Quantity Name</a:t>
                      </a:r>
                    </a:p>
                  </a:txBody>
                  <a:tcPr marL="80014" marR="80014" marT="40007" marB="40007">
                    <a:solidFill>
                      <a:schemeClr val="accent1">
                        <a:lumMod val="20000"/>
                        <a:lumOff val="80000"/>
                      </a:schemeClr>
                    </a:solidFill>
                  </a:tcPr>
                </a:tc>
                <a:tc>
                  <a:txBody>
                    <a:bodyPr/>
                    <a:lstStyle/>
                    <a:p>
                      <a:pPr marL="0"/>
                      <a:r>
                        <a:rPr lang="en-IN" sz="1100" b="1" dirty="0">
                          <a:solidFill>
                            <a:schemeClr val="tx1"/>
                          </a:solidFill>
                          <a:latin typeface="Calibri" panose="020F0502020204030204" pitchFamily="34" charset="0"/>
                          <a:ea typeface="+mn-ea"/>
                          <a:cs typeface="Calibri" panose="020F0502020204030204" pitchFamily="34" charset="0"/>
                        </a:rPr>
                        <a:t>Quantity name of the traded commodity</a:t>
                      </a:r>
                    </a:p>
                  </a:txBody>
                  <a:tcPr marL="80014" marR="80014" marT="40007" marB="40007">
                    <a:solidFill>
                      <a:schemeClr val="accent1">
                        <a:lumMod val="20000"/>
                        <a:lumOff val="80000"/>
                      </a:schemeClr>
                    </a:solidFill>
                  </a:tcPr>
                </a:tc>
                <a:extLst>
                  <a:ext uri="{0D108BD9-81ED-4DB2-BD59-A6C34878D82A}">
                    <a16:rowId xmlns:a16="http://schemas.microsoft.com/office/drawing/2014/main" val="607370848"/>
                  </a:ext>
                </a:extLst>
              </a:tr>
              <a:tr h="272047">
                <a:tc>
                  <a:txBody>
                    <a:bodyPr/>
                    <a:lstStyle/>
                    <a:p>
                      <a:pPr marL="0"/>
                      <a:r>
                        <a:rPr lang="en-IN" sz="1100" b="1" dirty="0">
                          <a:solidFill>
                            <a:schemeClr val="tx1"/>
                          </a:solidFill>
                          <a:latin typeface="+mn-lt"/>
                          <a:ea typeface="+mn-ea"/>
                          <a:cs typeface="+mn-cs"/>
                        </a:rPr>
                        <a:t>Quantity</a:t>
                      </a:r>
                    </a:p>
                  </a:txBody>
                  <a:tcPr marL="80014" marR="80014" marT="40007" marB="40007">
                    <a:solidFill>
                      <a:schemeClr val="accent1">
                        <a:lumMod val="20000"/>
                        <a:lumOff val="80000"/>
                      </a:schemeClr>
                    </a:solidFill>
                  </a:tcPr>
                </a:tc>
                <a:tc>
                  <a:txBody>
                    <a:bodyPr/>
                    <a:lstStyle/>
                    <a:p>
                      <a:pPr marL="0"/>
                      <a:r>
                        <a:rPr lang="en-IN" sz="1100" b="1" dirty="0">
                          <a:solidFill>
                            <a:schemeClr val="tx1"/>
                          </a:solidFill>
                          <a:latin typeface="Calibri" panose="020F0502020204030204" pitchFamily="34" charset="0"/>
                          <a:ea typeface="+mn-ea"/>
                          <a:cs typeface="Calibri" panose="020F0502020204030204" pitchFamily="34" charset="0"/>
                        </a:rPr>
                        <a:t>The total quantity of the traded commodity</a:t>
                      </a:r>
                    </a:p>
                  </a:txBody>
                  <a:tcPr marL="80014" marR="80014" marT="40007" marB="40007">
                    <a:solidFill>
                      <a:schemeClr val="accent1">
                        <a:lumMod val="20000"/>
                        <a:lumOff val="80000"/>
                      </a:schemeClr>
                    </a:solidFill>
                  </a:tcPr>
                </a:tc>
                <a:extLst>
                  <a:ext uri="{0D108BD9-81ED-4DB2-BD59-A6C34878D82A}">
                    <a16:rowId xmlns:a16="http://schemas.microsoft.com/office/drawing/2014/main" val="3536967701"/>
                  </a:ext>
                </a:extLst>
              </a:tr>
              <a:tr h="272047">
                <a:tc>
                  <a:txBody>
                    <a:bodyPr/>
                    <a:lstStyle/>
                    <a:p>
                      <a:pPr marL="0"/>
                      <a:r>
                        <a:rPr lang="en-IN" sz="1100" b="1" dirty="0">
                          <a:solidFill>
                            <a:schemeClr val="tx1"/>
                          </a:solidFill>
                          <a:latin typeface="+mn-lt"/>
                          <a:ea typeface="+mn-ea"/>
                          <a:cs typeface="+mn-cs"/>
                        </a:rPr>
                        <a:t>Category</a:t>
                      </a:r>
                    </a:p>
                  </a:txBody>
                  <a:tcPr marL="80014" marR="80014" marT="40007" marB="40007">
                    <a:solidFill>
                      <a:schemeClr val="accent1">
                        <a:lumMod val="20000"/>
                        <a:lumOff val="80000"/>
                      </a:schemeClr>
                    </a:solidFill>
                  </a:tcPr>
                </a:tc>
                <a:tc>
                  <a:txBody>
                    <a:bodyPr/>
                    <a:lstStyle/>
                    <a:p>
                      <a:pPr marL="0"/>
                      <a:r>
                        <a:rPr lang="en-IN" sz="1100" b="1" dirty="0">
                          <a:solidFill>
                            <a:schemeClr val="tx1"/>
                          </a:solidFill>
                          <a:latin typeface="Calibri" panose="020F0502020204030204" pitchFamily="34" charset="0"/>
                          <a:ea typeface="+mn-ea"/>
                          <a:cs typeface="Calibri" panose="020F0502020204030204" pitchFamily="34" charset="0"/>
                        </a:rPr>
                        <a:t>There were 12 unique categories in the data.</a:t>
                      </a:r>
                    </a:p>
                  </a:txBody>
                  <a:tcPr marL="80014" marR="80014" marT="40007" marB="40007">
                    <a:solidFill>
                      <a:schemeClr val="accent1">
                        <a:lumMod val="20000"/>
                        <a:lumOff val="80000"/>
                      </a:schemeClr>
                    </a:solidFill>
                  </a:tcPr>
                </a:tc>
                <a:extLst>
                  <a:ext uri="{0D108BD9-81ED-4DB2-BD59-A6C34878D82A}">
                    <a16:rowId xmlns:a16="http://schemas.microsoft.com/office/drawing/2014/main" val="3110280745"/>
                  </a:ext>
                </a:extLst>
              </a:tr>
            </a:tbl>
          </a:graphicData>
        </a:graphic>
      </p:graphicFrame>
    </p:spTree>
    <p:extLst>
      <p:ext uri="{BB962C8B-B14F-4D97-AF65-F5344CB8AC3E}">
        <p14:creationId xmlns:p14="http://schemas.microsoft.com/office/powerpoint/2010/main" val="2820920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41FC-8584-7D03-9390-234D2F3606B0}"/>
              </a:ext>
            </a:extLst>
          </p:cNvPr>
          <p:cNvSpPr>
            <a:spLocks noGrp="1"/>
          </p:cNvSpPr>
          <p:nvPr>
            <p:ph type="title"/>
          </p:nvPr>
        </p:nvSpPr>
        <p:spPr>
          <a:xfrm>
            <a:off x="677334" y="609600"/>
            <a:ext cx="8596668" cy="816852"/>
          </a:xfrm>
        </p:spPr>
        <p:txBody>
          <a:bodyPr>
            <a:normAutofit fontScale="90000"/>
          </a:bodyPr>
          <a:lstStyle/>
          <a:p>
            <a:r>
              <a:rPr lang="en-IN" sz="3600" b="1" spc="-5" dirty="0">
                <a:latin typeface="Calibri"/>
                <a:cs typeface="Calibri"/>
              </a:rPr>
              <a:t>Data Preparation</a:t>
            </a:r>
            <a:br>
              <a:rPr lang="en-IN" sz="3600" b="1" spc="-5" dirty="0">
                <a:latin typeface="Calibri"/>
                <a:cs typeface="Calibri"/>
              </a:rPr>
            </a:br>
            <a:endParaRPr lang="en-IN" dirty="0"/>
          </a:p>
        </p:txBody>
      </p:sp>
      <p:sp>
        <p:nvSpPr>
          <p:cNvPr id="3" name="Content Placeholder 2">
            <a:extLst>
              <a:ext uri="{FF2B5EF4-FFF2-40B4-BE49-F238E27FC236}">
                <a16:creationId xmlns:a16="http://schemas.microsoft.com/office/drawing/2014/main" id="{BDA2118E-3D3F-1EF8-4510-FA0A71EAEF5F}"/>
              </a:ext>
            </a:extLst>
          </p:cNvPr>
          <p:cNvSpPr>
            <a:spLocks noGrp="1"/>
          </p:cNvSpPr>
          <p:nvPr>
            <p:ph idx="1"/>
          </p:nvPr>
        </p:nvSpPr>
        <p:spPr>
          <a:xfrm>
            <a:off x="677334" y="1550775"/>
            <a:ext cx="8596668" cy="5009823"/>
          </a:xfrm>
        </p:spPr>
        <p:txBody>
          <a:bodyPr/>
          <a:lstStyle/>
          <a:p>
            <a:r>
              <a:rPr lang="en-IN" sz="1800" b="1" spc="-5" dirty="0">
                <a:latin typeface="Calibri" panose="020F0502020204030204" pitchFamily="34" charset="0"/>
                <a:cs typeface="Calibri" panose="020F0502020204030204" pitchFamily="34" charset="0"/>
              </a:rPr>
              <a:t>The data was cleaned using the R programming language. The variable names were edited for better reading.</a:t>
            </a:r>
          </a:p>
          <a:p>
            <a:endParaRPr lang="en-IN" dirty="0"/>
          </a:p>
          <a:p>
            <a:endParaRPr lang="en-IN" sz="1800" b="1" spc="-5" dirty="0">
              <a:latin typeface="Calibri" panose="020F0502020204030204" pitchFamily="34" charset="0"/>
              <a:cs typeface="Calibri" panose="020F0502020204030204" pitchFamily="34" charset="0"/>
            </a:endParaRPr>
          </a:p>
          <a:p>
            <a:r>
              <a:rPr lang="en-IN" sz="1800" b="1" spc="-5" dirty="0">
                <a:latin typeface="Calibri" panose="020F0502020204030204" pitchFamily="34" charset="0"/>
                <a:cs typeface="Calibri" panose="020F0502020204030204" pitchFamily="34" charset="0"/>
              </a:rPr>
              <a:t>Upon exploring the dataset, it was found that the weight and the quantity variable contained missing values. Additionally,  there were “0” values in these variables. This didn’t account for the Trade amount values in the data. Some instances were observed:</a:t>
            </a:r>
          </a:p>
          <a:p>
            <a:endParaRPr lang="en-IN" dirty="0"/>
          </a:p>
        </p:txBody>
      </p:sp>
      <p:pic>
        <p:nvPicPr>
          <p:cNvPr id="4" name="Picture 3">
            <a:extLst>
              <a:ext uri="{FF2B5EF4-FFF2-40B4-BE49-F238E27FC236}">
                <a16:creationId xmlns:a16="http://schemas.microsoft.com/office/drawing/2014/main" id="{937D77AD-7426-1239-C076-18946A6007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1752" y="2398354"/>
            <a:ext cx="6286500" cy="695325"/>
          </a:xfrm>
          <a:prstGeom prst="rect">
            <a:avLst/>
          </a:prstGeom>
        </p:spPr>
      </p:pic>
      <p:pic>
        <p:nvPicPr>
          <p:cNvPr id="5" name="Picture 4">
            <a:extLst>
              <a:ext uri="{FF2B5EF4-FFF2-40B4-BE49-F238E27FC236}">
                <a16:creationId xmlns:a16="http://schemas.microsoft.com/office/drawing/2014/main" id="{41629C4D-6578-A3A2-0316-11F1DD836E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8448" y="3990093"/>
            <a:ext cx="5353050" cy="695325"/>
          </a:xfrm>
          <a:prstGeom prst="rect">
            <a:avLst/>
          </a:prstGeom>
        </p:spPr>
      </p:pic>
      <p:graphicFrame>
        <p:nvGraphicFramePr>
          <p:cNvPr id="6" name="Table 5">
            <a:extLst>
              <a:ext uri="{FF2B5EF4-FFF2-40B4-BE49-F238E27FC236}">
                <a16:creationId xmlns:a16="http://schemas.microsoft.com/office/drawing/2014/main" id="{7B1CFF99-0E91-8CD8-BDB7-47C226864ADF}"/>
              </a:ext>
            </a:extLst>
          </p:cNvPr>
          <p:cNvGraphicFramePr>
            <a:graphicFrameLocks noGrp="1"/>
          </p:cNvGraphicFramePr>
          <p:nvPr>
            <p:extLst>
              <p:ext uri="{D42A27DB-BD31-4B8C-83A1-F6EECF244321}">
                <p14:modId xmlns:p14="http://schemas.microsoft.com/office/powerpoint/2010/main" val="1092737374"/>
              </p:ext>
            </p:extLst>
          </p:nvPr>
        </p:nvGraphicFramePr>
        <p:xfrm>
          <a:off x="1599534" y="4594638"/>
          <a:ext cx="3169328" cy="1965960"/>
        </p:xfrm>
        <a:graphic>
          <a:graphicData uri="http://schemas.openxmlformats.org/drawingml/2006/table">
            <a:tbl>
              <a:tblPr firstRow="1" bandRow="1">
                <a:tableStyleId>{5C22544A-7EE6-4342-B048-85BDC9FD1C3A}</a:tableStyleId>
              </a:tblPr>
              <a:tblGrid>
                <a:gridCol w="1606858">
                  <a:extLst>
                    <a:ext uri="{9D8B030D-6E8A-4147-A177-3AD203B41FA5}">
                      <a16:colId xmlns:a16="http://schemas.microsoft.com/office/drawing/2014/main" val="4144857269"/>
                    </a:ext>
                  </a:extLst>
                </a:gridCol>
                <a:gridCol w="1562470">
                  <a:extLst>
                    <a:ext uri="{9D8B030D-6E8A-4147-A177-3AD203B41FA5}">
                      <a16:colId xmlns:a16="http://schemas.microsoft.com/office/drawing/2014/main" val="2579428956"/>
                    </a:ext>
                  </a:extLst>
                </a:gridCol>
              </a:tblGrid>
              <a:tr h="0">
                <a:tc>
                  <a:txBody>
                    <a:bodyPr/>
                    <a:lstStyle/>
                    <a:p>
                      <a:pPr algn="ctr"/>
                      <a:r>
                        <a:rPr lang="en-IN" sz="1200" dirty="0"/>
                        <a:t>Weight</a:t>
                      </a:r>
                    </a:p>
                  </a:txBody>
                  <a:tcPr>
                    <a:lnB w="12700" cap="flat" cmpd="sng" algn="ctr">
                      <a:solidFill>
                        <a:schemeClr val="tx1"/>
                      </a:solidFill>
                      <a:prstDash val="solid"/>
                      <a:round/>
                      <a:headEnd type="none" w="med" len="med"/>
                      <a:tailEnd type="none" w="med" len="med"/>
                    </a:lnB>
                    <a:solidFill>
                      <a:schemeClr val="tx1"/>
                    </a:solidFill>
                  </a:tcPr>
                </a:tc>
                <a:tc>
                  <a:txBody>
                    <a:bodyPr/>
                    <a:lstStyle/>
                    <a:p>
                      <a:pPr algn="ctr"/>
                      <a:r>
                        <a:rPr lang="en-IN" sz="1200" dirty="0"/>
                        <a:t>Quantity</a:t>
                      </a:r>
                    </a:p>
                  </a:txBody>
                  <a:tcP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603054359"/>
                  </a:ext>
                </a:extLst>
              </a:tr>
              <a:tr h="259080">
                <a:tc>
                  <a:txBody>
                    <a:bodyPr/>
                    <a:lstStyle/>
                    <a:p>
                      <a:pPr algn="ctr"/>
                      <a:r>
                        <a:rPr lang="en-IN" sz="1200" b="1"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9136697"/>
                  </a:ext>
                </a:extLst>
              </a:tr>
              <a:tr h="269240">
                <a:tc>
                  <a:txBody>
                    <a:bodyPr/>
                    <a:lstStyle/>
                    <a:p>
                      <a:pPr algn="ctr"/>
                      <a:r>
                        <a:rPr lang="en-IN" sz="1200" b="1"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0231164"/>
                  </a:ext>
                </a:extLst>
              </a:tr>
              <a:tr h="279400">
                <a:tc>
                  <a:txBody>
                    <a:bodyPr/>
                    <a:lstStyle/>
                    <a:p>
                      <a:pPr algn="ctr"/>
                      <a:r>
                        <a:rPr lang="en-IN" sz="1200"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208533"/>
                  </a:ext>
                </a:extLst>
              </a:tr>
              <a:tr h="289560">
                <a:tc>
                  <a:txBody>
                    <a:bodyPr/>
                    <a:lstStyle/>
                    <a:p>
                      <a:pPr algn="ctr"/>
                      <a:r>
                        <a:rPr lang="en-IN" sz="1200"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6367510"/>
                  </a:ext>
                </a:extLst>
              </a:tr>
              <a:tr h="299720">
                <a:tc>
                  <a:txBody>
                    <a:bodyPr/>
                    <a:lstStyle/>
                    <a:p>
                      <a:pPr algn="ctr"/>
                      <a:r>
                        <a:rPr lang="en-IN" sz="1200" b="1" dirty="0"/>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8058361"/>
                  </a:ext>
                </a:extLst>
              </a:tr>
              <a:tr h="157480">
                <a:tc>
                  <a:txBody>
                    <a:bodyPr/>
                    <a:lstStyle/>
                    <a:p>
                      <a:pPr algn="ctr"/>
                      <a:r>
                        <a:rPr lang="en-IN" sz="1200" b="1"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1394605"/>
                  </a:ext>
                </a:extLst>
              </a:tr>
            </a:tbl>
          </a:graphicData>
        </a:graphic>
      </p:graphicFrame>
    </p:spTree>
    <p:extLst>
      <p:ext uri="{BB962C8B-B14F-4D97-AF65-F5344CB8AC3E}">
        <p14:creationId xmlns:p14="http://schemas.microsoft.com/office/powerpoint/2010/main" val="607942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351C0-D6CD-20C0-4FC4-8F7ECD547166}"/>
              </a:ext>
            </a:extLst>
          </p:cNvPr>
          <p:cNvSpPr>
            <a:spLocks noGrp="1"/>
          </p:cNvSpPr>
          <p:nvPr>
            <p:ph type="title"/>
          </p:nvPr>
        </p:nvSpPr>
        <p:spPr/>
        <p:txBody>
          <a:bodyPr/>
          <a:lstStyle/>
          <a:p>
            <a:r>
              <a:rPr lang="en-IN" sz="3600" b="1" spc="-5" dirty="0">
                <a:latin typeface="Calibri"/>
                <a:cs typeface="Calibri"/>
              </a:rPr>
              <a:t>Data Preparation - continued</a:t>
            </a:r>
            <a:br>
              <a:rPr lang="en-IN" sz="3600" b="1" spc="-5" dirty="0">
                <a:latin typeface="Calibri"/>
                <a:cs typeface="Calibri"/>
              </a:rPr>
            </a:br>
            <a:endParaRPr lang="en-IN" dirty="0"/>
          </a:p>
        </p:txBody>
      </p:sp>
      <p:sp>
        <p:nvSpPr>
          <p:cNvPr id="3" name="Content Placeholder 2">
            <a:extLst>
              <a:ext uri="{FF2B5EF4-FFF2-40B4-BE49-F238E27FC236}">
                <a16:creationId xmlns:a16="http://schemas.microsoft.com/office/drawing/2014/main" id="{B9249019-8167-2EE1-B796-0D66F6810B6A}"/>
              </a:ext>
            </a:extLst>
          </p:cNvPr>
          <p:cNvSpPr>
            <a:spLocks noGrp="1"/>
          </p:cNvSpPr>
          <p:nvPr>
            <p:ph idx="1"/>
          </p:nvPr>
        </p:nvSpPr>
        <p:spPr>
          <a:xfrm>
            <a:off x="677334" y="1846555"/>
            <a:ext cx="8596668" cy="5011445"/>
          </a:xfrm>
        </p:spPr>
        <p:txBody>
          <a:bodyPr>
            <a:normAutofit lnSpcReduction="10000"/>
          </a:bodyPr>
          <a:lstStyle/>
          <a:p>
            <a:r>
              <a:rPr lang="en-IN" sz="1800" b="1" spc="-5" dirty="0">
                <a:latin typeface="Calibri" panose="020F0502020204030204" pitchFamily="34" charset="0"/>
                <a:cs typeface="Calibri" panose="020F0502020204030204" pitchFamily="34" charset="0"/>
              </a:rPr>
              <a:t>To eliminate such instances, an if-else condition was implemented.</a:t>
            </a:r>
          </a:p>
          <a:p>
            <a:endParaRPr lang="en-IN" b="1" spc="-5" dirty="0">
              <a:latin typeface="Calibri" panose="020F0502020204030204" pitchFamily="34" charset="0"/>
              <a:cs typeface="Calibri" panose="020F0502020204030204" pitchFamily="34" charset="0"/>
            </a:endParaRPr>
          </a:p>
          <a:p>
            <a:endParaRPr lang="en-IN" sz="1800" b="1" spc="-5" dirty="0">
              <a:latin typeface="Calibri" panose="020F0502020204030204" pitchFamily="34" charset="0"/>
              <a:cs typeface="Calibri" panose="020F0502020204030204" pitchFamily="34" charset="0"/>
            </a:endParaRPr>
          </a:p>
          <a:p>
            <a:endParaRPr lang="en-IN" b="1" spc="-5" dirty="0">
              <a:latin typeface="Calibri" panose="020F0502020204030204" pitchFamily="34" charset="0"/>
              <a:cs typeface="Calibri" panose="020F0502020204030204" pitchFamily="34" charset="0"/>
            </a:endParaRPr>
          </a:p>
          <a:p>
            <a:r>
              <a:rPr lang="en-IN" sz="1800" b="1" spc="-5" dirty="0">
                <a:latin typeface="Calibri" panose="020F0502020204030204" pitchFamily="34" charset="0"/>
                <a:cs typeface="Calibri" panose="020F0502020204030204" pitchFamily="34" charset="0"/>
              </a:rPr>
              <a:t>The impact of the missing information was assessed using the filter function from the </a:t>
            </a:r>
            <a:r>
              <a:rPr lang="en-IN" sz="1800" b="1" spc="-5" dirty="0" err="1">
                <a:latin typeface="Calibri" panose="020F0502020204030204" pitchFamily="34" charset="0"/>
                <a:cs typeface="Calibri" panose="020F0502020204030204" pitchFamily="34" charset="0"/>
              </a:rPr>
              <a:t>dplyr</a:t>
            </a:r>
            <a:r>
              <a:rPr lang="en-IN" sz="1800" b="1" spc="-5" dirty="0">
                <a:latin typeface="Calibri" panose="020F0502020204030204" pitchFamily="34" charset="0"/>
                <a:cs typeface="Calibri" panose="020F0502020204030204" pitchFamily="34" charset="0"/>
              </a:rPr>
              <a:t> package. The assessment was made for each country and flow of trade.</a:t>
            </a:r>
          </a:p>
          <a:p>
            <a:endParaRPr lang="en-IN" sz="1800" b="1" spc="-5" dirty="0">
              <a:latin typeface="Calibri" panose="020F0502020204030204" pitchFamily="34" charset="0"/>
              <a:cs typeface="Calibri" panose="020F0502020204030204" pitchFamily="34" charset="0"/>
            </a:endParaRPr>
          </a:p>
          <a:p>
            <a:endParaRPr lang="en-IN" dirty="0"/>
          </a:p>
          <a:p>
            <a:endParaRPr lang="en-IN" dirty="0"/>
          </a:p>
          <a:p>
            <a:endParaRPr lang="en-IN" dirty="0"/>
          </a:p>
          <a:p>
            <a:r>
              <a:rPr lang="en-IN" sz="1800" b="1" spc="-5" dirty="0">
                <a:latin typeface="Calibri" panose="020F0502020204030204" pitchFamily="34" charset="0"/>
                <a:cs typeface="Calibri" panose="020F0502020204030204" pitchFamily="34" charset="0"/>
              </a:rPr>
              <a:t>Per business perspective, such losses cannot be ignored. Weight and Quantity are important variables that determine the trade value. Hence, the reason for such missing info has to be investigated. For this project, I have eliminated all such instances. The cleaned dataset was then imported to Tableau Public for visualization.</a:t>
            </a:r>
          </a:p>
          <a:p>
            <a:endParaRPr lang="en-IN" dirty="0"/>
          </a:p>
        </p:txBody>
      </p:sp>
      <p:pic>
        <p:nvPicPr>
          <p:cNvPr id="4" name="Picture 3">
            <a:extLst>
              <a:ext uri="{FF2B5EF4-FFF2-40B4-BE49-F238E27FC236}">
                <a16:creationId xmlns:a16="http://schemas.microsoft.com/office/drawing/2014/main" id="{AC6B7CFB-0ABB-BA93-A613-42C3D7702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7605" y="2200071"/>
            <a:ext cx="5896473" cy="1013085"/>
          </a:xfrm>
          <a:prstGeom prst="rect">
            <a:avLst/>
          </a:prstGeom>
        </p:spPr>
      </p:pic>
      <p:graphicFrame>
        <p:nvGraphicFramePr>
          <p:cNvPr id="5" name="Table 4">
            <a:extLst>
              <a:ext uri="{FF2B5EF4-FFF2-40B4-BE49-F238E27FC236}">
                <a16:creationId xmlns:a16="http://schemas.microsoft.com/office/drawing/2014/main" id="{AED6DF84-D7FC-BBD4-1697-E8EC48A950B0}"/>
              </a:ext>
            </a:extLst>
          </p:cNvPr>
          <p:cNvGraphicFramePr>
            <a:graphicFrameLocks noGrp="1"/>
          </p:cNvGraphicFramePr>
          <p:nvPr>
            <p:extLst>
              <p:ext uri="{D42A27DB-BD31-4B8C-83A1-F6EECF244321}">
                <p14:modId xmlns:p14="http://schemas.microsoft.com/office/powerpoint/2010/main" val="324739415"/>
              </p:ext>
            </p:extLst>
          </p:nvPr>
        </p:nvGraphicFramePr>
        <p:xfrm>
          <a:off x="1308177" y="4037748"/>
          <a:ext cx="6980376" cy="1483360"/>
        </p:xfrm>
        <a:graphic>
          <a:graphicData uri="http://schemas.openxmlformats.org/drawingml/2006/table">
            <a:tbl>
              <a:tblPr firstRow="1" bandRow="1">
                <a:tableStyleId>{5C22544A-7EE6-4342-B048-85BDC9FD1C3A}</a:tableStyleId>
              </a:tblPr>
              <a:tblGrid>
                <a:gridCol w="1909235">
                  <a:extLst>
                    <a:ext uri="{9D8B030D-6E8A-4147-A177-3AD203B41FA5}">
                      <a16:colId xmlns:a16="http://schemas.microsoft.com/office/drawing/2014/main" val="2982987756"/>
                    </a:ext>
                  </a:extLst>
                </a:gridCol>
                <a:gridCol w="5071141">
                  <a:extLst>
                    <a:ext uri="{9D8B030D-6E8A-4147-A177-3AD203B41FA5}">
                      <a16:colId xmlns:a16="http://schemas.microsoft.com/office/drawing/2014/main" val="2826242583"/>
                    </a:ext>
                  </a:extLst>
                </a:gridCol>
              </a:tblGrid>
              <a:tr h="370840">
                <a:tc>
                  <a:txBody>
                    <a:bodyPr/>
                    <a:lstStyle/>
                    <a:p>
                      <a:pPr algn="ctr"/>
                      <a:r>
                        <a:rPr lang="en-IN" sz="1400" dirty="0"/>
                        <a:t>Country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IN" sz="1400" dirty="0"/>
                        <a:t>Total Trade Value (in billions of  US Dollars) - Loss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442664751"/>
                  </a:ext>
                </a:extLst>
              </a:tr>
              <a:tr h="370840">
                <a:tc>
                  <a:txBody>
                    <a:bodyPr/>
                    <a:lstStyle/>
                    <a:p>
                      <a:pPr algn="ctr"/>
                      <a:r>
                        <a:rPr lang="en-IN" sz="1400" b="1" dirty="0"/>
                        <a:t>Australia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400" b="1" dirty="0"/>
                        <a:t>$ 13.5 billion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9031494"/>
                  </a:ext>
                </a:extLst>
              </a:tr>
              <a:tr h="370840">
                <a:tc>
                  <a:txBody>
                    <a:bodyPr/>
                    <a:lstStyle/>
                    <a:p>
                      <a:pPr algn="ctr"/>
                      <a:r>
                        <a:rPr lang="en-IN" sz="1400" b="1" dirty="0"/>
                        <a:t>Canada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400" b="1" dirty="0"/>
                        <a:t>$ 32.5 billion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50260027"/>
                  </a:ext>
                </a:extLst>
              </a:tr>
              <a:tr h="370840">
                <a:tc>
                  <a:txBody>
                    <a:bodyPr/>
                    <a:lstStyle/>
                    <a:p>
                      <a:pPr algn="ctr"/>
                      <a:r>
                        <a:rPr lang="en-IN" sz="1400" b="1" dirty="0"/>
                        <a:t>USA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400" b="1" dirty="0"/>
                        <a:t>$ 36.9 billion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4066828"/>
                  </a:ext>
                </a:extLst>
              </a:tr>
            </a:tbl>
          </a:graphicData>
        </a:graphic>
      </p:graphicFrame>
    </p:spTree>
    <p:extLst>
      <p:ext uri="{BB962C8B-B14F-4D97-AF65-F5344CB8AC3E}">
        <p14:creationId xmlns:p14="http://schemas.microsoft.com/office/powerpoint/2010/main" val="1708683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3374C5-3BA6-6667-9CD3-FB030BB2F618}"/>
              </a:ext>
            </a:extLst>
          </p:cNvPr>
          <p:cNvSpPr>
            <a:spLocks noGrp="1"/>
          </p:cNvSpPr>
          <p:nvPr>
            <p:ph type="title"/>
          </p:nvPr>
        </p:nvSpPr>
        <p:spPr>
          <a:xfrm>
            <a:off x="1043950" y="1179151"/>
            <a:ext cx="3300646" cy="4463889"/>
          </a:xfrm>
        </p:spPr>
        <p:txBody>
          <a:bodyPr anchor="ctr">
            <a:normAutofit/>
          </a:bodyPr>
          <a:lstStyle/>
          <a:p>
            <a:r>
              <a:rPr lang="en-IN"/>
              <a:t>Market Size -sheet1</a:t>
            </a:r>
            <a:endParaRPr lang="en-IN" dirty="0"/>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30"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45DD143-8FCA-95F6-1DF3-6424FC305856}"/>
              </a:ext>
            </a:extLst>
          </p:cNvPr>
          <p:cNvSpPr>
            <a:spLocks noGrp="1"/>
          </p:cNvSpPr>
          <p:nvPr>
            <p:ph idx="1"/>
          </p:nvPr>
        </p:nvSpPr>
        <p:spPr>
          <a:xfrm>
            <a:off x="4978918" y="1109145"/>
            <a:ext cx="6341016" cy="4603900"/>
          </a:xfrm>
        </p:spPr>
        <p:txBody>
          <a:bodyPr anchor="ctr">
            <a:normAutofit/>
          </a:bodyPr>
          <a:lstStyle/>
          <a:p>
            <a:r>
              <a:rPr lang="en-US" b="1" u="sng">
                <a:effectLst/>
                <a:latin typeface="Tableau Semibold"/>
              </a:rPr>
              <a:t>Action: </a:t>
            </a:r>
            <a:r>
              <a:rPr lang="en-US" b="1">
                <a:effectLst/>
                <a:latin typeface="Tableau Semibold"/>
              </a:rPr>
              <a:t>Select the Flow of trade and set the range for Year to observe the insights described below.</a:t>
            </a:r>
            <a:endParaRPr lang="en-US" dirty="0">
              <a:effectLst/>
            </a:endParaRPr>
          </a:p>
          <a:p>
            <a:pPr marL="0" indent="0">
              <a:buNone/>
            </a:pPr>
            <a:r>
              <a:rPr lang="en-US" b="1">
                <a:effectLst/>
                <a:latin typeface="Tableau Semibold"/>
              </a:rPr>
              <a:t>The comparison is based on demand i.e. Quantity.</a:t>
            </a:r>
            <a:br>
              <a:rPr lang="en-US" b="1">
                <a:effectLst/>
                <a:latin typeface="Tableau Semibold"/>
              </a:rPr>
            </a:br>
            <a:endParaRPr lang="en-US" b="1">
              <a:effectLst/>
              <a:latin typeface="Tableau Semibold"/>
            </a:endParaRPr>
          </a:p>
          <a:p>
            <a:pPr marL="0" indent="0">
              <a:buNone/>
            </a:pPr>
            <a:r>
              <a:rPr lang="en-US" b="1" u="sng">
                <a:effectLst/>
                <a:latin typeface="Tableau Semibold"/>
              </a:rPr>
              <a:t>Insight:</a:t>
            </a:r>
            <a:r>
              <a:rPr lang="en-US" b="1">
                <a:effectLst/>
                <a:latin typeface="Tableau Semibold"/>
              </a:rPr>
              <a:t> </a:t>
            </a:r>
            <a:endParaRPr lang="en-US">
              <a:effectLst/>
            </a:endParaRPr>
          </a:p>
          <a:p>
            <a:r>
              <a:rPr lang="en-US" b="1">
                <a:effectLst/>
                <a:latin typeface="Tableau Semibold"/>
              </a:rPr>
              <a:t>1) From 1988 to 2016, the USA has been the largest exporter, importer, and re-exporter of commodities. Whereas Canada has been the largest re-importer of commodities. </a:t>
            </a:r>
            <a:endParaRPr lang="en-US" dirty="0">
              <a:effectLst/>
            </a:endParaRPr>
          </a:p>
          <a:p>
            <a:r>
              <a:rPr lang="en-US" b="1">
                <a:effectLst/>
                <a:latin typeface="Tableau Semibold"/>
              </a:rPr>
              <a:t>2) The USA has never re-imported commodities throughout these years. </a:t>
            </a:r>
            <a:endParaRPr lang="en-US" dirty="0">
              <a:effectLst/>
            </a:endParaRPr>
          </a:p>
          <a:p>
            <a:r>
              <a:rPr lang="en-US" b="1">
                <a:effectLst/>
                <a:latin typeface="Tableau Semibold"/>
              </a:rPr>
              <a:t>Additional findings are described in the worksheet - 'Trade Market Analysis'.</a:t>
            </a:r>
            <a:endParaRPr lang="en-IN" dirty="0"/>
          </a:p>
        </p:txBody>
      </p:sp>
      <p:sp>
        <p:nvSpPr>
          <p:cNvPr id="31"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69373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1029ED5-F105-4DD2-99C8-1E44228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D621E68-BF28-4A1C-B1A2-4E55E139E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BE8BBE4D-F0DF-49B9-B75A-99DAC53AC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E0F07DDC-34A6-46A1-9DE9-2BBE2931A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EB2BF9-B8DB-45B9-86EA-D197B5B1A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08B5BB34-3801-4E70-A981-FE007635E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8432A75-2CEB-463C-A8F2-ABB50A79F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E7E850B8-C050-4597-8BEB-113FEC9A2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4ACC798-9CEC-4B6F-A8DD-F8E6FCCCF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1D58A8C6-1294-4CD9-89BC-F1E981A52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32F2ED6-6143-46C4-A641-72D42732B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5C9652B3-A450-4ED6-8FBF-F536BA60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1A0C79B-E1ED-E3AA-1D0E-9B7B00DB9021}"/>
              </a:ext>
            </a:extLst>
          </p:cNvPr>
          <p:cNvPicPr>
            <a:picLocks noChangeAspect="1"/>
          </p:cNvPicPr>
          <p:nvPr/>
        </p:nvPicPr>
        <p:blipFill rotWithShape="1">
          <a:blip r:embed="rId2"/>
          <a:srcRect t="1061" r="1" b="1"/>
          <a:stretch/>
        </p:blipFill>
        <p:spPr>
          <a:xfrm>
            <a:off x="568452" y="571500"/>
            <a:ext cx="11055096" cy="5715000"/>
          </a:xfrm>
          <a:prstGeom prst="rect">
            <a:avLst/>
          </a:prstGeom>
        </p:spPr>
      </p:pic>
    </p:spTree>
    <p:extLst>
      <p:ext uri="{BB962C8B-B14F-4D97-AF65-F5344CB8AC3E}">
        <p14:creationId xmlns:p14="http://schemas.microsoft.com/office/powerpoint/2010/main" val="3385559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ED51C7-8BA9-33B0-9937-F535A24E514D}"/>
              </a:ext>
            </a:extLst>
          </p:cNvPr>
          <p:cNvSpPr>
            <a:spLocks noGrp="1"/>
          </p:cNvSpPr>
          <p:nvPr>
            <p:ph type="title"/>
          </p:nvPr>
        </p:nvSpPr>
        <p:spPr>
          <a:xfrm>
            <a:off x="1043950" y="1179151"/>
            <a:ext cx="3300646" cy="4463889"/>
          </a:xfrm>
        </p:spPr>
        <p:txBody>
          <a:bodyPr anchor="ctr">
            <a:normAutofit/>
          </a:bodyPr>
          <a:lstStyle/>
          <a:p>
            <a:r>
              <a:rPr lang="en-IN" dirty="0"/>
              <a:t>Trade Market Analysis- Sheet 2</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E7FF71C-F064-4C00-34E9-AB2EE8772185}"/>
              </a:ext>
            </a:extLst>
          </p:cNvPr>
          <p:cNvSpPr>
            <a:spLocks noGrp="1"/>
          </p:cNvSpPr>
          <p:nvPr>
            <p:ph idx="1"/>
          </p:nvPr>
        </p:nvSpPr>
        <p:spPr>
          <a:xfrm>
            <a:off x="4978918" y="1109145"/>
            <a:ext cx="6341016" cy="4603900"/>
          </a:xfrm>
        </p:spPr>
        <p:txBody>
          <a:bodyPr anchor="ctr">
            <a:normAutofit/>
          </a:bodyPr>
          <a:lstStyle/>
          <a:p>
            <a:r>
              <a:rPr lang="en-US" sz="1700" b="1" u="sng" dirty="0">
                <a:effectLst/>
                <a:latin typeface="Tableau Semibold"/>
              </a:rPr>
              <a:t>Action: </a:t>
            </a:r>
            <a:r>
              <a:rPr lang="en-US" sz="1700" b="1" dirty="0">
                <a:effectLst/>
                <a:latin typeface="Tableau Semibold"/>
              </a:rPr>
              <a:t>Select the Flow of trade and set the range for Year to observe the insights described below.</a:t>
            </a:r>
            <a:endParaRPr lang="en-US" sz="1700" dirty="0">
              <a:effectLst/>
            </a:endParaRPr>
          </a:p>
          <a:p>
            <a:pPr marL="0" indent="0">
              <a:buNone/>
            </a:pPr>
            <a:endParaRPr lang="en-US" sz="1700" b="1" dirty="0">
              <a:effectLst/>
              <a:latin typeface="Tableau Semibold"/>
            </a:endParaRPr>
          </a:p>
          <a:p>
            <a:pPr marL="0" indent="0">
              <a:buNone/>
            </a:pPr>
            <a:r>
              <a:rPr lang="en-US" sz="1700" b="1" u="sng" dirty="0">
                <a:effectLst/>
                <a:latin typeface="Tableau Semibold"/>
              </a:rPr>
              <a:t>Insights:</a:t>
            </a:r>
            <a:r>
              <a:rPr lang="en-US" sz="1700" b="1" dirty="0">
                <a:effectLst/>
                <a:latin typeface="Tableau Semibold"/>
              </a:rPr>
              <a:t> </a:t>
            </a:r>
            <a:endParaRPr lang="en-US" sz="1700" dirty="0">
              <a:effectLst/>
            </a:endParaRPr>
          </a:p>
          <a:p>
            <a:r>
              <a:rPr lang="en-US" sz="1700" b="1" dirty="0">
                <a:effectLst/>
                <a:latin typeface="Tableau Semibold"/>
              </a:rPr>
              <a:t>The data collected from 1988 to 2016 indicates: </a:t>
            </a:r>
            <a:endParaRPr lang="en-US" sz="1700" dirty="0">
              <a:effectLst/>
            </a:endParaRPr>
          </a:p>
          <a:p>
            <a:r>
              <a:rPr lang="en-US" sz="1700" b="1" dirty="0">
                <a:effectLst/>
                <a:latin typeface="Tableau Semibold"/>
              </a:rPr>
              <a:t>1) Australia hasn't re-exported commodities since the year 2000.</a:t>
            </a:r>
            <a:endParaRPr lang="en-US" sz="1700" dirty="0">
              <a:effectLst/>
            </a:endParaRPr>
          </a:p>
          <a:p>
            <a:r>
              <a:rPr lang="en-US" sz="1700" b="1" dirty="0">
                <a:effectLst/>
                <a:latin typeface="Tableau Semibold"/>
              </a:rPr>
              <a:t>2) Canada began re-exporting commodities from the year 2000.</a:t>
            </a:r>
            <a:endParaRPr lang="en-US" sz="1700" dirty="0">
              <a:effectLst/>
            </a:endParaRPr>
          </a:p>
          <a:p>
            <a:r>
              <a:rPr lang="en-US" sz="1700" b="1" dirty="0">
                <a:effectLst/>
                <a:latin typeface="Tableau Semibold"/>
              </a:rPr>
              <a:t>3) In the year 2016, Canada was the largest re-exporter of commodities.</a:t>
            </a:r>
            <a:endParaRPr lang="en-US" sz="1700" dirty="0">
              <a:effectLst/>
            </a:endParaRPr>
          </a:p>
          <a:p>
            <a:r>
              <a:rPr lang="en-US" sz="1700" b="1" dirty="0">
                <a:effectLst/>
                <a:latin typeface="Tableau Semibold"/>
              </a:rPr>
              <a:t>4) The USA has been dominant in export, import and re-export of commodities from 1988 to 2016.</a:t>
            </a:r>
            <a:endParaRPr lang="en-US" sz="1700" dirty="0">
              <a:effectLst/>
            </a:endParaRPr>
          </a:p>
          <a:p>
            <a:r>
              <a:rPr lang="en-US" sz="1700" b="1" dirty="0">
                <a:effectLst/>
                <a:latin typeface="Tableau Semibold"/>
              </a:rPr>
              <a:t>5) The USA has never re-imported commodities.</a:t>
            </a:r>
            <a:endParaRPr lang="en-US" sz="1700" dirty="0">
              <a:effectLst/>
            </a:endParaRPr>
          </a:p>
          <a:p>
            <a:r>
              <a:rPr lang="en-US" sz="1700" b="1" dirty="0">
                <a:effectLst/>
                <a:latin typeface="Tableau Semibold"/>
              </a:rPr>
              <a:t>6) Canada dominates the re-import trade business.</a:t>
            </a:r>
            <a:endParaRPr lang="en-IN" sz="1700" dirty="0"/>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87770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84</TotalTime>
  <Words>2702</Words>
  <Application>Microsoft Office PowerPoint</Application>
  <PresentationFormat>Widescreen</PresentationFormat>
  <Paragraphs>201</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Tableau Book</vt:lpstr>
      <vt:lpstr>Tableau Semibold</vt:lpstr>
      <vt:lpstr>Times New Roman</vt:lpstr>
      <vt:lpstr>Trebuchet MS</vt:lpstr>
      <vt:lpstr>Wingdings 3</vt:lpstr>
      <vt:lpstr>Facet</vt:lpstr>
      <vt:lpstr>Global Trade Analysis using Tableau SEWP ZG628T DISSERTATION   </vt:lpstr>
      <vt:lpstr>Contents</vt:lpstr>
      <vt:lpstr>Overview of the project </vt:lpstr>
      <vt:lpstr>Data Description </vt:lpstr>
      <vt:lpstr>Data Preparation </vt:lpstr>
      <vt:lpstr>Data Preparation - continued </vt:lpstr>
      <vt:lpstr>Market Size -sheet1</vt:lpstr>
      <vt:lpstr>PowerPoint Presentation</vt:lpstr>
      <vt:lpstr>Trade Market Analysis- Sheet 2</vt:lpstr>
      <vt:lpstr>PowerPoint Presentation</vt:lpstr>
      <vt:lpstr>Total Trade Value – Sheet 3</vt:lpstr>
      <vt:lpstr>PowerPoint Presentation</vt:lpstr>
      <vt:lpstr>Top Categories based on Quantity- Sheet4</vt:lpstr>
      <vt:lpstr>PowerPoint Presentation</vt:lpstr>
      <vt:lpstr>Trade Balance- Sheet 5  </vt:lpstr>
      <vt:lpstr>PowerPoint Presentation</vt:lpstr>
      <vt:lpstr>Trade Balance Analysis – Sheet 6   </vt:lpstr>
      <vt:lpstr>PowerPoint Presentation</vt:lpstr>
      <vt:lpstr>Top Commodities based on Trade Value- Sheet 7 </vt:lpstr>
      <vt:lpstr>PowerPoint Presentation</vt:lpstr>
      <vt:lpstr>Unit Price of the Commodity over the years (1988 to 2016) – Sheet 8 </vt:lpstr>
      <vt:lpstr>PowerPoint Presentation</vt:lpstr>
      <vt:lpstr>Demand for the Commodity over the years (1988 to 2016) – Sheet 9 </vt:lpstr>
      <vt:lpstr>PowerPoint Presentation</vt:lpstr>
      <vt:lpstr>GLOBAL TRADE ANALYSIS - 1 </vt:lpstr>
      <vt:lpstr>GLOBAL TRADE ANALYSIS - 2 </vt:lpstr>
      <vt:lpstr>Learning</vt:lpstr>
      <vt:lpstr>Work in Tableau Public: Challenges and Steps Taken </vt:lpstr>
      <vt:lpstr>Insights</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Trade Analysis using Tableau  </dc:title>
  <dc:creator>vidhyashankarchirag goyal</dc:creator>
  <cp:lastModifiedBy>vidhyashankarchirag goyal</cp:lastModifiedBy>
  <cp:revision>2</cp:revision>
  <dcterms:created xsi:type="dcterms:W3CDTF">2022-11-21T16:23:23Z</dcterms:created>
  <dcterms:modified xsi:type="dcterms:W3CDTF">2022-11-24T14:51:55Z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2022-11-21T17:34:30Z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a83a307b-711a-48bc-9922-b0281ed0c0c3</vt:lpwstr>
  </property>
  <property fmtid="{D5CDD505-2E9C-101B-9397-08002B2CF9AE}" pid="7" name="MSIP_Label_defa4170-0d19-0005-0004-bc88714345d2_ActionId">
    <vt:lpwstr>7f38a77a-e52f-480a-9ab9-6694d877f108</vt:lpwstr>
  </property>
  <property fmtid="{D5CDD505-2E9C-101B-9397-08002B2CF9AE}" pid="8" name="MSIP_Label_defa4170-0d19-0005-0004-bc88714345d2_ContentBits">
    <vt:lpwstr>0</vt:lpwstr>
  </property>
</Properties>
</file>