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7"/>
    <p:restoredTop sz="94653"/>
  </p:normalViewPr>
  <p:slideViewPr>
    <p:cSldViewPr snapToGrid="0" snapToObjects="1">
      <p:cViewPr varScale="1">
        <p:scale>
          <a:sx n="106" d="100"/>
          <a:sy n="106" d="100"/>
        </p:scale>
        <p:origin x="18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41BA-9F51-AC4D-8877-74B9C272E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D5A-1AAE-A34C-B5C0-F45DE52F9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15D5-F16D-684A-AB79-BCB0D7FE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8E0A-85BC-B04F-90F3-C243E222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9146-1F2A-DD4C-9724-C3863913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8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66BA-B066-5042-BE00-861EFCFD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875D6-2AD7-F34F-BEA3-E42AB8E7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DDD3-A4C4-9E4B-BB64-CBADDF79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DCAA-230C-BD4F-BDC2-373A5814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951B-52AF-3245-974A-11AA7804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FC222-A86D-8641-BF17-9BE8FD503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5BC4F-6862-A64F-81CC-A865AD4D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21FB-53C3-3043-A694-90754DC3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B62A-D9C2-224E-9C57-DEECA14B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0F405-30B0-DC4E-A741-4A67B265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7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2888-CB1C-D84A-ADCB-3C2E0B55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0AA5-FEBA-A74F-B507-549519F9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D7BB-3D3F-7A47-BDD8-7EC3F83B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A7F3-2912-2947-B61C-3512ED63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DE74-5B06-3647-8DBB-96F75E52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6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709B-2484-6648-A40B-91737390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069F-A7B6-0E48-B47A-948CCFCB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458-ECF7-174F-B303-EA86A804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3697-0BF9-F748-87A9-EABDB954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16D9-0244-5542-B7C0-1F387E7B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5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0C04-E3F1-E94F-B512-B19F2A6E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E0AE-0C34-3B4D-9297-5F1B7A28D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EEE6E-98B2-9A46-A7D5-F6C7FEA26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7ECB-0B9B-7349-9AFE-53AEAFA5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1E22-C171-1944-84BA-9F67FB11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CB03A-A171-194B-8856-CF7D63D7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667A-8365-9C46-B731-8380F31F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D9BA-FE43-E447-9EB6-3395F56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50B78-493D-1B42-A838-37D6FBDA7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A85FA-B3D6-384A-977B-4F730C6C8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3C590-F7CA-CB43-8823-74E3607F7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B22ED-A068-7A45-AEF5-4DCE57F7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98887-1B8B-4D44-ABC8-2AC8D192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2EDBB-78B3-724B-98D4-E98BE880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BCC0-CE35-054F-B8DB-DDEA2B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7489B-7DCF-324B-BC7C-50F8E371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E9CD8-F7E6-A84F-A52A-47D31803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40974-EB72-0249-AD38-09390F7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20044-3272-E44F-8ACF-55DB2D06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12AEF-8159-0D4C-B90A-0A7C2146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994DC-6E89-8F41-AFCA-46688A68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4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654B-945E-8941-803B-1D01FB96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E713-DCB1-7542-B88F-37748D1F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269C-F1B2-8646-80CB-DF0A7648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72F40-F363-5E43-8594-854D9DAE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E7B0F-08BB-4D43-B2BE-5DFC6C2A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A352-B4EF-D740-B666-127E5414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8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CA2C-4F9C-2548-8765-BFC0D538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3290F-1D68-E047-AB2A-4EBE0891E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17775-D4F7-7D44-B182-921B3FC0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311F3-C600-E947-8FC4-96EB85B5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FB8E-8658-0640-B7BD-54BEFD10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667A0-EA12-7049-8DCC-BE7A51E3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7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42E06-0643-8048-83CB-37C9317E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74671-D474-1C4B-BC41-17DF22AE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1FAD-D3D4-EA45-BD94-D87ECF042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90A9-31B4-A943-AE42-9298F0FBC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6156-62FB-6348-AB8A-EE3C4D31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yann.lecun.com/exdb/mnist/t10k-labels-idx1-ubyte.gz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yann.lecun.com/exdb/mnist/t10k-images-idx3-ubyte.gz" TargetMode="External"/><Relationship Id="rId2" Type="http://schemas.openxmlformats.org/officeDocument/2006/relationships/hyperlink" Target="https://github.com/vidhya17/SGDCCE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ann.lecun.com/exdb/mnist/train-labels-idx1-ubyte.gz" TargetMode="External"/><Relationship Id="rId5" Type="http://schemas.openxmlformats.org/officeDocument/2006/relationships/hyperlink" Target="http://yann.lecun.com/exdb/mnist/train-images-idx3-ubyte.gz" TargetMode="External"/><Relationship Id="rId4" Type="http://schemas.openxmlformats.org/officeDocument/2006/relationships/hyperlink" Target="http://yann.lecun.com/exdb/mni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1999B-97D9-534B-BF14-E9FB95075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783" y="1783959"/>
            <a:ext cx="5882368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      Stochastic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5A866-5295-EF44-9BD0-80EEB248E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fontScale="70000" lnSpcReduction="20000"/>
          </a:bodyPr>
          <a:lstStyle/>
          <a:p>
            <a:pPr lvl="1" algn="l"/>
            <a:endParaRPr lang="en-US" dirty="0">
              <a:solidFill>
                <a:schemeClr val="bg1"/>
              </a:solidFill>
            </a:endParaRPr>
          </a:p>
          <a:p>
            <a:pPr lvl="1" algn="l"/>
            <a:endParaRPr lang="en-US" dirty="0">
              <a:solidFill>
                <a:schemeClr val="bg1"/>
              </a:solidFill>
            </a:endParaRPr>
          </a:p>
          <a:p>
            <a:pPr lvl="1" algn="r"/>
            <a:r>
              <a:rPr lang="en-US" dirty="0">
                <a:solidFill>
                  <a:schemeClr val="bg1"/>
                </a:solidFill>
              </a:rPr>
              <a:t>Vidhya Dessai</a:t>
            </a:r>
          </a:p>
          <a:p>
            <a:pPr lvl="1" algn="r"/>
            <a:r>
              <a:rPr lang="en-US" dirty="0" err="1">
                <a:solidFill>
                  <a:schemeClr val="bg1"/>
                </a:solidFill>
              </a:rPr>
              <a:t>Email:Vidhya.dessai@rediffmail.com</a:t>
            </a:r>
            <a:endParaRPr lang="en-US" dirty="0">
              <a:solidFill>
                <a:schemeClr val="bg1"/>
              </a:solidFill>
            </a:endParaRPr>
          </a:p>
          <a:p>
            <a:pPr lvl="1" algn="r"/>
            <a:r>
              <a:rPr lang="en-US" dirty="0">
                <a:solidFill>
                  <a:schemeClr val="bg1"/>
                </a:solidFill>
              </a:rPr>
              <a:t>Vidhya.dessai0@gmail.com</a:t>
            </a:r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7BE945-5674-774C-80DF-26DE756A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2137738"/>
            <a:ext cx="4047843" cy="1214352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1146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9F7DD-D965-9B49-B8A3-48CD06B0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is SGD?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58B5D-DBD4-8C46-90C8-8AC6519FCA42}"/>
              </a:ext>
            </a:extLst>
          </p:cNvPr>
          <p:cNvSpPr txBox="1"/>
          <p:nvPr/>
        </p:nvSpPr>
        <p:spPr>
          <a:xfrm>
            <a:off x="4546209" y="3664412"/>
            <a:ext cx="6642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SGD is essentially an optimization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SGD algorithm starts at a random point,  updates the cost function with each iteration using one data point at a time and builds a model with progressively higher accuracy given a large data set.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2" name="AutoShape 12" descr="w">
            <a:extLst>
              <a:ext uri="{FF2B5EF4-FFF2-40B4-BE49-F238E27FC236}">
                <a16:creationId xmlns:a16="http://schemas.microsoft.com/office/drawing/2014/main" id="{18E9F6D6-BA00-BA4A-BF6B-14DA25AC1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6071" y="4955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13" descr="\eta ">
            <a:extLst>
              <a:ext uri="{FF2B5EF4-FFF2-40B4-BE49-F238E27FC236}">
                <a16:creationId xmlns:a16="http://schemas.microsoft.com/office/drawing/2014/main" id="{55AC8CB8-DD2B-AB43-8680-B7AD44AB9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5296" y="4955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4" descr="{\displaystyle i=1,2,...,n}">
            <a:extLst>
              <a:ext uri="{FF2B5EF4-FFF2-40B4-BE49-F238E27FC236}">
                <a16:creationId xmlns:a16="http://schemas.microsoft.com/office/drawing/2014/main" id="{79E1276B-203C-A349-AF41-5A89E9DAF0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521" y="554954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5" descr="\!w:=w-\eta \nabla Q_{i}(w).">
            <a:extLst>
              <a:ext uri="{FF2B5EF4-FFF2-40B4-BE49-F238E27FC236}">
                <a16:creationId xmlns:a16="http://schemas.microsoft.com/office/drawing/2014/main" id="{AF463793-9EAD-A642-8F5A-3138BDC70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8296" y="58400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E405-2E5A-C14F-9F1B-F7C893DC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Implementation</a:t>
            </a:r>
            <a:br>
              <a:rPr lang="en-US" dirty="0"/>
            </a:br>
            <a:r>
              <a:rPr lang="en-IN" sz="1800" dirty="0">
                <a:hlinkClick r:id="rId2"/>
              </a:rPr>
              <a:t>https://github.com/vidhya17/SGDCCEProject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BF3-A588-CE4F-9B70-5A4DF78D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67833F-2D15-1044-AAD4-C4DD0CE3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49" y="2499827"/>
            <a:ext cx="34544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65452C-1D21-4847-B840-28B6F23AE2A2}"/>
              </a:ext>
            </a:extLst>
          </p:cNvPr>
          <p:cNvSpPr txBox="1"/>
          <p:nvPr/>
        </p:nvSpPr>
        <p:spPr>
          <a:xfrm>
            <a:off x="1000449" y="1859179"/>
            <a:ext cx="573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are the list of files which are part of Code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21988-5ECA-5F45-9A74-F676E17801A4}"/>
              </a:ext>
            </a:extLst>
          </p:cNvPr>
          <p:cNvSpPr txBox="1"/>
          <p:nvPr/>
        </p:nvSpPr>
        <p:spPr>
          <a:xfrm>
            <a:off x="5302886" y="2726195"/>
            <a:ext cx="684052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“data”</a:t>
            </a:r>
            <a:r>
              <a:rPr lang="en-US" dirty="0"/>
              <a:t> directory contains</a:t>
            </a:r>
          </a:p>
          <a:p>
            <a:pPr lvl="1"/>
            <a:r>
              <a:rPr lang="en-US" sz="1600" dirty="0"/>
              <a:t>Uses </a:t>
            </a:r>
            <a:r>
              <a:rPr lang="en-US" sz="1600" dirty="0">
                <a:hlinkClick r:id="rId4"/>
              </a:rPr>
              <a:t>MNIST</a:t>
            </a:r>
            <a:r>
              <a:rPr lang="en-US" sz="1600" dirty="0"/>
              <a:t> Database of Handwritten Digits</a:t>
            </a:r>
          </a:p>
          <a:p>
            <a:pPr lvl="2"/>
            <a:r>
              <a:rPr lang="en-IN" sz="1600" dirty="0">
                <a:hlinkClick r:id="rId5"/>
              </a:rPr>
              <a:t>train-images-idx3-ubyte.gz</a:t>
            </a:r>
            <a:r>
              <a:rPr lang="en-IN" sz="1600" dirty="0"/>
              <a:t>:  training set images (60000 ,28x28)</a:t>
            </a:r>
            <a:br>
              <a:rPr lang="en-IN" sz="1600" dirty="0"/>
            </a:br>
            <a:r>
              <a:rPr lang="en-IN" sz="1600" dirty="0">
                <a:hlinkClick r:id="rId6"/>
              </a:rPr>
              <a:t>train-labels-idx1-ubyte.gz</a:t>
            </a:r>
            <a:r>
              <a:rPr lang="en-IN" sz="1600" dirty="0"/>
              <a:t>:  training set labels (60000)</a:t>
            </a:r>
            <a:br>
              <a:rPr lang="en-IN" sz="1600" dirty="0"/>
            </a:br>
            <a:r>
              <a:rPr lang="en-IN" sz="1600" dirty="0">
                <a:hlinkClick r:id="rId7"/>
              </a:rPr>
              <a:t>t10k-images-idx3-ubyte.gz</a:t>
            </a:r>
            <a:r>
              <a:rPr lang="en-IN" sz="1600" dirty="0"/>
              <a:t>:   test set images (10000, 28x28)</a:t>
            </a:r>
            <a:br>
              <a:rPr lang="en-IN" sz="1600" dirty="0"/>
            </a:br>
            <a:r>
              <a:rPr lang="en-IN" sz="1600" dirty="0">
                <a:hlinkClick r:id="rId8"/>
              </a:rPr>
              <a:t>t10k-labels-idx1-ubyte.gz</a:t>
            </a:r>
            <a:r>
              <a:rPr lang="en-IN" sz="1600" dirty="0"/>
              <a:t>:   test set labels (10000)</a:t>
            </a:r>
          </a:p>
          <a:p>
            <a:pPr lvl="2"/>
            <a:endParaRPr lang="en-IN" sz="1600" dirty="0"/>
          </a:p>
          <a:p>
            <a:r>
              <a:rPr lang="en-IN" sz="1600" b="1" dirty="0"/>
              <a:t>“</a:t>
            </a:r>
            <a:r>
              <a:rPr lang="en-IN" sz="1600" b="1" dirty="0" err="1"/>
              <a:t>mnist</a:t>
            </a:r>
            <a:r>
              <a:rPr lang="en-IN" sz="1600" b="1" dirty="0"/>
              <a:t>” </a:t>
            </a:r>
            <a:r>
              <a:rPr lang="en-IN" sz="1600" dirty="0"/>
              <a:t>contains logic to download </a:t>
            </a:r>
            <a:r>
              <a:rPr lang="en-IN" sz="1600" dirty="0" err="1"/>
              <a:t>mnist</a:t>
            </a:r>
            <a:r>
              <a:rPr lang="en-IN" sz="1600" dirty="0"/>
              <a:t> database (picked from online sources)</a:t>
            </a:r>
          </a:p>
          <a:p>
            <a:endParaRPr lang="en-IN" sz="1600" dirty="0"/>
          </a:p>
          <a:p>
            <a:r>
              <a:rPr lang="en-IN" sz="1600" b="1" dirty="0"/>
              <a:t>‘</a:t>
            </a:r>
            <a:r>
              <a:rPr lang="en-IN" sz="1600" b="1" dirty="0" err="1"/>
              <a:t>NeuralNet.py</a:t>
            </a:r>
            <a:r>
              <a:rPr lang="en-IN" sz="1600" b="1" dirty="0"/>
              <a:t>” – </a:t>
            </a:r>
            <a:r>
              <a:rPr lang="en-IN" sz="1600" dirty="0"/>
              <a:t>contains </a:t>
            </a:r>
            <a:r>
              <a:rPr lang="en-IN" sz="1600" dirty="0" err="1"/>
              <a:t>NeuralNet</a:t>
            </a:r>
            <a:r>
              <a:rPr lang="en-IN" sz="1600" dirty="0"/>
              <a:t> class that contains logic for  building, </a:t>
            </a:r>
          </a:p>
          <a:p>
            <a:r>
              <a:rPr lang="en-IN" sz="1600" dirty="0"/>
              <a:t>                            training and testing Neural Network. </a:t>
            </a:r>
          </a:p>
          <a:p>
            <a:r>
              <a:rPr lang="en-IN" sz="1600" dirty="0"/>
              <a:t>                           (</a:t>
            </a:r>
            <a:r>
              <a:rPr lang="en-IN" sz="1600" dirty="0" err="1"/>
              <a:t>FeedForward</a:t>
            </a:r>
            <a:r>
              <a:rPr lang="en-IN" sz="1600" dirty="0"/>
              <a:t> -&gt;Backpropagation(using SGD))</a:t>
            </a:r>
          </a:p>
          <a:p>
            <a:r>
              <a:rPr lang="en-IN" sz="1600" b="1" dirty="0"/>
              <a:t>“</a:t>
            </a:r>
            <a:r>
              <a:rPr lang="en-IN" sz="1600" b="1" dirty="0" err="1"/>
              <a:t>helper.py</a:t>
            </a:r>
            <a:r>
              <a:rPr lang="en-IN" sz="1600" b="1" dirty="0"/>
              <a:t>” </a:t>
            </a:r>
            <a:r>
              <a:rPr lang="en-IN" sz="1600" dirty="0"/>
              <a:t>– contains implementation for Helper functions like </a:t>
            </a:r>
            <a:r>
              <a:rPr lang="en-IN" sz="1600" dirty="0" err="1"/>
              <a:t>Relu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                 crossentropy,L2 Regularization, </a:t>
            </a:r>
            <a:r>
              <a:rPr lang="en-IN" sz="1600" dirty="0" err="1"/>
              <a:t>softmax</a:t>
            </a:r>
            <a:r>
              <a:rPr lang="en-IN" sz="1600" dirty="0"/>
              <a:t> etc.</a:t>
            </a:r>
          </a:p>
          <a:p>
            <a:r>
              <a:rPr lang="en-IN" sz="1600" b="1" dirty="0"/>
              <a:t>“</a:t>
            </a:r>
            <a:r>
              <a:rPr lang="en-IN" sz="1600" b="1" dirty="0" err="1"/>
              <a:t>main.py</a:t>
            </a:r>
            <a:r>
              <a:rPr lang="en-IN" sz="1600" b="1" dirty="0"/>
              <a:t>” – </a:t>
            </a:r>
            <a:r>
              <a:rPr lang="en-IN" sz="1600" dirty="0"/>
              <a:t>Entry point that initializes and Invokes the Neural Network</a:t>
            </a:r>
          </a:p>
          <a:p>
            <a:endParaRPr lang="en-IN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302A-FCFE-0B46-807B-EE8B7EFD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Implementation - Continued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FCDC-0E2D-2945-BADC-30FD6405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021931"/>
          </a:xfrm>
        </p:spPr>
        <p:txBody>
          <a:bodyPr/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Steps in Code: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1600" dirty="0"/>
              <a:t>Loads MNIST Dataset (details mentioned in previous slide)</a:t>
            </a:r>
          </a:p>
          <a:p>
            <a:r>
              <a:rPr lang="en-IN" sz="1600" dirty="0"/>
              <a:t>Normalized  intensity values of images by dividing by 255</a:t>
            </a:r>
          </a:p>
          <a:p>
            <a:r>
              <a:rPr lang="en-IN" sz="1600" dirty="0"/>
              <a:t>Initializes </a:t>
            </a:r>
            <a:r>
              <a:rPr lang="en-IN" sz="1600" dirty="0" err="1"/>
              <a:t>NeuralNetwork</a:t>
            </a:r>
            <a:r>
              <a:rPr lang="en-IN" sz="1600" dirty="0"/>
              <a:t> with below parameters</a:t>
            </a:r>
          </a:p>
          <a:p>
            <a:pPr marL="914400" lvl="2" indent="0">
              <a:buNone/>
            </a:pPr>
            <a:r>
              <a:rPr lang="en-IN" sz="1400" i="1" dirty="0" err="1"/>
              <a:t>no_of_nodes_in_input_layer</a:t>
            </a:r>
            <a:r>
              <a:rPr lang="en-IN" sz="1400" i="1" dirty="0"/>
              <a:t> = 784 </a:t>
            </a:r>
            <a:r>
              <a:rPr lang="en-IN" sz="1400" i="1" dirty="0" err="1"/>
              <a:t>ie</a:t>
            </a:r>
            <a:r>
              <a:rPr lang="en-IN" sz="1400" i="1" dirty="0"/>
              <a:t>. 28x28 </a:t>
            </a:r>
          </a:p>
          <a:p>
            <a:pPr marL="914400" lvl="2" indent="0">
              <a:buNone/>
            </a:pPr>
            <a:r>
              <a:rPr lang="en-IN" sz="1400" i="1" dirty="0" err="1"/>
              <a:t>No_of_nodes_in_hidden_layer</a:t>
            </a:r>
            <a:r>
              <a:rPr lang="en-IN" sz="1400" i="1" dirty="0"/>
              <a:t> = 20  (single hidden layer)</a:t>
            </a:r>
          </a:p>
          <a:p>
            <a:pPr marL="914400" lvl="2" indent="0">
              <a:buNone/>
            </a:pPr>
            <a:r>
              <a:rPr lang="en-IN" sz="1400" i="1" dirty="0"/>
              <a:t>No of nodes in output layer = 10 </a:t>
            </a:r>
          </a:p>
          <a:p>
            <a:pPr marL="914400" lvl="2" indent="0">
              <a:buNone/>
            </a:pPr>
            <a:r>
              <a:rPr lang="en-IN" sz="1400" i="1" dirty="0" err="1"/>
              <a:t>batch_size</a:t>
            </a:r>
            <a:r>
              <a:rPr lang="en-IN" sz="1400" i="1" dirty="0"/>
              <a:t> = 1,</a:t>
            </a:r>
          </a:p>
          <a:p>
            <a:pPr marL="914400" lvl="2" indent="0">
              <a:buNone/>
            </a:pPr>
            <a:r>
              <a:rPr lang="en-IN" sz="1400" i="1" dirty="0"/>
              <a:t>epochs = 5,</a:t>
            </a:r>
          </a:p>
          <a:p>
            <a:pPr marL="914400" lvl="2" indent="0">
              <a:buNone/>
            </a:pPr>
            <a:r>
              <a:rPr lang="en-IN" sz="1400" i="1" dirty="0" err="1"/>
              <a:t>learning_rate</a:t>
            </a:r>
            <a:r>
              <a:rPr lang="en-IN" sz="1400" i="1" dirty="0"/>
              <a:t> = 0.001</a:t>
            </a:r>
          </a:p>
          <a:p>
            <a:r>
              <a:rPr lang="en-IN" sz="1600" dirty="0"/>
              <a:t>Trains the network using training images (60000)</a:t>
            </a:r>
          </a:p>
          <a:p>
            <a:r>
              <a:rPr lang="en-IN" sz="1600" dirty="0"/>
              <a:t>Tests the network using test data (10000)</a:t>
            </a:r>
          </a:p>
          <a:p>
            <a:r>
              <a:rPr lang="en-IN" sz="1600" dirty="0"/>
              <a:t>Plot the Epoch vs Loss graph</a:t>
            </a:r>
          </a:p>
          <a:p>
            <a:pPr lvl="2"/>
            <a:endParaRPr lang="en-IN" sz="800" dirty="0"/>
          </a:p>
          <a:p>
            <a:pPr marL="457200" lvl="1" indent="0">
              <a:buNone/>
            </a:pPr>
            <a:endParaRPr lang="en-IN" sz="1200" dirty="0"/>
          </a:p>
          <a:p>
            <a:pPr marL="457200" lvl="1" indent="0">
              <a:buNone/>
            </a:pPr>
            <a:endParaRPr lang="en-IN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9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302A-FCFE-0B46-807B-EE8B7EFD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Implementation - Continued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FCDC-0E2D-2945-BADC-30FD6405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0219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 forward pass (Refer Code in </a:t>
            </a:r>
            <a:r>
              <a:rPr lang="en-IN" dirty="0" err="1"/>
              <a:t>NeuralNet.py</a:t>
            </a:r>
            <a:r>
              <a:rPr lang="en-IN" dirty="0"/>
              <a:t> for more details</a:t>
            </a:r>
          </a:p>
          <a:p>
            <a:pPr marL="0" indent="0">
              <a:buNone/>
            </a:pPr>
            <a:r>
              <a:rPr lang="en-IN" dirty="0"/>
              <a:t>          </a:t>
            </a:r>
            <a:r>
              <a:rPr lang="en-IN" i="1" dirty="0"/>
              <a:t> z1 = input * </a:t>
            </a:r>
            <a:r>
              <a:rPr lang="en-IN" i="1" dirty="0" err="1"/>
              <a:t>weight_inputTohidden</a:t>
            </a:r>
            <a:r>
              <a:rPr lang="en-IN" i="1" dirty="0"/>
              <a:t> + </a:t>
            </a:r>
            <a:r>
              <a:rPr lang="en-IN" i="1" dirty="0" err="1"/>
              <a:t>bias_ToHidden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           a1 = </a:t>
            </a:r>
            <a:r>
              <a:rPr lang="en-IN" i="1" dirty="0" err="1"/>
              <a:t>relu</a:t>
            </a:r>
            <a:r>
              <a:rPr lang="en-IN" i="1" dirty="0"/>
              <a:t>(z1)                    #Activation Function</a:t>
            </a:r>
          </a:p>
          <a:p>
            <a:pPr marL="0" indent="0">
              <a:buNone/>
            </a:pPr>
            <a:r>
              <a:rPr lang="en-IN" i="1" dirty="0"/>
              <a:t>           z2 = a1 * </a:t>
            </a:r>
            <a:r>
              <a:rPr lang="en-IN" i="1" dirty="0" err="1"/>
              <a:t>self.weight_hiddenToOutput</a:t>
            </a:r>
            <a:r>
              <a:rPr lang="en-IN" i="1" dirty="0"/>
              <a:t>  + </a:t>
            </a:r>
            <a:r>
              <a:rPr lang="en-IN" i="1" dirty="0" err="1"/>
              <a:t>bias_ToOutput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           y = </a:t>
            </a:r>
            <a:r>
              <a:rPr lang="en-IN" i="1" dirty="0" err="1"/>
              <a:t>softmax</a:t>
            </a:r>
            <a:r>
              <a:rPr lang="en-IN" i="1" dirty="0"/>
              <a:t>(z2)</a:t>
            </a:r>
          </a:p>
          <a:p>
            <a:pPr marL="0" indent="0">
              <a:buNone/>
            </a:pPr>
            <a:r>
              <a:rPr lang="en-IN" dirty="0"/>
              <a:t>#Calculate Loss</a:t>
            </a:r>
          </a:p>
          <a:p>
            <a:pPr marL="0" indent="0">
              <a:buNone/>
            </a:pPr>
            <a:r>
              <a:rPr lang="en-IN" dirty="0"/>
              <a:t>#Compute Delta</a:t>
            </a:r>
          </a:p>
          <a:p>
            <a:pPr marL="0" indent="0">
              <a:buNone/>
            </a:pPr>
            <a:r>
              <a:rPr lang="en-IN" dirty="0"/>
              <a:t>#Backpropagation (SGD)</a:t>
            </a:r>
          </a:p>
          <a:p>
            <a:pPr marL="0" indent="0">
              <a:buNone/>
            </a:pPr>
            <a:r>
              <a:rPr lang="en-IN" dirty="0"/>
              <a:t>	Compute Gradient </a:t>
            </a:r>
          </a:p>
          <a:p>
            <a:pPr marL="0" indent="0">
              <a:buNone/>
            </a:pPr>
            <a:r>
              <a:rPr lang="en-IN" dirty="0"/>
              <a:t>	Update Weights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Above steps are repeated for 5 epochs and all inputs</a:t>
            </a:r>
          </a:p>
          <a:p>
            <a:pPr lvl="1"/>
            <a:endParaRPr lang="en-IN" sz="1200" dirty="0"/>
          </a:p>
          <a:p>
            <a:pPr marL="457200" lvl="1" indent="0">
              <a:buNone/>
            </a:pPr>
            <a:endParaRPr lang="en-IN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8F0B-631A-1940-B51F-F2E3B683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vs Loss Plot</a:t>
            </a:r>
          </a:p>
        </p:txBody>
      </p:sp>
      <p:pic>
        <p:nvPicPr>
          <p:cNvPr id="5" name="Content Placeholder 4" descr="A picture containing table, sitting, white, large&#10;&#10;Description automatically generated">
            <a:extLst>
              <a:ext uri="{FF2B5EF4-FFF2-40B4-BE49-F238E27FC236}">
                <a16:creationId xmlns:a16="http://schemas.microsoft.com/office/drawing/2014/main" id="{45080661-B5D0-014E-996D-CDDA9019E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207" y="1027906"/>
            <a:ext cx="5402056" cy="5625206"/>
          </a:xfrm>
        </p:spPr>
      </p:pic>
    </p:spTree>
    <p:extLst>
      <p:ext uri="{BB962C8B-B14F-4D97-AF65-F5344CB8AC3E}">
        <p14:creationId xmlns:p14="http://schemas.microsoft.com/office/powerpoint/2010/main" val="376877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485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Stochastic Gradient Descent</vt:lpstr>
      <vt:lpstr>What is SGD?</vt:lpstr>
      <vt:lpstr>Details about Implementation https://github.com/vidhya17/SGDCCEProject</vt:lpstr>
      <vt:lpstr>Details about Implementation - Continued </vt:lpstr>
      <vt:lpstr>Details about Implementation - Continued </vt:lpstr>
      <vt:lpstr>Epoch vs Loss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Stochastic Gradient Descent</dc:title>
  <dc:creator>Dessai, Vidhya</dc:creator>
  <cp:lastModifiedBy>Dessai, Vidhya</cp:lastModifiedBy>
  <cp:revision>7</cp:revision>
  <dcterms:created xsi:type="dcterms:W3CDTF">2019-11-30T16:07:19Z</dcterms:created>
  <dcterms:modified xsi:type="dcterms:W3CDTF">2019-11-30T17:01:42Z</dcterms:modified>
</cp:coreProperties>
</file>