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EB04301-A4F5-4B8C-B03C-A0F364AEC30F}" type="datetimeFigureOut">
              <a:rPr lang="en-US" smtClean="0"/>
              <a:t>11/6/2020</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F6D75CB-A6A2-47DE-835C-57588188220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B04301-A4F5-4B8C-B03C-A0F364AEC30F}" type="datetimeFigureOut">
              <a:rPr lang="en-US" smtClean="0"/>
              <a:t>11/6/2020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F6D75CB-A6A2-47DE-835C-57588188220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B04301-A4F5-4B8C-B03C-A0F364AEC30F}" type="datetimeFigureOut">
              <a:rPr lang="en-US" smtClean="0"/>
              <a:t>11/6/2020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F6D75CB-A6A2-47DE-835C-57588188220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B04301-A4F5-4B8C-B03C-A0F364AEC30F}" type="datetimeFigureOut">
              <a:rPr lang="en-US" smtClean="0"/>
              <a:t>11/6/2020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F6D75CB-A6A2-47DE-835C-57588188220F}"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EB04301-A4F5-4B8C-B03C-A0F364AEC30F}" type="datetimeFigureOut">
              <a:rPr lang="en-US" smtClean="0"/>
              <a:t>11/6/2020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F6D75CB-A6A2-47DE-835C-57588188220F}"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EB04301-A4F5-4B8C-B03C-A0F364AEC30F}" type="datetimeFigureOut">
              <a:rPr lang="en-US" smtClean="0"/>
              <a:t>11/6/2020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F6D75CB-A6A2-47DE-835C-57588188220F}"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EB04301-A4F5-4B8C-B03C-A0F364AEC30F}" type="datetimeFigureOut">
              <a:rPr lang="en-US" smtClean="0"/>
              <a:t>11/6/2020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7F6D75CB-A6A2-47DE-835C-57588188220F}"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EB04301-A4F5-4B8C-B03C-A0F364AEC30F}" type="datetimeFigureOut">
              <a:rPr lang="en-US" smtClean="0"/>
              <a:t>11/6/2020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7F6D75CB-A6A2-47DE-835C-57588188220F}"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EB04301-A4F5-4B8C-B03C-A0F364AEC30F}" type="datetimeFigureOut">
              <a:rPr lang="en-US" smtClean="0"/>
              <a:t>11/6/2020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7F6D75CB-A6A2-47DE-835C-57588188220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EB04301-A4F5-4B8C-B03C-A0F364AEC30F}" type="datetimeFigureOut">
              <a:rPr lang="en-US" smtClean="0"/>
              <a:t>11/6/2020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F6D75CB-A6A2-47DE-835C-57588188220F}"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EB04301-A4F5-4B8C-B03C-A0F364AEC30F}" type="datetimeFigureOut">
              <a:rPr lang="en-US" smtClean="0"/>
              <a:t>11/6/2020</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F6D75CB-A6A2-47DE-835C-57588188220F}"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EB04301-A4F5-4B8C-B03C-A0F364AEC30F}" type="datetimeFigureOut">
              <a:rPr lang="en-US" smtClean="0"/>
              <a:t>11/6/2020</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F6D75CB-A6A2-47DE-835C-57588188220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eo.nyu.edu/catalog/nyu_2451_34572?cm_mmc=Email_Newsletter-_-Developer_Ed%2BTech-_-WW_WW-_-SkillsNetwork-Courses-IBMDeveloperSkillsNetwork-DS0701EN-SkillsNetwork-21253531&amp;cm_mmca1=000026UJ&amp;cm_mmca2=10006555&amp;cm_mmca3=M12345678&amp;cvosrc=email.Newsletter.M12345678&amp;cvo_campaign=000026UJ&amp;cm_mmc=Email_Newsletter-_-Developer_Ed%2BTech-_-WW_WW-_-SkillsNetwork-Courses-IBMDeveloperSkillsNetwork-DS0701EN-SkillsNetwork-21253531&amp;cm_mmca1=000026UJ&amp;cm_mmca2=10006555&amp;cm_mmca3=M12345678&amp;cvosrc=email.Newsletter.M12345678&amp;cvo_campaign=000026UJ"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2984"/>
            <a:ext cx="7772400" cy="3714775"/>
          </a:xfrm>
        </p:spPr>
        <p:txBody>
          <a:bodyPr>
            <a:normAutofit/>
          </a:bodyPr>
          <a:lstStyle/>
          <a:p>
            <a:pPr algn="ctr"/>
            <a:r>
              <a:rPr lang="en-IN" dirty="0" smtClean="0">
                <a:latin typeface="Times New Roman" pitchFamily="18" charset="0"/>
                <a:cs typeface="Times New Roman" pitchFamily="18" charset="0"/>
              </a:rPr>
              <a:t>Capstone Project - The Battle of Neighbourhoods (week </a:t>
            </a:r>
            <a:r>
              <a:rPr lang="en-IN" dirty="0" smtClean="0">
                <a:latin typeface="Times New Roman" pitchFamily="18" charset="0"/>
                <a:cs typeface="Times New Roman" pitchFamily="18" charset="0"/>
              </a:rPr>
              <a:t>2)</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14555"/>
            <a:ext cx="8229600" cy="2214578"/>
          </a:xfrm>
        </p:spPr>
        <p:txBody>
          <a:bodyPr>
            <a:normAutofit/>
          </a:bodyPr>
          <a:lstStyle/>
          <a:p>
            <a:pPr algn="ctr">
              <a:buNone/>
            </a:pPr>
            <a:r>
              <a:rPr lang="en-US" sz="7200" dirty="0" smtClean="0"/>
              <a:t>Thank You</a:t>
            </a:r>
            <a:endParaRPr lang="en-IN"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latin typeface="Times New Roman" pitchFamily="18" charset="0"/>
                <a:cs typeface="Times New Roman" pitchFamily="18" charset="0"/>
              </a:rPr>
              <a:t>The </a:t>
            </a:r>
            <a:r>
              <a:rPr lang="en-IN" dirty="0" smtClean="0">
                <a:latin typeface="Times New Roman" pitchFamily="18" charset="0"/>
                <a:cs typeface="Times New Roman" pitchFamily="18" charset="0"/>
              </a:rPr>
              <a:t>idea of this study is to help people planning to open a new restaurant in New York to chose the right location by providing data about the top venues visited by people on the same regions. </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We analyze the neighbourhood and the venues visited by them.  Sorting the data by the top visited venues and giving them a simple idea to choose a venue to start their restaurant.</a:t>
            </a:r>
          </a:p>
          <a:p>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IN"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latin typeface="Times New Roman" pitchFamily="18" charset="0"/>
                <a:cs typeface="Times New Roman" pitchFamily="18" charset="0"/>
              </a:rPr>
              <a:t> Data that might contribute to determining the most visited places of people in a particular region including the type of places they visited</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The </a:t>
            </a:r>
            <a:r>
              <a:rPr lang="en-IN" dirty="0" smtClean="0">
                <a:latin typeface="Times New Roman" pitchFamily="18" charset="0"/>
                <a:cs typeface="Times New Roman" pitchFamily="18" charset="0"/>
              </a:rPr>
              <a:t>effect of places visited and the corresponding neighbourhood. </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This </a:t>
            </a:r>
            <a:r>
              <a:rPr lang="en-IN" dirty="0" smtClean="0">
                <a:latin typeface="Times New Roman" pitchFamily="18" charset="0"/>
                <a:cs typeface="Times New Roman" pitchFamily="18" charset="0"/>
              </a:rPr>
              <a:t>project aims to help a person who wishes to start a restaurant in a particular region by providing him the data of various factors contributing to the success of his business.</a:t>
            </a:r>
          </a:p>
          <a:p>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Problem</a:t>
            </a:r>
            <a:endParaRPr lang="en-IN"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5154626"/>
          </a:xfrm>
        </p:spPr>
        <p:txBody>
          <a:bodyPr>
            <a:normAutofit/>
          </a:bodyPr>
          <a:lstStyle/>
          <a:p>
            <a:pPr algn="ctr"/>
            <a:r>
              <a:rPr lang="en-US" sz="4500" dirty="0" smtClean="0"/>
              <a:t>Data Acquisition </a:t>
            </a:r>
            <a:r>
              <a:rPr lang="en-US" sz="4500" dirty="0" smtClean="0"/>
              <a:t/>
            </a:r>
            <a:br>
              <a:rPr lang="en-US" sz="4500" dirty="0" smtClean="0"/>
            </a:br>
            <a:r>
              <a:rPr lang="en-US" sz="4500" dirty="0" smtClean="0"/>
              <a:t>and </a:t>
            </a:r>
            <a:br>
              <a:rPr lang="en-US" sz="4500" dirty="0" smtClean="0"/>
            </a:br>
            <a:r>
              <a:rPr lang="en-US" sz="4500" dirty="0" smtClean="0"/>
              <a:t>Cleaning</a:t>
            </a:r>
            <a:r>
              <a:rPr lang="en-IN" sz="4500" dirty="0" smtClean="0"/>
              <a:t/>
            </a:r>
            <a:br>
              <a:rPr lang="en-IN" sz="4500" dirty="0" smtClean="0"/>
            </a:br>
            <a:endParaRPr lang="en-IN" sz="4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smtClean="0"/>
              <a:t>First and foremost  Borough, Neighborhood, Latitude, Longitude where the basic data collected to </a:t>
            </a:r>
            <a:r>
              <a:rPr lang="en-US" dirty="0" err="1" smtClean="0"/>
              <a:t>analyse</a:t>
            </a:r>
            <a:r>
              <a:rPr lang="en-US" dirty="0" smtClean="0"/>
              <a:t> data about the </a:t>
            </a:r>
            <a:r>
              <a:rPr lang="en-US" dirty="0" err="1" smtClean="0"/>
              <a:t>newyork</a:t>
            </a:r>
            <a:r>
              <a:rPr lang="en-US" dirty="0" smtClean="0"/>
              <a:t> city.  The first data was imported as a </a:t>
            </a:r>
            <a:r>
              <a:rPr lang="en-US" dirty="0" err="1" smtClean="0"/>
              <a:t>json</a:t>
            </a:r>
            <a:r>
              <a:rPr lang="en-US" dirty="0" smtClean="0"/>
              <a:t> file and used to analyze.   </a:t>
            </a:r>
            <a:endParaRPr lang="en-US" dirty="0" smtClean="0"/>
          </a:p>
          <a:p>
            <a:r>
              <a:rPr lang="en-US" dirty="0" smtClean="0"/>
              <a:t>Then </a:t>
            </a:r>
            <a:r>
              <a:rPr lang="en-US" dirty="0" smtClean="0"/>
              <a:t>using the foursquare </a:t>
            </a:r>
            <a:r>
              <a:rPr lang="en-US" dirty="0" err="1" smtClean="0"/>
              <a:t>url</a:t>
            </a:r>
            <a:r>
              <a:rPr lang="en-US" dirty="0" smtClean="0"/>
              <a:t> we got the top venues, venues in the city, Name of the venue, the count of no of times visited and many more. </a:t>
            </a:r>
            <a:r>
              <a:rPr lang="en-IN" dirty="0" smtClean="0"/>
              <a:t>The dataset for the city of </a:t>
            </a:r>
            <a:r>
              <a:rPr lang="en-IN" dirty="0" err="1" smtClean="0"/>
              <a:t>newyork</a:t>
            </a:r>
            <a:r>
              <a:rPr lang="en-IN" dirty="0" smtClean="0"/>
              <a:t> is got from </a:t>
            </a:r>
            <a:r>
              <a:rPr lang="en-IN" dirty="0" smtClean="0">
                <a:hlinkClick r:id="rId2"/>
              </a:rPr>
              <a:t>https://geo.nyu.edu/catalog/nyu_2451_34572?cm_mmc=Email_Newsletter-_-Developer_Ed%2BTech-_-WW_WW-_-SkillsNetwork-Courses-IBMDeveloperSkillsNetwork-DS0701EN-SkillsNetwork-21253531&amp;cm_mmca1=000026UJ&amp;cm_mmca2=10006555&amp;cm_mmca3=M12345678&amp;cvosrc=email.Newsletter.M12345678&amp;cvo_campaign=000026UJ&amp;cm_mmc=Email_Newsletter-_-Developer_Ed%2BTech-_-WW_WW-_-SkillsNetwork-Courses-IBMDeveloperSkillsNetwork-DS0701EN-SkillsNetwork-21253531&amp;cm_mmca1=000026UJ&amp;cm_mmca2=10006555&amp;cm_mmca3=M12345678&amp;cvosrc=email.Newsletter.M12345678&amp;cvo_campaign=000026UJ</a:t>
            </a:r>
            <a:endParaRPr lang="en-IN" dirty="0" smtClean="0"/>
          </a:p>
          <a:p>
            <a:endParaRPr lang="en-IN" dirty="0"/>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Data sources</a:t>
            </a:r>
            <a:endParaRPr lang="en-IN"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Data </a:t>
            </a:r>
            <a:r>
              <a:rPr lang="en-US" dirty="0" smtClean="0">
                <a:latin typeface="Times New Roman" pitchFamily="18" charset="0"/>
                <a:cs typeface="Times New Roman" pitchFamily="18" charset="0"/>
              </a:rPr>
              <a:t>downloaded or scraped from multiple sources were combined into one table.  And then they were put into </a:t>
            </a:r>
            <a:r>
              <a:rPr lang="en-US" dirty="0" err="1" smtClean="0">
                <a:latin typeface="Times New Roman" pitchFamily="18" charset="0"/>
                <a:cs typeface="Times New Roman" pitchFamily="18" charset="0"/>
              </a:rPr>
              <a:t>dataframe</a:t>
            </a:r>
            <a:r>
              <a:rPr lang="en-US" dirty="0" smtClean="0">
                <a:latin typeface="Times New Roman" pitchFamily="18" charset="0"/>
                <a:cs typeface="Times New Roman" pitchFamily="18" charset="0"/>
              </a:rPr>
              <a:t> to analyze data for a particular region.</a:t>
            </a:r>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Data Cleaning</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After </a:t>
            </a:r>
            <a:r>
              <a:rPr lang="en-US" dirty="0" smtClean="0">
                <a:latin typeface="Times New Roman" pitchFamily="18" charset="0"/>
                <a:cs typeface="Times New Roman" pitchFamily="18" charset="0"/>
              </a:rPr>
              <a:t>data cleaning, there were nearly 13000 samples and more than 40 features.  After examining the meaning of each feature, the useful and main features were used like the neighborhood, latitude and longitude, venues,  count of no of times visited according to region were selected and used.  Few important features were selected and used.</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Feature Selection</a:t>
            </a:r>
            <a:endParaRPr lang="en-IN"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1.PNG"/>
          <p:cNvPicPr>
            <a:picLocks noGrp="1" noChangeAspect="1"/>
          </p:cNvPicPr>
          <p:nvPr>
            <p:ph idx="1"/>
          </p:nvPr>
        </p:nvPicPr>
        <p:blipFill>
          <a:blip r:embed="rId2"/>
          <a:stretch>
            <a:fillRect/>
          </a:stretch>
        </p:blipFill>
        <p:spPr>
          <a:xfrm>
            <a:off x="2047522" y="1548300"/>
            <a:ext cx="5048955" cy="4391638"/>
          </a:xfrm>
        </p:spPr>
      </p:pic>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Relationship between Neighborhoods and stores</a:t>
            </a:r>
            <a:endParaRPr lang="en-IN"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smtClean="0">
                <a:latin typeface="Times New Roman" pitchFamily="18" charset="0"/>
                <a:cs typeface="Times New Roman" pitchFamily="18" charset="0"/>
              </a:rPr>
              <a:t>I was able to achieve somewhat suggestion for predicting the correct restaurant classified according to the region in the classification problem. </a:t>
            </a:r>
            <a:endParaRPr lang="en-US"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However</a:t>
            </a:r>
            <a:r>
              <a:rPr lang="en-IN" dirty="0" smtClean="0">
                <a:latin typeface="Times New Roman" pitchFamily="18" charset="0"/>
                <a:cs typeface="Times New Roman" pitchFamily="18" charset="0"/>
              </a:rPr>
              <a:t>, there was still significant variance that could not be predicted by the models in this study. I think the models could use more improvements on capturing regions climatic conditions and population traits. </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Models </a:t>
            </a:r>
            <a:r>
              <a:rPr lang="en-IN" dirty="0" smtClean="0">
                <a:latin typeface="Times New Roman" pitchFamily="18" charset="0"/>
                <a:cs typeface="Times New Roman" pitchFamily="18" charset="0"/>
              </a:rPr>
              <a:t>in this study mainly focused on neighbourhood features. However, population and annual income also contribute to a restaurants customers and income. </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These </a:t>
            </a:r>
            <a:r>
              <a:rPr lang="en-IN" dirty="0" smtClean="0">
                <a:latin typeface="Times New Roman" pitchFamily="18" charset="0"/>
                <a:cs typeface="Times New Roman" pitchFamily="18" charset="0"/>
              </a:rPr>
              <a:t>data are obviously more difficult to extract and quantify, but if optimized, could bring significant improvements to the models.</a:t>
            </a:r>
          </a:p>
          <a:p>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44</TotalTime>
  <Words>445</Words>
  <Application>Microsoft Office PowerPoint</Application>
  <PresentationFormat>On-screen Show (4:3)</PresentationFormat>
  <Paragraphs>23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Capstone Project - The Battle of Neighbourhoods (week 2) </vt:lpstr>
      <vt:lpstr>Introduction</vt:lpstr>
      <vt:lpstr>Problem</vt:lpstr>
      <vt:lpstr>Data Acquisition  and  Cleaning </vt:lpstr>
      <vt:lpstr>Data sources</vt:lpstr>
      <vt:lpstr>Data Cleaning</vt:lpstr>
      <vt:lpstr>Feature Selection</vt:lpstr>
      <vt:lpstr>Relationship between Neighborhoods and stores</vt:lpstr>
      <vt:lpstr>Conclusion</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7</cp:revision>
  <dcterms:created xsi:type="dcterms:W3CDTF">2020-11-06T16:01:14Z</dcterms:created>
  <dcterms:modified xsi:type="dcterms:W3CDTF">2020-11-06T16:45:30Z</dcterms:modified>
</cp:coreProperties>
</file>