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60" r:id="rId6"/>
    <p:sldId id="259" r:id="rId7"/>
    <p:sldId id="261" r:id="rId8"/>
    <p:sldId id="277" r:id="rId9"/>
    <p:sldId id="276" r:id="rId10"/>
    <p:sldId id="278" r:id="rId11"/>
    <p:sldId id="258" r:id="rId12"/>
    <p:sldId id="263" r:id="rId13"/>
    <p:sldId id="265" r:id="rId14"/>
    <p:sldId id="274" r:id="rId15"/>
    <p:sldId id="275" r:id="rId16"/>
    <p:sldId id="273" r:id="rId17"/>
    <p:sldId id="272" r:id="rId18"/>
    <p:sldId id="271" r:id="rId19"/>
    <p:sldId id="270" r:id="rId20"/>
    <p:sldId id="269" r:id="rId21"/>
    <p:sldId id="267"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90" d="100"/>
          <a:sy n="90" d="100"/>
        </p:scale>
        <p:origin x="87" y="1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5/25/2024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5/25/2024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5/25/2024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5/25/2024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5/25/2024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5/25/2024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5/25/2024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5/25/2024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5/25/2024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5/25/2024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5/25/2024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5/25/2024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Lending Club Case Study</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8"/>
            <a:ext cx="6269347" cy="1546161"/>
          </a:xfrm>
        </p:spPr>
        <p:txBody>
          <a:bodyPr>
            <a:normAutofit lnSpcReduction="10000"/>
          </a:bodyPr>
          <a:lstStyle/>
          <a:p>
            <a:r>
              <a:rPr lang="en-US" sz="2400" dirty="0">
                <a:solidFill>
                  <a:schemeClr val="tx1">
                    <a:lumMod val="85000"/>
                    <a:lumOff val="15000"/>
                  </a:schemeClr>
                </a:solidFill>
              </a:rPr>
              <a:t>Team</a:t>
            </a:r>
          </a:p>
          <a:p>
            <a:r>
              <a:rPr lang="en-US" sz="2400" dirty="0">
                <a:solidFill>
                  <a:schemeClr val="tx1">
                    <a:lumMod val="85000"/>
                    <a:lumOff val="15000"/>
                  </a:schemeClr>
                </a:solidFill>
              </a:rPr>
              <a:t>- Vijay Bhaskar</a:t>
            </a:r>
          </a:p>
          <a:p>
            <a:r>
              <a:rPr lang="en-US" dirty="0">
                <a:solidFill>
                  <a:schemeClr val="tx1">
                    <a:lumMod val="85000"/>
                    <a:lumOff val="15000"/>
                  </a:schemeClr>
                </a:solidFill>
              </a:rPr>
              <a:t>- Vidhyadhar Pandit</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F0B9-B3AB-3A17-8FC7-F4892A7DB154}"/>
              </a:ext>
            </a:extLst>
          </p:cNvPr>
          <p:cNvSpPr>
            <a:spLocks noGrp="1"/>
          </p:cNvSpPr>
          <p:nvPr>
            <p:ph type="title"/>
          </p:nvPr>
        </p:nvSpPr>
        <p:spPr>
          <a:xfrm>
            <a:off x="1097280" y="191472"/>
            <a:ext cx="10058400" cy="748452"/>
          </a:xfrm>
        </p:spPr>
        <p:txBody>
          <a:bodyPr/>
          <a:lstStyle/>
          <a:p>
            <a:r>
              <a:rPr lang="en-US" dirty="0"/>
              <a:t>Insight 1</a:t>
            </a:r>
            <a:endParaRPr lang="en-IN" dirty="0"/>
          </a:p>
        </p:txBody>
      </p:sp>
      <p:sp>
        <p:nvSpPr>
          <p:cNvPr id="3" name="Content Placeholder 2">
            <a:extLst>
              <a:ext uri="{FF2B5EF4-FFF2-40B4-BE49-F238E27FC236}">
                <a16:creationId xmlns:a16="http://schemas.microsoft.com/office/drawing/2014/main" id="{D955C1A0-F490-B7A4-0AE9-871F3F7C9B5D}"/>
              </a:ext>
            </a:extLst>
          </p:cNvPr>
          <p:cNvSpPr>
            <a:spLocks noGrp="1"/>
          </p:cNvSpPr>
          <p:nvPr>
            <p:ph idx="1"/>
          </p:nvPr>
        </p:nvSpPr>
        <p:spPr>
          <a:xfrm>
            <a:off x="1097280" y="1065321"/>
            <a:ext cx="10058400" cy="4652846"/>
          </a:xfrm>
        </p:spPr>
        <p:txBody>
          <a:bodyPr/>
          <a:lstStyle/>
          <a:p>
            <a:pPr>
              <a:buFont typeface="Wingdings" panose="05000000000000000000" pitchFamily="2" charset="2"/>
              <a:buChar char="v"/>
            </a:pPr>
            <a:r>
              <a:rPr lang="en-US" dirty="0"/>
              <a:t>At higher loan amounts the percent of charged off loans over total loans increased by 5 percentage points i.e. one in every five loans charged off</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lvl="1">
              <a:buFont typeface="Wingdings" panose="05000000000000000000" pitchFamily="2" charset="2"/>
              <a:buChar char="v"/>
            </a:pPr>
            <a:endParaRPr lang="en-IN" sz="1400" dirty="0"/>
          </a:p>
        </p:txBody>
      </p:sp>
    </p:spTree>
    <p:extLst>
      <p:ext uri="{BB962C8B-B14F-4D97-AF65-F5344CB8AC3E}">
        <p14:creationId xmlns:p14="http://schemas.microsoft.com/office/powerpoint/2010/main" val="3011202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F0B9-B3AB-3A17-8FC7-F4892A7DB154}"/>
              </a:ext>
            </a:extLst>
          </p:cNvPr>
          <p:cNvSpPr>
            <a:spLocks noGrp="1"/>
          </p:cNvSpPr>
          <p:nvPr>
            <p:ph type="title"/>
          </p:nvPr>
        </p:nvSpPr>
        <p:spPr>
          <a:xfrm>
            <a:off x="1097280" y="191472"/>
            <a:ext cx="10058400" cy="748452"/>
          </a:xfrm>
        </p:spPr>
        <p:txBody>
          <a:bodyPr/>
          <a:lstStyle/>
          <a:p>
            <a:r>
              <a:rPr lang="en-US" dirty="0"/>
              <a:t>Insight 3</a:t>
            </a:r>
            <a:endParaRPr lang="en-IN" dirty="0"/>
          </a:p>
        </p:txBody>
      </p:sp>
      <p:sp>
        <p:nvSpPr>
          <p:cNvPr id="3" name="Content Placeholder 2">
            <a:extLst>
              <a:ext uri="{FF2B5EF4-FFF2-40B4-BE49-F238E27FC236}">
                <a16:creationId xmlns:a16="http://schemas.microsoft.com/office/drawing/2014/main" id="{D955C1A0-F490-B7A4-0AE9-871F3F7C9B5D}"/>
              </a:ext>
            </a:extLst>
          </p:cNvPr>
          <p:cNvSpPr>
            <a:spLocks noGrp="1"/>
          </p:cNvSpPr>
          <p:nvPr>
            <p:ph idx="1"/>
          </p:nvPr>
        </p:nvSpPr>
        <p:spPr>
          <a:xfrm>
            <a:off x="1097280" y="939924"/>
            <a:ext cx="10058400" cy="4778243"/>
          </a:xfrm>
        </p:spPr>
        <p:txBody>
          <a:bodyPr/>
          <a:lstStyle/>
          <a:p>
            <a:pPr>
              <a:buFont typeface="Wingdings" panose="05000000000000000000" pitchFamily="2" charset="2"/>
              <a:buChar char="v"/>
            </a:pPr>
            <a:r>
              <a:rPr lang="en-US" dirty="0"/>
              <a:t>At higher interest rates, charged off loans  as a percentage of total loans doubled when compared to overall range of data. Three loans in every ten loans charged off, meaning there is correlation between higher interest rate and loan getting charged off</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lvl="1">
              <a:buFont typeface="Wingdings" panose="05000000000000000000" pitchFamily="2" charset="2"/>
              <a:buChar char="v"/>
            </a:pPr>
            <a:endParaRPr lang="en-IN" sz="1400" dirty="0"/>
          </a:p>
        </p:txBody>
      </p:sp>
    </p:spTree>
    <p:extLst>
      <p:ext uri="{BB962C8B-B14F-4D97-AF65-F5344CB8AC3E}">
        <p14:creationId xmlns:p14="http://schemas.microsoft.com/office/powerpoint/2010/main" val="1065348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F0B9-B3AB-3A17-8FC7-F4892A7DB154}"/>
              </a:ext>
            </a:extLst>
          </p:cNvPr>
          <p:cNvSpPr>
            <a:spLocks noGrp="1"/>
          </p:cNvSpPr>
          <p:nvPr>
            <p:ph type="title"/>
          </p:nvPr>
        </p:nvSpPr>
        <p:spPr>
          <a:xfrm>
            <a:off x="1097280" y="191472"/>
            <a:ext cx="10058400" cy="748452"/>
          </a:xfrm>
        </p:spPr>
        <p:txBody>
          <a:bodyPr/>
          <a:lstStyle/>
          <a:p>
            <a:r>
              <a:rPr lang="en-US" dirty="0"/>
              <a:t>Insight 3</a:t>
            </a:r>
            <a:endParaRPr lang="en-IN" dirty="0"/>
          </a:p>
        </p:txBody>
      </p:sp>
      <p:sp>
        <p:nvSpPr>
          <p:cNvPr id="3" name="Content Placeholder 2">
            <a:extLst>
              <a:ext uri="{FF2B5EF4-FFF2-40B4-BE49-F238E27FC236}">
                <a16:creationId xmlns:a16="http://schemas.microsoft.com/office/drawing/2014/main" id="{D955C1A0-F490-B7A4-0AE9-871F3F7C9B5D}"/>
              </a:ext>
            </a:extLst>
          </p:cNvPr>
          <p:cNvSpPr>
            <a:spLocks noGrp="1"/>
          </p:cNvSpPr>
          <p:nvPr>
            <p:ph idx="1"/>
          </p:nvPr>
        </p:nvSpPr>
        <p:spPr>
          <a:xfrm>
            <a:off x="1097280" y="1065321"/>
            <a:ext cx="10058400" cy="4652846"/>
          </a:xfrm>
        </p:spPr>
        <p:txBody>
          <a:bodyPr/>
          <a:lstStyle/>
          <a:p>
            <a:pPr>
              <a:buFont typeface="Wingdings" panose="05000000000000000000" pitchFamily="2" charset="2"/>
              <a:buChar char="v"/>
            </a:pPr>
            <a:r>
              <a:rPr lang="en-US" dirty="0"/>
              <a:t>When the interest rate is very low, the percent of charged off loans is way to less when compared to the overall range. This means when the interest rate is very low, very few loans gets charged </a:t>
            </a:r>
            <a:r>
              <a:rPr lang="en-US" sz="2000" dirty="0">
                <a:cs typeface="Arial" panose="020B0604020202020204" pitchFamily="34" charset="0"/>
              </a:rPr>
              <a:t>off</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lvl="1">
              <a:buFont typeface="Wingdings" panose="05000000000000000000" pitchFamily="2" charset="2"/>
              <a:buChar char="v"/>
            </a:pPr>
            <a:endParaRPr lang="en-IN" sz="1400" dirty="0"/>
          </a:p>
        </p:txBody>
      </p:sp>
    </p:spTree>
    <p:extLst>
      <p:ext uri="{BB962C8B-B14F-4D97-AF65-F5344CB8AC3E}">
        <p14:creationId xmlns:p14="http://schemas.microsoft.com/office/powerpoint/2010/main" val="4261551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F0B9-B3AB-3A17-8FC7-F4892A7DB154}"/>
              </a:ext>
            </a:extLst>
          </p:cNvPr>
          <p:cNvSpPr>
            <a:spLocks noGrp="1"/>
          </p:cNvSpPr>
          <p:nvPr>
            <p:ph type="title"/>
          </p:nvPr>
        </p:nvSpPr>
        <p:spPr>
          <a:xfrm>
            <a:off x="1097280" y="191472"/>
            <a:ext cx="10058400" cy="748452"/>
          </a:xfrm>
        </p:spPr>
        <p:txBody>
          <a:bodyPr/>
          <a:lstStyle/>
          <a:p>
            <a:r>
              <a:rPr lang="en-US" dirty="0"/>
              <a:t>Insight 4</a:t>
            </a:r>
            <a:endParaRPr lang="en-IN" dirty="0"/>
          </a:p>
        </p:txBody>
      </p:sp>
      <p:sp>
        <p:nvSpPr>
          <p:cNvPr id="3" name="Content Placeholder 2">
            <a:extLst>
              <a:ext uri="{FF2B5EF4-FFF2-40B4-BE49-F238E27FC236}">
                <a16:creationId xmlns:a16="http://schemas.microsoft.com/office/drawing/2014/main" id="{D955C1A0-F490-B7A4-0AE9-871F3F7C9B5D}"/>
              </a:ext>
            </a:extLst>
          </p:cNvPr>
          <p:cNvSpPr>
            <a:spLocks noGrp="1"/>
          </p:cNvSpPr>
          <p:nvPr>
            <p:ph idx="1"/>
          </p:nvPr>
        </p:nvSpPr>
        <p:spPr>
          <a:xfrm>
            <a:off x="1097280" y="1278383"/>
            <a:ext cx="10058400" cy="4439783"/>
          </a:xfrm>
        </p:spPr>
        <p:txBody>
          <a:bodyPr/>
          <a:lstStyle/>
          <a:p>
            <a:pPr>
              <a:buFont typeface="Wingdings" panose="05000000000000000000" pitchFamily="2" charset="2"/>
              <a:buChar char="v"/>
            </a:pPr>
            <a:r>
              <a:rPr lang="en-US" dirty="0"/>
              <a:t>When the loan term is 60 months, 25% of the total loans  got charged off</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lvl="1">
              <a:buFont typeface="Wingdings" panose="05000000000000000000" pitchFamily="2" charset="2"/>
              <a:buChar char="v"/>
            </a:pPr>
            <a:endParaRPr lang="en-IN" sz="1400" dirty="0"/>
          </a:p>
        </p:txBody>
      </p:sp>
      <p:pic>
        <p:nvPicPr>
          <p:cNvPr id="20" name="Picture 19">
            <a:extLst>
              <a:ext uri="{FF2B5EF4-FFF2-40B4-BE49-F238E27FC236}">
                <a16:creationId xmlns:a16="http://schemas.microsoft.com/office/drawing/2014/main" id="{043339AA-8066-C89B-4936-3F86B84D934B}"/>
              </a:ext>
            </a:extLst>
          </p:cNvPr>
          <p:cNvPicPr>
            <a:picLocks noChangeAspect="1"/>
          </p:cNvPicPr>
          <p:nvPr/>
        </p:nvPicPr>
        <p:blipFill>
          <a:blip r:embed="rId2"/>
          <a:stretch>
            <a:fillRect/>
          </a:stretch>
        </p:blipFill>
        <p:spPr>
          <a:xfrm>
            <a:off x="3171816" y="2057485"/>
            <a:ext cx="5377379" cy="4161623"/>
          </a:xfrm>
          <a:prstGeom prst="rect">
            <a:avLst/>
          </a:prstGeom>
        </p:spPr>
      </p:pic>
    </p:spTree>
    <p:extLst>
      <p:ext uri="{BB962C8B-B14F-4D97-AF65-F5344CB8AC3E}">
        <p14:creationId xmlns:p14="http://schemas.microsoft.com/office/powerpoint/2010/main" val="3301793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F0B9-B3AB-3A17-8FC7-F4892A7DB154}"/>
              </a:ext>
            </a:extLst>
          </p:cNvPr>
          <p:cNvSpPr>
            <a:spLocks noGrp="1"/>
          </p:cNvSpPr>
          <p:nvPr>
            <p:ph type="title"/>
          </p:nvPr>
        </p:nvSpPr>
        <p:spPr>
          <a:xfrm>
            <a:off x="1097280" y="191472"/>
            <a:ext cx="10058400" cy="748452"/>
          </a:xfrm>
        </p:spPr>
        <p:txBody>
          <a:bodyPr/>
          <a:lstStyle/>
          <a:p>
            <a:r>
              <a:rPr lang="en-US" dirty="0"/>
              <a:t>Insight 5</a:t>
            </a:r>
            <a:endParaRPr lang="en-IN" dirty="0"/>
          </a:p>
        </p:txBody>
      </p:sp>
      <p:sp>
        <p:nvSpPr>
          <p:cNvPr id="3" name="Content Placeholder 2">
            <a:extLst>
              <a:ext uri="{FF2B5EF4-FFF2-40B4-BE49-F238E27FC236}">
                <a16:creationId xmlns:a16="http://schemas.microsoft.com/office/drawing/2014/main" id="{D955C1A0-F490-B7A4-0AE9-871F3F7C9B5D}"/>
              </a:ext>
            </a:extLst>
          </p:cNvPr>
          <p:cNvSpPr>
            <a:spLocks noGrp="1"/>
          </p:cNvSpPr>
          <p:nvPr>
            <p:ph idx="1"/>
          </p:nvPr>
        </p:nvSpPr>
        <p:spPr>
          <a:xfrm>
            <a:off x="1097280" y="912331"/>
            <a:ext cx="10058400" cy="4805836"/>
          </a:xfrm>
        </p:spPr>
        <p:txBody>
          <a:bodyPr/>
          <a:lstStyle/>
          <a:p>
            <a:pPr>
              <a:buFont typeface="Wingdings" panose="05000000000000000000" pitchFamily="2" charset="2"/>
              <a:buChar char="v"/>
            </a:pPr>
            <a:r>
              <a:rPr lang="en-US" dirty="0"/>
              <a:t>As the grade of loan moves from A to G, the percentage of charged off loans keeps increasing. While only 6% of the grade A loans ended up in charged off, in grade G over 33% of the loans are charged off</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lvl="1">
              <a:buFont typeface="Wingdings" panose="05000000000000000000" pitchFamily="2" charset="2"/>
              <a:buChar char="v"/>
            </a:pPr>
            <a:endParaRPr lang="en-IN" sz="1400" dirty="0"/>
          </a:p>
        </p:txBody>
      </p:sp>
      <p:pic>
        <p:nvPicPr>
          <p:cNvPr id="18" name="Picture 17">
            <a:extLst>
              <a:ext uri="{FF2B5EF4-FFF2-40B4-BE49-F238E27FC236}">
                <a16:creationId xmlns:a16="http://schemas.microsoft.com/office/drawing/2014/main" id="{432B96F6-C84C-2F95-022D-31B4A65634E6}"/>
              </a:ext>
            </a:extLst>
          </p:cNvPr>
          <p:cNvPicPr>
            <a:picLocks noChangeAspect="1"/>
          </p:cNvPicPr>
          <p:nvPr/>
        </p:nvPicPr>
        <p:blipFill>
          <a:blip r:embed="rId2"/>
          <a:stretch>
            <a:fillRect/>
          </a:stretch>
        </p:blipFill>
        <p:spPr>
          <a:xfrm>
            <a:off x="3278997" y="2008335"/>
            <a:ext cx="5470488" cy="4294811"/>
          </a:xfrm>
          <a:prstGeom prst="rect">
            <a:avLst/>
          </a:prstGeom>
        </p:spPr>
      </p:pic>
    </p:spTree>
    <p:extLst>
      <p:ext uri="{BB962C8B-B14F-4D97-AF65-F5344CB8AC3E}">
        <p14:creationId xmlns:p14="http://schemas.microsoft.com/office/powerpoint/2010/main" val="2748959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F0B9-B3AB-3A17-8FC7-F4892A7DB154}"/>
              </a:ext>
            </a:extLst>
          </p:cNvPr>
          <p:cNvSpPr>
            <a:spLocks noGrp="1"/>
          </p:cNvSpPr>
          <p:nvPr>
            <p:ph type="title"/>
          </p:nvPr>
        </p:nvSpPr>
        <p:spPr>
          <a:xfrm>
            <a:off x="1097280" y="191472"/>
            <a:ext cx="10058400" cy="748452"/>
          </a:xfrm>
        </p:spPr>
        <p:txBody>
          <a:bodyPr/>
          <a:lstStyle/>
          <a:p>
            <a:r>
              <a:rPr lang="en-US" dirty="0"/>
              <a:t>Insight 6</a:t>
            </a:r>
            <a:endParaRPr lang="en-IN" dirty="0"/>
          </a:p>
        </p:txBody>
      </p:sp>
      <p:sp>
        <p:nvSpPr>
          <p:cNvPr id="3" name="Content Placeholder 2">
            <a:extLst>
              <a:ext uri="{FF2B5EF4-FFF2-40B4-BE49-F238E27FC236}">
                <a16:creationId xmlns:a16="http://schemas.microsoft.com/office/drawing/2014/main" id="{D955C1A0-F490-B7A4-0AE9-871F3F7C9B5D}"/>
              </a:ext>
            </a:extLst>
          </p:cNvPr>
          <p:cNvSpPr>
            <a:spLocks noGrp="1"/>
          </p:cNvSpPr>
          <p:nvPr>
            <p:ph idx="1"/>
          </p:nvPr>
        </p:nvSpPr>
        <p:spPr>
          <a:xfrm>
            <a:off x="1097280" y="912331"/>
            <a:ext cx="10058400" cy="4805836"/>
          </a:xfrm>
        </p:spPr>
        <p:txBody>
          <a:bodyPr/>
          <a:lstStyle/>
          <a:p>
            <a:pPr>
              <a:buFont typeface="Wingdings" panose="05000000000000000000" pitchFamily="2" charset="2"/>
              <a:buChar char="v"/>
            </a:pPr>
            <a:r>
              <a:rPr lang="en-US" dirty="0"/>
              <a:t>In the F5 subgrade, almost 48% of the loans resulted in charged off loans. In these subgrades F5,G3,G2,F4,G5,G1 the charged off loans percentage is very high(more than 33%. At least One in every three loans got charged off)</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lvl="1">
              <a:buFont typeface="Wingdings" panose="05000000000000000000" pitchFamily="2" charset="2"/>
              <a:buChar char="v"/>
            </a:pPr>
            <a:endParaRPr lang="en-IN" sz="1400" dirty="0"/>
          </a:p>
        </p:txBody>
      </p:sp>
      <p:pic>
        <p:nvPicPr>
          <p:cNvPr id="16" name="Picture 15">
            <a:extLst>
              <a:ext uri="{FF2B5EF4-FFF2-40B4-BE49-F238E27FC236}">
                <a16:creationId xmlns:a16="http://schemas.microsoft.com/office/drawing/2014/main" id="{96A09246-925E-6E93-BD06-CF0A40CF0F60}"/>
              </a:ext>
            </a:extLst>
          </p:cNvPr>
          <p:cNvPicPr>
            <a:picLocks noChangeAspect="1"/>
          </p:cNvPicPr>
          <p:nvPr/>
        </p:nvPicPr>
        <p:blipFill>
          <a:blip r:embed="rId2"/>
          <a:stretch>
            <a:fillRect/>
          </a:stretch>
        </p:blipFill>
        <p:spPr>
          <a:xfrm>
            <a:off x="3656152" y="1962198"/>
            <a:ext cx="6017163" cy="4394214"/>
          </a:xfrm>
          <a:prstGeom prst="rect">
            <a:avLst/>
          </a:prstGeom>
        </p:spPr>
      </p:pic>
    </p:spTree>
    <p:extLst>
      <p:ext uri="{BB962C8B-B14F-4D97-AF65-F5344CB8AC3E}">
        <p14:creationId xmlns:p14="http://schemas.microsoft.com/office/powerpoint/2010/main" val="45402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F0B9-B3AB-3A17-8FC7-F4892A7DB154}"/>
              </a:ext>
            </a:extLst>
          </p:cNvPr>
          <p:cNvSpPr>
            <a:spLocks noGrp="1"/>
          </p:cNvSpPr>
          <p:nvPr>
            <p:ph type="title"/>
          </p:nvPr>
        </p:nvSpPr>
        <p:spPr>
          <a:xfrm>
            <a:off x="1097280" y="191472"/>
            <a:ext cx="10058400" cy="748452"/>
          </a:xfrm>
        </p:spPr>
        <p:txBody>
          <a:bodyPr/>
          <a:lstStyle/>
          <a:p>
            <a:r>
              <a:rPr lang="en-US" dirty="0"/>
              <a:t>Insight 7</a:t>
            </a:r>
            <a:endParaRPr lang="en-IN" dirty="0"/>
          </a:p>
        </p:txBody>
      </p:sp>
      <p:sp>
        <p:nvSpPr>
          <p:cNvPr id="3" name="Content Placeholder 2">
            <a:extLst>
              <a:ext uri="{FF2B5EF4-FFF2-40B4-BE49-F238E27FC236}">
                <a16:creationId xmlns:a16="http://schemas.microsoft.com/office/drawing/2014/main" id="{D955C1A0-F490-B7A4-0AE9-871F3F7C9B5D}"/>
              </a:ext>
            </a:extLst>
          </p:cNvPr>
          <p:cNvSpPr>
            <a:spLocks noGrp="1"/>
          </p:cNvSpPr>
          <p:nvPr>
            <p:ph idx="1"/>
          </p:nvPr>
        </p:nvSpPr>
        <p:spPr>
          <a:xfrm>
            <a:off x="1097280" y="1063257"/>
            <a:ext cx="10058400" cy="4805836"/>
          </a:xfrm>
        </p:spPr>
        <p:txBody>
          <a:bodyPr/>
          <a:lstStyle/>
          <a:p>
            <a:pPr>
              <a:buFont typeface="Wingdings" panose="05000000000000000000" pitchFamily="2" charset="2"/>
              <a:buChar char="v"/>
            </a:pPr>
            <a:r>
              <a:rPr lang="en-US" dirty="0"/>
              <a:t>Lending for the purpose of small business turned out to be risky. More than 27% of the total loans resulted in charged off, this is way more than the average of 16%</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lvl="1">
              <a:buFont typeface="Wingdings" panose="05000000000000000000" pitchFamily="2" charset="2"/>
              <a:buChar char="v"/>
            </a:pPr>
            <a:endParaRPr lang="en-IN" sz="1400" dirty="0"/>
          </a:p>
        </p:txBody>
      </p:sp>
      <p:pic>
        <p:nvPicPr>
          <p:cNvPr id="14" name="Picture 13">
            <a:extLst>
              <a:ext uri="{FF2B5EF4-FFF2-40B4-BE49-F238E27FC236}">
                <a16:creationId xmlns:a16="http://schemas.microsoft.com/office/drawing/2014/main" id="{0426207A-4F76-43F7-35E9-A234BAE456A2}"/>
              </a:ext>
            </a:extLst>
          </p:cNvPr>
          <p:cNvPicPr>
            <a:picLocks noChangeAspect="1"/>
          </p:cNvPicPr>
          <p:nvPr/>
        </p:nvPicPr>
        <p:blipFill>
          <a:blip r:embed="rId2"/>
          <a:stretch>
            <a:fillRect/>
          </a:stretch>
        </p:blipFill>
        <p:spPr>
          <a:xfrm>
            <a:off x="3335261" y="1965420"/>
            <a:ext cx="4934321" cy="4213438"/>
          </a:xfrm>
          <a:prstGeom prst="rect">
            <a:avLst/>
          </a:prstGeom>
        </p:spPr>
      </p:pic>
    </p:spTree>
    <p:extLst>
      <p:ext uri="{BB962C8B-B14F-4D97-AF65-F5344CB8AC3E}">
        <p14:creationId xmlns:p14="http://schemas.microsoft.com/office/powerpoint/2010/main" val="2431763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F0B9-B3AB-3A17-8FC7-F4892A7DB154}"/>
              </a:ext>
            </a:extLst>
          </p:cNvPr>
          <p:cNvSpPr>
            <a:spLocks noGrp="1"/>
          </p:cNvSpPr>
          <p:nvPr>
            <p:ph type="title"/>
          </p:nvPr>
        </p:nvSpPr>
        <p:spPr>
          <a:xfrm>
            <a:off x="1097280" y="191472"/>
            <a:ext cx="10058400" cy="748452"/>
          </a:xfrm>
        </p:spPr>
        <p:txBody>
          <a:bodyPr/>
          <a:lstStyle/>
          <a:p>
            <a:r>
              <a:rPr lang="en-US" dirty="0"/>
              <a:t>Insight 8</a:t>
            </a:r>
            <a:endParaRPr lang="en-IN" dirty="0"/>
          </a:p>
        </p:txBody>
      </p:sp>
      <p:sp>
        <p:nvSpPr>
          <p:cNvPr id="3" name="Content Placeholder 2">
            <a:extLst>
              <a:ext uri="{FF2B5EF4-FFF2-40B4-BE49-F238E27FC236}">
                <a16:creationId xmlns:a16="http://schemas.microsoft.com/office/drawing/2014/main" id="{D955C1A0-F490-B7A4-0AE9-871F3F7C9B5D}"/>
              </a:ext>
            </a:extLst>
          </p:cNvPr>
          <p:cNvSpPr>
            <a:spLocks noGrp="1"/>
          </p:cNvSpPr>
          <p:nvPr>
            <p:ph idx="1"/>
          </p:nvPr>
        </p:nvSpPr>
        <p:spPr>
          <a:xfrm>
            <a:off x="1097280" y="1063257"/>
            <a:ext cx="10058400" cy="4805836"/>
          </a:xfrm>
        </p:spPr>
        <p:txBody>
          <a:bodyPr/>
          <a:lstStyle/>
          <a:p>
            <a:pPr>
              <a:buFont typeface="Wingdings" panose="05000000000000000000" pitchFamily="2" charset="2"/>
              <a:buChar char="v"/>
            </a:pPr>
            <a:r>
              <a:rPr lang="en-US" dirty="0"/>
              <a:t>The percentage of charged off loans is around 15% in most cases except DC-7% and NV-22.5%</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lvl="1">
              <a:buFont typeface="Wingdings" panose="05000000000000000000" pitchFamily="2" charset="2"/>
              <a:buChar char="v"/>
            </a:pPr>
            <a:endParaRPr lang="en-IN" sz="1400" dirty="0"/>
          </a:p>
        </p:txBody>
      </p:sp>
      <p:pic>
        <p:nvPicPr>
          <p:cNvPr id="5" name="Picture 4">
            <a:extLst>
              <a:ext uri="{FF2B5EF4-FFF2-40B4-BE49-F238E27FC236}">
                <a16:creationId xmlns:a16="http://schemas.microsoft.com/office/drawing/2014/main" id="{B6FBC7A8-19A5-F712-887A-BDFE73B5D61C}"/>
              </a:ext>
            </a:extLst>
          </p:cNvPr>
          <p:cNvPicPr>
            <a:picLocks noChangeAspect="1"/>
          </p:cNvPicPr>
          <p:nvPr/>
        </p:nvPicPr>
        <p:blipFill>
          <a:blip r:embed="rId2"/>
          <a:stretch>
            <a:fillRect/>
          </a:stretch>
        </p:blipFill>
        <p:spPr>
          <a:xfrm>
            <a:off x="2999204" y="1945448"/>
            <a:ext cx="5789224" cy="4286677"/>
          </a:xfrm>
          <a:prstGeom prst="rect">
            <a:avLst/>
          </a:prstGeom>
        </p:spPr>
      </p:pic>
    </p:spTree>
    <p:extLst>
      <p:ext uri="{BB962C8B-B14F-4D97-AF65-F5344CB8AC3E}">
        <p14:creationId xmlns:p14="http://schemas.microsoft.com/office/powerpoint/2010/main" val="3394608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F0B9-B3AB-3A17-8FC7-F4892A7DB154}"/>
              </a:ext>
            </a:extLst>
          </p:cNvPr>
          <p:cNvSpPr>
            <a:spLocks noGrp="1"/>
          </p:cNvSpPr>
          <p:nvPr>
            <p:ph type="title"/>
          </p:nvPr>
        </p:nvSpPr>
        <p:spPr>
          <a:xfrm>
            <a:off x="1097280" y="191472"/>
            <a:ext cx="10058400" cy="748452"/>
          </a:xfrm>
        </p:spPr>
        <p:txBody>
          <a:bodyPr/>
          <a:lstStyle/>
          <a:p>
            <a:r>
              <a:rPr lang="en-US" dirty="0"/>
              <a:t>Insight 9</a:t>
            </a:r>
            <a:endParaRPr lang="en-IN" dirty="0"/>
          </a:p>
        </p:txBody>
      </p:sp>
      <p:sp>
        <p:nvSpPr>
          <p:cNvPr id="3" name="Content Placeholder 2">
            <a:extLst>
              <a:ext uri="{FF2B5EF4-FFF2-40B4-BE49-F238E27FC236}">
                <a16:creationId xmlns:a16="http://schemas.microsoft.com/office/drawing/2014/main" id="{D955C1A0-F490-B7A4-0AE9-871F3F7C9B5D}"/>
              </a:ext>
            </a:extLst>
          </p:cNvPr>
          <p:cNvSpPr>
            <a:spLocks noGrp="1"/>
          </p:cNvSpPr>
          <p:nvPr>
            <p:ph idx="1"/>
          </p:nvPr>
        </p:nvSpPr>
        <p:spPr>
          <a:xfrm>
            <a:off x="1097280" y="1063257"/>
            <a:ext cx="10058400" cy="4805836"/>
          </a:xfrm>
        </p:spPr>
        <p:txBody>
          <a:bodyPr/>
          <a:lstStyle/>
          <a:p>
            <a:pPr>
              <a:buFont typeface="Wingdings" panose="05000000000000000000" pitchFamily="2" charset="2"/>
              <a:buChar char="v"/>
            </a:pPr>
            <a:r>
              <a:rPr lang="en-US" dirty="0"/>
              <a:t>When there is one </a:t>
            </a:r>
            <a:r>
              <a:rPr lang="en-US" dirty="0" err="1"/>
              <a:t>pubrec</a:t>
            </a:r>
            <a:r>
              <a:rPr lang="en-US" dirty="0"/>
              <a:t>, the percent of charged off loans is high when compared to average</a:t>
            </a:r>
          </a:p>
          <a:p>
            <a:pPr lvl="1">
              <a:buFont typeface="Wingdings" panose="05000000000000000000" pitchFamily="2" charset="2"/>
              <a:buChar char="v"/>
            </a:pPr>
            <a:endParaRPr lang="en-IN" sz="1400" dirty="0"/>
          </a:p>
        </p:txBody>
      </p:sp>
      <p:pic>
        <p:nvPicPr>
          <p:cNvPr id="7" name="Picture 6">
            <a:extLst>
              <a:ext uri="{FF2B5EF4-FFF2-40B4-BE49-F238E27FC236}">
                <a16:creationId xmlns:a16="http://schemas.microsoft.com/office/drawing/2014/main" id="{4AC25735-36AD-4844-3A7A-890EA23F9CE4}"/>
              </a:ext>
            </a:extLst>
          </p:cNvPr>
          <p:cNvPicPr>
            <a:picLocks noChangeAspect="1"/>
          </p:cNvPicPr>
          <p:nvPr/>
        </p:nvPicPr>
        <p:blipFill>
          <a:blip r:embed="rId2"/>
          <a:stretch>
            <a:fillRect/>
          </a:stretch>
        </p:blipFill>
        <p:spPr>
          <a:xfrm>
            <a:off x="2788373" y="2014537"/>
            <a:ext cx="5491965" cy="3977889"/>
          </a:xfrm>
          <a:prstGeom prst="rect">
            <a:avLst/>
          </a:prstGeom>
        </p:spPr>
      </p:pic>
    </p:spTree>
    <p:extLst>
      <p:ext uri="{BB962C8B-B14F-4D97-AF65-F5344CB8AC3E}">
        <p14:creationId xmlns:p14="http://schemas.microsoft.com/office/powerpoint/2010/main" val="2891702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F0B9-B3AB-3A17-8FC7-F4892A7DB154}"/>
              </a:ext>
            </a:extLst>
          </p:cNvPr>
          <p:cNvSpPr>
            <a:spLocks noGrp="1"/>
          </p:cNvSpPr>
          <p:nvPr>
            <p:ph type="title"/>
          </p:nvPr>
        </p:nvSpPr>
        <p:spPr>
          <a:xfrm>
            <a:off x="1097280" y="191472"/>
            <a:ext cx="10058400" cy="748452"/>
          </a:xfrm>
        </p:spPr>
        <p:txBody>
          <a:bodyPr/>
          <a:lstStyle/>
          <a:p>
            <a:r>
              <a:rPr lang="en-US" dirty="0"/>
              <a:t>Insight 10</a:t>
            </a:r>
            <a:endParaRPr lang="en-IN" dirty="0"/>
          </a:p>
        </p:txBody>
      </p:sp>
      <p:sp>
        <p:nvSpPr>
          <p:cNvPr id="3" name="Content Placeholder 2">
            <a:extLst>
              <a:ext uri="{FF2B5EF4-FFF2-40B4-BE49-F238E27FC236}">
                <a16:creationId xmlns:a16="http://schemas.microsoft.com/office/drawing/2014/main" id="{D955C1A0-F490-B7A4-0AE9-871F3F7C9B5D}"/>
              </a:ext>
            </a:extLst>
          </p:cNvPr>
          <p:cNvSpPr>
            <a:spLocks noGrp="1"/>
          </p:cNvSpPr>
          <p:nvPr>
            <p:ph idx="1"/>
          </p:nvPr>
        </p:nvSpPr>
        <p:spPr>
          <a:xfrm>
            <a:off x="1097280" y="1063257"/>
            <a:ext cx="10058400" cy="4805836"/>
          </a:xfrm>
        </p:spPr>
        <p:txBody>
          <a:bodyPr/>
          <a:lstStyle/>
          <a:p>
            <a:pPr>
              <a:buFont typeface="Wingdings" panose="05000000000000000000" pitchFamily="2" charset="2"/>
              <a:buChar char="v"/>
            </a:pPr>
            <a:r>
              <a:rPr lang="en-US" dirty="0"/>
              <a:t>When there is one </a:t>
            </a:r>
            <a:r>
              <a:rPr lang="en-US" dirty="0" err="1"/>
              <a:t>pub_rec</a:t>
            </a:r>
            <a:r>
              <a:rPr lang="en-US" dirty="0"/>
              <a:t>, bankruptcy, the percent of charged off loans is high when compared to average</a:t>
            </a:r>
          </a:p>
          <a:p>
            <a:pPr lvl="1">
              <a:buFont typeface="Wingdings" panose="05000000000000000000" pitchFamily="2" charset="2"/>
              <a:buChar char="v"/>
            </a:pPr>
            <a:endParaRPr lang="en-IN" sz="1400" dirty="0"/>
          </a:p>
        </p:txBody>
      </p:sp>
      <p:pic>
        <p:nvPicPr>
          <p:cNvPr id="5" name="Picture 4">
            <a:extLst>
              <a:ext uri="{FF2B5EF4-FFF2-40B4-BE49-F238E27FC236}">
                <a16:creationId xmlns:a16="http://schemas.microsoft.com/office/drawing/2014/main" id="{AC20BDD2-EAA3-76DE-EF46-7C03FA3C15AE}"/>
              </a:ext>
            </a:extLst>
          </p:cNvPr>
          <p:cNvPicPr>
            <a:picLocks noChangeAspect="1"/>
          </p:cNvPicPr>
          <p:nvPr/>
        </p:nvPicPr>
        <p:blipFill>
          <a:blip r:embed="rId2"/>
          <a:stretch>
            <a:fillRect/>
          </a:stretch>
        </p:blipFill>
        <p:spPr>
          <a:xfrm>
            <a:off x="3307334" y="2080277"/>
            <a:ext cx="5481559" cy="3977889"/>
          </a:xfrm>
          <a:prstGeom prst="rect">
            <a:avLst/>
          </a:prstGeom>
        </p:spPr>
      </p:pic>
    </p:spTree>
    <p:extLst>
      <p:ext uri="{BB962C8B-B14F-4D97-AF65-F5344CB8AC3E}">
        <p14:creationId xmlns:p14="http://schemas.microsoft.com/office/powerpoint/2010/main" val="3565307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3F74B-E587-29D8-A478-7CC7E21A2DF3}"/>
              </a:ext>
            </a:extLst>
          </p:cNvPr>
          <p:cNvSpPr>
            <a:spLocks noGrp="1"/>
          </p:cNvSpPr>
          <p:nvPr>
            <p:ph type="title"/>
          </p:nvPr>
        </p:nvSpPr>
        <p:spPr/>
        <p:txBody>
          <a:bodyPr/>
          <a:lstStyle/>
          <a:p>
            <a:r>
              <a:rPr lang="en-IN" dirty="0"/>
              <a:t>TOC</a:t>
            </a:r>
          </a:p>
        </p:txBody>
      </p:sp>
      <p:sp>
        <p:nvSpPr>
          <p:cNvPr id="3" name="Content Placeholder 2">
            <a:extLst>
              <a:ext uri="{FF2B5EF4-FFF2-40B4-BE49-F238E27FC236}">
                <a16:creationId xmlns:a16="http://schemas.microsoft.com/office/drawing/2014/main" id="{178696D6-05AD-E568-11AC-F08603BA627B}"/>
              </a:ext>
            </a:extLst>
          </p:cNvPr>
          <p:cNvSpPr>
            <a:spLocks noGrp="1"/>
          </p:cNvSpPr>
          <p:nvPr>
            <p:ph idx="1"/>
          </p:nvPr>
        </p:nvSpPr>
        <p:spPr>
          <a:xfrm>
            <a:off x="1097280" y="2108201"/>
            <a:ext cx="10058400" cy="4133111"/>
          </a:xfrm>
        </p:spPr>
        <p:txBody>
          <a:bodyPr>
            <a:normAutofit/>
          </a:bodyPr>
          <a:lstStyle/>
          <a:p>
            <a:pPr marL="457200" indent="-457200">
              <a:buFont typeface="+mj-lt"/>
              <a:buAutoNum type="arabicPeriod"/>
            </a:pPr>
            <a:r>
              <a:rPr lang="en-US" dirty="0"/>
              <a:t>Problem statement </a:t>
            </a:r>
          </a:p>
          <a:p>
            <a:pPr marL="457200" indent="-457200">
              <a:buFont typeface="+mj-lt"/>
              <a:buAutoNum type="arabicPeriod"/>
            </a:pPr>
            <a:r>
              <a:rPr lang="en-US" dirty="0"/>
              <a:t>Assumptions</a:t>
            </a:r>
          </a:p>
          <a:p>
            <a:pPr marL="457200" indent="-457200">
              <a:buFont typeface="+mj-lt"/>
              <a:buAutoNum type="arabicPeriod"/>
            </a:pPr>
            <a:r>
              <a:rPr lang="en-US" dirty="0"/>
              <a:t>Approach</a:t>
            </a:r>
          </a:p>
          <a:p>
            <a:pPr marL="457200" indent="-457200">
              <a:buFont typeface="+mj-lt"/>
              <a:buAutoNum type="arabicPeriod"/>
            </a:pPr>
            <a:r>
              <a:rPr lang="en-US" dirty="0"/>
              <a:t>Insights</a:t>
            </a:r>
          </a:p>
          <a:p>
            <a:pPr marL="457200" indent="-457200">
              <a:buFont typeface="+mj-lt"/>
              <a:buAutoNum type="arabicPeriod"/>
            </a:pPr>
            <a:r>
              <a:rPr lang="en-US" dirty="0"/>
              <a:t>Recommendation and conclusion</a:t>
            </a:r>
          </a:p>
        </p:txBody>
      </p:sp>
    </p:spTree>
    <p:extLst>
      <p:ext uri="{BB962C8B-B14F-4D97-AF65-F5344CB8AC3E}">
        <p14:creationId xmlns:p14="http://schemas.microsoft.com/office/powerpoint/2010/main" val="4073365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F0B9-B3AB-3A17-8FC7-F4892A7DB154}"/>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D955C1A0-F490-B7A4-0AE9-871F3F7C9B5D}"/>
              </a:ext>
            </a:extLst>
          </p:cNvPr>
          <p:cNvSpPr>
            <a:spLocks noGrp="1"/>
          </p:cNvSpPr>
          <p:nvPr>
            <p:ph idx="1"/>
          </p:nvPr>
        </p:nvSpPr>
        <p:spPr/>
        <p:txBody>
          <a:bodyPr/>
          <a:lstStyle/>
          <a:p>
            <a:r>
              <a:rPr lang="en-US" b="1" i="0" dirty="0">
                <a:solidFill>
                  <a:schemeClr val="tx1"/>
                </a:solidFill>
                <a:effectLst/>
                <a:highlight>
                  <a:srgbClr val="FFFFFF"/>
                </a:highlight>
                <a:latin typeface="system-ui"/>
              </a:rPr>
              <a:t>Objective of case study is to understand the driving factors (or driver variables) behind loan default i.e. the variables which are strong indicators of default</a:t>
            </a:r>
          </a:p>
        </p:txBody>
      </p:sp>
    </p:spTree>
    <p:extLst>
      <p:ext uri="{BB962C8B-B14F-4D97-AF65-F5344CB8AC3E}">
        <p14:creationId xmlns:p14="http://schemas.microsoft.com/office/powerpoint/2010/main" val="547460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F0B9-B3AB-3A17-8FC7-F4892A7DB154}"/>
              </a:ext>
            </a:extLst>
          </p:cNvPr>
          <p:cNvSpPr>
            <a:spLocks noGrp="1"/>
          </p:cNvSpPr>
          <p:nvPr>
            <p:ph type="title"/>
          </p:nvPr>
        </p:nvSpPr>
        <p:spPr/>
        <p:txBody>
          <a:bodyPr/>
          <a:lstStyle/>
          <a:p>
            <a:r>
              <a:rPr lang="en-US" dirty="0"/>
              <a:t>Assumptions</a:t>
            </a:r>
            <a:endParaRPr lang="en-IN" dirty="0"/>
          </a:p>
        </p:txBody>
      </p:sp>
      <p:sp>
        <p:nvSpPr>
          <p:cNvPr id="3" name="Content Placeholder 2">
            <a:extLst>
              <a:ext uri="{FF2B5EF4-FFF2-40B4-BE49-F238E27FC236}">
                <a16:creationId xmlns:a16="http://schemas.microsoft.com/office/drawing/2014/main" id="{D955C1A0-F490-B7A4-0AE9-871F3F7C9B5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748242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F0B9-B3AB-3A17-8FC7-F4892A7DB154}"/>
              </a:ext>
            </a:extLst>
          </p:cNvPr>
          <p:cNvSpPr>
            <a:spLocks noGrp="1"/>
          </p:cNvSpPr>
          <p:nvPr>
            <p:ph type="title"/>
          </p:nvPr>
        </p:nvSpPr>
        <p:spPr/>
        <p:txBody>
          <a:bodyPr/>
          <a:lstStyle/>
          <a:p>
            <a:r>
              <a:rPr lang="en-US" dirty="0"/>
              <a:t>Approach</a:t>
            </a:r>
            <a:endParaRPr lang="en-IN" dirty="0"/>
          </a:p>
        </p:txBody>
      </p:sp>
      <p:sp>
        <p:nvSpPr>
          <p:cNvPr id="4" name="Content Placeholder 2">
            <a:extLst>
              <a:ext uri="{FF2B5EF4-FFF2-40B4-BE49-F238E27FC236}">
                <a16:creationId xmlns:a16="http://schemas.microsoft.com/office/drawing/2014/main" id="{48F976D1-9F35-91B5-0DA9-9749E0976833}"/>
              </a:ext>
            </a:extLst>
          </p:cNvPr>
          <p:cNvSpPr txBox="1">
            <a:spLocks/>
          </p:cNvSpPr>
          <p:nvPr/>
        </p:nvSpPr>
        <p:spPr>
          <a:xfrm>
            <a:off x="1097280" y="2009555"/>
            <a:ext cx="10058400" cy="4805836"/>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IN" dirty="0"/>
              <a:t>Step 1: Data Understanding</a:t>
            </a:r>
          </a:p>
          <a:p>
            <a:pPr lvl="1">
              <a:buFont typeface="Wingdings" panose="05000000000000000000" pitchFamily="2" charset="2"/>
              <a:buChar char="v"/>
            </a:pPr>
            <a:r>
              <a:rPr lang="en-US" sz="1600" dirty="0"/>
              <a:t>Total number of Rows - 39717</a:t>
            </a:r>
          </a:p>
          <a:p>
            <a:pPr lvl="1">
              <a:buFont typeface="Wingdings" panose="05000000000000000000" pitchFamily="2" charset="2"/>
              <a:buChar char="v"/>
            </a:pPr>
            <a:r>
              <a:rPr lang="en-US" sz="1600" dirty="0"/>
              <a:t>Total number of Columns – 111</a:t>
            </a:r>
          </a:p>
          <a:p>
            <a:pPr lvl="1">
              <a:buFont typeface="Wingdings" panose="05000000000000000000" pitchFamily="2" charset="2"/>
              <a:buChar char="v"/>
            </a:pPr>
            <a:r>
              <a:rPr lang="en-US" sz="1600" dirty="0"/>
              <a:t>Conclusion</a:t>
            </a:r>
          </a:p>
          <a:p>
            <a:pPr lvl="2">
              <a:buFont typeface="Wingdings" panose="05000000000000000000" pitchFamily="2" charset="2"/>
              <a:buChar char="v"/>
            </a:pPr>
            <a:r>
              <a:rPr lang="en-US" dirty="0">
                <a:solidFill>
                  <a:srgbClr val="C00000"/>
                </a:solidFill>
              </a:rPr>
              <a:t>There are many columns with null values for all the rows. Hence we need data cleaning</a:t>
            </a:r>
            <a:endParaRPr lang="en-IN" dirty="0">
              <a:solidFill>
                <a:srgbClr val="C00000"/>
              </a:solidFill>
            </a:endParaRPr>
          </a:p>
        </p:txBody>
      </p:sp>
    </p:spTree>
    <p:extLst>
      <p:ext uri="{BB962C8B-B14F-4D97-AF65-F5344CB8AC3E}">
        <p14:creationId xmlns:p14="http://schemas.microsoft.com/office/powerpoint/2010/main" val="2700040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F0B9-B3AB-3A17-8FC7-F4892A7DB154}"/>
              </a:ext>
            </a:extLst>
          </p:cNvPr>
          <p:cNvSpPr>
            <a:spLocks noGrp="1"/>
          </p:cNvSpPr>
          <p:nvPr>
            <p:ph type="title"/>
          </p:nvPr>
        </p:nvSpPr>
        <p:spPr/>
        <p:txBody>
          <a:bodyPr/>
          <a:lstStyle/>
          <a:p>
            <a:r>
              <a:rPr lang="en-US" dirty="0"/>
              <a:t>Approach</a:t>
            </a:r>
            <a:endParaRPr lang="en-IN" dirty="0"/>
          </a:p>
        </p:txBody>
      </p:sp>
      <p:sp>
        <p:nvSpPr>
          <p:cNvPr id="4" name="Content Placeholder 2">
            <a:extLst>
              <a:ext uri="{FF2B5EF4-FFF2-40B4-BE49-F238E27FC236}">
                <a16:creationId xmlns:a16="http://schemas.microsoft.com/office/drawing/2014/main" id="{48F976D1-9F35-91B5-0DA9-9749E0976833}"/>
              </a:ext>
            </a:extLst>
          </p:cNvPr>
          <p:cNvSpPr txBox="1">
            <a:spLocks/>
          </p:cNvSpPr>
          <p:nvPr/>
        </p:nvSpPr>
        <p:spPr>
          <a:xfrm>
            <a:off x="1097280" y="2009555"/>
            <a:ext cx="10058400" cy="4805836"/>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IN" dirty="0"/>
              <a:t>Step 2: Data Cleaning – Strategy</a:t>
            </a:r>
          </a:p>
          <a:p>
            <a:pPr lvl="1">
              <a:buFont typeface="Wingdings" panose="05000000000000000000" pitchFamily="2" charset="2"/>
              <a:buChar char="v"/>
            </a:pPr>
            <a:r>
              <a:rPr lang="en-US" sz="1400" dirty="0"/>
              <a:t>Columns having high percentage of missing values, directly discard those column from the analysis</a:t>
            </a:r>
          </a:p>
          <a:p>
            <a:pPr lvl="1">
              <a:buFont typeface="Wingdings" panose="05000000000000000000" pitchFamily="2" charset="2"/>
              <a:buChar char="v"/>
            </a:pPr>
            <a:r>
              <a:rPr lang="en-US" sz="1400" dirty="0"/>
              <a:t>Columns having missing values under acceptable range we prefer to impute them(replace with some values)</a:t>
            </a:r>
          </a:p>
          <a:p>
            <a:pPr lvl="1">
              <a:buFont typeface="Wingdings" panose="05000000000000000000" pitchFamily="2" charset="2"/>
              <a:buChar char="v"/>
            </a:pPr>
            <a:r>
              <a:rPr lang="en-US" sz="1400" dirty="0"/>
              <a:t>For numerical columns we prefer to use mean or median (Median is preferred)</a:t>
            </a:r>
          </a:p>
          <a:p>
            <a:pPr lvl="1">
              <a:buFont typeface="Wingdings" panose="05000000000000000000" pitchFamily="2" charset="2"/>
              <a:buChar char="v"/>
            </a:pPr>
            <a:r>
              <a:rPr lang="en-US" sz="1400" dirty="0"/>
              <a:t>Median is not affected with the outliers</a:t>
            </a:r>
          </a:p>
          <a:p>
            <a:pPr lvl="1">
              <a:buFont typeface="Wingdings" panose="05000000000000000000" pitchFamily="2" charset="2"/>
              <a:buChar char="v"/>
            </a:pPr>
            <a:r>
              <a:rPr lang="en-US" sz="1400" dirty="0"/>
              <a:t>For categorical column we refer to use mode</a:t>
            </a:r>
          </a:p>
          <a:p>
            <a:pPr lvl="1">
              <a:buFont typeface="Wingdings" panose="05000000000000000000" pitchFamily="2" charset="2"/>
              <a:buChar char="v"/>
            </a:pPr>
            <a:r>
              <a:rPr lang="en-US" sz="1400" dirty="0"/>
              <a:t>If we have very less missing values in any column in that case you can drop rows as well</a:t>
            </a:r>
          </a:p>
          <a:p>
            <a:pPr lvl="1">
              <a:buFont typeface="Wingdings" panose="05000000000000000000" pitchFamily="2" charset="2"/>
              <a:buChar char="v"/>
            </a:pPr>
            <a:r>
              <a:rPr lang="en-US" sz="1400" dirty="0"/>
              <a:t>For a target variable - if there are missing values, drop the row</a:t>
            </a:r>
          </a:p>
          <a:p>
            <a:pPr lvl="1">
              <a:buFont typeface="Wingdings" panose="05000000000000000000" pitchFamily="2" charset="2"/>
              <a:buChar char="v"/>
            </a:pPr>
            <a:r>
              <a:rPr lang="en-US" sz="1400" dirty="0"/>
              <a:t>Removing columns which has all values as null</a:t>
            </a:r>
          </a:p>
          <a:p>
            <a:pPr lvl="1">
              <a:buFont typeface="Wingdings" panose="05000000000000000000" pitchFamily="2" charset="2"/>
              <a:buChar char="v"/>
            </a:pPr>
            <a:r>
              <a:rPr lang="en-US" sz="1400" dirty="0"/>
              <a:t>Drop columns where same value is present in all or most of the rows</a:t>
            </a:r>
          </a:p>
          <a:p>
            <a:pPr lvl="1">
              <a:buFont typeface="Wingdings" panose="05000000000000000000" pitchFamily="2" charset="2"/>
              <a:buChar char="v"/>
            </a:pPr>
            <a:r>
              <a:rPr lang="en-US" sz="1600" dirty="0"/>
              <a:t>Conclusion</a:t>
            </a:r>
          </a:p>
          <a:p>
            <a:pPr lvl="2">
              <a:buFont typeface="Wingdings" panose="05000000000000000000" pitchFamily="2" charset="2"/>
              <a:buChar char="v"/>
            </a:pPr>
            <a:r>
              <a:rPr lang="en-IN" dirty="0">
                <a:solidFill>
                  <a:srgbClr val="C00000"/>
                </a:solidFill>
              </a:rPr>
              <a:t>&lt;need to add&gt;</a:t>
            </a:r>
          </a:p>
          <a:p>
            <a:pPr lvl="1">
              <a:buFont typeface="Wingdings" panose="05000000000000000000" pitchFamily="2" charset="2"/>
              <a:buChar char="v"/>
            </a:pPr>
            <a:endParaRPr lang="en-IN" sz="1400" dirty="0"/>
          </a:p>
        </p:txBody>
      </p:sp>
    </p:spTree>
    <p:extLst>
      <p:ext uri="{BB962C8B-B14F-4D97-AF65-F5344CB8AC3E}">
        <p14:creationId xmlns:p14="http://schemas.microsoft.com/office/powerpoint/2010/main" val="1988897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F0B9-B3AB-3A17-8FC7-F4892A7DB154}"/>
              </a:ext>
            </a:extLst>
          </p:cNvPr>
          <p:cNvSpPr>
            <a:spLocks noGrp="1"/>
          </p:cNvSpPr>
          <p:nvPr>
            <p:ph type="title"/>
          </p:nvPr>
        </p:nvSpPr>
        <p:spPr/>
        <p:txBody>
          <a:bodyPr/>
          <a:lstStyle/>
          <a:p>
            <a:r>
              <a:rPr lang="en-US" dirty="0"/>
              <a:t>Approach</a:t>
            </a:r>
            <a:endParaRPr lang="en-IN" dirty="0"/>
          </a:p>
        </p:txBody>
      </p:sp>
      <p:sp>
        <p:nvSpPr>
          <p:cNvPr id="4" name="Content Placeholder 2">
            <a:extLst>
              <a:ext uri="{FF2B5EF4-FFF2-40B4-BE49-F238E27FC236}">
                <a16:creationId xmlns:a16="http://schemas.microsoft.com/office/drawing/2014/main" id="{48F976D1-9F35-91B5-0DA9-9749E0976833}"/>
              </a:ext>
            </a:extLst>
          </p:cNvPr>
          <p:cNvSpPr txBox="1">
            <a:spLocks/>
          </p:cNvSpPr>
          <p:nvPr/>
        </p:nvSpPr>
        <p:spPr>
          <a:xfrm>
            <a:off x="1097280" y="2009555"/>
            <a:ext cx="10058400" cy="4805836"/>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IN" dirty="0"/>
              <a:t>Step 3: Data Analysis</a:t>
            </a:r>
          </a:p>
          <a:p>
            <a:pPr lvl="1">
              <a:buFont typeface="Wingdings" panose="05000000000000000000" pitchFamily="2" charset="2"/>
              <a:buChar char="v"/>
            </a:pPr>
            <a:r>
              <a:rPr lang="en-US" sz="1600" dirty="0"/>
              <a:t>Identify Categorical and Numeric variables</a:t>
            </a:r>
            <a:endParaRPr lang="en-US" sz="1400" dirty="0"/>
          </a:p>
          <a:p>
            <a:pPr lvl="1">
              <a:buFont typeface="Wingdings" panose="05000000000000000000" pitchFamily="2" charset="2"/>
              <a:buChar char="v"/>
            </a:pPr>
            <a:r>
              <a:rPr lang="en-US" sz="1600" dirty="0"/>
              <a:t>Conclusion</a:t>
            </a:r>
          </a:p>
          <a:p>
            <a:pPr lvl="2">
              <a:buFont typeface="Wingdings" panose="05000000000000000000" pitchFamily="2" charset="2"/>
              <a:buChar char="v"/>
            </a:pPr>
            <a:r>
              <a:rPr lang="en-IN" dirty="0">
                <a:solidFill>
                  <a:srgbClr val="C00000"/>
                </a:solidFill>
              </a:rPr>
              <a:t>&lt;need to add&gt;</a:t>
            </a:r>
          </a:p>
          <a:p>
            <a:pPr lvl="1">
              <a:buFont typeface="Wingdings" panose="05000000000000000000" pitchFamily="2" charset="2"/>
              <a:buChar char="v"/>
            </a:pPr>
            <a:endParaRPr lang="en-IN" sz="1400" dirty="0"/>
          </a:p>
        </p:txBody>
      </p:sp>
    </p:spTree>
    <p:extLst>
      <p:ext uri="{BB962C8B-B14F-4D97-AF65-F5344CB8AC3E}">
        <p14:creationId xmlns:p14="http://schemas.microsoft.com/office/powerpoint/2010/main" val="610039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Insights</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Recommendation and conclusion</a:t>
            </a:r>
          </a:p>
          <a:p>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F0B9-B3AB-3A17-8FC7-F4892A7DB154}"/>
              </a:ext>
            </a:extLst>
          </p:cNvPr>
          <p:cNvSpPr>
            <a:spLocks noGrp="1"/>
          </p:cNvSpPr>
          <p:nvPr>
            <p:ph type="title"/>
          </p:nvPr>
        </p:nvSpPr>
        <p:spPr>
          <a:xfrm>
            <a:off x="1097280" y="-33005"/>
            <a:ext cx="10058400" cy="1450757"/>
          </a:xfrm>
        </p:spPr>
        <p:txBody>
          <a:bodyPr/>
          <a:lstStyle/>
          <a:p>
            <a:r>
              <a:rPr lang="en-US" dirty="0"/>
              <a:t>Insights</a:t>
            </a:r>
            <a:br>
              <a:rPr lang="en-US" dirty="0"/>
            </a:br>
            <a:endParaRPr lang="en-IN" dirty="0"/>
          </a:p>
        </p:txBody>
      </p:sp>
      <p:sp>
        <p:nvSpPr>
          <p:cNvPr id="3" name="Content Placeholder 2">
            <a:extLst>
              <a:ext uri="{FF2B5EF4-FFF2-40B4-BE49-F238E27FC236}">
                <a16:creationId xmlns:a16="http://schemas.microsoft.com/office/drawing/2014/main" id="{D955C1A0-F490-B7A4-0AE9-871F3F7C9B5D}"/>
              </a:ext>
            </a:extLst>
          </p:cNvPr>
          <p:cNvSpPr>
            <a:spLocks noGrp="1"/>
          </p:cNvSpPr>
          <p:nvPr>
            <p:ph idx="1"/>
          </p:nvPr>
        </p:nvSpPr>
        <p:spPr>
          <a:xfrm>
            <a:off x="1097280" y="812759"/>
            <a:ext cx="10058400" cy="4736725"/>
          </a:xfrm>
        </p:spPr>
        <p:txBody>
          <a:bodyPr>
            <a:noAutofit/>
          </a:bodyPr>
          <a:lstStyle/>
          <a:p>
            <a:pPr>
              <a:buFont typeface="Wingdings" panose="05000000000000000000" pitchFamily="2" charset="2"/>
              <a:buChar char="v"/>
            </a:pPr>
            <a:r>
              <a:rPr lang="en-US" sz="1300" dirty="0">
                <a:cs typeface="Arial" panose="020B0604020202020204" pitchFamily="34" charset="0"/>
              </a:rPr>
              <a:t>Insight1: At </a:t>
            </a:r>
            <a:r>
              <a:rPr lang="en-US" sz="1300" b="1" u="sng" dirty="0">
                <a:cs typeface="Arial" panose="020B0604020202020204" pitchFamily="34" charset="0"/>
              </a:rPr>
              <a:t>higher loan amounts</a:t>
            </a:r>
            <a:r>
              <a:rPr lang="en-US" sz="1300" dirty="0">
                <a:cs typeface="Arial" panose="020B0604020202020204" pitchFamily="34" charset="0"/>
              </a:rPr>
              <a:t> the percent of charged off loans over total loans increased by 5 percentage points i.e. one in every five loans charged off </a:t>
            </a:r>
          </a:p>
          <a:p>
            <a:pPr>
              <a:buFont typeface="Wingdings" panose="05000000000000000000" pitchFamily="2" charset="2"/>
              <a:buChar char="v"/>
            </a:pPr>
            <a:r>
              <a:rPr lang="en-US" sz="1300" dirty="0">
                <a:cs typeface="Arial" panose="020B0604020202020204" pitchFamily="34" charset="0"/>
              </a:rPr>
              <a:t>Insight2: At </a:t>
            </a:r>
            <a:r>
              <a:rPr lang="en-US" sz="1300" b="1" u="sng" dirty="0">
                <a:cs typeface="Arial" panose="020B0604020202020204" pitchFamily="34" charset="0"/>
              </a:rPr>
              <a:t>higher interest rates</a:t>
            </a:r>
            <a:r>
              <a:rPr lang="en-US" sz="1300" dirty="0">
                <a:cs typeface="Arial" panose="020B0604020202020204" pitchFamily="34" charset="0"/>
              </a:rPr>
              <a:t>, charged off loans  as a percentage of total loans doubled when compared to overall range of data. Three loans in every ten loans charged off, meaning there is correlation between higher interest rate and loan getting charged off</a:t>
            </a:r>
          </a:p>
          <a:p>
            <a:pPr>
              <a:buFont typeface="Wingdings" panose="05000000000000000000" pitchFamily="2" charset="2"/>
              <a:buChar char="v"/>
            </a:pPr>
            <a:r>
              <a:rPr lang="en-US" sz="1300" dirty="0">
                <a:cs typeface="Arial" panose="020B0604020202020204" pitchFamily="34" charset="0"/>
              </a:rPr>
              <a:t>Insight3: When the </a:t>
            </a:r>
            <a:r>
              <a:rPr lang="en-US" sz="1300" b="1" u="sng" dirty="0">
                <a:cs typeface="Arial" panose="020B0604020202020204" pitchFamily="34" charset="0"/>
              </a:rPr>
              <a:t>interest rate </a:t>
            </a:r>
            <a:r>
              <a:rPr lang="en-US" sz="1300" dirty="0">
                <a:cs typeface="Arial" panose="020B0604020202020204" pitchFamily="34" charset="0"/>
              </a:rPr>
              <a:t>is very low, the percent of charged off loans is way to less when compared to the overall range. This means when the interest rate is very low, very few loans gets charged off</a:t>
            </a:r>
          </a:p>
          <a:p>
            <a:pPr>
              <a:buFont typeface="Wingdings" panose="05000000000000000000" pitchFamily="2" charset="2"/>
              <a:buChar char="v"/>
            </a:pPr>
            <a:r>
              <a:rPr lang="en-US" sz="1300" dirty="0">
                <a:cs typeface="Arial" panose="020B0604020202020204" pitchFamily="34" charset="0"/>
              </a:rPr>
              <a:t>Insight4: When the </a:t>
            </a:r>
            <a:r>
              <a:rPr lang="en-US" sz="1300" b="1" u="sng" dirty="0">
                <a:cs typeface="Arial" panose="020B0604020202020204" pitchFamily="34" charset="0"/>
              </a:rPr>
              <a:t>loan term </a:t>
            </a:r>
            <a:r>
              <a:rPr lang="en-US" sz="1300" dirty="0">
                <a:cs typeface="Arial" panose="020B0604020202020204" pitchFamily="34" charset="0"/>
              </a:rPr>
              <a:t>is 60 months, 25% of the total loans  got charged off</a:t>
            </a:r>
          </a:p>
          <a:p>
            <a:pPr>
              <a:buFont typeface="Wingdings" panose="05000000000000000000" pitchFamily="2" charset="2"/>
              <a:buChar char="v"/>
            </a:pPr>
            <a:r>
              <a:rPr lang="en-US" sz="1300" dirty="0">
                <a:cs typeface="Arial" panose="020B0604020202020204" pitchFamily="34" charset="0"/>
              </a:rPr>
              <a:t>Insight5: As the grade of loan moves from A to G, the percentage of charged off loans keeps increasing. While only 6% of the grade A loans ended up in charged off, in grade G over 33% of the loans are charged off</a:t>
            </a:r>
          </a:p>
          <a:p>
            <a:pPr>
              <a:buFont typeface="Wingdings" panose="05000000000000000000" pitchFamily="2" charset="2"/>
              <a:buChar char="v"/>
            </a:pPr>
            <a:r>
              <a:rPr lang="en-US" sz="1300" dirty="0">
                <a:cs typeface="Arial" panose="020B0604020202020204" pitchFamily="34" charset="0"/>
              </a:rPr>
              <a:t>Insight6: In the F5 </a:t>
            </a:r>
            <a:r>
              <a:rPr lang="en-US" sz="1300" b="1" u="sng" dirty="0">
                <a:cs typeface="Arial" panose="020B0604020202020204" pitchFamily="34" charset="0"/>
              </a:rPr>
              <a:t>subgrade, </a:t>
            </a:r>
            <a:r>
              <a:rPr lang="en-US" sz="1300" dirty="0">
                <a:cs typeface="Arial" panose="020B0604020202020204" pitchFamily="34" charset="0"/>
              </a:rPr>
              <a:t>almost 48% of the loans resulted in charged off loans. In these subgrades F5,G3,G2,F4,G5,G1 the charged off loans percentage is very high(more than 33%. At least One in every three loans got charged off)</a:t>
            </a:r>
          </a:p>
          <a:p>
            <a:pPr>
              <a:buFont typeface="Wingdings" panose="05000000000000000000" pitchFamily="2" charset="2"/>
              <a:buChar char="v"/>
            </a:pPr>
            <a:r>
              <a:rPr lang="en-US" sz="1300" dirty="0">
                <a:cs typeface="Arial" panose="020B0604020202020204" pitchFamily="34" charset="0"/>
              </a:rPr>
              <a:t>Insight7: Lending for the purpose of small business turned out to be risky. More than 27% of the total loans resulted in charged off, this is way more than the average of 16%</a:t>
            </a:r>
          </a:p>
          <a:p>
            <a:pPr>
              <a:buFont typeface="Wingdings" panose="05000000000000000000" pitchFamily="2" charset="2"/>
              <a:buChar char="v"/>
            </a:pPr>
            <a:r>
              <a:rPr lang="en-US" sz="1300" dirty="0">
                <a:cs typeface="Arial" panose="020B0604020202020204" pitchFamily="34" charset="0"/>
              </a:rPr>
              <a:t>Insight8: The percentage of charged off loans is around 15% in most cases except DC-7% and NV-22.5%</a:t>
            </a:r>
          </a:p>
          <a:p>
            <a:pPr>
              <a:buFont typeface="Wingdings" panose="05000000000000000000" pitchFamily="2" charset="2"/>
              <a:buChar char="v"/>
            </a:pPr>
            <a:r>
              <a:rPr lang="en-US" sz="1300" dirty="0">
                <a:cs typeface="Arial" panose="020B0604020202020204" pitchFamily="34" charset="0"/>
              </a:rPr>
              <a:t>Insight9: When there is one </a:t>
            </a:r>
            <a:r>
              <a:rPr lang="en-US" sz="1300" b="1" u="sng" dirty="0" err="1">
                <a:cs typeface="Arial" panose="020B0604020202020204" pitchFamily="34" charset="0"/>
              </a:rPr>
              <a:t>pubrec</a:t>
            </a:r>
            <a:r>
              <a:rPr lang="en-US" sz="1300" dirty="0">
                <a:cs typeface="Arial" panose="020B0604020202020204" pitchFamily="34" charset="0"/>
              </a:rPr>
              <a:t>, the percent of charged off loans is high when compared to average. The other sample sizes are very small, so not considering them.</a:t>
            </a:r>
          </a:p>
          <a:p>
            <a:pPr>
              <a:buFont typeface="Wingdings" panose="05000000000000000000" pitchFamily="2" charset="2"/>
              <a:buChar char="v"/>
            </a:pPr>
            <a:r>
              <a:rPr lang="en-US" sz="1300" dirty="0">
                <a:cs typeface="Arial" panose="020B0604020202020204" pitchFamily="34" charset="0"/>
              </a:rPr>
              <a:t>Insight10: When there is one </a:t>
            </a:r>
            <a:r>
              <a:rPr lang="en-US" sz="1300" b="1" u="sng" dirty="0" err="1">
                <a:cs typeface="Arial" panose="020B0604020202020204" pitchFamily="34" charset="0"/>
              </a:rPr>
              <a:t>pub_rec</a:t>
            </a:r>
            <a:r>
              <a:rPr lang="en-US" sz="1300" b="1" u="sng" dirty="0">
                <a:cs typeface="Arial" panose="020B0604020202020204" pitchFamily="34" charset="0"/>
              </a:rPr>
              <a:t>, bankruptcy</a:t>
            </a:r>
            <a:r>
              <a:rPr lang="en-US" sz="1300" dirty="0">
                <a:cs typeface="Arial" panose="020B0604020202020204" pitchFamily="34" charset="0"/>
              </a:rPr>
              <a:t>, the percent of charged off loans is high when compared to average. The other sample sizes are very small, so not considering them</a:t>
            </a:r>
            <a:endParaRPr lang="en-IN" sz="1300" dirty="0">
              <a:cs typeface="Arial" panose="020B0604020202020204" pitchFamily="34" charset="0"/>
            </a:endParaRPr>
          </a:p>
        </p:txBody>
      </p:sp>
    </p:spTree>
    <p:extLst>
      <p:ext uri="{BB962C8B-B14F-4D97-AF65-F5344CB8AC3E}">
        <p14:creationId xmlns:p14="http://schemas.microsoft.com/office/powerpoint/2010/main" val="2962964088"/>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{A0DD0E43-57FA-4D3A-9E67-DE4AA3E0EF67}tf56160789_win32</Template>
  <TotalTime>1436</TotalTime>
  <Words>969</Words>
  <Application>Microsoft Office PowerPoint</Application>
  <PresentationFormat>Widescreen</PresentationFormat>
  <Paragraphs>99</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Bookman Old Style</vt:lpstr>
      <vt:lpstr>Calibri</vt:lpstr>
      <vt:lpstr>Franklin Gothic Book</vt:lpstr>
      <vt:lpstr>system-ui</vt:lpstr>
      <vt:lpstr>Wingdings</vt:lpstr>
      <vt:lpstr>Custom</vt:lpstr>
      <vt:lpstr>Lending Club Case Study</vt:lpstr>
      <vt:lpstr>TOC</vt:lpstr>
      <vt:lpstr>Problem statement</vt:lpstr>
      <vt:lpstr>Assumptions</vt:lpstr>
      <vt:lpstr>Approach</vt:lpstr>
      <vt:lpstr>Approach</vt:lpstr>
      <vt:lpstr>Approach</vt:lpstr>
      <vt:lpstr>Insights</vt:lpstr>
      <vt:lpstr>Insights </vt:lpstr>
      <vt:lpstr>Insight 1</vt:lpstr>
      <vt:lpstr>Insight 3</vt:lpstr>
      <vt:lpstr>Insight 3</vt:lpstr>
      <vt:lpstr>Insight 4</vt:lpstr>
      <vt:lpstr>Insight 5</vt:lpstr>
      <vt:lpstr>Insight 6</vt:lpstr>
      <vt:lpstr>Insight 7</vt:lpstr>
      <vt:lpstr>Insight 8</vt:lpstr>
      <vt:lpstr>Insight 9</vt:lpstr>
      <vt:lpstr>Insight 10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vidhyadhar pandit</dc:creator>
  <cp:lastModifiedBy>vidhyadhar pandit</cp:lastModifiedBy>
  <cp:revision>6</cp:revision>
  <dcterms:created xsi:type="dcterms:W3CDTF">2024-05-19T13:37:27Z</dcterms:created>
  <dcterms:modified xsi:type="dcterms:W3CDTF">2024-05-26T12:52:53Z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