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59" r:id="rId7"/>
    <p:sldId id="261" r:id="rId8"/>
    <p:sldId id="277" r:id="rId9"/>
    <p:sldId id="276" r:id="rId10"/>
    <p:sldId id="278" r:id="rId11"/>
    <p:sldId id="258" r:id="rId12"/>
    <p:sldId id="265" r:id="rId13"/>
    <p:sldId id="274" r:id="rId14"/>
    <p:sldId id="273" r:id="rId15"/>
    <p:sldId id="272" r:id="rId16"/>
    <p:sldId id="271" r:id="rId17"/>
    <p:sldId id="270" r:id="rId18"/>
    <p:sldId id="269" r:id="rId19"/>
    <p:sldId id="267"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0" d="100"/>
          <a:sy n="90" d="100"/>
        </p:scale>
        <p:origin x="87"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Lending Club Case Study</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61"/>
          </a:xfrm>
        </p:spPr>
        <p:txBody>
          <a:bodyPr>
            <a:normAutofit lnSpcReduction="10000"/>
          </a:bodyPr>
          <a:lstStyle/>
          <a:p>
            <a:r>
              <a:rPr lang="en-US" sz="2400" dirty="0">
                <a:solidFill>
                  <a:schemeClr val="tx1">
                    <a:lumMod val="85000"/>
                    <a:lumOff val="15000"/>
                  </a:schemeClr>
                </a:solidFill>
              </a:rPr>
              <a:t>Team</a:t>
            </a:r>
          </a:p>
          <a:p>
            <a:r>
              <a:rPr lang="en-US" sz="2400" dirty="0">
                <a:solidFill>
                  <a:schemeClr val="tx1">
                    <a:lumMod val="85000"/>
                    <a:lumOff val="15000"/>
                  </a:schemeClr>
                </a:solidFill>
              </a:rPr>
              <a:t>- Vijay Bhaskar</a:t>
            </a:r>
          </a:p>
          <a:p>
            <a:r>
              <a:rPr lang="en-US" dirty="0">
                <a:solidFill>
                  <a:schemeClr val="tx1">
                    <a:lumMod val="85000"/>
                    <a:lumOff val="15000"/>
                  </a:schemeClr>
                </a:solidFill>
              </a:rPr>
              <a:t>- Vidhyadhar Pandit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808158"/>
            <a:ext cx="10058400" cy="748452"/>
          </a:xfrm>
        </p:spPr>
        <p:txBody>
          <a:bodyPr>
            <a:normAutofit fontScale="90000"/>
          </a:bodyPr>
          <a:lstStyle/>
          <a:p>
            <a:r>
              <a:rPr lang="en-US" b="0" i="0" dirty="0">
                <a:solidFill>
                  <a:srgbClr val="202124"/>
                </a:solidFill>
                <a:effectLst/>
                <a:highlight>
                  <a:srgbClr val="FFFFFF"/>
                </a:highlight>
                <a:latin typeface="Roboto" panose="02000000000000000000" pitchFamily="2" charset="0"/>
              </a:rPr>
              <a:t>Relationship between interest rate and charged off loans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2020186"/>
            <a:ext cx="10058400" cy="3697981"/>
          </a:xfrm>
        </p:spPr>
        <p:txBody>
          <a:bodyPr>
            <a:normAutofit/>
          </a:bodyPr>
          <a:lstStyle/>
          <a:p>
            <a:pPr>
              <a:buFont typeface="Wingdings" panose="05000000000000000000" pitchFamily="2" charset="2"/>
              <a:buChar char="v"/>
            </a:pPr>
            <a:r>
              <a:rPr lang="en-US" dirty="0"/>
              <a:t>When the analysis is done for the dataset beyond 90th percentile of the interest rate, it is observed that the percentage of the charged off loans in the total loans in this dataset is 30%. This is double when compared to the percentage of charged off loans in the overall dataset(15%) indicating that at higher interest rate there is high chance of loan getting charged off.</a:t>
            </a:r>
          </a:p>
          <a:p>
            <a:pPr>
              <a:buFont typeface="Wingdings" panose="05000000000000000000" pitchFamily="2" charset="2"/>
              <a:buChar char="v"/>
            </a:pPr>
            <a:r>
              <a:rPr lang="en-US" dirty="0"/>
              <a:t>Similarly, when the analysis is done for the data below the 10th percentile of interest rate, it is observed that the percentage of the charged off loans in the total loans in this dataset is 4%. This is very less when compared to the percentage of charged off loans in the overall dataset(15%) indicating that, at lower interest rate there is high chance of loan getting fully paid.</a:t>
            </a:r>
          </a:p>
          <a:p>
            <a:pPr>
              <a:buFont typeface="Wingdings" panose="05000000000000000000" pitchFamily="2" charset="2"/>
              <a:buChar char="v"/>
            </a:pPr>
            <a:r>
              <a:rPr lang="en-US" b="1" dirty="0"/>
              <a:t>Observation: </a:t>
            </a:r>
          </a:p>
          <a:p>
            <a:pPr lvl="1">
              <a:buFont typeface="Wingdings" panose="05000000000000000000" pitchFamily="2" charset="2"/>
              <a:buChar char="v"/>
            </a:pPr>
            <a:r>
              <a:rPr lang="en-US" dirty="0"/>
              <a:t>Higher the interest rate, the higher are the chances for the loan getting </a:t>
            </a:r>
            <a:r>
              <a:rPr lang="en-US" dirty="0" err="1"/>
              <a:t>chargedoff</a:t>
            </a: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106534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685884"/>
            <a:ext cx="10058400" cy="748452"/>
          </a:xfrm>
        </p:spPr>
        <p:txBody>
          <a:bodyPr>
            <a:normAutofit/>
          </a:bodyPr>
          <a:lstStyle/>
          <a:p>
            <a:r>
              <a:rPr lang="en-US" b="0" i="0" dirty="0">
                <a:solidFill>
                  <a:srgbClr val="202124"/>
                </a:solidFill>
                <a:effectLst/>
                <a:highlight>
                  <a:srgbClr val="FFFFFF"/>
                </a:highlight>
                <a:latin typeface="Roboto" panose="02000000000000000000" pitchFamily="2" charset="0"/>
              </a:rPr>
              <a:t>Loan term and Charged Off loans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982972"/>
            <a:ext cx="4644301" cy="3735194"/>
          </a:xfrm>
        </p:spPr>
        <p:txBody>
          <a:bodyPr>
            <a:normAutofit lnSpcReduction="10000"/>
          </a:bodyPr>
          <a:lstStyle/>
          <a:p>
            <a:pPr>
              <a:buFont typeface="Wingdings" panose="05000000000000000000" pitchFamily="2" charset="2"/>
              <a:buChar char="v"/>
            </a:pPr>
            <a:r>
              <a:rPr lang="en-US" dirty="0"/>
              <a:t>When the loan term is 60 months, 25% of the loans in this dataset got charged off. This is higher than the overall average of 15%</a:t>
            </a:r>
          </a:p>
          <a:p>
            <a:pPr>
              <a:buFont typeface="Wingdings" panose="05000000000000000000" pitchFamily="2" charset="2"/>
              <a:buChar char="v"/>
            </a:pPr>
            <a:r>
              <a:rPr lang="en-US" dirty="0"/>
              <a:t>When the loan term is 36 months, only 11% of the loans in this dataset got charged off. This is lower than the overall average of 15% </a:t>
            </a:r>
          </a:p>
          <a:p>
            <a:pPr>
              <a:buFont typeface="Wingdings" panose="05000000000000000000" pitchFamily="2" charset="2"/>
              <a:buChar char="v"/>
            </a:pPr>
            <a:r>
              <a:rPr lang="en-US" b="1" dirty="0"/>
              <a:t>Observation:</a:t>
            </a:r>
            <a:r>
              <a:rPr lang="en-US" dirty="0"/>
              <a:t> </a:t>
            </a:r>
          </a:p>
          <a:p>
            <a:pPr lvl="1">
              <a:buFont typeface="Wingdings" panose="05000000000000000000" pitchFamily="2" charset="2"/>
              <a:buChar char="v"/>
            </a:pPr>
            <a:r>
              <a:rPr lang="en-US" dirty="0"/>
              <a:t>Lending for longer term has high chances for loan getting charged off</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20" name="Picture 19">
            <a:extLst>
              <a:ext uri="{FF2B5EF4-FFF2-40B4-BE49-F238E27FC236}">
                <a16:creationId xmlns:a16="http://schemas.microsoft.com/office/drawing/2014/main" id="{043339AA-8066-C89B-4936-3F86B84D934B}"/>
              </a:ext>
            </a:extLst>
          </p:cNvPr>
          <p:cNvPicPr>
            <a:picLocks noChangeAspect="1"/>
          </p:cNvPicPr>
          <p:nvPr/>
        </p:nvPicPr>
        <p:blipFill>
          <a:blip r:embed="rId2"/>
          <a:stretch>
            <a:fillRect/>
          </a:stretch>
        </p:blipFill>
        <p:spPr>
          <a:xfrm>
            <a:off x="5888442" y="2057485"/>
            <a:ext cx="5377379" cy="4161623"/>
          </a:xfrm>
          <a:prstGeom prst="rect">
            <a:avLst/>
          </a:prstGeom>
        </p:spPr>
      </p:pic>
    </p:spTree>
    <p:extLst>
      <p:ext uri="{BB962C8B-B14F-4D97-AF65-F5344CB8AC3E}">
        <p14:creationId xmlns:p14="http://schemas.microsoft.com/office/powerpoint/2010/main" val="33017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643356"/>
            <a:ext cx="10058400" cy="748452"/>
          </a:xfrm>
        </p:spPr>
        <p:txBody>
          <a:bodyPr>
            <a:normAutofit/>
          </a:bodyPr>
          <a:lstStyle/>
          <a:p>
            <a:r>
              <a:rPr lang="en-US" b="0" i="0" dirty="0">
                <a:solidFill>
                  <a:srgbClr val="202124"/>
                </a:solidFill>
                <a:effectLst/>
                <a:highlight>
                  <a:srgbClr val="FFFFFF"/>
                </a:highlight>
                <a:latin typeface="Roboto" panose="02000000000000000000" pitchFamily="2" charset="0"/>
              </a:rPr>
              <a:t>Loan Grade and Charged Off loans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2008335"/>
            <a:ext cx="4739994" cy="3709832"/>
          </a:xfrm>
        </p:spPr>
        <p:txBody>
          <a:bodyPr/>
          <a:lstStyle/>
          <a:p>
            <a:pPr>
              <a:buFont typeface="Wingdings" panose="05000000000000000000" pitchFamily="2" charset="2"/>
              <a:buChar char="v"/>
            </a:pPr>
            <a:r>
              <a:rPr lang="en-US" dirty="0"/>
              <a:t>As the grade of loan moves from A to G, the percentage of charged off loans keeps increasing. While only 6% of the grade A loans ended up in charged off, in grade G over 33% of the loans are charged off</a:t>
            </a:r>
          </a:p>
          <a:p>
            <a:pPr>
              <a:buFont typeface="Wingdings" panose="05000000000000000000" pitchFamily="2" charset="2"/>
              <a:buChar char="v"/>
            </a:pPr>
            <a:r>
              <a:rPr lang="en-US" b="1" dirty="0"/>
              <a:t>Observation: </a:t>
            </a:r>
          </a:p>
          <a:p>
            <a:pPr lvl="1">
              <a:buFont typeface="Wingdings" panose="05000000000000000000" pitchFamily="2" charset="2"/>
              <a:buChar char="v"/>
            </a:pPr>
            <a:r>
              <a:rPr lang="en-US" dirty="0"/>
              <a:t>The higher the grade of the loan(E,F,G), the higher are the chances of loan getting charged off. It is advised to give loans with grades (A,B,C) to minimize the credit loss.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8" name="Picture 17">
            <a:extLst>
              <a:ext uri="{FF2B5EF4-FFF2-40B4-BE49-F238E27FC236}">
                <a16:creationId xmlns:a16="http://schemas.microsoft.com/office/drawing/2014/main" id="{432B96F6-C84C-2F95-022D-31B4A65634E6}"/>
              </a:ext>
            </a:extLst>
          </p:cNvPr>
          <p:cNvPicPr>
            <a:picLocks noChangeAspect="1"/>
          </p:cNvPicPr>
          <p:nvPr/>
        </p:nvPicPr>
        <p:blipFill>
          <a:blip r:embed="rId2"/>
          <a:stretch>
            <a:fillRect/>
          </a:stretch>
        </p:blipFill>
        <p:spPr>
          <a:xfrm>
            <a:off x="5809548" y="2008335"/>
            <a:ext cx="5470488" cy="4294811"/>
          </a:xfrm>
          <a:prstGeom prst="rect">
            <a:avLst/>
          </a:prstGeom>
        </p:spPr>
      </p:pic>
    </p:spTree>
    <p:extLst>
      <p:ext uri="{BB962C8B-B14F-4D97-AF65-F5344CB8AC3E}">
        <p14:creationId xmlns:p14="http://schemas.microsoft.com/office/powerpoint/2010/main" val="2748959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595508"/>
            <a:ext cx="10058400" cy="748452"/>
          </a:xfrm>
        </p:spPr>
        <p:txBody>
          <a:bodyPr>
            <a:normAutofit fontScale="90000"/>
          </a:bodyPr>
          <a:lstStyle/>
          <a:p>
            <a:pPr algn="l"/>
            <a:r>
              <a:rPr lang="en-US" b="0" i="0" dirty="0">
                <a:effectLst/>
                <a:highlight>
                  <a:srgbClr val="FFFFFF"/>
                </a:highlight>
                <a:latin typeface="Roboto" panose="02000000000000000000" pitchFamily="2" charset="0"/>
              </a:rPr>
              <a:t>Loan sub grade and Charged Off loans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962197"/>
            <a:ext cx="4575190" cy="4172789"/>
          </a:xfrm>
        </p:spPr>
        <p:txBody>
          <a:bodyPr/>
          <a:lstStyle/>
          <a:p>
            <a:pPr>
              <a:buFont typeface="Wingdings" panose="05000000000000000000" pitchFamily="2" charset="2"/>
              <a:buChar char="v"/>
            </a:pPr>
            <a:r>
              <a:rPr lang="en-US" dirty="0"/>
              <a:t>In the F5 subgrade, almost 48% of the loans resulted in charged off loans. In these subgrades F5,G3,G2,F4,G5,G1 the charged off loans percentage is very high(more than 33%. At least One in every three loans got charged off)</a:t>
            </a:r>
          </a:p>
          <a:p>
            <a:pPr>
              <a:buFont typeface="Wingdings" panose="05000000000000000000" pitchFamily="2" charset="2"/>
              <a:buChar char="v"/>
            </a:pPr>
            <a:r>
              <a:rPr lang="en-US" b="1" dirty="0"/>
              <a:t>Observation:</a:t>
            </a:r>
            <a:r>
              <a:rPr lang="en-US" dirty="0"/>
              <a:t> </a:t>
            </a:r>
          </a:p>
          <a:p>
            <a:pPr lvl="1">
              <a:buFont typeface="Wingdings" panose="05000000000000000000" pitchFamily="2" charset="2"/>
              <a:buChar char="v"/>
            </a:pPr>
            <a:r>
              <a:rPr lang="en-US" dirty="0"/>
              <a:t>The loans in subgrades of E,F,G have higher chances of default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6" name="Picture 15">
            <a:extLst>
              <a:ext uri="{FF2B5EF4-FFF2-40B4-BE49-F238E27FC236}">
                <a16:creationId xmlns:a16="http://schemas.microsoft.com/office/drawing/2014/main" id="{96A09246-925E-6E93-BD06-CF0A40CF0F60}"/>
              </a:ext>
            </a:extLst>
          </p:cNvPr>
          <p:cNvPicPr>
            <a:picLocks noChangeAspect="1"/>
          </p:cNvPicPr>
          <p:nvPr/>
        </p:nvPicPr>
        <p:blipFill>
          <a:blip r:embed="rId2"/>
          <a:stretch>
            <a:fillRect/>
          </a:stretch>
        </p:blipFill>
        <p:spPr>
          <a:xfrm>
            <a:off x="5688969" y="1962199"/>
            <a:ext cx="5510122" cy="4023932"/>
          </a:xfrm>
          <a:prstGeom prst="rect">
            <a:avLst/>
          </a:prstGeom>
        </p:spPr>
      </p:pic>
    </p:spTree>
    <p:extLst>
      <p:ext uri="{BB962C8B-B14F-4D97-AF65-F5344CB8AC3E}">
        <p14:creationId xmlns:p14="http://schemas.microsoft.com/office/powerpoint/2010/main" val="4540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685886"/>
            <a:ext cx="10058400" cy="748452"/>
          </a:xfrm>
        </p:spPr>
        <p:txBody>
          <a:bodyPr>
            <a:normAutofit fontScale="90000"/>
          </a:bodyPr>
          <a:lstStyle/>
          <a:p>
            <a:pPr algn="l"/>
            <a:r>
              <a:rPr lang="en-US" b="0" i="0" dirty="0">
                <a:effectLst/>
                <a:highlight>
                  <a:srgbClr val="FFFFFF"/>
                </a:highlight>
                <a:latin typeface="Roboto" panose="02000000000000000000" pitchFamily="2" charset="0"/>
              </a:rPr>
              <a:t>Purpose of the loan and Charged Off loans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2326928"/>
            <a:ext cx="5175929" cy="3914306"/>
          </a:xfrm>
        </p:spPr>
        <p:txBody>
          <a:bodyPr/>
          <a:lstStyle/>
          <a:p>
            <a:pPr>
              <a:buFont typeface="Wingdings" panose="05000000000000000000" pitchFamily="2" charset="2"/>
              <a:buChar char="v"/>
            </a:pPr>
            <a:r>
              <a:rPr lang="en-US" dirty="0"/>
              <a:t>Lending for the purpose of small business turned out to be risky. More than 27% of the total loans resulted in charged off, this is way more than the average of 16%</a:t>
            </a:r>
          </a:p>
          <a:p>
            <a:pPr>
              <a:buFont typeface="Wingdings" panose="05000000000000000000" pitchFamily="2" charset="2"/>
              <a:buChar char="v"/>
            </a:pPr>
            <a:r>
              <a:rPr lang="en-IN" b="1" dirty="0"/>
              <a:t>Observation:</a:t>
            </a:r>
          </a:p>
          <a:p>
            <a:pPr lvl="1">
              <a:buFont typeface="Wingdings" panose="05000000000000000000" pitchFamily="2" charset="2"/>
              <a:buChar char="v"/>
            </a:pPr>
            <a:r>
              <a:rPr lang="en-US" dirty="0"/>
              <a:t>Lending to small businesses is risky when compared to loans for other purposes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14" name="Picture 13">
            <a:extLst>
              <a:ext uri="{FF2B5EF4-FFF2-40B4-BE49-F238E27FC236}">
                <a16:creationId xmlns:a16="http://schemas.microsoft.com/office/drawing/2014/main" id="{0426207A-4F76-43F7-35E9-A234BAE456A2}"/>
              </a:ext>
            </a:extLst>
          </p:cNvPr>
          <p:cNvPicPr>
            <a:picLocks noChangeAspect="1"/>
          </p:cNvPicPr>
          <p:nvPr/>
        </p:nvPicPr>
        <p:blipFill>
          <a:blip r:embed="rId2"/>
          <a:stretch>
            <a:fillRect/>
          </a:stretch>
        </p:blipFill>
        <p:spPr>
          <a:xfrm>
            <a:off x="6370856" y="1954787"/>
            <a:ext cx="4934321" cy="4213438"/>
          </a:xfrm>
          <a:prstGeom prst="rect">
            <a:avLst/>
          </a:prstGeom>
        </p:spPr>
      </p:pic>
      <p:sp>
        <p:nvSpPr>
          <p:cNvPr id="17" name="Rectangle 13">
            <a:extLst>
              <a:ext uri="{FF2B5EF4-FFF2-40B4-BE49-F238E27FC236}">
                <a16:creationId xmlns:a16="http://schemas.microsoft.com/office/drawing/2014/main" id="{94F512C1-79EC-8EB5-B36E-EEE08CB5EA4B}"/>
              </a:ext>
            </a:extLst>
          </p:cNvPr>
          <p:cNvSpPr>
            <a:spLocks noChangeArrowheads="1"/>
          </p:cNvSpPr>
          <p:nvPr/>
        </p:nvSpPr>
        <p:spPr bwMode="auto">
          <a:xfrm>
            <a:off x="220663" y="-832443"/>
            <a:ext cx="15160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Observation: Lending to small businesses is risky when compared to loans for other purposes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7A9AB365-58E6-F923-2B9C-F6215CD037B1}"/>
              </a:ext>
            </a:extLst>
          </p:cNvPr>
          <p:cNvSpPr>
            <a:spLocks noChangeArrowheads="1"/>
          </p:cNvSpPr>
          <p:nvPr/>
        </p:nvSpPr>
        <p:spPr bwMode="auto">
          <a:xfrm>
            <a:off x="220663" y="-832443"/>
            <a:ext cx="47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Send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Checking who can access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5">
            <a:extLst>
              <a:ext uri="{FF2B5EF4-FFF2-40B4-BE49-F238E27FC236}">
                <a16:creationId xmlns:a16="http://schemas.microsoft.com/office/drawing/2014/main" id="{CB321EC1-485A-889D-4424-4CAB1BAC4B4F}"/>
              </a:ext>
            </a:extLst>
          </p:cNvPr>
          <p:cNvSpPr>
            <a:spLocks noChangeArrowheads="1"/>
          </p:cNvSpPr>
          <p:nvPr/>
        </p:nvSpPr>
        <p:spPr bwMode="auto">
          <a:xfrm>
            <a:off x="220663" y="-832443"/>
            <a:ext cx="13890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sp>
        <p:nvSpPr>
          <p:cNvPr id="20" name="Rectangle 16">
            <a:extLst>
              <a:ext uri="{FF2B5EF4-FFF2-40B4-BE49-F238E27FC236}">
                <a16:creationId xmlns:a16="http://schemas.microsoft.com/office/drawing/2014/main" id="{1E1EDBC1-CE76-F29C-CDEC-4605C29F6E19}"/>
              </a:ext>
            </a:extLst>
          </p:cNvPr>
          <p:cNvSpPr>
            <a:spLocks noChangeArrowheads="1"/>
          </p:cNvSpPr>
          <p:nvPr/>
        </p:nvSpPr>
        <p:spPr bwMode="auto">
          <a:xfrm>
            <a:off x="220663" y="-832443"/>
            <a:ext cx="13890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FFFFF"/>
                </a:solidFill>
                <a:effectLst/>
                <a:latin typeface="Google Sans"/>
              </a:rPr>
              <a:t>10:00PM</a:t>
            </a:r>
            <a:endParaRPr kumimoji="0" lang="en-US" altLang="en-US" sz="900" b="0" i="0" u="none" strike="noStrike" cap="none" normalizeH="0" baseline="0">
              <a:ln>
                <a:noFill/>
              </a:ln>
              <a:solidFill>
                <a:srgbClr val="FFFFFF"/>
              </a:solidFill>
              <a:effectLst/>
              <a:latin typeface="Roboto" panose="020000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FFFFFF"/>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76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664621"/>
            <a:ext cx="10058400" cy="748452"/>
          </a:xfrm>
        </p:spPr>
        <p:txBody>
          <a:bodyPr>
            <a:normAutofit/>
          </a:bodyPr>
          <a:lstStyle/>
          <a:p>
            <a:r>
              <a:rPr lang="en-IN" b="0" i="0" dirty="0">
                <a:solidFill>
                  <a:srgbClr val="202124"/>
                </a:solidFill>
                <a:effectLst/>
                <a:highlight>
                  <a:srgbClr val="FFFFFF"/>
                </a:highlight>
                <a:latin typeface="Roboto" panose="02000000000000000000" pitchFamily="2" charset="0"/>
              </a:rPr>
              <a:t>Charged Off loans across states </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2004237"/>
            <a:ext cx="4997503" cy="3864856"/>
          </a:xfrm>
        </p:spPr>
        <p:txBody>
          <a:bodyPr>
            <a:normAutofit/>
          </a:bodyPr>
          <a:lstStyle/>
          <a:p>
            <a:pPr>
              <a:buFont typeface="Wingdings" panose="05000000000000000000" pitchFamily="2" charset="2"/>
              <a:buChar char="v"/>
            </a:pPr>
            <a:r>
              <a:rPr lang="en-US" dirty="0"/>
              <a:t>In the state of DC, the percentage of charged off loans is only 7% when compared to national average of 15% </a:t>
            </a:r>
          </a:p>
          <a:p>
            <a:pPr>
              <a:buFont typeface="Wingdings" panose="05000000000000000000" pitchFamily="2" charset="2"/>
              <a:buChar char="v"/>
            </a:pPr>
            <a:r>
              <a:rPr lang="en-US" dirty="0"/>
              <a:t>In the state of NV, it is 22.5%,this is higher than the national average of 15%. </a:t>
            </a:r>
          </a:p>
          <a:p>
            <a:pPr>
              <a:buFont typeface="Wingdings" panose="05000000000000000000" pitchFamily="2" charset="2"/>
              <a:buChar char="v"/>
            </a:pPr>
            <a:r>
              <a:rPr lang="en-US" dirty="0"/>
              <a:t>In the state of NE, it is 60% way higher than the national average. </a:t>
            </a:r>
          </a:p>
          <a:p>
            <a:pPr>
              <a:buFont typeface="Wingdings" panose="05000000000000000000" pitchFamily="2" charset="2"/>
              <a:buChar char="v"/>
            </a:pPr>
            <a:r>
              <a:rPr lang="en-US" b="1" dirty="0"/>
              <a:t>Observation: </a:t>
            </a:r>
          </a:p>
          <a:p>
            <a:pPr lvl="1">
              <a:buFont typeface="Wingdings" panose="05000000000000000000" pitchFamily="2" charset="2"/>
              <a:buChar char="v"/>
            </a:pPr>
            <a:r>
              <a:rPr lang="en-US" dirty="0"/>
              <a:t>For the loans in the states of NE and </a:t>
            </a:r>
            <a:r>
              <a:rPr lang="en-US" dirty="0" err="1"/>
              <a:t>NV,the</a:t>
            </a:r>
            <a:r>
              <a:rPr lang="en-US" dirty="0"/>
              <a:t> chances of loan getting charged off is higher</a:t>
            </a:r>
            <a:r>
              <a:rPr lang="en-US" b="0" i="0" dirty="0">
                <a:solidFill>
                  <a:srgbClr val="202124"/>
                </a:solidFill>
                <a:effectLst/>
                <a:highlight>
                  <a:srgbClr val="FFFFFF"/>
                </a:highlight>
                <a:latin typeface="Roboto" panose="02000000000000000000" pitchFamily="2" charset="0"/>
              </a:rPr>
              <a:t>.</a:t>
            </a: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pic>
        <p:nvPicPr>
          <p:cNvPr id="5" name="Picture 4">
            <a:extLst>
              <a:ext uri="{FF2B5EF4-FFF2-40B4-BE49-F238E27FC236}">
                <a16:creationId xmlns:a16="http://schemas.microsoft.com/office/drawing/2014/main" id="{B6FBC7A8-19A5-F712-887A-BDFE73B5D61C}"/>
              </a:ext>
            </a:extLst>
          </p:cNvPr>
          <p:cNvPicPr>
            <a:picLocks noChangeAspect="1"/>
          </p:cNvPicPr>
          <p:nvPr/>
        </p:nvPicPr>
        <p:blipFill>
          <a:blip r:embed="rId2"/>
          <a:stretch>
            <a:fillRect/>
          </a:stretch>
        </p:blipFill>
        <p:spPr>
          <a:xfrm>
            <a:off x="6220463" y="2051773"/>
            <a:ext cx="4997503" cy="3700441"/>
          </a:xfrm>
          <a:prstGeom prst="rect">
            <a:avLst/>
          </a:prstGeom>
        </p:spPr>
      </p:pic>
    </p:spTree>
    <p:extLst>
      <p:ext uri="{BB962C8B-B14F-4D97-AF65-F5344CB8AC3E}">
        <p14:creationId xmlns:p14="http://schemas.microsoft.com/office/powerpoint/2010/main" val="3394608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840054"/>
            <a:ext cx="10058400" cy="748452"/>
          </a:xfrm>
        </p:spPr>
        <p:txBody>
          <a:bodyPr>
            <a:normAutofit fontScale="90000"/>
          </a:bodyPr>
          <a:lstStyle/>
          <a:p>
            <a:r>
              <a:rPr lang="en-US" b="0" i="0" dirty="0">
                <a:solidFill>
                  <a:srgbClr val="202124"/>
                </a:solidFill>
                <a:effectLst/>
                <a:highlight>
                  <a:srgbClr val="FFFFFF"/>
                </a:highlight>
                <a:latin typeface="Roboto" panose="02000000000000000000" pitchFamily="2" charset="0"/>
              </a:rPr>
              <a:t>Charged Off loans when there are derogatory public records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1972339"/>
            <a:ext cx="4436967" cy="3896753"/>
          </a:xfrm>
        </p:spPr>
        <p:txBody>
          <a:bodyPr/>
          <a:lstStyle/>
          <a:p>
            <a:pPr>
              <a:buFont typeface="Wingdings" panose="05000000000000000000" pitchFamily="2" charset="2"/>
              <a:buChar char="v"/>
            </a:pPr>
            <a:r>
              <a:rPr lang="en-US" dirty="0"/>
              <a:t>When there are derogatory public records against a loan applicant, there is a higher chance of loan getting defaulted</a:t>
            </a:r>
          </a:p>
          <a:p>
            <a:pPr lvl="1">
              <a:buFont typeface="Wingdings" panose="05000000000000000000" pitchFamily="2" charset="2"/>
              <a:buChar char="v"/>
            </a:pPr>
            <a:endParaRPr lang="en-IN" sz="1400" dirty="0"/>
          </a:p>
        </p:txBody>
      </p:sp>
      <p:pic>
        <p:nvPicPr>
          <p:cNvPr id="7" name="Picture 6">
            <a:extLst>
              <a:ext uri="{FF2B5EF4-FFF2-40B4-BE49-F238E27FC236}">
                <a16:creationId xmlns:a16="http://schemas.microsoft.com/office/drawing/2014/main" id="{4AC25735-36AD-4844-3A7A-890EA23F9CE4}"/>
              </a:ext>
            </a:extLst>
          </p:cNvPr>
          <p:cNvPicPr>
            <a:picLocks noChangeAspect="1"/>
          </p:cNvPicPr>
          <p:nvPr/>
        </p:nvPicPr>
        <p:blipFill>
          <a:blip r:embed="rId2"/>
          <a:stretch>
            <a:fillRect/>
          </a:stretch>
        </p:blipFill>
        <p:spPr>
          <a:xfrm>
            <a:off x="5611325" y="2014537"/>
            <a:ext cx="5491965" cy="3977889"/>
          </a:xfrm>
          <a:prstGeom prst="rect">
            <a:avLst/>
          </a:prstGeom>
        </p:spPr>
      </p:pic>
    </p:spTree>
    <p:extLst>
      <p:ext uri="{BB962C8B-B14F-4D97-AF65-F5344CB8AC3E}">
        <p14:creationId xmlns:p14="http://schemas.microsoft.com/office/powerpoint/2010/main" val="289170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919803"/>
            <a:ext cx="10058400" cy="748452"/>
          </a:xfrm>
        </p:spPr>
        <p:txBody>
          <a:bodyPr>
            <a:normAutofit fontScale="90000"/>
          </a:bodyPr>
          <a:lstStyle/>
          <a:p>
            <a:r>
              <a:rPr lang="en-US" b="0" i="0" dirty="0">
                <a:solidFill>
                  <a:srgbClr val="202124"/>
                </a:solidFill>
                <a:effectLst/>
                <a:highlight>
                  <a:srgbClr val="FFFFFF"/>
                </a:highlight>
                <a:latin typeface="Roboto" panose="02000000000000000000" pitchFamily="2" charset="0"/>
              </a:rPr>
              <a:t>Charged Off loans when there are publicly recorded bankruptcies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80" y="2004237"/>
            <a:ext cx="4804399" cy="3864856"/>
          </a:xfrm>
        </p:spPr>
        <p:txBody>
          <a:bodyPr/>
          <a:lstStyle/>
          <a:p>
            <a:pPr>
              <a:buFont typeface="Wingdings" panose="05000000000000000000" pitchFamily="2" charset="2"/>
              <a:buChar char="v"/>
            </a:pPr>
            <a:r>
              <a:rPr lang="en-US" dirty="0"/>
              <a:t>When there are publicly recorded bankruptcies against a loan applicant, there is a higher chance of loan getting defaulted</a:t>
            </a:r>
          </a:p>
          <a:p>
            <a:pPr lvl="1">
              <a:buFont typeface="Wingdings" panose="05000000000000000000" pitchFamily="2" charset="2"/>
              <a:buChar char="v"/>
            </a:pPr>
            <a:endParaRPr lang="en-IN" sz="1400" dirty="0"/>
          </a:p>
        </p:txBody>
      </p:sp>
      <p:pic>
        <p:nvPicPr>
          <p:cNvPr id="5" name="Picture 4">
            <a:extLst>
              <a:ext uri="{FF2B5EF4-FFF2-40B4-BE49-F238E27FC236}">
                <a16:creationId xmlns:a16="http://schemas.microsoft.com/office/drawing/2014/main" id="{AC20BDD2-EAA3-76DE-EF46-7C03FA3C15AE}"/>
              </a:ext>
            </a:extLst>
          </p:cNvPr>
          <p:cNvPicPr>
            <a:picLocks noChangeAspect="1"/>
          </p:cNvPicPr>
          <p:nvPr/>
        </p:nvPicPr>
        <p:blipFill>
          <a:blip r:embed="rId2"/>
          <a:stretch>
            <a:fillRect/>
          </a:stretch>
        </p:blipFill>
        <p:spPr>
          <a:xfrm>
            <a:off x="5901679" y="2069645"/>
            <a:ext cx="5481559" cy="3977889"/>
          </a:xfrm>
          <a:prstGeom prst="rect">
            <a:avLst/>
          </a:prstGeom>
        </p:spPr>
      </p:pic>
    </p:spTree>
    <p:extLst>
      <p:ext uri="{BB962C8B-B14F-4D97-AF65-F5344CB8AC3E}">
        <p14:creationId xmlns:p14="http://schemas.microsoft.com/office/powerpoint/2010/main" val="356530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3F74B-E587-29D8-A478-7CC7E21A2DF3}"/>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178696D6-05AD-E568-11AC-F08603BA627B}"/>
              </a:ext>
            </a:extLst>
          </p:cNvPr>
          <p:cNvSpPr>
            <a:spLocks noGrp="1"/>
          </p:cNvSpPr>
          <p:nvPr>
            <p:ph idx="1"/>
          </p:nvPr>
        </p:nvSpPr>
        <p:spPr>
          <a:xfrm>
            <a:off x="1097280" y="2108201"/>
            <a:ext cx="10058400" cy="4133111"/>
          </a:xfrm>
        </p:spPr>
        <p:txBody>
          <a:bodyPr>
            <a:normAutofit/>
          </a:bodyPr>
          <a:lstStyle/>
          <a:p>
            <a:pPr marL="457200" indent="-457200">
              <a:buFont typeface="+mj-lt"/>
              <a:buAutoNum type="arabicPeriod"/>
            </a:pPr>
            <a:r>
              <a:rPr lang="en-US" dirty="0"/>
              <a:t>Problem statement </a:t>
            </a:r>
          </a:p>
          <a:p>
            <a:pPr marL="457200" indent="-457200">
              <a:buFont typeface="+mj-lt"/>
              <a:buAutoNum type="arabicPeriod"/>
            </a:pPr>
            <a:r>
              <a:rPr lang="en-US" dirty="0"/>
              <a:t>Assumptions</a:t>
            </a:r>
          </a:p>
          <a:p>
            <a:pPr marL="457200" indent="-457200">
              <a:buFont typeface="+mj-lt"/>
              <a:buAutoNum type="arabicPeriod"/>
            </a:pPr>
            <a:r>
              <a:rPr lang="en-US" dirty="0"/>
              <a:t>Approach</a:t>
            </a:r>
          </a:p>
          <a:p>
            <a:pPr marL="457200" indent="-457200">
              <a:buFont typeface="+mj-lt"/>
              <a:buAutoNum type="arabicPeriod"/>
            </a:pPr>
            <a:r>
              <a:rPr lang="en-US" dirty="0"/>
              <a:t>Insights</a:t>
            </a:r>
          </a:p>
          <a:p>
            <a:pPr marL="457200" indent="-457200">
              <a:buFont typeface="+mj-lt"/>
              <a:buAutoNum type="arabicPeriod"/>
            </a:pPr>
            <a:r>
              <a:rPr lang="en-US" dirty="0"/>
              <a:t>Recommendation and conclusion</a:t>
            </a:r>
          </a:p>
        </p:txBody>
      </p:sp>
    </p:spTree>
    <p:extLst>
      <p:ext uri="{BB962C8B-B14F-4D97-AF65-F5344CB8AC3E}">
        <p14:creationId xmlns:p14="http://schemas.microsoft.com/office/powerpoint/2010/main" val="407336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p:txBody>
          <a:bodyPr/>
          <a:lstStyle/>
          <a:p>
            <a:r>
              <a:rPr lang="en-US" b="1" i="0" dirty="0">
                <a:solidFill>
                  <a:schemeClr val="tx1"/>
                </a:solidFill>
                <a:effectLst/>
                <a:highlight>
                  <a:srgbClr val="FFFFFF"/>
                </a:highlight>
                <a:latin typeface="system-ui"/>
              </a:rPr>
              <a:t>Objective of case study is to understand the driving factors (or driver variables) behind loan default i.e. the variables which are strong indicators of default</a:t>
            </a:r>
          </a:p>
        </p:txBody>
      </p:sp>
    </p:spTree>
    <p:extLst>
      <p:ext uri="{BB962C8B-B14F-4D97-AF65-F5344CB8AC3E}">
        <p14:creationId xmlns:p14="http://schemas.microsoft.com/office/powerpoint/2010/main" val="54746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p:txBody>
          <a:bodyPr/>
          <a:lstStyle/>
          <a:p>
            <a:pPr>
              <a:buFont typeface="Wingdings" panose="05000000000000000000" pitchFamily="2" charset="2"/>
              <a:buChar char="v"/>
            </a:pPr>
            <a:r>
              <a:rPr lang="en-US" dirty="0"/>
              <a:t>The analysis is done only for loan status that has values Fully Paid and Charged Off. The data that has loan status value "current" is removed from the dataset</a:t>
            </a:r>
            <a:endParaRPr lang="en-IN" dirty="0"/>
          </a:p>
          <a:p>
            <a:endParaRPr lang="en-IN" dirty="0"/>
          </a:p>
        </p:txBody>
      </p:sp>
    </p:spTree>
    <p:extLst>
      <p:ext uri="{BB962C8B-B14F-4D97-AF65-F5344CB8AC3E}">
        <p14:creationId xmlns:p14="http://schemas.microsoft.com/office/powerpoint/2010/main" val="374824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80583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1: Data Understanding</a:t>
            </a:r>
          </a:p>
          <a:p>
            <a:pPr lvl="1">
              <a:buFont typeface="Wingdings" panose="05000000000000000000" pitchFamily="2" charset="2"/>
              <a:buChar char="v"/>
            </a:pPr>
            <a:r>
              <a:rPr lang="en-US" sz="1600" dirty="0"/>
              <a:t>Total number of Rows - 39717</a:t>
            </a:r>
          </a:p>
          <a:p>
            <a:pPr lvl="1">
              <a:buFont typeface="Wingdings" panose="05000000000000000000" pitchFamily="2" charset="2"/>
              <a:buChar char="v"/>
            </a:pPr>
            <a:r>
              <a:rPr lang="en-US" sz="1600" dirty="0"/>
              <a:t>Total number of Columns – 111</a:t>
            </a:r>
          </a:p>
          <a:p>
            <a:pPr lvl="1">
              <a:buFont typeface="Wingdings" panose="05000000000000000000" pitchFamily="2" charset="2"/>
              <a:buChar char="v"/>
            </a:pPr>
            <a:r>
              <a:rPr lang="en-US" sz="1600" dirty="0"/>
              <a:t>Conclusion: </a:t>
            </a:r>
            <a:r>
              <a:rPr lang="en-US" dirty="0">
                <a:solidFill>
                  <a:schemeClr val="tx1"/>
                </a:solidFill>
              </a:rPr>
              <a:t>There are many columns with null values for all the rows. Hence we need data cleaning</a:t>
            </a:r>
            <a:endParaRPr lang="en-IN" dirty="0">
              <a:solidFill>
                <a:schemeClr val="tx1"/>
              </a:solidFill>
            </a:endParaRPr>
          </a:p>
        </p:txBody>
      </p:sp>
    </p:spTree>
    <p:extLst>
      <p:ext uri="{BB962C8B-B14F-4D97-AF65-F5344CB8AC3E}">
        <p14:creationId xmlns:p14="http://schemas.microsoft.com/office/powerpoint/2010/main" val="270004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33276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2: Data Cleaning – Strategy</a:t>
            </a:r>
          </a:p>
          <a:p>
            <a:pPr lvl="1">
              <a:buFont typeface="Wingdings" panose="05000000000000000000" pitchFamily="2" charset="2"/>
              <a:buChar char="v"/>
            </a:pPr>
            <a:r>
              <a:rPr lang="en-US" sz="1400" dirty="0"/>
              <a:t>Columns having high percentage of missing values, directly discard those column from the analysis</a:t>
            </a:r>
          </a:p>
          <a:p>
            <a:pPr lvl="1">
              <a:buFont typeface="Wingdings" panose="05000000000000000000" pitchFamily="2" charset="2"/>
              <a:buChar char="v"/>
            </a:pPr>
            <a:r>
              <a:rPr lang="en-US" sz="1400" dirty="0"/>
              <a:t>Columns having missing values under acceptable range we prefer to impute them(replace with some values)</a:t>
            </a:r>
          </a:p>
          <a:p>
            <a:pPr lvl="1">
              <a:buFont typeface="Wingdings" panose="05000000000000000000" pitchFamily="2" charset="2"/>
              <a:buChar char="v"/>
            </a:pPr>
            <a:r>
              <a:rPr lang="en-US" sz="1400" dirty="0"/>
              <a:t>For numerical columns we prefer to use mean or median (Median is preferred)</a:t>
            </a:r>
          </a:p>
          <a:p>
            <a:pPr lvl="1">
              <a:buFont typeface="Wingdings" panose="05000000000000000000" pitchFamily="2" charset="2"/>
              <a:buChar char="v"/>
            </a:pPr>
            <a:r>
              <a:rPr lang="en-US" sz="1400" dirty="0"/>
              <a:t>Median is not affected with the outliers</a:t>
            </a:r>
          </a:p>
          <a:p>
            <a:pPr lvl="1">
              <a:buFont typeface="Wingdings" panose="05000000000000000000" pitchFamily="2" charset="2"/>
              <a:buChar char="v"/>
            </a:pPr>
            <a:r>
              <a:rPr lang="en-US" sz="1400" dirty="0"/>
              <a:t>For categorical column we refer to use mode</a:t>
            </a:r>
          </a:p>
          <a:p>
            <a:pPr lvl="1">
              <a:buFont typeface="Wingdings" panose="05000000000000000000" pitchFamily="2" charset="2"/>
              <a:buChar char="v"/>
            </a:pPr>
            <a:r>
              <a:rPr lang="en-US" sz="1400" dirty="0"/>
              <a:t>If we have very less missing values in any column in that case you can drop rows as well</a:t>
            </a:r>
          </a:p>
          <a:p>
            <a:pPr lvl="1">
              <a:buFont typeface="Wingdings" panose="05000000000000000000" pitchFamily="2" charset="2"/>
              <a:buChar char="v"/>
            </a:pPr>
            <a:r>
              <a:rPr lang="en-US" sz="1400" dirty="0"/>
              <a:t>For a target variable - if there are missing values, drop the row</a:t>
            </a:r>
          </a:p>
          <a:p>
            <a:pPr lvl="1">
              <a:buFont typeface="Wingdings" panose="05000000000000000000" pitchFamily="2" charset="2"/>
              <a:buChar char="v"/>
            </a:pPr>
            <a:r>
              <a:rPr lang="en-US" sz="1400" dirty="0"/>
              <a:t>Removing columns which has all values as null</a:t>
            </a:r>
          </a:p>
          <a:p>
            <a:pPr lvl="1">
              <a:buFont typeface="Wingdings" panose="05000000000000000000" pitchFamily="2" charset="2"/>
              <a:buChar char="v"/>
            </a:pPr>
            <a:r>
              <a:rPr lang="en-US" sz="1400" dirty="0"/>
              <a:t>Drop columns where same value is present in all or most of the rows</a:t>
            </a:r>
          </a:p>
          <a:p>
            <a:pPr marL="201168" lvl="1" indent="0">
              <a:buNone/>
            </a:pPr>
            <a:endParaRPr lang="en-IN" sz="1400" dirty="0"/>
          </a:p>
        </p:txBody>
      </p:sp>
    </p:spTree>
    <p:extLst>
      <p:ext uri="{BB962C8B-B14F-4D97-AF65-F5344CB8AC3E}">
        <p14:creationId xmlns:p14="http://schemas.microsoft.com/office/powerpoint/2010/main" val="198889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p:txBody>
          <a:bodyPr/>
          <a:lstStyle/>
          <a:p>
            <a:r>
              <a:rPr lang="en-US" dirty="0"/>
              <a:t>Approach</a:t>
            </a:r>
            <a:endParaRPr lang="en-IN" dirty="0"/>
          </a:p>
        </p:txBody>
      </p:sp>
      <p:sp>
        <p:nvSpPr>
          <p:cNvPr id="4" name="Content Placeholder 2">
            <a:extLst>
              <a:ext uri="{FF2B5EF4-FFF2-40B4-BE49-F238E27FC236}">
                <a16:creationId xmlns:a16="http://schemas.microsoft.com/office/drawing/2014/main" id="{48F976D1-9F35-91B5-0DA9-9749E0976833}"/>
              </a:ext>
            </a:extLst>
          </p:cNvPr>
          <p:cNvSpPr txBox="1">
            <a:spLocks/>
          </p:cNvSpPr>
          <p:nvPr/>
        </p:nvSpPr>
        <p:spPr>
          <a:xfrm>
            <a:off x="1097280" y="2009555"/>
            <a:ext cx="10058400" cy="4805836"/>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dirty="0"/>
              <a:t>Step 3: Data Analysis</a:t>
            </a:r>
          </a:p>
          <a:p>
            <a:pPr lvl="1">
              <a:buFont typeface="Wingdings" panose="05000000000000000000" pitchFamily="2" charset="2"/>
              <a:buChar char="v"/>
            </a:pPr>
            <a:r>
              <a:rPr lang="en-US" sz="1600" dirty="0"/>
              <a:t>: For performing the analysis, the percentage of charged off loans in the overall dataset is taken as the baseline and data in various segments is compared against this baseline to find out the strong indicators of default</a:t>
            </a:r>
          </a:p>
          <a:p>
            <a:pPr lvl="1">
              <a:buFont typeface="Wingdings" panose="05000000000000000000" pitchFamily="2" charset="2"/>
              <a:buChar char="v"/>
            </a:pPr>
            <a:r>
              <a:rPr lang="en-US" sz="1600" dirty="0"/>
              <a:t>Identify Categorical and Numeric variables</a:t>
            </a:r>
          </a:p>
          <a:p>
            <a:pPr lvl="1">
              <a:buFont typeface="Wingdings" panose="05000000000000000000" pitchFamily="2" charset="2"/>
              <a:buChar char="v"/>
            </a:pPr>
            <a:r>
              <a:rPr lang="en-US" sz="1600" dirty="0"/>
              <a:t>Univariate Analysis</a:t>
            </a:r>
          </a:p>
          <a:p>
            <a:pPr lvl="2">
              <a:buFont typeface="Wingdings" panose="05000000000000000000" pitchFamily="2" charset="2"/>
              <a:buChar char="v"/>
            </a:pPr>
            <a:r>
              <a:rPr lang="en-US" sz="1200" dirty="0"/>
              <a:t>Categorical columns</a:t>
            </a:r>
          </a:p>
          <a:p>
            <a:pPr lvl="2">
              <a:buFont typeface="Wingdings" panose="05000000000000000000" pitchFamily="2" charset="2"/>
              <a:buChar char="v"/>
            </a:pPr>
            <a:r>
              <a:rPr lang="en-US" sz="1200" dirty="0"/>
              <a:t>Numeric Columns</a:t>
            </a:r>
          </a:p>
          <a:p>
            <a:pPr lvl="1">
              <a:buFont typeface="Wingdings" panose="05000000000000000000" pitchFamily="2" charset="2"/>
              <a:buChar char="v"/>
            </a:pPr>
            <a:r>
              <a:rPr lang="en-US" sz="1600" dirty="0"/>
              <a:t>Bivariate Analysis</a:t>
            </a:r>
          </a:p>
          <a:p>
            <a:pPr lvl="2">
              <a:buFont typeface="Wingdings" panose="05000000000000000000" pitchFamily="2" charset="2"/>
              <a:buChar char="v"/>
            </a:pPr>
            <a:r>
              <a:rPr lang="en-US" sz="1200" dirty="0"/>
              <a:t>Categorical columns</a:t>
            </a:r>
          </a:p>
          <a:p>
            <a:pPr lvl="2">
              <a:buFont typeface="Wingdings" panose="05000000000000000000" pitchFamily="2" charset="2"/>
              <a:buChar char="v"/>
            </a:pPr>
            <a:r>
              <a:rPr lang="en-US" sz="1200" dirty="0"/>
              <a:t>Numeric Columns</a:t>
            </a:r>
          </a:p>
        </p:txBody>
      </p:sp>
    </p:spTree>
    <p:extLst>
      <p:ext uri="{BB962C8B-B14F-4D97-AF65-F5344CB8AC3E}">
        <p14:creationId xmlns:p14="http://schemas.microsoft.com/office/powerpoint/2010/main" val="61003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Insights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Recommendation and conclusion</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F0B9-B3AB-3A17-8FC7-F4892A7DB154}"/>
              </a:ext>
            </a:extLst>
          </p:cNvPr>
          <p:cNvSpPr>
            <a:spLocks noGrp="1"/>
          </p:cNvSpPr>
          <p:nvPr>
            <p:ph type="title"/>
          </p:nvPr>
        </p:nvSpPr>
        <p:spPr>
          <a:xfrm>
            <a:off x="1097280" y="834741"/>
            <a:ext cx="10058400" cy="748452"/>
          </a:xfrm>
        </p:spPr>
        <p:txBody>
          <a:bodyPr>
            <a:normAutofit fontScale="90000"/>
          </a:bodyPr>
          <a:lstStyle/>
          <a:p>
            <a:r>
              <a:rPr lang="en-US" b="0" i="0" dirty="0">
                <a:solidFill>
                  <a:srgbClr val="202124"/>
                </a:solidFill>
                <a:effectLst/>
                <a:highlight>
                  <a:srgbClr val="FFFFFF"/>
                </a:highlight>
                <a:latin typeface="Roboto" panose="02000000000000000000" pitchFamily="2" charset="0"/>
              </a:rPr>
              <a:t>Relationship between loan amount and charged off loans</a:t>
            </a:r>
            <a:endParaRPr lang="en-IN" dirty="0"/>
          </a:p>
        </p:txBody>
      </p:sp>
      <p:sp>
        <p:nvSpPr>
          <p:cNvPr id="3" name="Content Placeholder 2">
            <a:extLst>
              <a:ext uri="{FF2B5EF4-FFF2-40B4-BE49-F238E27FC236}">
                <a16:creationId xmlns:a16="http://schemas.microsoft.com/office/drawing/2014/main" id="{D955C1A0-F490-B7A4-0AE9-871F3F7C9B5D}"/>
              </a:ext>
            </a:extLst>
          </p:cNvPr>
          <p:cNvSpPr>
            <a:spLocks noGrp="1"/>
          </p:cNvSpPr>
          <p:nvPr>
            <p:ph idx="1"/>
          </p:nvPr>
        </p:nvSpPr>
        <p:spPr>
          <a:xfrm>
            <a:off x="1097279" y="2163725"/>
            <a:ext cx="10157283" cy="3554441"/>
          </a:xfrm>
        </p:spPr>
        <p:txBody>
          <a:bodyPr/>
          <a:lstStyle/>
          <a:p>
            <a:pPr>
              <a:buFont typeface="Wingdings" panose="05000000000000000000" pitchFamily="2" charset="2"/>
              <a:buChar char="v"/>
            </a:pPr>
            <a:r>
              <a:rPr lang="en-US" b="0" i="0" dirty="0">
                <a:solidFill>
                  <a:srgbClr val="202124"/>
                </a:solidFill>
                <a:effectLst/>
                <a:highlight>
                  <a:srgbClr val="FFFFFF"/>
                </a:highlight>
                <a:latin typeface="Roboto" panose="02000000000000000000" pitchFamily="2" charset="0"/>
              </a:rPr>
              <a:t>The analysis is done for the data beyond 90th percentile of loan amount. </a:t>
            </a:r>
          </a:p>
          <a:p>
            <a:pPr>
              <a:buFont typeface="Wingdings" panose="05000000000000000000" pitchFamily="2" charset="2"/>
              <a:buChar char="v"/>
            </a:pPr>
            <a:r>
              <a:rPr lang="en-US" b="0" i="0" dirty="0">
                <a:solidFill>
                  <a:srgbClr val="202124"/>
                </a:solidFill>
                <a:effectLst/>
                <a:highlight>
                  <a:srgbClr val="FFFFFF"/>
                </a:highlight>
                <a:latin typeface="Roboto" panose="02000000000000000000" pitchFamily="2" charset="0"/>
              </a:rPr>
              <a:t>In this dataset, it is observed that the percentage of charged off loans increased by 5 percentage points. While the percentage of charged off loans in the overall dataset is 15%, the same in higher loan amount dataset is 20%</a:t>
            </a:r>
          </a:p>
          <a:p>
            <a:pPr>
              <a:buFont typeface="Wingdings" panose="05000000000000000000" pitchFamily="2" charset="2"/>
              <a:buChar char="v"/>
            </a:pPr>
            <a:r>
              <a:rPr lang="en-US" b="1" i="0" dirty="0">
                <a:solidFill>
                  <a:srgbClr val="202124"/>
                </a:solidFill>
                <a:effectLst/>
                <a:highlight>
                  <a:srgbClr val="FFFFFF"/>
                </a:highlight>
                <a:latin typeface="Roboto" panose="02000000000000000000" pitchFamily="2" charset="0"/>
              </a:rPr>
              <a:t>Observation: </a:t>
            </a:r>
          </a:p>
          <a:p>
            <a:pPr lvl="1">
              <a:buFont typeface="Wingdings" panose="05000000000000000000" pitchFamily="2" charset="2"/>
              <a:buChar char="v"/>
            </a:pPr>
            <a:r>
              <a:rPr lang="en-US" b="0" i="0" dirty="0">
                <a:solidFill>
                  <a:srgbClr val="202124"/>
                </a:solidFill>
                <a:effectLst/>
                <a:highlight>
                  <a:srgbClr val="FFFFFF"/>
                </a:highlight>
                <a:latin typeface="Roboto" panose="02000000000000000000" pitchFamily="2" charset="0"/>
              </a:rPr>
              <a:t>Higher the loan amount, higher are the chances for the loan getting charged off</a:t>
            </a: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lvl="1">
              <a:buFont typeface="Wingdings" panose="05000000000000000000" pitchFamily="2" charset="2"/>
              <a:buChar char="v"/>
            </a:pPr>
            <a:endParaRPr lang="en-IN" sz="1400" dirty="0"/>
          </a:p>
        </p:txBody>
      </p:sp>
    </p:spTree>
    <p:extLst>
      <p:ext uri="{BB962C8B-B14F-4D97-AF65-F5344CB8AC3E}">
        <p14:creationId xmlns:p14="http://schemas.microsoft.com/office/powerpoint/2010/main" val="301120211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{A0DD0E43-57FA-4D3A-9E67-DE4AA3E0EF67}tf56160789_win32</Template>
  <TotalTime>1477</TotalTime>
  <Words>1063</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Franklin Gothic Book</vt:lpstr>
      <vt:lpstr>Google Sans</vt:lpstr>
      <vt:lpstr>Roboto</vt:lpstr>
      <vt:lpstr>system-ui</vt:lpstr>
      <vt:lpstr>Wingdings</vt:lpstr>
      <vt:lpstr>Custom</vt:lpstr>
      <vt:lpstr>Lending Club Case Study</vt:lpstr>
      <vt:lpstr>Table of Contents</vt:lpstr>
      <vt:lpstr>Problem statement</vt:lpstr>
      <vt:lpstr>Assumptions</vt:lpstr>
      <vt:lpstr>Approach</vt:lpstr>
      <vt:lpstr>Approach</vt:lpstr>
      <vt:lpstr>Approach</vt:lpstr>
      <vt:lpstr>Insights</vt:lpstr>
      <vt:lpstr>Relationship between loan amount and charged off loans</vt:lpstr>
      <vt:lpstr>Relationship between interest rate and charged off loans</vt:lpstr>
      <vt:lpstr>Loan term and Charged Off loans</vt:lpstr>
      <vt:lpstr>Loan Grade and Charged Off loans</vt:lpstr>
      <vt:lpstr>Loan sub grade and Charged Off loans</vt:lpstr>
      <vt:lpstr>Purpose of the loan and Charged Off loans</vt:lpstr>
      <vt:lpstr>Charged Off loans across states </vt:lpstr>
      <vt:lpstr>Charged Off loans when there are derogatory public records</vt:lpstr>
      <vt:lpstr>Charged Off loans when there are publicly recorded bankruptcies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vidhyadhar pandit</dc:creator>
  <cp:lastModifiedBy>vidhyadhar pandit</cp:lastModifiedBy>
  <cp:revision>20</cp:revision>
  <dcterms:created xsi:type="dcterms:W3CDTF">2024-05-19T13:37:27Z</dcterms:created>
  <dcterms:modified xsi:type="dcterms:W3CDTF">2024-05-27T16:39:02Z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