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02" r:id="rId5"/>
  </p:sldMasterIdLst>
  <p:notesMasterIdLst>
    <p:notesMasterId r:id="rId22"/>
  </p:notesMasterIdLst>
  <p:sldIdLst>
    <p:sldId id="403" r:id="rId6"/>
    <p:sldId id="420" r:id="rId7"/>
    <p:sldId id="494" r:id="rId8"/>
    <p:sldId id="500" r:id="rId9"/>
    <p:sldId id="499" r:id="rId10"/>
    <p:sldId id="507" r:id="rId11"/>
    <p:sldId id="501" r:id="rId12"/>
    <p:sldId id="498" r:id="rId13"/>
    <p:sldId id="497" r:id="rId14"/>
    <p:sldId id="502" r:id="rId15"/>
    <p:sldId id="503" r:id="rId16"/>
    <p:sldId id="496" r:id="rId17"/>
    <p:sldId id="495" r:id="rId18"/>
    <p:sldId id="505" r:id="rId19"/>
    <p:sldId id="504" r:id="rId20"/>
    <p:sldId id="50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0346CDF-649D-82A3-F103-0CB8D8BA1AEB}" name="Wood, Darien" initials="WD" userId="S::d.wood@northeastern.edu::1bc152c8-183f-4bc9-999c-f9d91a0d68e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DBB"/>
    <a:srgbClr val="E11A2C"/>
    <a:srgbClr val="BADB00"/>
    <a:srgbClr val="2CBBAB"/>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0C758-7FB4-CAC3-FB24-10FED5506C6E}" v="13" dt="2022-06-29T06:36:48.510"/>
    <p1510:client id="{408E055F-F780-0D22-F550-BACE288C7E88}" v="315" dt="2022-06-29T06:20:54.326"/>
    <p1510:client id="{A3ED261C-A03A-C9EC-3A31-A7DF35A9B5A9}" v="1265" dt="2022-06-29T06:27:48.0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41" autoAdjust="0"/>
  </p:normalViewPr>
  <p:slideViewPr>
    <p:cSldViewPr snapToGrid="0">
      <p:cViewPr varScale="1">
        <p:scale>
          <a:sx n="59" d="100"/>
          <a:sy n="59" d="100"/>
        </p:scale>
        <p:origin x="151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03E4E-4774-E944-990E-761C025100EC}" type="slidenum">
              <a:rPr lang="en-US" smtClean="0"/>
              <a:t>1</a:t>
            </a:fld>
            <a:endParaRPr lang="en-US"/>
          </a:p>
        </p:txBody>
      </p:sp>
    </p:spTree>
    <p:extLst>
      <p:ext uri="{BB962C8B-B14F-4D97-AF65-F5344CB8AC3E}">
        <p14:creationId xmlns:p14="http://schemas.microsoft.com/office/powerpoint/2010/main" val="4065373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7965" indent="-227965"/>
            <a:r>
              <a:rPr lang="en-IN" sz="1200" dirty="0">
                <a:latin typeface="Real Text Pro"/>
              </a:rPr>
              <a:t>More traffic control cameras can be placed in hot spot locations</a:t>
            </a:r>
            <a:endParaRPr lang="en-US" sz="1200" dirty="0"/>
          </a:p>
          <a:p>
            <a:pPr marL="227965" indent="-227965"/>
            <a:r>
              <a:rPr lang="en-IN" sz="1200" dirty="0">
                <a:latin typeface="Real Text Pro"/>
              </a:rPr>
              <a:t>Clearly mentioning the entry and exit points, </a:t>
            </a:r>
            <a:r>
              <a:rPr lang="en-US" sz="1200" dirty="0">
                <a:latin typeface="Real Text Pro"/>
              </a:rPr>
              <a:t>educating drivers about proper lane usage </a:t>
            </a:r>
          </a:p>
          <a:p>
            <a:pPr marL="227965" indent="-227965"/>
            <a:r>
              <a:rPr lang="en-IN" sz="1200" dirty="0">
                <a:latin typeface="Real Text Pro"/>
              </a:rPr>
              <a:t>The government can also recommend the use of public transportation by people whenever possible while commuting to work</a:t>
            </a:r>
          </a:p>
          <a:p>
            <a:pPr marL="227965" indent="-227965"/>
            <a:r>
              <a:rPr lang="en-IN" sz="1200" dirty="0">
                <a:latin typeface="Real Text Pro"/>
              </a:rPr>
              <a:t>--</a:t>
            </a:r>
          </a:p>
          <a:p>
            <a:pPr marL="227965" indent="-227965"/>
            <a:r>
              <a:rPr lang="en-US" sz="1200" dirty="0">
                <a:latin typeface="Times New Roman" panose="02020603050405020304" pitchFamily="18" charset="0"/>
                <a:cs typeface="Times New Roman" panose="02020603050405020304" pitchFamily="18" charset="0"/>
              </a:rPr>
              <a:t>Research says 50 to 75 % of incidents occur due to driver behavior – Collect additional data on driver details such as age, vision, and behavioral factors such as stress, the influence of alcohol, drugs, etc., to study further, which may help in more accurate predictions of the severity levels of road accidents. </a:t>
            </a:r>
          </a:p>
          <a:p>
            <a:pPr marL="227965" indent="-227965"/>
            <a:r>
              <a:rPr lang="en-US" sz="1200" dirty="0">
                <a:latin typeface="Times New Roman" panose="02020603050405020304" pitchFamily="18" charset="0"/>
                <a:cs typeface="Times New Roman" panose="02020603050405020304" pitchFamily="18" charset="0"/>
              </a:rPr>
              <a:t>Analyze if the severity of the accident is influenced by the severity of injuries due to an accident.</a:t>
            </a:r>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106669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425601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7965" indent="-227965">
              <a:lnSpc>
                <a:spcPct val="100000"/>
              </a:lnSpc>
            </a:pPr>
            <a:r>
              <a:rPr lang="en-IN" sz="1200" dirty="0">
                <a:latin typeface="Real Text Pro"/>
              </a:rPr>
              <a:t>In the USA, over 37,000 people die in road crashes each year, and 2.35 million are injured or disabled. </a:t>
            </a:r>
            <a:endParaRPr lang="en-IN" sz="1200" dirty="0"/>
          </a:p>
          <a:p>
            <a:pPr marL="227965" indent="-227965">
              <a:lnSpc>
                <a:spcPct val="100000"/>
              </a:lnSpc>
            </a:pPr>
            <a:r>
              <a:rPr lang="en-IN" sz="1200" dirty="0">
                <a:latin typeface="Real Text Pro"/>
              </a:rPr>
              <a:t>Road crashes cost the U.S. $230.6 billion per year or an average of $820 per person. </a:t>
            </a:r>
            <a:endParaRPr lang="en-IN" sz="1200" dirty="0"/>
          </a:p>
          <a:p>
            <a:pPr marL="227965" indent="-227965">
              <a:lnSpc>
                <a:spcPct val="100000"/>
              </a:lnSpc>
            </a:pPr>
            <a:r>
              <a:rPr lang="en-IN" sz="1200" dirty="0">
                <a:latin typeface="Times New Roman"/>
                <a:ea typeface="Calibri" panose="020F0502020204030204" pitchFamily="34" charset="0"/>
              </a:rPr>
              <a:t>The severity of</a:t>
            </a:r>
            <a:r>
              <a:rPr lang="en-IN" sz="1200" dirty="0">
                <a:effectLst/>
                <a:latin typeface="Times New Roman"/>
                <a:ea typeface="Calibri" panose="020F0502020204030204" pitchFamily="34" charset="0"/>
              </a:rPr>
              <a:t> accidents can be predicted based on the weather conditions, </a:t>
            </a:r>
            <a:r>
              <a:rPr lang="en-IN" sz="1200" dirty="0">
                <a:latin typeface="Times New Roman"/>
                <a:ea typeface="Calibri" panose="020F0502020204030204" pitchFamily="34" charset="0"/>
              </a:rPr>
              <a:t>time</a:t>
            </a:r>
            <a:r>
              <a:rPr lang="en-IN" sz="1200" dirty="0">
                <a:effectLst/>
                <a:latin typeface="Times New Roman"/>
                <a:ea typeface="Calibri" panose="020F0502020204030204" pitchFamily="34" charset="0"/>
              </a:rPr>
              <a:t>, location,</a:t>
            </a:r>
            <a:r>
              <a:rPr lang="en-IN" sz="1200" dirty="0">
                <a:latin typeface="Times New Roman"/>
                <a:ea typeface="Calibri" panose="020F0502020204030204" pitchFamily="34" charset="0"/>
              </a:rPr>
              <a:t> </a:t>
            </a:r>
            <a:r>
              <a:rPr lang="en-IN" sz="1200" dirty="0">
                <a:latin typeface="Real Text Pro"/>
                <a:ea typeface="Calibri" panose="020F0502020204030204" pitchFamily="34" charset="0"/>
              </a:rPr>
              <a:t>traffic information,</a:t>
            </a:r>
            <a:r>
              <a:rPr lang="en-IN" sz="1200" dirty="0">
                <a:latin typeface="Times New Roman"/>
                <a:ea typeface="Calibri" panose="020F0502020204030204" pitchFamily="34" charset="0"/>
              </a:rPr>
              <a:t> </a:t>
            </a:r>
            <a:r>
              <a:rPr lang="en-IN" sz="1200" dirty="0">
                <a:effectLst/>
                <a:latin typeface="Times New Roman"/>
                <a:ea typeface="Calibri" panose="020F0502020204030204" pitchFamily="34" charset="0"/>
              </a:rPr>
              <a:t>etc.</a:t>
            </a:r>
            <a:r>
              <a:rPr lang="en-IN" sz="1200" dirty="0">
                <a:latin typeface="Times New Roman"/>
                <a:ea typeface="Calibri" panose="020F0502020204030204" pitchFamily="34" charset="0"/>
              </a:rPr>
              <a:t> </a:t>
            </a:r>
            <a:endParaRPr lang="en-US" sz="1200" dirty="0">
              <a:latin typeface="Calibri"/>
              <a:ea typeface="Calibri" panose="020F0502020204030204" pitchFamily="34" charset="0"/>
              <a:cs typeface="Arial" panose="020B0604020202020204" pitchFamily="34" charset="0"/>
            </a:endParaRPr>
          </a:p>
          <a:p>
            <a:pPr marL="227965" indent="-227965">
              <a:lnSpc>
                <a:spcPct val="100000"/>
              </a:lnSpc>
            </a:pPr>
            <a:r>
              <a:rPr lang="en-IN" sz="1200" dirty="0">
                <a:latin typeface="Real Text Pro"/>
              </a:rPr>
              <a:t>Reducing traffic accidents is an important public safety challenge</a:t>
            </a:r>
          </a:p>
          <a:p>
            <a:pPr marL="227965" indent="-227965">
              <a:lnSpc>
                <a:spcPct val="100000"/>
              </a:lnSpc>
            </a:pPr>
            <a:r>
              <a:rPr lang="en-IN" sz="1200" dirty="0">
                <a:latin typeface="Real Text Pro"/>
                <a:cs typeface="Times New Roman"/>
              </a:rPr>
              <a:t>Accidents can be reduced by identifying accident hotspot locations. </a:t>
            </a:r>
            <a:endParaRPr lang="en-IN" sz="1200" dirty="0"/>
          </a:p>
          <a:p>
            <a:pPr marL="227965" indent="-227965">
              <a:lnSpc>
                <a:spcPct val="100000"/>
              </a:lnSpc>
            </a:pPr>
            <a:r>
              <a:rPr lang="en-IN" sz="1200" dirty="0">
                <a:effectLst/>
                <a:latin typeface="Times New Roman"/>
                <a:ea typeface="Calibri" panose="020F0502020204030204" pitchFamily="34" charset="0"/>
              </a:rPr>
              <a:t>Using our analysis, we plan to find out the most important factors that </a:t>
            </a:r>
            <a:r>
              <a:rPr lang="en-IN" sz="1200" dirty="0">
                <a:latin typeface="Times New Roman"/>
                <a:ea typeface="Calibri" panose="020F0502020204030204" pitchFamily="34" charset="0"/>
              </a:rPr>
              <a:t>determine the severity of an accident</a:t>
            </a:r>
            <a:r>
              <a:rPr lang="en-IN" sz="1200" dirty="0">
                <a:effectLst/>
                <a:latin typeface="Times New Roman"/>
                <a:ea typeface="Calibri" panose="020F0502020204030204" pitchFamily="34" charset="0"/>
              </a:rPr>
              <a:t>.</a:t>
            </a:r>
            <a:r>
              <a:rPr lang="en-IN" sz="1200" dirty="0">
                <a:latin typeface="Times New Roman"/>
                <a:ea typeface="Calibri" panose="020F0502020204030204" pitchFamily="34" charset="0"/>
              </a:rPr>
              <a:t> </a:t>
            </a:r>
            <a:endParaRPr lang="en-IN" sz="1200" dirty="0">
              <a:latin typeface="Times New Roman"/>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65391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a:effectLst/>
                <a:latin typeface="Times New Roman"/>
                <a:ea typeface="Calibri" panose="020F0502020204030204" pitchFamily="34" charset="0"/>
                <a:cs typeface="Times New Roman"/>
              </a:rPr>
              <a:t>The USA accident dataset </a:t>
            </a:r>
            <a:r>
              <a:rPr lang="en-IN" dirty="0">
                <a:latin typeface="Real Text Pro"/>
                <a:ea typeface="Calibri" panose="020F0502020204030204" pitchFamily="34" charset="0"/>
              </a:rPr>
              <a:t>is a countrywide traffic accident dataset collected between </a:t>
            </a:r>
            <a:r>
              <a:rPr lang="en-IN" dirty="0">
                <a:latin typeface="Times New Roman"/>
                <a:ea typeface="Calibri" panose="020F0502020204030204" pitchFamily="34" charset="0"/>
              </a:rPr>
              <a:t>March 2016</a:t>
            </a:r>
            <a:r>
              <a:rPr lang="en-IN" dirty="0">
                <a:effectLst/>
                <a:latin typeface="Times New Roman"/>
                <a:ea typeface="Calibri" panose="020F0502020204030204" pitchFamily="34" charset="0"/>
              </a:rPr>
              <a:t> </a:t>
            </a:r>
            <a:r>
              <a:rPr lang="en-IN" dirty="0">
                <a:latin typeface="Times New Roman"/>
                <a:ea typeface="Calibri" panose="020F0502020204030204" pitchFamily="34" charset="0"/>
              </a:rPr>
              <a:t>and </a:t>
            </a:r>
            <a:r>
              <a:rPr lang="en-IN" dirty="0">
                <a:effectLst/>
                <a:latin typeface="Times New Roman"/>
                <a:ea typeface="Calibri" panose="020F0502020204030204" pitchFamily="34" charset="0"/>
              </a:rPr>
              <a:t>December </a:t>
            </a:r>
            <a:r>
              <a:rPr lang="en-IN" dirty="0">
                <a:latin typeface="Times New Roman"/>
                <a:ea typeface="Calibri" panose="020F0502020204030204" pitchFamily="34" charset="0"/>
              </a:rPr>
              <a:t>2021</a:t>
            </a:r>
            <a:r>
              <a:rPr lang="en-IN" dirty="0">
                <a:effectLst/>
                <a:latin typeface="Times New Roman"/>
                <a:ea typeface="Calibri" panose="020F0502020204030204" pitchFamily="34" charset="0"/>
              </a:rPr>
              <a:t> across 49 states of the United States</a:t>
            </a:r>
            <a:r>
              <a:rPr lang="en-IN" dirty="0">
                <a:latin typeface="Times New Roman"/>
                <a:ea typeface="Calibri" panose="020F0502020204030204" pitchFamily="34" charset="0"/>
              </a:rPr>
              <a:t>.</a:t>
            </a:r>
            <a:endParaRPr lang="en-IN" dirty="0">
              <a:latin typeface="Times New Roman" panose="02020603050405020304" pitchFamily="18" charset="0"/>
              <a:ea typeface="Calibri" panose="020F0502020204030204" pitchFamily="34" charset="0"/>
            </a:endParaRPr>
          </a:p>
          <a:p>
            <a:pPr marL="0" indent="0">
              <a:buNone/>
            </a:pPr>
            <a:r>
              <a:rPr lang="en-IN" dirty="0">
                <a:latin typeface="Times New Roman"/>
                <a:cs typeface="Times New Roman"/>
              </a:rPr>
              <a:t>It consists of 2.8 million records of car accidents from </a:t>
            </a:r>
            <a:endParaRPr lang="en-IN" dirty="0"/>
          </a:p>
          <a:p>
            <a:pPr marL="0" indent="0">
              <a:buNone/>
            </a:pPr>
            <a:r>
              <a:rPr lang="en-IN" dirty="0">
                <a:latin typeface="Times New Roman"/>
                <a:ea typeface="Calibri" panose="020F0502020204030204" pitchFamily="34" charset="0"/>
                <a:cs typeface="Times New Roman"/>
              </a:rPr>
              <a:t>It is collected</a:t>
            </a:r>
            <a:r>
              <a:rPr lang="en-IN" dirty="0">
                <a:effectLst/>
                <a:latin typeface="Times New Roman"/>
                <a:ea typeface="Calibri" panose="020F0502020204030204" pitchFamily="34" charset="0"/>
              </a:rPr>
              <a:t> from Kaggle under the title US Accidents.</a:t>
            </a:r>
            <a:r>
              <a:rPr lang="en-IN" dirty="0">
                <a:latin typeface="Times New Roman"/>
                <a:ea typeface="Calibri" panose="020F0502020204030204" pitchFamily="34" charset="0"/>
              </a:rPr>
              <a:t> </a:t>
            </a:r>
            <a:endParaRPr lang="en-IN" dirty="0">
              <a:latin typeface="Times New Roman" panose="02020603050405020304" pitchFamily="18" charset="0"/>
              <a:ea typeface="Calibri" panose="020F0502020204030204" pitchFamily="34" charset="0"/>
            </a:endParaRPr>
          </a:p>
          <a:p>
            <a:pPr marL="0" indent="0">
              <a:buNone/>
            </a:pPr>
            <a:r>
              <a:rPr lang="en-IN" dirty="0">
                <a:effectLst/>
                <a:latin typeface="Times New Roman"/>
                <a:ea typeface="Calibri" panose="020F0502020204030204" pitchFamily="34" charset="0"/>
              </a:rPr>
              <a:t>The data set has </a:t>
            </a:r>
            <a:r>
              <a:rPr lang="en-IN" dirty="0">
                <a:latin typeface="Times New Roman"/>
                <a:ea typeface="Calibri" panose="020F0502020204030204" pitchFamily="34" charset="0"/>
              </a:rPr>
              <a:t>47 </a:t>
            </a:r>
            <a:r>
              <a:rPr lang="en-IN" dirty="0">
                <a:effectLst/>
                <a:latin typeface="Times New Roman"/>
                <a:ea typeface="Calibri" panose="020F0502020204030204" pitchFamily="34" charset="0"/>
              </a:rPr>
              <a:t>variables with </a:t>
            </a:r>
            <a:r>
              <a:rPr lang="en-IN" dirty="0">
                <a:latin typeface="Times New Roman"/>
                <a:ea typeface="Calibri" panose="020F0502020204030204" pitchFamily="34" charset="0"/>
              </a:rPr>
              <a:t>16</a:t>
            </a:r>
            <a:r>
              <a:rPr lang="en-IN" dirty="0">
                <a:effectLst/>
                <a:latin typeface="Times New Roman"/>
                <a:ea typeface="Calibri" panose="020F0502020204030204" pitchFamily="34" charset="0"/>
              </a:rPr>
              <a:t> categorical variables, 13 Boolean variables, </a:t>
            </a:r>
            <a:r>
              <a:rPr lang="en-IN" dirty="0">
                <a:latin typeface="Times New Roman"/>
                <a:ea typeface="Calibri" panose="020F0502020204030204" pitchFamily="34" charset="0"/>
              </a:rPr>
              <a:t>15</a:t>
            </a:r>
            <a:r>
              <a:rPr lang="en-IN" dirty="0">
                <a:effectLst/>
                <a:latin typeface="Times New Roman"/>
                <a:ea typeface="Calibri" panose="020F0502020204030204" pitchFamily="34" charset="0"/>
              </a:rPr>
              <a:t> numerical variables, 2 Date Time stamps, and 1 string. Out of the </a:t>
            </a:r>
            <a:r>
              <a:rPr lang="en-IN" dirty="0">
                <a:latin typeface="Times New Roman"/>
                <a:ea typeface="Calibri" panose="020F0502020204030204" pitchFamily="34" charset="0"/>
              </a:rPr>
              <a:t>47</a:t>
            </a:r>
            <a:r>
              <a:rPr lang="en-IN" dirty="0">
                <a:effectLst/>
                <a:latin typeface="Times New Roman"/>
                <a:ea typeface="Calibri" panose="020F0502020204030204" pitchFamily="34" charset="0"/>
              </a:rPr>
              <a:t> variables, 12 of them are traffic attributes, 9 of them are location attributes, 11 of them are weather attributes, and 13 of them are point of interest (POI) attributes. This study will be a subset of the US-Accidents dataset occurred in New England region of the United States comprising the states of Maine, Vermont, New Hampshire, Massachusetts, Connecticut and Rhode Island.</a:t>
            </a:r>
            <a:r>
              <a:rPr lang="en-IN" dirty="0">
                <a:latin typeface="Times New Roman"/>
                <a:ea typeface="Calibri" panose="020F0502020204030204" pitchFamily="34" charset="0"/>
              </a:rPr>
              <a:t> </a:t>
            </a:r>
            <a:endParaRPr lang="en-IN" dirty="0">
              <a:effectLst/>
              <a:latin typeface="Times New Roman" panose="02020603050405020304" pitchFamily="18" charset="0"/>
              <a:ea typeface="Calibri" panose="020F0502020204030204" pitchFamily="34" charset="0"/>
            </a:endParaRPr>
          </a:p>
          <a:p>
            <a:pPr marL="0" indent="0">
              <a:buNone/>
            </a:pPr>
            <a:endParaRPr lang="en-IN" dirty="0">
              <a:latin typeface="Times New Roman" panose="02020603050405020304" pitchFamily="18" charset="0"/>
            </a:endParaRPr>
          </a:p>
          <a:p>
            <a:pPr marL="0" indent="0">
              <a:buNone/>
            </a:pPr>
            <a:endParaRPr lang="en-US" sz="1800" dirty="0"/>
          </a:p>
          <a:p>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113815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2180470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66909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1280697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7401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According to a few experts, this driving behavior is likely to reflect widespread psychological feelings like isolation, loneliness, and depression. It is also said by a researcher that, along with high road accidents there are also other pandemic trends like the skyrocketing sales of alcohol, drug overdoses, and increase in homicides. </a:t>
            </a:r>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1366637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Real Text Pro"/>
              </a:rPr>
              <a:t>More accidents have taken place during the </a:t>
            </a:r>
            <a:r>
              <a:rPr lang="en-US" sz="1200" b="1" dirty="0">
                <a:latin typeface="Real Text Pro"/>
              </a:rPr>
              <a:t>pandemic </a:t>
            </a:r>
            <a:r>
              <a:rPr lang="en-US" sz="1200" dirty="0">
                <a:latin typeface="Real Text Pro"/>
              </a:rPr>
              <a:t>- stress, depression, the influence of alcohol or drugs - </a:t>
            </a:r>
            <a:r>
              <a:rPr lang="en-US" sz="1200" b="1" dirty="0">
                <a:latin typeface="Real Text Pro"/>
              </a:rPr>
              <a:t>behavioral factors</a:t>
            </a:r>
            <a:endParaRPr lang="en-IN" dirty="0"/>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1114412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1">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3"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7" name="Subtitle 2"/>
          <p:cNvSpPr>
            <a:spLocks noGrp="1"/>
          </p:cNvSpPr>
          <p:nvPr>
            <p:ph type="subTitle" idx="1"/>
          </p:nvPr>
        </p:nvSpPr>
        <p:spPr>
          <a:xfrm>
            <a:off x="631373" y="3376260"/>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3C37B0A4-4810-9B4F-998C-6AF20A816489}"/>
              </a:ext>
            </a:extLst>
          </p:cNvPr>
          <p:cNvPicPr>
            <a:picLocks noChangeAspect="1"/>
          </p:cNvPicPr>
          <p:nvPr userDrawn="1"/>
        </p:nvPicPr>
        <p:blipFill>
          <a:blip r:embed="rId2"/>
          <a:stretch>
            <a:fillRect/>
          </a:stretch>
        </p:blipFill>
        <p:spPr>
          <a:xfrm>
            <a:off x="6318913" y="1596789"/>
            <a:ext cx="6637296" cy="663729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b">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11" name="Title 1"/>
          <p:cNvSpPr>
            <a:spLocks noGrp="1"/>
          </p:cNvSpPr>
          <p:nvPr>
            <p:ph type="title"/>
          </p:nvPr>
        </p:nvSpPr>
        <p:spPr>
          <a:xfrm>
            <a:off x="838200" y="365127"/>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5"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_ligh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7"/>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Image_a">
    <p:spTree>
      <p:nvGrpSpPr>
        <p:cNvPr id="1" name=""/>
        <p:cNvGrpSpPr/>
        <p:nvPr/>
      </p:nvGrpSpPr>
      <p:grpSpPr>
        <a:xfrm>
          <a:off x="0" y="0"/>
          <a:ext cx="0" cy="0"/>
          <a:chOff x="0" y="0"/>
          <a:chExt cx="0" cy="0"/>
        </a:xfrm>
      </p:grpSpPr>
      <p:sp>
        <p:nvSpPr>
          <p:cNvPr id="9" name="Rectangle 8"/>
          <p:cNvSpPr/>
          <p:nvPr userDrawn="1"/>
        </p:nvSpPr>
        <p:spPr>
          <a:xfrm>
            <a:off x="4974772"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latin typeface="Real Text Pro" charset="0"/>
                <a:ea typeface="Real Text Pro" charset="0"/>
                <a:cs typeface="Real Text Pro" charset="0"/>
              </a:defRPr>
            </a:lvl1pPr>
            <a:lvl2pPr marL="742939" indent="-285750">
              <a:buFont typeface="Arial" panose="020B0604020202020204" pitchFamily="34" charset="0"/>
              <a:buChar char="•"/>
              <a:defRPr sz="1400"/>
            </a:lvl2pPr>
            <a:lvl3pPr marL="1085827" indent="-171450">
              <a:buFont typeface="Arial" panose="020B0604020202020204" pitchFamily="34" charset="0"/>
              <a:buChar char="•"/>
              <a:defRPr sz="1200"/>
            </a:lvl3pPr>
            <a:lvl4pPr marL="1543016" indent="-171450">
              <a:buFont typeface="Arial" panose="020B0604020202020204" pitchFamily="34" charset="0"/>
              <a:buChar char="•"/>
              <a:defRPr sz="1000"/>
            </a:lvl4pPr>
            <a:lvl5pPr marL="2000204" indent="-171450">
              <a:buFont typeface="Arial" panose="020B0604020202020204" pitchFamily="34" charset="0"/>
              <a:buChar char="•"/>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Title Here – Image on Black</a:t>
            </a:r>
          </a:p>
        </p:txBody>
      </p:sp>
      <p:cxnSp>
        <p:nvCxnSpPr>
          <p:cNvPr id="10" name="Straight Connector 9"/>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6" name="Picture Placeholder 5">
            <a:extLst>
              <a:ext uri="{FF2B5EF4-FFF2-40B4-BE49-F238E27FC236}">
                <a16:creationId xmlns:a16="http://schemas.microsoft.com/office/drawing/2014/main" id="{2ADCC06A-3F72-4A46-B666-4BC6A0CBBE09}"/>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31725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bg1"/>
                </a:solidFill>
              </a:defRPr>
            </a:lvl2pPr>
            <a:lvl3pPr marL="1085827" indent="-171450">
              <a:buFont typeface="Arial" panose="020B0604020202020204" pitchFamily="34" charset="0"/>
              <a:buChar char="•"/>
              <a:defRPr sz="1200">
                <a:solidFill>
                  <a:schemeClr val="bg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a:p>
            <a:pPr lvl="0"/>
            <a:endParaRPr lang="en-US"/>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Title Here – Image on White</a:t>
            </a:r>
          </a:p>
        </p:txBody>
      </p:sp>
      <p:cxnSp>
        <p:nvCxnSpPr>
          <p:cNvPr id="9" name="Straight Connector 8"/>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Bleed Image with Content_Light">
    <p:spTree>
      <p:nvGrpSpPr>
        <p:cNvPr id="1" name=""/>
        <p:cNvGrpSpPr/>
        <p:nvPr/>
      </p:nvGrpSpPr>
      <p:grpSpPr>
        <a:xfrm>
          <a:off x="0" y="0"/>
          <a:ext cx="0" cy="0"/>
          <a:chOff x="0" y="0"/>
          <a:chExt cx="0" cy="0"/>
        </a:xfrm>
      </p:grpSpPr>
      <p:sp>
        <p:nvSpPr>
          <p:cNvPr id="9" name="Rectangle 8"/>
          <p:cNvSpPr/>
          <p:nvPr userDrawn="1"/>
        </p:nvSpPr>
        <p:spPr>
          <a:xfrm>
            <a:off x="0" y="0"/>
            <a:ext cx="496388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tx1"/>
                </a:solidFill>
                <a:latin typeface="Real Text Pro" charset="0"/>
                <a:ea typeface="Real Text Pro" charset="0"/>
                <a:cs typeface="Real Text Pro"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tx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tx1"/>
                </a:solidFill>
              </a:defRPr>
            </a:lvl2pPr>
            <a:lvl3pPr marL="1085827" indent="-171450">
              <a:buFont typeface="Arial" panose="020B0604020202020204" pitchFamily="34" charset="0"/>
              <a:buChar char="•"/>
              <a:defRPr sz="1200">
                <a:solidFill>
                  <a:schemeClr val="tx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p:nvPr>
        </p:nvSpPr>
        <p:spPr>
          <a:xfrm>
            <a:off x="-109973" y="-44532"/>
            <a:ext cx="5226933" cy="6947063"/>
          </a:xfrm>
        </p:spPr>
        <p:txBody>
          <a:bodyPr/>
          <a:lstStyle>
            <a:lvl1pPr marL="0" indent="0">
              <a:buNone/>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Bleed Image with Content_Dark">
    <p:spTree>
      <p:nvGrpSpPr>
        <p:cNvPr id="1" name=""/>
        <p:cNvGrpSpPr/>
        <p:nvPr/>
      </p:nvGrpSpPr>
      <p:grpSpPr>
        <a:xfrm>
          <a:off x="0" y="0"/>
          <a:ext cx="0" cy="0"/>
          <a:chOff x="0" y="0"/>
          <a:chExt cx="0" cy="0"/>
        </a:xfrm>
      </p:grpSpPr>
      <p:sp>
        <p:nvSpPr>
          <p:cNvPr id="9" name="Rectangle 8"/>
          <p:cNvSpPr/>
          <p:nvPr userDrawn="1"/>
        </p:nvSpPr>
        <p:spPr>
          <a:xfrm>
            <a:off x="4989689" y="-1"/>
            <a:ext cx="7202311" cy="69025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bg1"/>
                </a:solidFill>
                <a:latin typeface="Real Text Pro" charset="0"/>
                <a:ea typeface="Real Text Pro" charset="0"/>
                <a:cs typeface="Real Text Pro"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bg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bg1"/>
                </a:solidFill>
              </a:defRPr>
            </a:lvl2pPr>
            <a:lvl3pPr marL="1085827" indent="-171450">
              <a:buFont typeface="Arial" panose="020B0604020202020204" pitchFamily="34" charset="0"/>
              <a:buChar char="•"/>
              <a:defRPr sz="1200">
                <a:solidFill>
                  <a:schemeClr val="bg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hasCustomPrompt="1"/>
          </p:nvPr>
        </p:nvSpPr>
        <p:spPr>
          <a:xfrm>
            <a:off x="-237244" y="-44532"/>
            <a:ext cx="5226933" cy="6947063"/>
          </a:xfrm>
        </p:spPr>
        <p:txBody>
          <a:bodyPr/>
          <a:lstStyle>
            <a:lvl1pPr marL="0" indent="0">
              <a:buNone/>
              <a:defRPr/>
            </a:lvl1pPr>
          </a:lstStyle>
          <a:p>
            <a:r>
              <a:rPr lang="en-US"/>
              <a:t>	</a:t>
            </a:r>
          </a:p>
          <a:p>
            <a:r>
              <a:rPr lang="en-US"/>
              <a:t>	</a:t>
            </a:r>
          </a:p>
        </p:txBody>
      </p:sp>
      <p:pic>
        <p:nvPicPr>
          <p:cNvPr id="10" name="Picture 9">
            <a:extLst>
              <a:ext uri="{FF2B5EF4-FFF2-40B4-BE49-F238E27FC236}">
                <a16:creationId xmlns:a16="http://schemas.microsoft.com/office/drawing/2014/main" id="{E683422E-96A1-C046-B5A3-EBB9EF54C189}"/>
              </a:ext>
            </a:extLst>
          </p:cNvPr>
          <p:cNvPicPr>
            <a:picLocks noChangeAspect="1"/>
          </p:cNvPicPr>
          <p:nvPr userDrawn="1"/>
        </p:nvPicPr>
        <p:blipFill>
          <a:blip r:embed="rId2"/>
          <a:stretch>
            <a:fillRect/>
          </a:stretch>
        </p:blipFill>
        <p:spPr>
          <a:xfrm>
            <a:off x="10604771" y="5559425"/>
            <a:ext cx="1079500" cy="830792"/>
          </a:xfrm>
          <a:prstGeom prst="rect">
            <a:avLst/>
          </a:prstGeom>
        </p:spPr>
      </p:pic>
    </p:spTree>
    <p:extLst>
      <p:ext uri="{BB962C8B-B14F-4D97-AF65-F5344CB8AC3E}">
        <p14:creationId xmlns:p14="http://schemas.microsoft.com/office/powerpoint/2010/main" val="402612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p>
            <a:endParaRPr lang="en-US"/>
          </a:p>
        </p:txBody>
      </p:sp>
    </p:spTree>
    <p:extLst>
      <p:ext uri="{BB962C8B-B14F-4D97-AF65-F5344CB8AC3E}">
        <p14:creationId xmlns:p14="http://schemas.microsoft.com/office/powerpoint/2010/main" val="1593651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SmartArt Example</a:t>
            </a:r>
          </a:p>
        </p:txBody>
      </p:sp>
      <p:sp>
        <p:nvSpPr>
          <p:cNvPr id="6" name="SmartArt Placeholder 5">
            <a:extLst>
              <a:ext uri="{FF2B5EF4-FFF2-40B4-BE49-F238E27FC236}">
                <a16:creationId xmlns:a16="http://schemas.microsoft.com/office/drawing/2014/main" id="{12773BB6-5B99-1C4F-8F4B-472D3A76FEE3}"/>
              </a:ext>
            </a:extLst>
          </p:cNvPr>
          <p:cNvSpPr>
            <a:spLocks noGrp="1"/>
          </p:cNvSpPr>
          <p:nvPr>
            <p:ph type="dgm" sz="quarter" idx="11"/>
          </p:nvPr>
        </p:nvSpPr>
        <p:spPr>
          <a:xfrm>
            <a:off x="838200" y="1690688"/>
            <a:ext cx="10515600" cy="4665662"/>
          </a:xfrm>
        </p:spPr>
        <p:txBody>
          <a:bodyPr/>
          <a:lstStyle/>
          <a:p>
            <a:endParaRPr lang="en-US"/>
          </a:p>
        </p:txBody>
      </p:sp>
    </p:spTree>
    <p:extLst>
      <p:ext uri="{BB962C8B-B14F-4D97-AF65-F5344CB8AC3E}">
        <p14:creationId xmlns:p14="http://schemas.microsoft.com/office/powerpoint/2010/main" val="62710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Table Example</a:t>
            </a:r>
          </a:p>
        </p:txBody>
      </p:sp>
      <p:sp>
        <p:nvSpPr>
          <p:cNvPr id="5" name="Table Placeholder 4">
            <a:extLst>
              <a:ext uri="{FF2B5EF4-FFF2-40B4-BE49-F238E27FC236}">
                <a16:creationId xmlns:a16="http://schemas.microsoft.com/office/drawing/2014/main" id="{4836C344-5A38-7644-96BD-E1AA1C795819}"/>
              </a:ext>
            </a:extLst>
          </p:cNvPr>
          <p:cNvSpPr>
            <a:spLocks noGrp="1"/>
          </p:cNvSpPr>
          <p:nvPr>
            <p:ph type="tbl" sz="quarter" idx="11"/>
          </p:nvPr>
        </p:nvSpPr>
        <p:spPr>
          <a:xfrm>
            <a:off x="838200" y="1690688"/>
            <a:ext cx="10515600" cy="4410075"/>
          </a:xfrm>
        </p:spPr>
        <p:txBody>
          <a:bodyPr/>
          <a:lstStyle/>
          <a:p>
            <a:endParaRPr lang="en-US"/>
          </a:p>
        </p:txBody>
      </p:sp>
    </p:spTree>
    <p:extLst>
      <p:ext uri="{BB962C8B-B14F-4D97-AF65-F5344CB8AC3E}">
        <p14:creationId xmlns:p14="http://schemas.microsoft.com/office/powerpoint/2010/main" val="405973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9"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7404101" y="368300"/>
            <a:ext cx="4552951"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_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90"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5" name="Straight Connector 4"/>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5" y="3528579"/>
            <a:ext cx="3505201" cy="233680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_Dark">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90"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3" y="3528578"/>
            <a:ext cx="3505203"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Slide1">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3"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7" name="Subtitle 2"/>
          <p:cNvSpPr>
            <a:spLocks noGrp="1"/>
          </p:cNvSpPr>
          <p:nvPr>
            <p:ph type="subTitle" idx="1"/>
          </p:nvPr>
        </p:nvSpPr>
        <p:spPr>
          <a:xfrm>
            <a:off x="631373" y="3376260"/>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3C37B0A4-4810-9B4F-998C-6AF20A816489}"/>
              </a:ext>
            </a:extLst>
          </p:cNvPr>
          <p:cNvPicPr>
            <a:picLocks noChangeAspect="1"/>
          </p:cNvPicPr>
          <p:nvPr userDrawn="1"/>
        </p:nvPicPr>
        <p:blipFill>
          <a:blip r:embed="rId2"/>
          <a:stretch>
            <a:fillRect/>
          </a:stretch>
        </p:blipFill>
        <p:spPr>
          <a:xfrm>
            <a:off x="6318913" y="1596789"/>
            <a:ext cx="6637296" cy="6637296"/>
          </a:xfrm>
          <a:prstGeom prst="rect">
            <a:avLst/>
          </a:prstGeom>
        </p:spPr>
      </p:pic>
    </p:spTree>
    <p:extLst>
      <p:ext uri="{BB962C8B-B14F-4D97-AF65-F5344CB8AC3E}">
        <p14:creationId xmlns:p14="http://schemas.microsoft.com/office/powerpoint/2010/main" val="2400101762"/>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lide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9"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7404101" y="368300"/>
            <a:ext cx="4552951" cy="6325056"/>
          </a:xfrm>
          <a:prstGeom prst="rect">
            <a:avLst/>
          </a:prstGeom>
        </p:spPr>
      </p:pic>
    </p:spTree>
    <p:extLst>
      <p:ext uri="{BB962C8B-B14F-4D97-AF65-F5344CB8AC3E}">
        <p14:creationId xmlns:p14="http://schemas.microsoft.com/office/powerpoint/2010/main" val="96311033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lide1b">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3" name="Picture 2">
            <a:extLst>
              <a:ext uri="{FF2B5EF4-FFF2-40B4-BE49-F238E27FC236}">
                <a16:creationId xmlns:a16="http://schemas.microsoft.com/office/drawing/2014/main" id="{04D5C361-C930-D14F-86CB-4BC427DEAC21}"/>
              </a:ext>
            </a:extLst>
          </p:cNvPr>
          <p:cNvPicPr>
            <a:picLocks noChangeAspect="1"/>
          </p:cNvPicPr>
          <p:nvPr userDrawn="1"/>
        </p:nvPicPr>
        <p:blipFill>
          <a:blip r:embed="rId2"/>
          <a:stretch>
            <a:fillRect/>
          </a:stretch>
        </p:blipFill>
        <p:spPr>
          <a:xfrm>
            <a:off x="5934531" y="1248552"/>
            <a:ext cx="7075199" cy="7075199"/>
          </a:xfrm>
          <a:prstGeom prst="rect">
            <a:avLst/>
          </a:prstGeom>
        </p:spPr>
      </p:pic>
    </p:spTree>
    <p:extLst>
      <p:ext uri="{BB962C8B-B14F-4D97-AF65-F5344CB8AC3E}">
        <p14:creationId xmlns:p14="http://schemas.microsoft.com/office/powerpoint/2010/main" val="180584490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2b">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11"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2" name="Picture 1"/>
          <p:cNvPicPr>
            <a:picLocks noChangeAspect="1"/>
          </p:cNvPicPr>
          <p:nvPr userDrawn="1"/>
        </p:nvPicPr>
        <p:blipFill>
          <a:blip r:embed="rId2"/>
          <a:stretch>
            <a:fillRect/>
          </a:stretch>
        </p:blipFill>
        <p:spPr>
          <a:xfrm>
            <a:off x="7404101" y="368300"/>
            <a:ext cx="4552951" cy="6325056"/>
          </a:xfrm>
          <a:prstGeom prst="rect">
            <a:avLst/>
          </a:prstGeom>
        </p:spPr>
      </p:pic>
    </p:spTree>
    <p:extLst>
      <p:ext uri="{BB962C8B-B14F-4D97-AF65-F5344CB8AC3E}">
        <p14:creationId xmlns:p14="http://schemas.microsoft.com/office/powerpoint/2010/main" val="168334530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1c">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AA7869F9-CB14-FF4B-ADA3-C32AF9509A80}"/>
              </a:ext>
            </a:extLst>
          </p:cNvPr>
          <p:cNvPicPr>
            <a:picLocks noChangeAspect="1"/>
          </p:cNvPicPr>
          <p:nvPr userDrawn="1"/>
        </p:nvPicPr>
        <p:blipFill>
          <a:blip r:embed="rId2"/>
          <a:stretch>
            <a:fillRect/>
          </a:stretch>
        </p:blipFill>
        <p:spPr>
          <a:xfrm>
            <a:off x="5936610" y="1248551"/>
            <a:ext cx="7075199" cy="7075199"/>
          </a:xfrm>
          <a:prstGeom prst="rect">
            <a:avLst/>
          </a:prstGeom>
        </p:spPr>
      </p:pic>
    </p:spTree>
    <p:extLst>
      <p:ext uri="{BB962C8B-B14F-4D97-AF65-F5344CB8AC3E}">
        <p14:creationId xmlns:p14="http://schemas.microsoft.com/office/powerpoint/2010/main" val="404783981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vl1pPr>
          </a:lstStyle>
          <a:p>
            <a:r>
              <a:rPr lang="en-US"/>
              <a:t>Section Page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Subtitle</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9958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9"/>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199170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_Black">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9"/>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23657739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lide1b">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3" name="Picture 2">
            <a:extLst>
              <a:ext uri="{FF2B5EF4-FFF2-40B4-BE49-F238E27FC236}">
                <a16:creationId xmlns:a16="http://schemas.microsoft.com/office/drawing/2014/main" id="{04D5C361-C930-D14F-86CB-4BC427DEAC21}"/>
              </a:ext>
            </a:extLst>
          </p:cNvPr>
          <p:cNvPicPr>
            <a:picLocks noChangeAspect="1"/>
          </p:cNvPicPr>
          <p:nvPr userDrawn="1"/>
        </p:nvPicPr>
        <p:blipFill>
          <a:blip r:embed="rId2"/>
          <a:stretch>
            <a:fillRect/>
          </a:stretch>
        </p:blipFill>
        <p:spPr>
          <a:xfrm>
            <a:off x="5934531" y="1248552"/>
            <a:ext cx="7075199" cy="707519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5995"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955349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_b">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11" name="Title 1"/>
          <p:cNvSpPr>
            <a:spLocks noGrp="1"/>
          </p:cNvSpPr>
          <p:nvPr>
            <p:ph type="title"/>
          </p:nvPr>
        </p:nvSpPr>
        <p:spPr>
          <a:xfrm>
            <a:off x="838200" y="365127"/>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553888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5"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4206803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_ligh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7"/>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32594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Image_a">
    <p:spTree>
      <p:nvGrpSpPr>
        <p:cNvPr id="1" name=""/>
        <p:cNvGrpSpPr/>
        <p:nvPr/>
      </p:nvGrpSpPr>
      <p:grpSpPr>
        <a:xfrm>
          <a:off x="0" y="0"/>
          <a:ext cx="0" cy="0"/>
          <a:chOff x="0" y="0"/>
          <a:chExt cx="0" cy="0"/>
        </a:xfrm>
      </p:grpSpPr>
      <p:sp>
        <p:nvSpPr>
          <p:cNvPr id="9" name="Rectangle 8"/>
          <p:cNvSpPr/>
          <p:nvPr userDrawn="1"/>
        </p:nvSpPr>
        <p:spPr>
          <a:xfrm>
            <a:off x="4974772"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latin typeface="Real Text Pro" charset="0"/>
                <a:ea typeface="Real Text Pro" charset="0"/>
                <a:cs typeface="Real Text Pro" charset="0"/>
              </a:defRPr>
            </a:lvl1pPr>
            <a:lvl2pPr marL="742939" indent="-285750">
              <a:buFont typeface="Arial" panose="020B0604020202020204" pitchFamily="34" charset="0"/>
              <a:buChar char="•"/>
              <a:defRPr sz="1400"/>
            </a:lvl2pPr>
            <a:lvl3pPr marL="1085827" indent="-171450">
              <a:buFont typeface="Arial" panose="020B0604020202020204" pitchFamily="34" charset="0"/>
              <a:buChar char="•"/>
              <a:defRPr sz="1200"/>
            </a:lvl3pPr>
            <a:lvl4pPr marL="1543016" indent="-171450">
              <a:buFont typeface="Arial" panose="020B0604020202020204" pitchFamily="34" charset="0"/>
              <a:buChar char="•"/>
              <a:defRPr sz="1000"/>
            </a:lvl4pPr>
            <a:lvl5pPr marL="2000204" indent="-171450">
              <a:buFont typeface="Arial" panose="020B0604020202020204" pitchFamily="34" charset="0"/>
              <a:buChar char="•"/>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Title Here – Image on Black</a:t>
            </a:r>
          </a:p>
        </p:txBody>
      </p:sp>
      <p:cxnSp>
        <p:nvCxnSpPr>
          <p:cNvPr id="10" name="Straight Connector 9"/>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6" name="Picture Placeholder 5">
            <a:extLst>
              <a:ext uri="{FF2B5EF4-FFF2-40B4-BE49-F238E27FC236}">
                <a16:creationId xmlns:a16="http://schemas.microsoft.com/office/drawing/2014/main" id="{2ADCC06A-3F72-4A46-B666-4BC6A0CBBE09}"/>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41624664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bg1"/>
                </a:solidFill>
              </a:defRPr>
            </a:lvl2pPr>
            <a:lvl3pPr marL="1085827" indent="-171450">
              <a:buFont typeface="Arial" panose="020B0604020202020204" pitchFamily="34" charset="0"/>
              <a:buChar char="•"/>
              <a:defRPr sz="1200">
                <a:solidFill>
                  <a:schemeClr val="bg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a:p>
            <a:pPr lvl="0"/>
            <a:endParaRPr lang="en-US"/>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Title Here – Image on White</a:t>
            </a:r>
          </a:p>
        </p:txBody>
      </p:sp>
      <p:cxnSp>
        <p:nvCxnSpPr>
          <p:cNvPr id="9" name="Straight Connector 8"/>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9518920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Bleed Image with Content_Light">
    <p:spTree>
      <p:nvGrpSpPr>
        <p:cNvPr id="1" name=""/>
        <p:cNvGrpSpPr/>
        <p:nvPr/>
      </p:nvGrpSpPr>
      <p:grpSpPr>
        <a:xfrm>
          <a:off x="0" y="0"/>
          <a:ext cx="0" cy="0"/>
          <a:chOff x="0" y="0"/>
          <a:chExt cx="0" cy="0"/>
        </a:xfrm>
      </p:grpSpPr>
      <p:sp>
        <p:nvSpPr>
          <p:cNvPr id="9" name="Rectangle 8"/>
          <p:cNvSpPr/>
          <p:nvPr userDrawn="1"/>
        </p:nvSpPr>
        <p:spPr>
          <a:xfrm>
            <a:off x="0" y="0"/>
            <a:ext cx="496388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tx1"/>
                </a:solidFill>
                <a:latin typeface="Real Text Pro" charset="0"/>
                <a:ea typeface="Real Text Pro" charset="0"/>
                <a:cs typeface="Real Text Pro"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tx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tx1"/>
                </a:solidFill>
              </a:defRPr>
            </a:lvl2pPr>
            <a:lvl3pPr marL="1085827" indent="-171450">
              <a:buFont typeface="Arial" panose="020B0604020202020204" pitchFamily="34" charset="0"/>
              <a:buChar char="•"/>
              <a:defRPr sz="1200">
                <a:solidFill>
                  <a:schemeClr val="tx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p:nvPr>
        </p:nvSpPr>
        <p:spPr>
          <a:xfrm>
            <a:off x="-109973" y="-44532"/>
            <a:ext cx="5226933" cy="6947063"/>
          </a:xfrm>
        </p:spPr>
        <p:txBody>
          <a:bodyPr/>
          <a:lstStyle>
            <a:lvl1pPr marL="0" indent="0">
              <a:buNone/>
              <a:defRPr/>
            </a:lvl1pPr>
          </a:lstStyle>
          <a:p>
            <a:endParaRPr lang="en-US"/>
          </a:p>
        </p:txBody>
      </p:sp>
    </p:spTree>
    <p:extLst>
      <p:ext uri="{BB962C8B-B14F-4D97-AF65-F5344CB8AC3E}">
        <p14:creationId xmlns:p14="http://schemas.microsoft.com/office/powerpoint/2010/main" val="3069994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Bleed Image with Content_Dark">
    <p:spTree>
      <p:nvGrpSpPr>
        <p:cNvPr id="1" name=""/>
        <p:cNvGrpSpPr/>
        <p:nvPr/>
      </p:nvGrpSpPr>
      <p:grpSpPr>
        <a:xfrm>
          <a:off x="0" y="0"/>
          <a:ext cx="0" cy="0"/>
          <a:chOff x="0" y="0"/>
          <a:chExt cx="0" cy="0"/>
        </a:xfrm>
      </p:grpSpPr>
      <p:sp>
        <p:nvSpPr>
          <p:cNvPr id="9" name="Rectangle 8"/>
          <p:cNvSpPr/>
          <p:nvPr userDrawn="1"/>
        </p:nvSpPr>
        <p:spPr>
          <a:xfrm>
            <a:off x="4989689" y="-1"/>
            <a:ext cx="7202311" cy="69025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bg1"/>
                </a:solidFill>
                <a:latin typeface="Real Text Pro" charset="0"/>
                <a:ea typeface="Real Text Pro" charset="0"/>
                <a:cs typeface="Real Text Pro"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bg1"/>
                </a:solidFill>
                <a:latin typeface="Real Text Pro" charset="0"/>
                <a:ea typeface="Real Text Pro" charset="0"/>
                <a:cs typeface="Real Text Pro" charset="0"/>
              </a:defRPr>
            </a:lvl1pPr>
            <a:lvl2pPr marL="742939" indent="-285750">
              <a:buFont typeface="Arial" panose="020B0604020202020204" pitchFamily="34" charset="0"/>
              <a:buChar char="•"/>
              <a:defRPr sz="1400">
                <a:solidFill>
                  <a:schemeClr val="bg1"/>
                </a:solidFill>
              </a:defRPr>
            </a:lvl2pPr>
            <a:lvl3pPr marL="1085827" indent="-171450">
              <a:buFont typeface="Arial" panose="020B0604020202020204" pitchFamily="34" charset="0"/>
              <a:buChar char="•"/>
              <a:defRPr sz="1200">
                <a:solidFill>
                  <a:schemeClr val="bg1"/>
                </a:solidFill>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hasCustomPrompt="1"/>
          </p:nvPr>
        </p:nvSpPr>
        <p:spPr>
          <a:xfrm>
            <a:off x="-237244" y="-44532"/>
            <a:ext cx="5226933" cy="6947063"/>
          </a:xfrm>
        </p:spPr>
        <p:txBody>
          <a:bodyPr/>
          <a:lstStyle>
            <a:lvl1pPr marL="0" indent="0">
              <a:buNone/>
              <a:defRPr/>
            </a:lvl1pPr>
          </a:lstStyle>
          <a:p>
            <a:r>
              <a:rPr lang="en-US"/>
              <a:t>	</a:t>
            </a:r>
          </a:p>
          <a:p>
            <a:r>
              <a:rPr lang="en-US"/>
              <a:t>	</a:t>
            </a:r>
          </a:p>
        </p:txBody>
      </p:sp>
      <p:pic>
        <p:nvPicPr>
          <p:cNvPr id="10" name="Picture 9">
            <a:extLst>
              <a:ext uri="{FF2B5EF4-FFF2-40B4-BE49-F238E27FC236}">
                <a16:creationId xmlns:a16="http://schemas.microsoft.com/office/drawing/2014/main" id="{E683422E-96A1-C046-B5A3-EBB9EF54C189}"/>
              </a:ext>
            </a:extLst>
          </p:cNvPr>
          <p:cNvPicPr>
            <a:picLocks noChangeAspect="1"/>
          </p:cNvPicPr>
          <p:nvPr userDrawn="1"/>
        </p:nvPicPr>
        <p:blipFill>
          <a:blip r:embed="rId2"/>
          <a:stretch>
            <a:fillRect/>
          </a:stretch>
        </p:blipFill>
        <p:spPr>
          <a:xfrm>
            <a:off x="10604771" y="5559425"/>
            <a:ext cx="1079500" cy="830792"/>
          </a:xfrm>
          <a:prstGeom prst="rect">
            <a:avLst/>
          </a:prstGeom>
        </p:spPr>
      </p:pic>
    </p:spTree>
    <p:extLst>
      <p:ext uri="{BB962C8B-B14F-4D97-AF65-F5344CB8AC3E}">
        <p14:creationId xmlns:p14="http://schemas.microsoft.com/office/powerpoint/2010/main" val="2389612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p>
            <a:endParaRPr lang="en-US"/>
          </a:p>
        </p:txBody>
      </p:sp>
    </p:spTree>
    <p:extLst>
      <p:ext uri="{BB962C8B-B14F-4D97-AF65-F5344CB8AC3E}">
        <p14:creationId xmlns:p14="http://schemas.microsoft.com/office/powerpoint/2010/main" val="5775422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SmartArt Example</a:t>
            </a:r>
          </a:p>
        </p:txBody>
      </p:sp>
      <p:sp>
        <p:nvSpPr>
          <p:cNvPr id="6" name="SmartArt Placeholder 5">
            <a:extLst>
              <a:ext uri="{FF2B5EF4-FFF2-40B4-BE49-F238E27FC236}">
                <a16:creationId xmlns:a16="http://schemas.microsoft.com/office/drawing/2014/main" id="{12773BB6-5B99-1C4F-8F4B-472D3A76FEE3}"/>
              </a:ext>
            </a:extLst>
          </p:cNvPr>
          <p:cNvSpPr>
            <a:spLocks noGrp="1"/>
          </p:cNvSpPr>
          <p:nvPr>
            <p:ph type="dgm" sz="quarter" idx="11"/>
          </p:nvPr>
        </p:nvSpPr>
        <p:spPr>
          <a:xfrm>
            <a:off x="838200" y="1690688"/>
            <a:ext cx="10515600" cy="4665662"/>
          </a:xfrm>
        </p:spPr>
        <p:txBody>
          <a:bodyPr/>
          <a:lstStyle/>
          <a:p>
            <a:endParaRPr lang="en-US"/>
          </a:p>
        </p:txBody>
      </p:sp>
    </p:spTree>
    <p:extLst>
      <p:ext uri="{BB962C8B-B14F-4D97-AF65-F5344CB8AC3E}">
        <p14:creationId xmlns:p14="http://schemas.microsoft.com/office/powerpoint/2010/main" val="40132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lide2b">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11"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2" name="Picture 1"/>
          <p:cNvPicPr>
            <a:picLocks noChangeAspect="1"/>
          </p:cNvPicPr>
          <p:nvPr userDrawn="1"/>
        </p:nvPicPr>
        <p:blipFill>
          <a:blip r:embed="rId2"/>
          <a:stretch>
            <a:fillRect/>
          </a:stretch>
        </p:blipFill>
        <p:spPr>
          <a:xfrm>
            <a:off x="7404101" y="368300"/>
            <a:ext cx="4552951"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Table Example</a:t>
            </a:r>
          </a:p>
        </p:txBody>
      </p:sp>
      <p:sp>
        <p:nvSpPr>
          <p:cNvPr id="5" name="Table Placeholder 4">
            <a:extLst>
              <a:ext uri="{FF2B5EF4-FFF2-40B4-BE49-F238E27FC236}">
                <a16:creationId xmlns:a16="http://schemas.microsoft.com/office/drawing/2014/main" id="{4836C344-5A38-7644-96BD-E1AA1C795819}"/>
              </a:ext>
            </a:extLst>
          </p:cNvPr>
          <p:cNvSpPr>
            <a:spLocks noGrp="1"/>
          </p:cNvSpPr>
          <p:nvPr>
            <p:ph type="tbl" sz="quarter" idx="11"/>
          </p:nvPr>
        </p:nvSpPr>
        <p:spPr>
          <a:xfrm>
            <a:off x="838200" y="1690688"/>
            <a:ext cx="10515600" cy="4410075"/>
          </a:xfrm>
        </p:spPr>
        <p:txBody>
          <a:bodyPr/>
          <a:lstStyle/>
          <a:p>
            <a:endParaRPr lang="en-US"/>
          </a:p>
        </p:txBody>
      </p:sp>
    </p:spTree>
    <p:extLst>
      <p:ext uri="{BB962C8B-B14F-4D97-AF65-F5344CB8AC3E}">
        <p14:creationId xmlns:p14="http://schemas.microsoft.com/office/powerpoint/2010/main" val="20984864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_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90"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5" name="Straight Connector 4"/>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5" y="3528579"/>
            <a:ext cx="3505201" cy="2336801"/>
          </a:xfrm>
          <a:prstGeom prst="rect">
            <a:avLst/>
          </a:prstGeom>
        </p:spPr>
      </p:pic>
    </p:spTree>
    <p:extLst>
      <p:ext uri="{BB962C8B-B14F-4D97-AF65-F5344CB8AC3E}">
        <p14:creationId xmlns:p14="http://schemas.microsoft.com/office/powerpoint/2010/main" val="20475093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_Dark">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90"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3" y="3528578"/>
            <a:ext cx="3505203" cy="2336801"/>
          </a:xfrm>
          <a:prstGeom prst="rect">
            <a:avLst/>
          </a:prstGeom>
        </p:spPr>
      </p:pic>
    </p:spTree>
    <p:extLst>
      <p:ext uri="{BB962C8B-B14F-4D97-AF65-F5344CB8AC3E}">
        <p14:creationId xmlns:p14="http://schemas.microsoft.com/office/powerpoint/2010/main" val="26505157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lide1c">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Real Text Pro" charset="0"/>
                <a:ea typeface="Real Text Pro" charset="0"/>
                <a:cs typeface="Real Text Pro"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AA7869F9-CB14-FF4B-ADA3-C32AF9509A80}"/>
              </a:ext>
            </a:extLst>
          </p:cNvPr>
          <p:cNvPicPr>
            <a:picLocks noChangeAspect="1"/>
          </p:cNvPicPr>
          <p:nvPr userDrawn="1"/>
        </p:nvPicPr>
        <p:blipFill>
          <a:blip r:embed="rId2"/>
          <a:stretch>
            <a:fillRect/>
          </a:stretch>
        </p:blipFill>
        <p:spPr>
          <a:xfrm>
            <a:off x="5936610" y="1248551"/>
            <a:ext cx="7075199" cy="7075199"/>
          </a:xfrm>
          <a:prstGeom prst="rect">
            <a:avLst/>
          </a:prstGeom>
        </p:spPr>
      </p:pic>
    </p:spTree>
    <p:extLst>
      <p:ext uri="{BB962C8B-B14F-4D97-AF65-F5344CB8AC3E}">
        <p14:creationId xmlns:p14="http://schemas.microsoft.com/office/powerpoint/2010/main" val="190200476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vl1pPr>
          </a:lstStyle>
          <a:p>
            <a:r>
              <a:rPr lang="en-US"/>
              <a:t>Section Page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Subtitle</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9"/>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74596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Black">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9"/>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5995"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86194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Northeastern Brand Template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723" r:id="rId5"/>
    <p:sldLayoutId id="2147483651" r:id="rId6"/>
    <p:sldLayoutId id="2147483650" r:id="rId7"/>
    <p:sldLayoutId id="2147483667" r:id="rId8"/>
    <p:sldLayoutId id="2147483652" r:id="rId9"/>
    <p:sldLayoutId id="2147483668" r:id="rId10"/>
    <p:sldLayoutId id="2147483692" r:id="rId11"/>
    <p:sldLayoutId id="2147483691" r:id="rId12"/>
    <p:sldLayoutId id="2147483656" r:id="rId13"/>
    <p:sldLayoutId id="2147483675" r:id="rId14"/>
    <p:sldLayoutId id="2147483671" r:id="rId15"/>
    <p:sldLayoutId id="2147483700" r:id="rId16"/>
    <p:sldLayoutId id="2147483698" r:id="rId17"/>
    <p:sldLayoutId id="2147483699" r:id="rId18"/>
    <p:sldLayoutId id="2147483701" r:id="rId19"/>
    <p:sldLayoutId id="2147483693" r:id="rId20"/>
    <p:sldLayoutId id="2147483694" r:id="rId21"/>
  </p:sldLayoutIdLst>
  <p:hf hdr="0" ftr="0" dt="0"/>
  <p:txStyles>
    <p:titleStyle>
      <a:lvl1pPr algn="l" defTabSz="914377"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Northeastern Brand Template - Neutral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344281453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Lst>
  <p:hf hdr="0" ftr="0" dt="0"/>
  <p:txStyles>
    <p:titleStyle>
      <a:lvl1pPr algn="l" defTabSz="914377"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F24D-A0D0-1D45-B29F-3B26CF6C895D}"/>
              </a:ext>
            </a:extLst>
          </p:cNvPr>
          <p:cNvSpPr>
            <a:spLocks noGrp="1"/>
          </p:cNvSpPr>
          <p:nvPr>
            <p:ph type="ctrTitle"/>
          </p:nvPr>
        </p:nvSpPr>
        <p:spPr>
          <a:xfrm>
            <a:off x="316738" y="265471"/>
            <a:ext cx="11570461" cy="1071716"/>
          </a:xfrm>
        </p:spPr>
        <p:txBody>
          <a:bodyPr>
            <a:normAutofit/>
          </a:bodyPr>
          <a:lstStyle/>
          <a:p>
            <a:pPr algn="ctr"/>
            <a:r>
              <a:rPr lang="en-US" sz="5400" dirty="0">
                <a:latin typeface="Real Head Pro"/>
              </a:rPr>
              <a:t>ALY 6040 - Data Mining Applications</a:t>
            </a:r>
          </a:p>
        </p:txBody>
      </p:sp>
      <p:sp>
        <p:nvSpPr>
          <p:cNvPr id="3" name="Subtitle 2">
            <a:extLst>
              <a:ext uri="{FF2B5EF4-FFF2-40B4-BE49-F238E27FC236}">
                <a16:creationId xmlns:a16="http://schemas.microsoft.com/office/drawing/2014/main" id="{C077ED93-FEB9-4746-9BD1-3A958AAFA26F}"/>
              </a:ext>
            </a:extLst>
          </p:cNvPr>
          <p:cNvSpPr>
            <a:spLocks noGrp="1"/>
          </p:cNvSpPr>
          <p:nvPr>
            <p:ph type="subTitle" idx="1"/>
          </p:nvPr>
        </p:nvSpPr>
        <p:spPr>
          <a:xfrm>
            <a:off x="582210" y="3608439"/>
            <a:ext cx="6096807" cy="2880660"/>
          </a:xfrm>
        </p:spPr>
        <p:txBody>
          <a:bodyPr vert="horz" lIns="91440" tIns="45720" rIns="91440" bIns="45720" rtlCol="0" anchor="t">
            <a:normAutofit/>
          </a:bodyPr>
          <a:lstStyle/>
          <a:p>
            <a:pPr algn="ctr"/>
            <a:r>
              <a:rPr lang="en-US" i="1" dirty="0">
                <a:latin typeface="Real Head Pro"/>
              </a:rPr>
              <a:t>29 June 2022</a:t>
            </a:r>
          </a:p>
          <a:p>
            <a:pPr algn="ctr"/>
            <a:endParaRPr lang="en-US" i="1" dirty="0">
              <a:latin typeface="Real Head Pro"/>
            </a:endParaRPr>
          </a:p>
          <a:p>
            <a:pPr algn="ctr"/>
            <a:r>
              <a:rPr lang="en-US" i="1" dirty="0">
                <a:latin typeface="Real Head Pro"/>
              </a:rPr>
              <a:t>Team 10</a:t>
            </a:r>
          </a:p>
          <a:p>
            <a:pPr algn="ctr"/>
            <a:r>
              <a:rPr lang="en-US" i="1" dirty="0">
                <a:latin typeface="Real Head Pro"/>
              </a:rPr>
              <a:t>Perumal </a:t>
            </a:r>
            <a:r>
              <a:rPr lang="en-US" i="1" dirty="0" err="1">
                <a:latin typeface="Real Head Pro"/>
              </a:rPr>
              <a:t>Kabali</a:t>
            </a:r>
            <a:endParaRPr lang="en-US" i="1" dirty="0">
              <a:latin typeface="Real Head Pro"/>
            </a:endParaRPr>
          </a:p>
          <a:p>
            <a:pPr algn="ctr"/>
            <a:r>
              <a:rPr lang="en-US" i="1" dirty="0" err="1">
                <a:latin typeface="Real Head Pro"/>
              </a:rPr>
              <a:t>Priyanga</a:t>
            </a:r>
            <a:r>
              <a:rPr lang="en-US" i="1" dirty="0">
                <a:latin typeface="Real Head Pro"/>
              </a:rPr>
              <a:t> </a:t>
            </a:r>
            <a:r>
              <a:rPr lang="en-US" i="1" dirty="0" err="1">
                <a:latin typeface="Real Head Pro"/>
              </a:rPr>
              <a:t>Sreeram</a:t>
            </a:r>
            <a:endParaRPr lang="en-US" i="1" dirty="0">
              <a:latin typeface="Real Head Pro"/>
            </a:endParaRPr>
          </a:p>
          <a:p>
            <a:pPr algn="ctr"/>
            <a:r>
              <a:rPr lang="en-US" i="1" dirty="0">
                <a:latin typeface="Real Head Pro"/>
              </a:rPr>
              <a:t>Vidhya Lakshmi Vaithilingam Palanimurugan</a:t>
            </a:r>
          </a:p>
        </p:txBody>
      </p:sp>
      <p:sp>
        <p:nvSpPr>
          <p:cNvPr id="4" name="Subtitle 2">
            <a:extLst>
              <a:ext uri="{FF2B5EF4-FFF2-40B4-BE49-F238E27FC236}">
                <a16:creationId xmlns:a16="http://schemas.microsoft.com/office/drawing/2014/main" id="{16C2809B-B6DF-E1C1-DF40-150EC6A415D2}"/>
              </a:ext>
            </a:extLst>
          </p:cNvPr>
          <p:cNvSpPr txBox="1">
            <a:spLocks/>
          </p:cNvSpPr>
          <p:nvPr/>
        </p:nvSpPr>
        <p:spPr>
          <a:xfrm>
            <a:off x="705114" y="1749950"/>
            <a:ext cx="6096807" cy="2040385"/>
          </a:xfrm>
          <a:prstGeom prst="rect">
            <a:avLst/>
          </a:prstGeom>
        </p:spPr>
        <p:txBody>
          <a:bodyPr vert="horz" lIns="91440" tIns="45720" rIns="91440" bIns="45720" rtlCol="0" anchor="t">
            <a:normAutofit/>
          </a:bodyPr>
          <a:lstStyle>
            <a:lvl1pPr marL="0" indent="0" algn="l" defTabSz="914377" rtl="0" eaLnBrk="1" latinLnBrk="0" hangingPunct="1">
              <a:lnSpc>
                <a:spcPct val="90000"/>
              </a:lnSpc>
              <a:spcBef>
                <a:spcPts val="1000"/>
              </a:spcBef>
              <a:buFont typeface="Arial"/>
              <a:buNone/>
              <a:defRPr sz="2400" kern="1200">
                <a:solidFill>
                  <a:schemeClr val="tx1"/>
                </a:solidFill>
                <a:latin typeface="Real Text Pro" charset="0"/>
                <a:ea typeface="Real Text Pro" charset="0"/>
                <a:cs typeface="Real Text Pro" charset="0"/>
              </a:defRPr>
            </a:lvl1pPr>
            <a:lvl2pPr marL="457189" indent="0" algn="ctr" defTabSz="914377" rtl="0" eaLnBrk="1" latinLnBrk="0" hangingPunct="1">
              <a:lnSpc>
                <a:spcPct val="90000"/>
              </a:lnSpc>
              <a:spcBef>
                <a:spcPts val="500"/>
              </a:spcBef>
              <a:buFont typeface="Arial"/>
              <a:buNone/>
              <a:defRPr sz="2000" kern="1200">
                <a:solidFill>
                  <a:schemeClr val="tx1"/>
                </a:solidFill>
                <a:latin typeface="Real Text Pro" charset="0"/>
                <a:ea typeface="Real Text Pro" charset="0"/>
                <a:cs typeface="Real Text Pro" charset="0"/>
              </a:defRPr>
            </a:lvl2pPr>
            <a:lvl3pPr marL="914377" indent="0" algn="ctr" defTabSz="914377" rtl="0" eaLnBrk="1" latinLnBrk="0" hangingPunct="1">
              <a:lnSpc>
                <a:spcPct val="90000"/>
              </a:lnSpc>
              <a:spcBef>
                <a:spcPts val="500"/>
              </a:spcBef>
              <a:buFont typeface="Arial"/>
              <a:buNone/>
              <a:defRPr sz="1800" kern="1200">
                <a:solidFill>
                  <a:schemeClr val="tx1"/>
                </a:solidFill>
                <a:latin typeface="Real Text Pro" charset="0"/>
                <a:ea typeface="Real Text Pro" charset="0"/>
                <a:cs typeface="Real Text Pro" charset="0"/>
              </a:defRPr>
            </a:lvl3pPr>
            <a:lvl4pPr marL="1371566" indent="0" algn="ctr" defTabSz="914377" rtl="0" eaLnBrk="1" latinLnBrk="0" hangingPunct="1">
              <a:lnSpc>
                <a:spcPct val="90000"/>
              </a:lnSpc>
              <a:spcBef>
                <a:spcPts val="500"/>
              </a:spcBef>
              <a:buFont typeface="Arial"/>
              <a:buNone/>
              <a:defRPr sz="1600" kern="1200">
                <a:solidFill>
                  <a:schemeClr val="tx1"/>
                </a:solidFill>
                <a:latin typeface="Real Text Pro" charset="0"/>
                <a:ea typeface="Real Text Pro" charset="0"/>
                <a:cs typeface="Real Text Pro" charset="0"/>
              </a:defRPr>
            </a:lvl4pPr>
            <a:lvl5pPr marL="1828754" indent="0" algn="ctr" defTabSz="914377" rtl="0" eaLnBrk="1" latinLnBrk="0" hangingPunct="1">
              <a:lnSpc>
                <a:spcPct val="90000"/>
              </a:lnSpc>
              <a:spcBef>
                <a:spcPts val="500"/>
              </a:spcBef>
              <a:buFont typeface="Arial"/>
              <a:buNone/>
              <a:defRPr sz="1600" kern="1200">
                <a:solidFill>
                  <a:schemeClr val="tx1"/>
                </a:solidFill>
                <a:latin typeface="Real Text Pro" charset="0"/>
                <a:ea typeface="Real Text Pro" charset="0"/>
                <a:cs typeface="Real Text Pro" charset="0"/>
              </a:defRPr>
            </a:lvl5pPr>
            <a:lvl6pPr marL="2285943"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en-US" sz="4000" i="1" dirty="0">
                <a:latin typeface="Real Head Pro"/>
              </a:rPr>
              <a:t>Final Project Presentation</a:t>
            </a:r>
          </a:p>
          <a:p>
            <a:pPr algn="ctr"/>
            <a:r>
              <a:rPr lang="en-US" sz="4000" i="1" dirty="0">
                <a:latin typeface="Real Head Pro"/>
              </a:rPr>
              <a:t>USA Accidents Dataset</a:t>
            </a:r>
            <a:endParaRPr lang="en-US" sz="4400" i="1" dirty="0">
              <a:latin typeface="Real Head Pro"/>
            </a:endParaRPr>
          </a:p>
        </p:txBody>
      </p:sp>
    </p:spTree>
    <p:extLst>
      <p:ext uri="{BB962C8B-B14F-4D97-AF65-F5344CB8AC3E}">
        <p14:creationId xmlns:p14="http://schemas.microsoft.com/office/powerpoint/2010/main" val="189505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latin typeface="Real Head Pro"/>
              </a:rPr>
              <a:t>Interpretation of High Influence Variables</a:t>
            </a:r>
            <a:endParaRPr lang="en-US" sz="4000" dirty="0"/>
          </a:p>
        </p:txBody>
      </p:sp>
      <p:pic>
        <p:nvPicPr>
          <p:cNvPr id="5" name="Picture 2" descr="image">
            <a:extLst>
              <a:ext uri="{FF2B5EF4-FFF2-40B4-BE49-F238E27FC236}">
                <a16:creationId xmlns:a16="http://schemas.microsoft.com/office/drawing/2014/main" id="{979CB317-EE29-939B-5622-6B04F9F419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25"/>
          <a:stretch/>
        </p:blipFill>
        <p:spPr bwMode="auto">
          <a:xfrm>
            <a:off x="246311" y="2126955"/>
            <a:ext cx="5015584" cy="3840997"/>
          </a:xfrm>
          <a:prstGeom prst="rect">
            <a:avLst/>
          </a:prstGeom>
          <a:noFill/>
          <a:ln>
            <a:solidFill>
              <a:schemeClr val="tx1"/>
            </a:solidFill>
            <a:prstDash val="solid"/>
          </a:ln>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885C1C08-C112-145D-9D3F-A3CED6E2F499}"/>
              </a:ext>
            </a:extLst>
          </p:cNvPr>
          <p:cNvGraphicFramePr>
            <a:graphicFrameLocks noGrp="1"/>
          </p:cNvGraphicFramePr>
          <p:nvPr>
            <p:extLst>
              <p:ext uri="{D42A27DB-BD31-4B8C-83A1-F6EECF244321}">
                <p14:modId xmlns:p14="http://schemas.microsoft.com/office/powerpoint/2010/main" val="1360228900"/>
              </p:ext>
            </p:extLst>
          </p:nvPr>
        </p:nvGraphicFramePr>
        <p:xfrm>
          <a:off x="706692" y="1610032"/>
          <a:ext cx="4555203" cy="365760"/>
        </p:xfrm>
        <a:graphic>
          <a:graphicData uri="http://schemas.openxmlformats.org/drawingml/2006/table">
            <a:tbl>
              <a:tblPr firstRow="1" bandRow="1">
                <a:tableStyleId>{5C22544A-7EE6-4342-B048-85BDC9FD1C3A}</a:tableStyleId>
              </a:tblPr>
              <a:tblGrid>
                <a:gridCol w="4555203">
                  <a:extLst>
                    <a:ext uri="{9D8B030D-6E8A-4147-A177-3AD203B41FA5}">
                      <a16:colId xmlns:a16="http://schemas.microsoft.com/office/drawing/2014/main" val="976181799"/>
                    </a:ext>
                  </a:extLst>
                </a:gridCol>
              </a:tblGrid>
              <a:tr h="356419">
                <a:tc>
                  <a:txBody>
                    <a:bodyPr/>
                    <a:lstStyle/>
                    <a:p>
                      <a:pPr algn="ctr"/>
                      <a:r>
                        <a:rPr lang="en-US" dirty="0">
                          <a:solidFill>
                            <a:schemeClr val="tx1"/>
                          </a:solidFill>
                        </a:rPr>
                        <a:t>Hotspot Locations of Accidents</a:t>
                      </a:r>
                    </a:p>
                  </a:txBody>
                  <a:tcPr>
                    <a:solidFill>
                      <a:schemeClr val="bg1"/>
                    </a:solidFill>
                  </a:tcPr>
                </a:tc>
                <a:extLst>
                  <a:ext uri="{0D108BD9-81ED-4DB2-BD59-A6C34878D82A}">
                    <a16:rowId xmlns:a16="http://schemas.microsoft.com/office/drawing/2014/main" val="19921376"/>
                  </a:ext>
                </a:extLst>
              </a:tr>
            </a:tbl>
          </a:graphicData>
        </a:graphic>
      </p:graphicFrame>
      <p:graphicFrame>
        <p:nvGraphicFramePr>
          <p:cNvPr id="6" name="Table 2">
            <a:extLst>
              <a:ext uri="{FF2B5EF4-FFF2-40B4-BE49-F238E27FC236}">
                <a16:creationId xmlns:a16="http://schemas.microsoft.com/office/drawing/2014/main" id="{14B59077-5079-349F-E710-0E8C1BACD925}"/>
              </a:ext>
            </a:extLst>
          </p:cNvPr>
          <p:cNvGraphicFramePr>
            <a:graphicFrameLocks noGrp="1"/>
          </p:cNvGraphicFramePr>
          <p:nvPr>
            <p:extLst>
              <p:ext uri="{D42A27DB-BD31-4B8C-83A1-F6EECF244321}">
                <p14:modId xmlns:p14="http://schemas.microsoft.com/office/powerpoint/2010/main" val="4230086094"/>
              </p:ext>
            </p:extLst>
          </p:nvPr>
        </p:nvGraphicFramePr>
        <p:xfrm>
          <a:off x="5803097" y="1606717"/>
          <a:ext cx="4225158" cy="390340"/>
        </p:xfrm>
        <a:graphic>
          <a:graphicData uri="http://schemas.openxmlformats.org/drawingml/2006/table">
            <a:tbl>
              <a:tblPr firstRow="1" bandRow="1">
                <a:tableStyleId>{5C22544A-7EE6-4342-B048-85BDC9FD1C3A}</a:tableStyleId>
              </a:tblPr>
              <a:tblGrid>
                <a:gridCol w="4225158">
                  <a:extLst>
                    <a:ext uri="{9D8B030D-6E8A-4147-A177-3AD203B41FA5}">
                      <a16:colId xmlns:a16="http://schemas.microsoft.com/office/drawing/2014/main" val="976181799"/>
                    </a:ext>
                  </a:extLst>
                </a:gridCol>
              </a:tblGrid>
              <a:tr h="390340">
                <a:tc>
                  <a:txBody>
                    <a:bodyPr/>
                    <a:lstStyle/>
                    <a:p>
                      <a:pPr lvl="0" algn="ctr">
                        <a:buNone/>
                      </a:pPr>
                      <a:r>
                        <a:rPr lang="en-US" dirty="0">
                          <a:solidFill>
                            <a:schemeClr val="tx1"/>
                          </a:solidFill>
                        </a:rPr>
                        <a:t>Duration of Accidents vs Severity</a:t>
                      </a:r>
                    </a:p>
                  </a:txBody>
                  <a:tcPr>
                    <a:solidFill>
                      <a:schemeClr val="bg1"/>
                    </a:solidFill>
                  </a:tcPr>
                </a:tc>
                <a:extLst>
                  <a:ext uri="{0D108BD9-81ED-4DB2-BD59-A6C34878D82A}">
                    <a16:rowId xmlns:a16="http://schemas.microsoft.com/office/drawing/2014/main" val="19921376"/>
                  </a:ext>
                </a:extLst>
              </a:tr>
            </a:tbl>
          </a:graphicData>
        </a:graphic>
      </p:graphicFrame>
      <p:pic>
        <p:nvPicPr>
          <p:cNvPr id="9" name="Picture 9" descr="Chart, histogram&#10;&#10;Description automatically generated">
            <a:extLst>
              <a:ext uri="{FF2B5EF4-FFF2-40B4-BE49-F238E27FC236}">
                <a16:creationId xmlns:a16="http://schemas.microsoft.com/office/drawing/2014/main" id="{9621FE8F-A8B8-F8C1-62AA-B7FBDEA803A7}"/>
              </a:ext>
            </a:extLst>
          </p:cNvPr>
          <p:cNvPicPr>
            <a:picLocks noChangeAspect="1"/>
          </p:cNvPicPr>
          <p:nvPr/>
        </p:nvPicPr>
        <p:blipFill>
          <a:blip r:embed="rId3"/>
          <a:stretch>
            <a:fillRect/>
          </a:stretch>
        </p:blipFill>
        <p:spPr>
          <a:xfrm>
            <a:off x="5440776" y="2126956"/>
            <a:ext cx="5279685" cy="3840996"/>
          </a:xfrm>
          <a:prstGeom prst="rect">
            <a:avLst/>
          </a:prstGeom>
          <a:ln>
            <a:solidFill>
              <a:schemeClr val="tx1"/>
            </a:solidFill>
          </a:ln>
        </p:spPr>
      </p:pic>
    </p:spTree>
    <p:extLst>
      <p:ext uri="{BB962C8B-B14F-4D97-AF65-F5344CB8AC3E}">
        <p14:creationId xmlns:p14="http://schemas.microsoft.com/office/powerpoint/2010/main" val="114467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latin typeface="Real Head Pro"/>
              </a:rPr>
              <a:t>Interpretation of High Influence Variables</a:t>
            </a:r>
          </a:p>
        </p:txBody>
      </p:sp>
      <p:pic>
        <p:nvPicPr>
          <p:cNvPr id="9218" name="Picture 2" descr="image">
            <a:extLst>
              <a:ext uri="{FF2B5EF4-FFF2-40B4-BE49-F238E27FC236}">
                <a16:creationId xmlns:a16="http://schemas.microsoft.com/office/drawing/2014/main" id="{B34692A6-B779-E1E0-EF16-E2CCF7C77D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355" y="2254491"/>
            <a:ext cx="5497307" cy="38265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2E87272C-4026-DD2F-7F6E-B44E5F99902C}"/>
              </a:ext>
            </a:extLst>
          </p:cNvPr>
          <p:cNvGraphicFramePr>
            <a:graphicFrameLocks noGrp="1"/>
          </p:cNvGraphicFramePr>
          <p:nvPr>
            <p:extLst>
              <p:ext uri="{D42A27DB-BD31-4B8C-83A1-F6EECF244321}">
                <p14:modId xmlns:p14="http://schemas.microsoft.com/office/powerpoint/2010/main" val="601312425"/>
              </p:ext>
            </p:extLst>
          </p:nvPr>
        </p:nvGraphicFramePr>
        <p:xfrm>
          <a:off x="731273" y="1585451"/>
          <a:ext cx="4555203" cy="640080"/>
        </p:xfrm>
        <a:graphic>
          <a:graphicData uri="http://schemas.openxmlformats.org/drawingml/2006/table">
            <a:tbl>
              <a:tblPr firstRow="1" bandRow="1">
                <a:tableStyleId>{5C22544A-7EE6-4342-B048-85BDC9FD1C3A}</a:tableStyleId>
              </a:tblPr>
              <a:tblGrid>
                <a:gridCol w="4555203">
                  <a:extLst>
                    <a:ext uri="{9D8B030D-6E8A-4147-A177-3AD203B41FA5}">
                      <a16:colId xmlns:a16="http://schemas.microsoft.com/office/drawing/2014/main" val="976181799"/>
                    </a:ext>
                  </a:extLst>
                </a:gridCol>
              </a:tblGrid>
              <a:tr h="356419">
                <a:tc>
                  <a:txBody>
                    <a:bodyPr/>
                    <a:lstStyle/>
                    <a:p>
                      <a:pPr algn="ctr"/>
                      <a:r>
                        <a:rPr lang="en-US" dirty="0">
                          <a:solidFill>
                            <a:schemeClr val="tx1"/>
                          </a:solidFill>
                        </a:rPr>
                        <a:t>Severity of accidents in various states at different Weather conditions </a:t>
                      </a:r>
                    </a:p>
                  </a:txBody>
                  <a:tcPr>
                    <a:solidFill>
                      <a:schemeClr val="bg1"/>
                    </a:solidFill>
                  </a:tcPr>
                </a:tc>
                <a:extLst>
                  <a:ext uri="{0D108BD9-81ED-4DB2-BD59-A6C34878D82A}">
                    <a16:rowId xmlns:a16="http://schemas.microsoft.com/office/drawing/2014/main" val="19921376"/>
                  </a:ext>
                </a:extLst>
              </a:tr>
            </a:tbl>
          </a:graphicData>
        </a:graphic>
      </p:graphicFrame>
      <p:pic>
        <p:nvPicPr>
          <p:cNvPr id="10" name="Picture 10" descr="Chart&#10;&#10;Description automatically generated">
            <a:extLst>
              <a:ext uri="{FF2B5EF4-FFF2-40B4-BE49-F238E27FC236}">
                <a16:creationId xmlns:a16="http://schemas.microsoft.com/office/drawing/2014/main" id="{5D45FBAC-ED34-7BB3-EDAA-52C83E420319}"/>
              </a:ext>
            </a:extLst>
          </p:cNvPr>
          <p:cNvPicPr>
            <a:picLocks noChangeAspect="1"/>
          </p:cNvPicPr>
          <p:nvPr/>
        </p:nvPicPr>
        <p:blipFill>
          <a:blip r:embed="rId3"/>
          <a:stretch>
            <a:fillRect/>
          </a:stretch>
        </p:blipFill>
        <p:spPr>
          <a:xfrm>
            <a:off x="5945275" y="2240010"/>
            <a:ext cx="4519151" cy="3855473"/>
          </a:xfrm>
          <a:prstGeom prst="rect">
            <a:avLst/>
          </a:prstGeom>
          <a:ln>
            <a:solidFill>
              <a:schemeClr val="tx1"/>
            </a:solidFill>
          </a:ln>
        </p:spPr>
      </p:pic>
      <p:graphicFrame>
        <p:nvGraphicFramePr>
          <p:cNvPr id="12" name="Table 11">
            <a:extLst>
              <a:ext uri="{FF2B5EF4-FFF2-40B4-BE49-F238E27FC236}">
                <a16:creationId xmlns:a16="http://schemas.microsoft.com/office/drawing/2014/main" id="{3A16701A-95EB-FAC9-AB6F-C4205584E8DD}"/>
              </a:ext>
            </a:extLst>
          </p:cNvPr>
          <p:cNvGraphicFramePr>
            <a:graphicFrameLocks noGrp="1"/>
          </p:cNvGraphicFramePr>
          <p:nvPr>
            <p:extLst>
              <p:ext uri="{D42A27DB-BD31-4B8C-83A1-F6EECF244321}">
                <p14:modId xmlns:p14="http://schemas.microsoft.com/office/powerpoint/2010/main" val="3817861806"/>
              </p:ext>
            </p:extLst>
          </p:nvPr>
        </p:nvGraphicFramePr>
        <p:xfrm>
          <a:off x="6645773" y="1713880"/>
          <a:ext cx="2952750" cy="365760"/>
        </p:xfrm>
        <a:graphic>
          <a:graphicData uri="http://schemas.openxmlformats.org/drawingml/2006/table">
            <a:tbl>
              <a:tblPr firstRow="1" bandRow="1">
                <a:tableStyleId>{5C22544A-7EE6-4342-B048-85BDC9FD1C3A}</a:tableStyleId>
              </a:tblPr>
              <a:tblGrid>
                <a:gridCol w="2952750">
                  <a:extLst>
                    <a:ext uri="{9D8B030D-6E8A-4147-A177-3AD203B41FA5}">
                      <a16:colId xmlns:a16="http://schemas.microsoft.com/office/drawing/2014/main" val="251808509"/>
                    </a:ext>
                  </a:extLst>
                </a:gridCol>
              </a:tblGrid>
              <a:tr h="352425">
                <a:tc>
                  <a:txBody>
                    <a:bodyPr/>
                    <a:lstStyle/>
                    <a:p>
                      <a:pPr algn="l" fontAlgn="base"/>
                      <a:r>
                        <a:rPr lang="en-US" sz="1800" dirty="0">
                          <a:solidFill>
                            <a:schemeClr val="tx1"/>
                          </a:solidFill>
                          <a:effectLst/>
                        </a:rPr>
                        <a:t>Distance vs Severity Levels​</a:t>
                      </a:r>
                      <a:endParaRPr lang="en-US" b="1" i="0" dirty="0">
                        <a:solidFill>
                          <a:schemeClr val="tx1"/>
                        </a:solidFill>
                        <a:effectLst/>
                      </a:endParaRPr>
                    </a:p>
                  </a:txBody>
                  <a:tcPr>
                    <a:solidFill>
                      <a:schemeClr val="bg1"/>
                    </a:solidFill>
                  </a:tcPr>
                </a:tc>
                <a:extLst>
                  <a:ext uri="{0D108BD9-81ED-4DB2-BD59-A6C34878D82A}">
                    <a16:rowId xmlns:a16="http://schemas.microsoft.com/office/drawing/2014/main" val="905316074"/>
                  </a:ext>
                </a:extLst>
              </a:tr>
            </a:tbl>
          </a:graphicData>
        </a:graphic>
      </p:graphicFrame>
    </p:spTree>
    <p:extLst>
      <p:ext uri="{BB962C8B-B14F-4D97-AF65-F5344CB8AC3E}">
        <p14:creationId xmlns:p14="http://schemas.microsoft.com/office/powerpoint/2010/main" val="320377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t>Text Mining</a:t>
            </a:r>
          </a:p>
        </p:txBody>
      </p:sp>
      <p:pic>
        <p:nvPicPr>
          <p:cNvPr id="7170" name="Picture 2">
            <a:extLst>
              <a:ext uri="{FF2B5EF4-FFF2-40B4-BE49-F238E27FC236}">
                <a16:creationId xmlns:a16="http://schemas.microsoft.com/office/drawing/2014/main" id="{94170FA9-3B3D-FD46-BCA9-AB5A1629D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91" y="1500186"/>
            <a:ext cx="4702859" cy="4450135"/>
          </a:xfrm>
          <a:prstGeom prst="rect">
            <a:avLst/>
          </a:prstGeom>
          <a:noFill/>
          <a:ln>
            <a:solidFill>
              <a:schemeClr val="tx1"/>
            </a:solidFill>
            <a:prstDash val="solid"/>
          </a:ln>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C57B242-5935-A4BE-FCC2-2868D1C7D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528" y="1500188"/>
            <a:ext cx="4442259" cy="4450136"/>
          </a:xfrm>
          <a:prstGeom prst="rect">
            <a:avLst/>
          </a:prstGeom>
          <a:noFill/>
          <a:ln>
            <a:solidFill>
              <a:schemeClr val="tx1"/>
            </a:solidFill>
            <a:prstDash val="soli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2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latin typeface="Real Head Pro"/>
              </a:rPr>
              <a:t>Accidents Across Various Time Period</a:t>
            </a:r>
            <a:endParaRPr lang="en-US" sz="4000" dirty="0"/>
          </a:p>
        </p:txBody>
      </p:sp>
      <p:pic>
        <p:nvPicPr>
          <p:cNvPr id="3" name="Picture 4" descr="A picture containing timeline&#10;&#10;Description automatically generated">
            <a:extLst>
              <a:ext uri="{FF2B5EF4-FFF2-40B4-BE49-F238E27FC236}">
                <a16:creationId xmlns:a16="http://schemas.microsoft.com/office/drawing/2014/main" id="{BB710668-C7EB-4D3B-5303-A69C58EB41D7}"/>
              </a:ext>
            </a:extLst>
          </p:cNvPr>
          <p:cNvPicPr>
            <a:picLocks noGrp="1" noChangeAspect="1"/>
          </p:cNvPicPr>
          <p:nvPr>
            <p:ph idx="1"/>
          </p:nvPr>
        </p:nvPicPr>
        <p:blipFill>
          <a:blip r:embed="rId3"/>
          <a:stretch>
            <a:fillRect/>
          </a:stretch>
        </p:blipFill>
        <p:spPr>
          <a:xfrm>
            <a:off x="448597" y="1532200"/>
            <a:ext cx="6864145" cy="4947468"/>
          </a:xfrm>
          <a:ln>
            <a:solidFill>
              <a:schemeClr val="tx1"/>
            </a:solidFill>
          </a:ln>
        </p:spPr>
      </p:pic>
      <p:graphicFrame>
        <p:nvGraphicFramePr>
          <p:cNvPr id="8" name="Table 2">
            <a:extLst>
              <a:ext uri="{FF2B5EF4-FFF2-40B4-BE49-F238E27FC236}">
                <a16:creationId xmlns:a16="http://schemas.microsoft.com/office/drawing/2014/main" id="{01C03D26-D82F-EA64-6050-63C5FAF719AB}"/>
              </a:ext>
            </a:extLst>
          </p:cNvPr>
          <p:cNvGraphicFramePr>
            <a:graphicFrameLocks noGrp="1"/>
          </p:cNvGraphicFramePr>
          <p:nvPr>
            <p:extLst>
              <p:ext uri="{D42A27DB-BD31-4B8C-83A1-F6EECF244321}">
                <p14:modId xmlns:p14="http://schemas.microsoft.com/office/powerpoint/2010/main" val="859947852"/>
              </p:ext>
            </p:extLst>
          </p:nvPr>
        </p:nvGraphicFramePr>
        <p:xfrm>
          <a:off x="7501265" y="1543564"/>
          <a:ext cx="3109961" cy="3078480"/>
        </p:xfrm>
        <a:graphic>
          <a:graphicData uri="http://schemas.openxmlformats.org/drawingml/2006/table">
            <a:tbl>
              <a:tblPr firstRow="1" bandRow="1">
                <a:tableStyleId>{5C22544A-7EE6-4342-B048-85BDC9FD1C3A}</a:tableStyleId>
              </a:tblPr>
              <a:tblGrid>
                <a:gridCol w="3109961">
                  <a:extLst>
                    <a:ext uri="{9D8B030D-6E8A-4147-A177-3AD203B41FA5}">
                      <a16:colId xmlns:a16="http://schemas.microsoft.com/office/drawing/2014/main" val="976181799"/>
                    </a:ext>
                  </a:extLst>
                </a:gridCol>
              </a:tblGrid>
              <a:tr h="647003">
                <a:tc>
                  <a:txBody>
                    <a:bodyPr/>
                    <a:lstStyle/>
                    <a:p>
                      <a:pPr lvl="0" algn="l">
                        <a:buNone/>
                      </a:pPr>
                      <a:r>
                        <a:rPr lang="en-US" sz="2800" b="0" dirty="0">
                          <a:solidFill>
                            <a:schemeClr val="tx1"/>
                          </a:solidFill>
                          <a:latin typeface="Times New Roman" panose="02020603050405020304" pitchFamily="18" charset="0"/>
                          <a:cs typeface="Times New Roman" panose="02020603050405020304" pitchFamily="18" charset="0"/>
                        </a:rPr>
                        <a:t>The number of accidents has significantly increased during the pandemic years. </a:t>
                      </a:r>
                    </a:p>
                    <a:p>
                      <a:pPr lvl="0">
                        <a:buNone/>
                      </a:pPr>
                      <a:endParaRPr lang="en-US" sz="2800" b="0" dirty="0">
                        <a:solidFill>
                          <a:schemeClr val="tx1"/>
                        </a:solidFill>
                        <a:latin typeface="Times New Roman" panose="02020603050405020304" pitchFamily="18" charset="0"/>
                        <a:cs typeface="Times New Roman" panose="02020603050405020304" pitchFamily="18" charset="0"/>
                      </a:endParaRPr>
                    </a:p>
                    <a:p>
                      <a:pPr lvl="0">
                        <a:buNone/>
                      </a:pPr>
                      <a:r>
                        <a:rPr lang="en-US" sz="2800" b="1" dirty="0">
                          <a:solidFill>
                            <a:schemeClr val="tx1"/>
                          </a:solidFill>
                          <a:latin typeface="Times New Roman" panose="02020603050405020304" pitchFamily="18" charset="0"/>
                          <a:cs typeface="Times New Roman" panose="02020603050405020304" pitchFamily="18" charset="0"/>
                        </a:rPr>
                        <a:t>Why ?</a:t>
                      </a:r>
                    </a:p>
                  </a:txBody>
                  <a:tcPr>
                    <a:solidFill>
                      <a:schemeClr val="bg1"/>
                    </a:solidFill>
                  </a:tcPr>
                </a:tc>
                <a:extLst>
                  <a:ext uri="{0D108BD9-81ED-4DB2-BD59-A6C34878D82A}">
                    <a16:rowId xmlns:a16="http://schemas.microsoft.com/office/drawing/2014/main" val="19921376"/>
                  </a:ext>
                </a:extLst>
              </a:tr>
            </a:tbl>
          </a:graphicData>
        </a:graphic>
      </p:graphicFrame>
      <p:sp>
        <p:nvSpPr>
          <p:cNvPr id="9" name="Cloud 8">
            <a:extLst>
              <a:ext uri="{FF2B5EF4-FFF2-40B4-BE49-F238E27FC236}">
                <a16:creationId xmlns:a16="http://schemas.microsoft.com/office/drawing/2014/main" id="{7151A11D-A0DD-E46D-0522-5D7D03B85D60}"/>
              </a:ext>
            </a:extLst>
          </p:cNvPr>
          <p:cNvSpPr/>
          <p:nvPr/>
        </p:nvSpPr>
        <p:spPr>
          <a:xfrm>
            <a:off x="7312742" y="3991173"/>
            <a:ext cx="1603887" cy="91562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8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latin typeface="Real Head Pro"/>
              </a:rPr>
              <a:t>Conclusion from Analysis</a:t>
            </a:r>
          </a:p>
        </p:txBody>
      </p:sp>
      <p:sp>
        <p:nvSpPr>
          <p:cNvPr id="2" name="Content Placeholder 1">
            <a:extLst>
              <a:ext uri="{FF2B5EF4-FFF2-40B4-BE49-F238E27FC236}">
                <a16:creationId xmlns:a16="http://schemas.microsoft.com/office/drawing/2014/main" id="{138662C3-EA5B-ECC7-FDCA-10BC9B77C338}"/>
              </a:ext>
            </a:extLst>
          </p:cNvPr>
          <p:cNvSpPr>
            <a:spLocks noGrp="1"/>
          </p:cNvSpPr>
          <p:nvPr>
            <p:ph idx="1"/>
          </p:nvPr>
        </p:nvSpPr>
        <p:spPr>
          <a:xfrm>
            <a:off x="752168" y="1532227"/>
            <a:ext cx="10515600" cy="4351338"/>
          </a:xfrm>
        </p:spPr>
        <p:txBody>
          <a:bodyPr vert="horz" lIns="91440" tIns="45720" rIns="91440" bIns="45720" rtlCol="0" anchor="t">
            <a:normAutofit/>
          </a:bodyPr>
          <a:lstStyle/>
          <a:p>
            <a:pPr marL="227965" indent="-227965"/>
            <a:r>
              <a:rPr lang="en-US" sz="2400" dirty="0">
                <a:latin typeface="Times New Roman" panose="02020603050405020304" pitchFamily="18" charset="0"/>
                <a:cs typeface="Times New Roman" panose="02020603050405020304" pitchFamily="18" charset="0"/>
              </a:rPr>
              <a:t>Features influencing severity - </a:t>
            </a:r>
            <a:r>
              <a:rPr lang="en-US" sz="2400" b="1" i="1" dirty="0">
                <a:latin typeface="Times New Roman" panose="02020603050405020304" pitchFamily="18" charset="0"/>
                <a:cs typeface="Times New Roman" panose="02020603050405020304" pitchFamily="18" charset="0"/>
              </a:rPr>
              <a:t>Duration</a:t>
            </a:r>
            <a:r>
              <a:rPr lang="en-US" sz="2400"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Start_Lat</a:t>
            </a:r>
            <a:r>
              <a:rPr lang="en-US" sz="2400" b="1" i="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Distance.mi</a:t>
            </a:r>
            <a:r>
              <a:rPr lang="en-US" sz="2400" b="1" i="1"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Side</a:t>
            </a:r>
            <a:r>
              <a:rPr lang="en-US" sz="2400" b="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Wind_Speed.mph</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Temperature</a:t>
            </a:r>
            <a:endParaRPr lang="en-US" sz="2400" dirty="0">
              <a:latin typeface="Times New Roman" panose="02020603050405020304" pitchFamily="18" charset="0"/>
              <a:cs typeface="Times New Roman" panose="02020603050405020304" pitchFamily="18" charset="0"/>
            </a:endParaRPr>
          </a:p>
          <a:p>
            <a:pPr marL="227965" indent="-227965"/>
            <a:r>
              <a:rPr lang="en-US" sz="2400" dirty="0">
                <a:latin typeface="Times New Roman" panose="02020603050405020304" pitchFamily="18" charset="0"/>
                <a:cs typeface="Times New Roman" panose="02020603050405020304" pitchFamily="18" charset="0"/>
              </a:rPr>
              <a:t>Optimal model - </a:t>
            </a:r>
            <a:r>
              <a:rPr lang="en-US" sz="2400" b="1" dirty="0">
                <a:latin typeface="Times New Roman" panose="02020603050405020304" pitchFamily="18" charset="0"/>
                <a:cs typeface="Times New Roman" panose="02020603050405020304" pitchFamily="18" charset="0"/>
              </a:rPr>
              <a:t>Random Forest</a:t>
            </a:r>
            <a:r>
              <a:rPr lang="en-US" sz="2400" dirty="0">
                <a:latin typeface="Times New Roman" panose="02020603050405020304" pitchFamily="18" charset="0"/>
                <a:cs typeface="Times New Roman" panose="02020603050405020304" pitchFamily="18" charset="0"/>
              </a:rPr>
              <a:t> model - </a:t>
            </a:r>
            <a:r>
              <a:rPr lang="en-US" sz="2400" b="1" dirty="0">
                <a:latin typeface="Times New Roman" panose="02020603050405020304" pitchFamily="18" charset="0"/>
                <a:cs typeface="Times New Roman" panose="02020603050405020304" pitchFamily="18" charset="0"/>
              </a:rPr>
              <a:t>88%</a:t>
            </a:r>
            <a:r>
              <a:rPr lang="en-US" sz="2400" dirty="0">
                <a:latin typeface="Times New Roman" panose="02020603050405020304" pitchFamily="18" charset="0"/>
                <a:cs typeface="Times New Roman" panose="02020603050405020304" pitchFamily="18" charset="0"/>
              </a:rPr>
              <a:t> accuracy</a:t>
            </a:r>
          </a:p>
          <a:p>
            <a:pPr marL="227965" indent="-227965"/>
            <a:r>
              <a:rPr lang="en-US" sz="2400" dirty="0">
                <a:latin typeface="Times New Roman" panose="02020603050405020304" pitchFamily="18" charset="0"/>
                <a:cs typeface="Times New Roman" panose="02020603050405020304" pitchFamily="18" charset="0"/>
              </a:rPr>
              <a:t>Hotspot locations - </a:t>
            </a:r>
            <a:r>
              <a:rPr lang="en-US" sz="2400" b="1" dirty="0">
                <a:latin typeface="Times New Roman" panose="02020603050405020304" pitchFamily="18" charset="0"/>
                <a:cs typeface="Times New Roman" panose="02020603050405020304" pitchFamily="18" charset="0"/>
              </a:rPr>
              <a:t>Connecticut, Massachusetts, and Rhode Island</a:t>
            </a:r>
          </a:p>
          <a:p>
            <a:pPr marL="227965" indent="-227965"/>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Governor John Davis Lodge Turnpike</a:t>
            </a:r>
            <a:r>
              <a:rPr lang="en-US" sz="2400" dirty="0">
                <a:latin typeface="Times New Roman" panose="02020603050405020304" pitchFamily="18" charset="0"/>
                <a:cs typeface="Times New Roman" panose="02020603050405020304" pitchFamily="18" charset="0"/>
              </a:rPr>
              <a:t>” highway in Connecticut - 10% of the total accidents in New England</a:t>
            </a:r>
          </a:p>
          <a:p>
            <a:pPr marL="227965" indent="-227965"/>
            <a:r>
              <a:rPr lang="en-US" sz="2400" dirty="0">
                <a:latin typeface="Times New Roman" panose="02020603050405020304" pitchFamily="18" charset="0"/>
                <a:cs typeface="Times New Roman" panose="02020603050405020304" pitchFamily="18" charset="0"/>
              </a:rPr>
              <a:t>Patterns observed - </a:t>
            </a:r>
            <a:r>
              <a:rPr lang="en-US" sz="2400" b="1" dirty="0">
                <a:latin typeface="Times New Roman" panose="02020603050405020304" pitchFamily="18" charset="0"/>
                <a:cs typeface="Times New Roman" panose="02020603050405020304" pitchFamily="18" charset="0"/>
              </a:rPr>
              <a:t>pandemic </a:t>
            </a:r>
            <a:r>
              <a:rPr lang="en-US" sz="2400" dirty="0">
                <a:latin typeface="Times New Roman" panose="02020603050405020304" pitchFamily="18" charset="0"/>
                <a:cs typeface="Times New Roman" panose="02020603050405020304" pitchFamily="18" charset="0"/>
              </a:rPr>
              <a:t>vs</a:t>
            </a:r>
            <a:r>
              <a:rPr lang="en-US" sz="2400" b="1" dirty="0">
                <a:latin typeface="Times New Roman" panose="02020603050405020304" pitchFamily="18" charset="0"/>
                <a:cs typeface="Times New Roman" panose="02020603050405020304" pitchFamily="18" charset="0"/>
              </a:rPr>
              <a:t> behavioral factors</a:t>
            </a:r>
          </a:p>
        </p:txBody>
      </p:sp>
    </p:spTree>
    <p:extLst>
      <p:ext uri="{BB962C8B-B14F-4D97-AF65-F5344CB8AC3E}">
        <p14:creationId xmlns:p14="http://schemas.microsoft.com/office/powerpoint/2010/main" val="228297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latin typeface="Real Head Pro"/>
              </a:rPr>
              <a:t>Recommendations and Steps Forward</a:t>
            </a:r>
          </a:p>
        </p:txBody>
      </p:sp>
      <p:sp>
        <p:nvSpPr>
          <p:cNvPr id="2" name="Content Placeholder 1">
            <a:extLst>
              <a:ext uri="{FF2B5EF4-FFF2-40B4-BE49-F238E27FC236}">
                <a16:creationId xmlns:a16="http://schemas.microsoft.com/office/drawing/2014/main" id="{138662C3-EA5B-ECC7-FDCA-10BC9B77C338}"/>
              </a:ext>
            </a:extLst>
          </p:cNvPr>
          <p:cNvSpPr>
            <a:spLocks noGrp="1"/>
          </p:cNvSpPr>
          <p:nvPr>
            <p:ph idx="1"/>
          </p:nvPr>
        </p:nvSpPr>
        <p:spPr>
          <a:xfrm>
            <a:off x="838200" y="1562953"/>
            <a:ext cx="10515600" cy="4351338"/>
          </a:xfrm>
        </p:spPr>
        <p:txBody>
          <a:bodyPr vert="horz" lIns="91440" tIns="45720" rIns="91440" bIns="45720" rtlCol="0" anchor="t">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Recommendations</a:t>
            </a:r>
          </a:p>
          <a:p>
            <a:pPr marL="227965" indent="-227965"/>
            <a:r>
              <a:rPr lang="en-IN" sz="2400" dirty="0">
                <a:latin typeface="Times New Roman" panose="02020603050405020304" pitchFamily="18" charset="0"/>
                <a:cs typeface="Times New Roman" panose="02020603050405020304" pitchFamily="18" charset="0"/>
              </a:rPr>
              <a:t>More traffic control cameras in hot spot locations</a:t>
            </a:r>
            <a:endParaRPr lang="en-US" sz="2400" dirty="0">
              <a:latin typeface="Times New Roman" panose="02020603050405020304" pitchFamily="18" charset="0"/>
              <a:cs typeface="Times New Roman" panose="02020603050405020304" pitchFamily="18" charset="0"/>
            </a:endParaRPr>
          </a:p>
          <a:p>
            <a:pPr marL="227965" indent="-227965"/>
            <a:r>
              <a:rPr lang="en-IN" sz="2400" dirty="0">
                <a:latin typeface="Times New Roman" panose="02020603050405020304" pitchFamily="18" charset="0"/>
                <a:cs typeface="Times New Roman" panose="02020603050405020304" pitchFamily="18" charset="0"/>
              </a:rPr>
              <a:t>Highlighting entry and exit points</a:t>
            </a:r>
          </a:p>
          <a:p>
            <a:pPr marL="227965" indent="-227965"/>
            <a:r>
              <a:rPr lang="en-US" sz="2400" dirty="0">
                <a:latin typeface="Times New Roman" panose="02020603050405020304" pitchFamily="18" charset="0"/>
                <a:cs typeface="Times New Roman" panose="02020603050405020304" pitchFamily="18" charset="0"/>
              </a:rPr>
              <a:t>Educating drivers on lane usage </a:t>
            </a:r>
          </a:p>
          <a:p>
            <a:pPr marL="227965" indent="-227965"/>
            <a:r>
              <a:rPr lang="en-IN" sz="2400" dirty="0">
                <a:latin typeface="Times New Roman" panose="02020603050405020304" pitchFamily="18" charset="0"/>
                <a:cs typeface="Times New Roman" panose="02020603050405020304" pitchFamily="18" charset="0"/>
              </a:rPr>
              <a:t>Recommend the use of public transportation</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Steps Forward</a:t>
            </a:r>
          </a:p>
          <a:p>
            <a:pPr marL="227965" indent="-227965"/>
            <a:r>
              <a:rPr lang="en-US" sz="2400" dirty="0">
                <a:latin typeface="Times New Roman" panose="02020603050405020304" pitchFamily="18" charset="0"/>
                <a:cs typeface="Times New Roman" panose="02020603050405020304" pitchFamily="18" charset="0"/>
              </a:rPr>
              <a:t>50 to 75 % of incidents occur due to driver behavior – Collect additional data. </a:t>
            </a:r>
          </a:p>
          <a:p>
            <a:pPr marL="227965" indent="-227965"/>
            <a:r>
              <a:rPr lang="en-US" sz="2400" dirty="0">
                <a:latin typeface="Times New Roman" panose="02020603050405020304" pitchFamily="18" charset="0"/>
                <a:cs typeface="Times New Roman" panose="02020603050405020304" pitchFamily="18" charset="0"/>
              </a:rPr>
              <a:t>Analyze the severity of injuries due to an accident</a:t>
            </a:r>
            <a:br>
              <a:rPr lang="en-US" sz="24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16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A39757-4EE3-C0A4-1A89-2AEC6B12A1D9}"/>
              </a:ext>
            </a:extLst>
          </p:cNvPr>
          <p:cNvSpPr>
            <a:spLocks noGrp="1"/>
          </p:cNvSpPr>
          <p:nvPr>
            <p:ph type="ctrTitle"/>
          </p:nvPr>
        </p:nvSpPr>
        <p:spPr>
          <a:xfrm>
            <a:off x="631373" y="1122363"/>
            <a:ext cx="6096807" cy="2387600"/>
          </a:xfrm>
        </p:spPr>
        <p:txBody>
          <a:bodyPr anchor="b">
            <a:normAutofit/>
          </a:bodyPr>
          <a:lstStyle/>
          <a:p>
            <a:r>
              <a:rPr lang="en-US" dirty="0"/>
              <a:t>Thank You</a:t>
            </a:r>
            <a:endParaRPr lang="en-IN" dirty="0"/>
          </a:p>
        </p:txBody>
      </p:sp>
      <p:sp>
        <p:nvSpPr>
          <p:cNvPr id="4" name="Slide Number Placeholder 3" hidden="1">
            <a:extLst>
              <a:ext uri="{FF2B5EF4-FFF2-40B4-BE49-F238E27FC236}">
                <a16:creationId xmlns:a16="http://schemas.microsoft.com/office/drawing/2014/main" id="{8243FB98-81E1-7A93-EB93-54FD03613EC8}"/>
              </a:ext>
            </a:extLst>
          </p:cNvPr>
          <p:cNvSpPr>
            <a:spLocks noGrp="1"/>
          </p:cNvSpPr>
          <p:nvPr>
            <p:ph type="sldNum" sz="quarter" idx="4294967295"/>
          </p:nvPr>
        </p:nvSpPr>
        <p:spPr>
          <a:xfrm>
            <a:off x="9448800" y="6356350"/>
            <a:ext cx="2743200" cy="365125"/>
          </a:xfrm>
        </p:spPr>
        <p:txBody>
          <a:bodyPr/>
          <a:lstStyle/>
          <a:p>
            <a:pPr>
              <a:spcAft>
                <a:spcPts val="600"/>
              </a:spcAft>
            </a:pPr>
            <a:fld id="{2BE017B6-6466-CA44-A203-DCC007137B39}" type="slidenum">
              <a:rPr lang="en-US" smtClean="0"/>
              <a:pPr>
                <a:spcAft>
                  <a:spcPts val="600"/>
                </a:spcAft>
              </a:pPr>
              <a:t>16</a:t>
            </a:fld>
            <a:endParaRPr lang="en-US"/>
          </a:p>
        </p:txBody>
      </p:sp>
    </p:spTree>
    <p:extLst>
      <p:ext uri="{BB962C8B-B14F-4D97-AF65-F5344CB8AC3E}">
        <p14:creationId xmlns:p14="http://schemas.microsoft.com/office/powerpoint/2010/main" val="317944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580DF6-FD88-2E4C-BE68-DE233A4D1D14}"/>
              </a:ext>
            </a:extLst>
          </p:cNvPr>
          <p:cNvSpPr>
            <a:spLocks noGrp="1"/>
          </p:cNvSpPr>
          <p:nvPr>
            <p:ph idx="1"/>
          </p:nvPr>
        </p:nvSpPr>
        <p:spPr>
          <a:xfrm>
            <a:off x="956058" y="1716437"/>
            <a:ext cx="9350536" cy="4449232"/>
          </a:xfrm>
        </p:spPr>
        <p:txBody>
          <a:bodyPr vert="horz" lIns="91440" tIns="45720" rIns="91440" bIns="45720" rtlCol="0" anchor="t">
            <a:noAutofit/>
          </a:bodyPr>
          <a:lstStyle/>
          <a:p>
            <a:pPr marL="227965" indent="-227965" algn="just">
              <a:lnSpc>
                <a:spcPct val="100000"/>
              </a:lnSpc>
            </a:pPr>
            <a:r>
              <a:rPr lang="en-IN" sz="2400" dirty="0">
                <a:latin typeface="Times New Roman" panose="02020603050405020304" pitchFamily="18" charset="0"/>
                <a:cs typeface="Times New Roman" panose="02020603050405020304" pitchFamily="18" charset="0"/>
              </a:rPr>
              <a:t>High casualty and injuries are observed</a:t>
            </a:r>
          </a:p>
          <a:p>
            <a:pPr marL="227965" indent="-227965" algn="just">
              <a:lnSpc>
                <a:spcPct val="100000"/>
              </a:lnSpc>
            </a:pPr>
            <a:r>
              <a:rPr lang="en-IN" sz="2400" dirty="0">
                <a:latin typeface="Times New Roman" panose="02020603050405020304" pitchFamily="18" charset="0"/>
                <a:cs typeface="Times New Roman" panose="02020603050405020304" pitchFamily="18" charset="0"/>
              </a:rPr>
              <a:t>Road crashes costs $230.6 billion per year for the government or an average of $820 per person</a:t>
            </a:r>
          </a:p>
          <a:p>
            <a:pPr marL="227965" indent="-227965" algn="just">
              <a:lnSpc>
                <a:spcPct val="100000"/>
              </a:lnSpc>
            </a:pPr>
            <a:r>
              <a:rPr lang="en-IN" sz="2400" dirty="0">
                <a:latin typeface="Times New Roman" panose="02020603050405020304" pitchFamily="18" charset="0"/>
                <a:ea typeface="Calibri" panose="020F0502020204030204" pitchFamily="34" charset="0"/>
                <a:cs typeface="Times New Roman" panose="02020603050405020304" pitchFamily="18" charset="0"/>
              </a:rPr>
              <a:t>Accidents has different severities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27965" indent="-227965" algn="just">
              <a:lnSpc>
                <a:spcPct val="100000"/>
              </a:lnSpc>
            </a:pPr>
            <a:r>
              <a:rPr lang="en-IN" sz="2400" dirty="0">
                <a:latin typeface="Times New Roman" panose="02020603050405020304" pitchFamily="18" charset="0"/>
                <a:cs typeface="Times New Roman" panose="02020603050405020304" pitchFamily="18" charset="0"/>
              </a:rPr>
              <a:t>Need to reduce accidents </a:t>
            </a:r>
          </a:p>
          <a:p>
            <a:pPr marL="227965" indent="-227965" algn="just">
              <a:lnSpc>
                <a:spcPct val="100000"/>
              </a:lnSpc>
            </a:pPr>
            <a:r>
              <a:rPr lang="en-IN" sz="2400" dirty="0">
                <a:latin typeface="Times New Roman" panose="02020603050405020304" pitchFamily="18" charset="0"/>
                <a:cs typeface="Times New Roman" panose="02020603050405020304" pitchFamily="18" charset="0"/>
              </a:rPr>
              <a:t>Hotspot locations needs to be identified</a:t>
            </a:r>
          </a:p>
          <a:p>
            <a:pPr marL="227965" indent="-227965" algn="just">
              <a:lnSpc>
                <a:spcPct val="10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Aim to find the most important factors that </a:t>
            </a:r>
            <a:r>
              <a:rPr lang="en-IN" sz="2400" dirty="0">
                <a:latin typeface="Times New Roman" panose="02020603050405020304" pitchFamily="18" charset="0"/>
                <a:ea typeface="Calibri" panose="020F0502020204030204" pitchFamily="34" charset="0"/>
                <a:cs typeface="Times New Roman" panose="02020603050405020304" pitchFamily="18" charset="0"/>
              </a:rPr>
              <a:t>determine the severity of an accident</a:t>
            </a:r>
          </a:p>
        </p:txBody>
      </p:sp>
      <p:sp>
        <p:nvSpPr>
          <p:cNvPr id="3" name="Title 2">
            <a:extLst>
              <a:ext uri="{FF2B5EF4-FFF2-40B4-BE49-F238E27FC236}">
                <a16:creationId xmlns:a16="http://schemas.microsoft.com/office/drawing/2014/main" id="{F1A8E7F4-F0C9-384F-AAB6-3A3CA5CE5DA0}"/>
              </a:ext>
            </a:extLst>
          </p:cNvPr>
          <p:cNvSpPr>
            <a:spLocks noGrp="1"/>
          </p:cNvSpPr>
          <p:nvPr>
            <p:ph type="title"/>
          </p:nvPr>
        </p:nvSpPr>
        <p:spPr/>
        <p:txBody>
          <a:bodyPr/>
          <a:lstStyle/>
          <a:p>
            <a:r>
              <a:rPr lang="en-US" sz="4000" dirty="0">
                <a:latin typeface="Real Head Pro"/>
                <a:cs typeface="Arial"/>
              </a:rPr>
              <a:t>Real-world Problem - Solved with Big-data </a:t>
            </a:r>
            <a:endParaRPr lang="en-US" sz="4000" dirty="0">
              <a:latin typeface="Real Head Pro"/>
              <a:cs typeface="Arial" panose="020B0604020202020204" pitchFamily="34" charset="0"/>
            </a:endParaRPr>
          </a:p>
        </p:txBody>
      </p:sp>
    </p:spTree>
    <p:extLst>
      <p:ext uri="{BB962C8B-B14F-4D97-AF65-F5344CB8AC3E}">
        <p14:creationId xmlns:p14="http://schemas.microsoft.com/office/powerpoint/2010/main" val="237655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latin typeface="Real Head Pro"/>
              </a:rPr>
              <a:t>Dataset Selection - Reason</a:t>
            </a:r>
          </a:p>
        </p:txBody>
      </p:sp>
      <p:sp>
        <p:nvSpPr>
          <p:cNvPr id="6" name="Content Placeholder 4">
            <a:extLst>
              <a:ext uri="{FF2B5EF4-FFF2-40B4-BE49-F238E27FC236}">
                <a16:creationId xmlns:a16="http://schemas.microsoft.com/office/drawing/2014/main" id="{270C4BC0-E220-FFDE-63B3-0EF420E04EAE}"/>
              </a:ext>
            </a:extLst>
          </p:cNvPr>
          <p:cNvSpPr>
            <a:spLocks noGrp="1"/>
          </p:cNvSpPr>
          <p:nvPr>
            <p:ph idx="1"/>
          </p:nvPr>
        </p:nvSpPr>
        <p:spPr>
          <a:xfrm>
            <a:off x="838200" y="1713516"/>
            <a:ext cx="9849787" cy="4351338"/>
          </a:xfrm>
        </p:spPr>
        <p:txBody>
          <a:bodyPr vert="horz" lIns="91440" tIns="45720" rIns="91440" bIns="45720" rtlCol="0" anchor="t">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USA accident dataset - </a:t>
            </a:r>
            <a:r>
              <a:rPr lang="en-IN" sz="2400" dirty="0">
                <a:latin typeface="Times New Roman" panose="02020603050405020304" pitchFamily="18" charset="0"/>
                <a:ea typeface="Calibri" panose="020F0502020204030204" pitchFamily="34" charset="0"/>
                <a:cs typeface="Times New Roman" panose="02020603050405020304" pitchFamily="18" charset="0"/>
              </a:rPr>
              <a:t>March 2016</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to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December </a:t>
            </a:r>
            <a:r>
              <a:rPr lang="en-IN" sz="2400" dirty="0">
                <a:latin typeface="Times New Roman" panose="02020603050405020304" pitchFamily="18" charset="0"/>
                <a:ea typeface="Calibri" panose="020F0502020204030204" pitchFamily="34" charset="0"/>
                <a:cs typeface="Times New Roman" panose="02020603050405020304" pitchFamily="18" charset="0"/>
              </a:rPr>
              <a:t>2021</a:t>
            </a:r>
          </a:p>
          <a:p>
            <a:r>
              <a:rPr lang="en-IN" sz="2400" dirty="0">
                <a:latin typeface="Times New Roman" panose="02020603050405020304" pitchFamily="18" charset="0"/>
                <a:cs typeface="Times New Roman" panose="02020603050405020304" pitchFamily="18" charset="0"/>
              </a:rPr>
              <a:t>Taken from 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aggle </a:t>
            </a:r>
            <a:r>
              <a:rPr lang="en-IN" sz="2400" dirty="0">
                <a:latin typeface="Times New Roman" panose="02020603050405020304" pitchFamily="18" charset="0"/>
                <a:ea typeface="Calibri" panose="020F0502020204030204" pitchFamily="34" charset="0"/>
                <a:cs typeface="Times New Roman" panose="02020603050405020304" pitchFamily="18" charset="0"/>
              </a:rPr>
              <a:t>with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title - US Accidents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2.8 million records</a:t>
            </a:r>
          </a:p>
          <a:p>
            <a:r>
              <a:rPr lang="en-IN" sz="2400" dirty="0">
                <a:latin typeface="Times New Roman" panose="02020603050405020304" pitchFamily="18" charset="0"/>
                <a:cs typeface="Times New Roman" panose="02020603050405020304" pitchFamily="18" charset="0"/>
              </a:rPr>
              <a:t>47 features – with different data types</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latin typeface="Times New Roman" panose="02020603050405020304" pitchFamily="18" charset="0"/>
                <a:ea typeface="Calibri" panose="020F0502020204030204" pitchFamily="34" charset="0"/>
                <a:cs typeface="Times New Roman" panose="02020603050405020304" pitchFamily="18" charset="0"/>
              </a:rPr>
              <a:t>Sub-setting data due to computational requirements</a:t>
            </a:r>
          </a:p>
          <a:p>
            <a:r>
              <a:rPr lang="en-IN" sz="2400" dirty="0">
                <a:latin typeface="Times New Roman" panose="02020603050405020304" pitchFamily="18" charset="0"/>
                <a:ea typeface="Calibri" panose="020F0502020204030204" pitchFamily="34" charset="0"/>
                <a:cs typeface="Times New Roman" panose="02020603050405020304" pitchFamily="18" charset="0"/>
              </a:rPr>
              <a:t>Data of interest – Accidents in the New England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0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t>Exploratory Data Analysis – Target Variable</a:t>
            </a:r>
          </a:p>
        </p:txBody>
      </p:sp>
      <p:pic>
        <p:nvPicPr>
          <p:cNvPr id="1026" name="Picture 2">
            <a:extLst>
              <a:ext uri="{FF2B5EF4-FFF2-40B4-BE49-F238E27FC236}">
                <a16:creationId xmlns:a16="http://schemas.microsoft.com/office/drawing/2014/main" id="{F776089E-048C-D836-9B6A-83F9A441D1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806" y="2401218"/>
            <a:ext cx="5617157" cy="29248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C165FBF-1D4B-7CB4-C75D-1B9DC628F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7876" y="2481146"/>
            <a:ext cx="4644681" cy="2698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61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t>Exploratory Data Analysis – Explanatory Variables</a:t>
            </a:r>
          </a:p>
        </p:txBody>
      </p:sp>
      <p:pic>
        <p:nvPicPr>
          <p:cNvPr id="1028" name="Picture 4">
            <a:extLst>
              <a:ext uri="{FF2B5EF4-FFF2-40B4-BE49-F238E27FC236}">
                <a16:creationId xmlns:a16="http://schemas.microsoft.com/office/drawing/2014/main" id="{3559552A-BCA9-1D48-D444-C08E7073C9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8180" y="1417778"/>
            <a:ext cx="8215639" cy="513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14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t>Exploratory Data Analysis - Correlation</a:t>
            </a:r>
          </a:p>
        </p:txBody>
      </p:sp>
      <p:pic>
        <p:nvPicPr>
          <p:cNvPr id="7" name="Content Placeholder 6" descr="Table&#10;&#10;Description automatically generated with medium confidence">
            <a:extLst>
              <a:ext uri="{FF2B5EF4-FFF2-40B4-BE49-F238E27FC236}">
                <a16:creationId xmlns:a16="http://schemas.microsoft.com/office/drawing/2014/main" id="{573A16D2-38CF-9EB1-3208-05154143146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45242"/>
          <a:stretch/>
        </p:blipFill>
        <p:spPr bwMode="auto">
          <a:xfrm>
            <a:off x="2375881" y="3961064"/>
            <a:ext cx="3448657" cy="2656269"/>
          </a:xfrm>
          <a:prstGeom prst="rect">
            <a:avLst/>
          </a:prstGeom>
          <a:noFill/>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D14760E-B179-FD27-56E6-5139C3340AA9}"/>
              </a:ext>
            </a:extLst>
          </p:cNvPr>
          <p:cNvPicPr>
            <a:picLocks noChangeAspect="1"/>
          </p:cNvPicPr>
          <p:nvPr/>
        </p:nvPicPr>
        <p:blipFill rotWithShape="1">
          <a:blip r:embed="rId4">
            <a:extLst>
              <a:ext uri="{28A0092B-C50C-407E-A947-70E740481C1C}">
                <a14:useLocalDpi xmlns:a14="http://schemas.microsoft.com/office/drawing/2010/main" val="0"/>
              </a:ext>
            </a:extLst>
          </a:blip>
          <a:srcRect b="16199"/>
          <a:stretch/>
        </p:blipFill>
        <p:spPr bwMode="auto">
          <a:xfrm>
            <a:off x="6367463" y="1524160"/>
            <a:ext cx="4149803" cy="4927599"/>
          </a:xfrm>
          <a:prstGeom prst="rect">
            <a:avLst/>
          </a:prstGeom>
          <a:noFill/>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9" name="Picture 8" title="Inserting image...">
            <a:extLst>
              <a:ext uri="{FF2B5EF4-FFF2-40B4-BE49-F238E27FC236}">
                <a16:creationId xmlns:a16="http://schemas.microsoft.com/office/drawing/2014/main" id="{9445B70B-3EF4-9616-A8BF-419AFC1685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5881" y="1524159"/>
            <a:ext cx="3448656" cy="2367107"/>
          </a:xfrm>
          <a:prstGeom prst="rect">
            <a:avLst/>
          </a:prstGeom>
          <a:ln w="9525">
            <a:solidFill>
              <a:schemeClr val="tx1"/>
            </a:solidFill>
            <a:prstDash val="solid"/>
          </a:ln>
        </p:spPr>
      </p:pic>
    </p:spTree>
    <p:extLst>
      <p:ext uri="{BB962C8B-B14F-4D97-AF65-F5344CB8AC3E}">
        <p14:creationId xmlns:p14="http://schemas.microsoft.com/office/powerpoint/2010/main" val="77612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latin typeface="Real Head Pro"/>
              </a:rPr>
              <a:t>Data Modelling Techniques Used</a:t>
            </a:r>
          </a:p>
        </p:txBody>
      </p:sp>
      <p:sp>
        <p:nvSpPr>
          <p:cNvPr id="5" name="Content Placeholder 4">
            <a:extLst>
              <a:ext uri="{FF2B5EF4-FFF2-40B4-BE49-F238E27FC236}">
                <a16:creationId xmlns:a16="http://schemas.microsoft.com/office/drawing/2014/main" id="{388999E7-4555-D98E-37CF-A77BAF96567A}"/>
              </a:ext>
            </a:extLst>
          </p:cNvPr>
          <p:cNvSpPr>
            <a:spLocks noGrp="1"/>
          </p:cNvSpPr>
          <p:nvPr>
            <p:ph idx="1"/>
          </p:nvPr>
        </p:nvSpPr>
        <p:spPr>
          <a:xfrm>
            <a:off x="838200" y="1692001"/>
            <a:ext cx="9677400" cy="4351338"/>
          </a:xfrm>
        </p:spPr>
        <p:txBody>
          <a:bodyPr vert="horz" lIns="91440" tIns="45720" rIns="91440" bIns="45720" rtlCol="0" anchor="t">
            <a:normAutofit/>
          </a:bodyPr>
          <a:lstStyle/>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Decision tree</a:t>
            </a:r>
          </a:p>
          <a:p>
            <a:pPr lvl="1"/>
            <a:r>
              <a:rPr lang="en-IN" dirty="0">
                <a:latin typeface="Times New Roman" panose="02020603050405020304" pitchFamily="18" charset="0"/>
                <a:cs typeface="Times New Roman" panose="02020603050405020304" pitchFamily="18" charset="0"/>
              </a:rPr>
              <a:t>Classifies the data points by checking the information gain at each node</a:t>
            </a:r>
          </a:p>
          <a:p>
            <a:pPr lvl="1" algn="just"/>
            <a:r>
              <a:rPr lang="en-IN" dirty="0">
                <a:latin typeface="Times New Roman" panose="02020603050405020304" pitchFamily="18" charset="0"/>
                <a:cs typeface="Times New Roman" panose="02020603050405020304" pitchFamily="18" charset="0"/>
              </a:rPr>
              <a:t>Predictor variables - Distance, Start Latitude and Side of the road</a:t>
            </a:r>
          </a:p>
          <a:p>
            <a:pPr lvl="1"/>
            <a:r>
              <a:rPr lang="en-IN"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accuracy is </a:t>
            </a:r>
            <a:r>
              <a:rPr lang="en-US" b="1" dirty="0">
                <a:latin typeface="Times New Roman" panose="02020603050405020304" pitchFamily="18" charset="0"/>
                <a:cs typeface="Times New Roman" panose="02020603050405020304" pitchFamily="18" charset="0"/>
              </a:rPr>
              <a:t>84.42%</a:t>
            </a:r>
            <a:r>
              <a:rPr lang="en-US" dirty="0">
                <a:latin typeface="Times New Roman" panose="02020603050405020304" pitchFamily="18" charset="0"/>
                <a:cs typeface="Times New Roman" panose="02020603050405020304" pitchFamily="18" charset="0"/>
              </a:rPr>
              <a:t> with many Type-1 and few Type-2 errors</a:t>
            </a:r>
          </a:p>
          <a:p>
            <a:pPr marL="457189" lvl="1" indent="0">
              <a:buNone/>
            </a:pP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Gradient Boost Method</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Uses cross-validation training control method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accuracy is </a:t>
            </a:r>
            <a:r>
              <a:rPr lang="en-US" b="1" dirty="0">
                <a:latin typeface="Times New Roman" panose="02020603050405020304" pitchFamily="18" charset="0"/>
                <a:cs typeface="Times New Roman" panose="02020603050405020304" pitchFamily="18" charset="0"/>
              </a:rPr>
              <a:t>85%</a:t>
            </a:r>
            <a:r>
              <a:rPr lang="en-US" dirty="0">
                <a:latin typeface="Times New Roman" panose="02020603050405020304" pitchFamily="18" charset="0"/>
                <a:cs typeface="Times New Roman" panose="02020603050405020304" pitchFamily="18" charset="0"/>
              </a:rPr>
              <a:t> with huge misclassification errors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 kappa value (0.23)</a:t>
            </a:r>
          </a:p>
        </p:txBody>
      </p:sp>
    </p:spTree>
    <p:extLst>
      <p:ext uri="{BB962C8B-B14F-4D97-AF65-F5344CB8AC3E}">
        <p14:creationId xmlns:p14="http://schemas.microsoft.com/office/powerpoint/2010/main" val="135492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lstStyle/>
          <a:p>
            <a:r>
              <a:rPr lang="en-US" dirty="0"/>
              <a:t>Methodology Used to Analyze the Data</a:t>
            </a:r>
          </a:p>
        </p:txBody>
      </p:sp>
      <p:sp>
        <p:nvSpPr>
          <p:cNvPr id="6" name="Content Placeholder 4">
            <a:extLst>
              <a:ext uri="{FF2B5EF4-FFF2-40B4-BE49-F238E27FC236}">
                <a16:creationId xmlns:a16="http://schemas.microsoft.com/office/drawing/2014/main" id="{270C4BC0-E220-FFDE-63B3-0EF420E04EAE}"/>
              </a:ext>
            </a:extLst>
          </p:cNvPr>
          <p:cNvSpPr>
            <a:spLocks noGrp="1"/>
          </p:cNvSpPr>
          <p:nvPr>
            <p:ph idx="1"/>
          </p:nvPr>
        </p:nvSpPr>
        <p:spPr>
          <a:xfrm>
            <a:off x="838200" y="1502229"/>
            <a:ext cx="9849787" cy="4562625"/>
          </a:xfrm>
        </p:spPr>
        <p:txBody>
          <a:bodyPr vert="horz" lIns="91440" tIns="45720" rIns="91440" bIns="45720" rtlCol="0" anchor="t">
            <a:normAutofit/>
          </a:bodyPr>
          <a:lstStyle/>
          <a:p>
            <a:pPr marL="0" indent="0">
              <a:buNone/>
            </a:pPr>
            <a:r>
              <a:rPr lang="en-US" b="1" i="0" dirty="0">
                <a:solidFill>
                  <a:srgbClr val="000000"/>
                </a:solidFill>
                <a:effectLst/>
                <a:latin typeface="Times New Roman" panose="02020603050405020304" pitchFamily="18" charset="0"/>
                <a:cs typeface="Times New Roman" panose="02020603050405020304" pitchFamily="18" charset="0"/>
              </a:rPr>
              <a:t>Random Forest model </a:t>
            </a:r>
            <a:endParaRPr lang="en-US" b="1" dirty="0">
              <a:solidFill>
                <a:srgbClr val="000000"/>
              </a:solidFill>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Ensemble of decision trees</a:t>
            </a:r>
          </a:p>
          <a:p>
            <a:r>
              <a:rPr lang="en-US" sz="2400" dirty="0">
                <a:solidFill>
                  <a:srgbClr val="000000"/>
                </a:solidFill>
                <a:latin typeface="Times New Roman" panose="02020603050405020304" pitchFamily="18" charset="0"/>
                <a:cs typeface="Times New Roman" panose="02020603050405020304" pitchFamily="18" charset="0"/>
              </a:rPr>
              <a:t>El</a:t>
            </a:r>
            <a:r>
              <a:rPr lang="en-US" sz="2400" b="0" i="0" dirty="0">
                <a:solidFill>
                  <a:srgbClr val="000000"/>
                </a:solidFill>
                <a:effectLst/>
                <a:latin typeface="Times New Roman" panose="02020603050405020304" pitchFamily="18" charset="0"/>
                <a:cs typeface="Times New Roman" panose="02020603050405020304" pitchFamily="18" charset="0"/>
              </a:rPr>
              <a:t>iminates high variance by adding randomness to the model.</a:t>
            </a:r>
            <a:endParaRPr lang="en-US" sz="3600" b="0" i="0" dirty="0">
              <a:solidFill>
                <a:srgbClr val="000000"/>
              </a:solidFill>
              <a:effectLst/>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88% </a:t>
            </a:r>
            <a:r>
              <a:rPr lang="en-US" sz="2400" dirty="0">
                <a:latin typeface="Times New Roman" panose="02020603050405020304" pitchFamily="18" charset="0"/>
                <a:cs typeface="Times New Roman" panose="02020603050405020304" pitchFamily="18" charset="0"/>
              </a:rPr>
              <a:t>accuracy with testing data</a:t>
            </a:r>
            <a:endParaRPr lang="en-US" sz="3600" dirty="0">
              <a:latin typeface="Times New Roman" panose="02020603050405020304" pitchFamily="18" charset="0"/>
              <a:cs typeface="Times New Roman" panose="02020603050405020304" pitchFamily="18" charset="0"/>
            </a:endParaRPr>
          </a:p>
          <a:p>
            <a:pPr marL="0" indent="0">
              <a:buNone/>
            </a:pPr>
            <a:endParaRPr lang="en-US"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2050" name="Picture 2" descr="Text&#10;&#10;Description automatically generated">
            <a:extLst>
              <a:ext uri="{FF2B5EF4-FFF2-40B4-BE49-F238E27FC236}">
                <a16:creationId xmlns:a16="http://schemas.microsoft.com/office/drawing/2014/main" id="{6AB92C05-DD99-6B34-CA60-85C6DFBBC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3439471"/>
            <a:ext cx="5431970" cy="24355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6EFD37F7-3C9B-4524-BA5F-8606A3E82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1185" y="3439471"/>
            <a:ext cx="4628752" cy="2139136"/>
          </a:xfrm>
          <a:prstGeom prst="rect">
            <a:avLst/>
          </a:prstGeom>
          <a:noFill/>
          <a:ln>
            <a:solidFill>
              <a:schemeClr val="tx1"/>
            </a:solidFill>
            <a:prstDash val="solid"/>
          </a:ln>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F1253D2F-E0A3-6A08-E25C-1D5EF8BE3E6B}"/>
              </a:ext>
            </a:extLst>
          </p:cNvPr>
          <p:cNvGraphicFramePr>
            <a:graphicFrameLocks noGrp="1"/>
          </p:cNvGraphicFramePr>
          <p:nvPr>
            <p:extLst>
              <p:ext uri="{D42A27DB-BD31-4B8C-83A1-F6EECF244321}">
                <p14:modId xmlns:p14="http://schemas.microsoft.com/office/powerpoint/2010/main" val="2147530281"/>
              </p:ext>
            </p:extLst>
          </p:nvPr>
        </p:nvGraphicFramePr>
        <p:xfrm>
          <a:off x="2513011" y="5946868"/>
          <a:ext cx="2300150" cy="407040"/>
        </p:xfrm>
        <a:graphic>
          <a:graphicData uri="http://schemas.openxmlformats.org/drawingml/2006/table">
            <a:tbl>
              <a:tblPr firstRow="1" bandRow="1">
                <a:tableStyleId>{5C22544A-7EE6-4342-B048-85BDC9FD1C3A}</a:tableStyleId>
              </a:tblPr>
              <a:tblGrid>
                <a:gridCol w="2300150">
                  <a:extLst>
                    <a:ext uri="{9D8B030D-6E8A-4147-A177-3AD203B41FA5}">
                      <a16:colId xmlns:a16="http://schemas.microsoft.com/office/drawing/2014/main" val="251808509"/>
                    </a:ext>
                  </a:extLst>
                </a:gridCol>
              </a:tblGrid>
              <a:tr h="407040">
                <a:tc>
                  <a:txBody>
                    <a:bodyPr/>
                    <a:lstStyle/>
                    <a:p>
                      <a:pPr lvl="0" algn="l">
                        <a:buNone/>
                      </a:pPr>
                      <a:r>
                        <a:rPr lang="en-US" sz="1800" dirty="0">
                          <a:solidFill>
                            <a:schemeClr val="tx1"/>
                          </a:solidFill>
                          <a:effectLst/>
                        </a:rPr>
                        <a:t>Model’s Output</a:t>
                      </a:r>
                      <a:endParaRPr lang="en-US" dirty="0"/>
                    </a:p>
                  </a:txBody>
                  <a:tcPr>
                    <a:solidFill>
                      <a:schemeClr val="bg1"/>
                    </a:solidFill>
                  </a:tcPr>
                </a:tc>
                <a:extLst>
                  <a:ext uri="{0D108BD9-81ED-4DB2-BD59-A6C34878D82A}">
                    <a16:rowId xmlns:a16="http://schemas.microsoft.com/office/drawing/2014/main" val="905316074"/>
                  </a:ext>
                </a:extLst>
              </a:tr>
            </a:tbl>
          </a:graphicData>
        </a:graphic>
      </p:graphicFrame>
      <p:graphicFrame>
        <p:nvGraphicFramePr>
          <p:cNvPr id="5" name="Table 4">
            <a:extLst>
              <a:ext uri="{FF2B5EF4-FFF2-40B4-BE49-F238E27FC236}">
                <a16:creationId xmlns:a16="http://schemas.microsoft.com/office/drawing/2014/main" id="{D6DA853E-FD2B-276B-4969-B90082E23621}"/>
              </a:ext>
            </a:extLst>
          </p:cNvPr>
          <p:cNvGraphicFramePr>
            <a:graphicFrameLocks noGrp="1"/>
          </p:cNvGraphicFramePr>
          <p:nvPr>
            <p:extLst>
              <p:ext uri="{D42A27DB-BD31-4B8C-83A1-F6EECF244321}">
                <p14:modId xmlns:p14="http://schemas.microsoft.com/office/powerpoint/2010/main" val="2190231980"/>
              </p:ext>
            </p:extLst>
          </p:nvPr>
        </p:nvGraphicFramePr>
        <p:xfrm>
          <a:off x="7491351" y="5638850"/>
          <a:ext cx="2952750" cy="365760"/>
        </p:xfrm>
        <a:graphic>
          <a:graphicData uri="http://schemas.openxmlformats.org/drawingml/2006/table">
            <a:tbl>
              <a:tblPr firstRow="1" bandRow="1">
                <a:tableStyleId>{5C22544A-7EE6-4342-B048-85BDC9FD1C3A}</a:tableStyleId>
              </a:tblPr>
              <a:tblGrid>
                <a:gridCol w="2952750">
                  <a:extLst>
                    <a:ext uri="{9D8B030D-6E8A-4147-A177-3AD203B41FA5}">
                      <a16:colId xmlns:a16="http://schemas.microsoft.com/office/drawing/2014/main" val="251808509"/>
                    </a:ext>
                  </a:extLst>
                </a:gridCol>
              </a:tblGrid>
              <a:tr h="352425">
                <a:tc>
                  <a:txBody>
                    <a:bodyPr/>
                    <a:lstStyle/>
                    <a:p>
                      <a:pPr lvl="0" algn="l">
                        <a:buNone/>
                      </a:pPr>
                      <a:r>
                        <a:rPr lang="en-US" sz="1800" dirty="0">
                          <a:solidFill>
                            <a:schemeClr val="tx1"/>
                          </a:solidFill>
                          <a:effectLst/>
                        </a:rPr>
                        <a:t>Model’s Significance test</a:t>
                      </a:r>
                      <a:endParaRPr lang="en-US" dirty="0"/>
                    </a:p>
                  </a:txBody>
                  <a:tcPr>
                    <a:solidFill>
                      <a:schemeClr val="bg1"/>
                    </a:solidFill>
                  </a:tcPr>
                </a:tc>
                <a:extLst>
                  <a:ext uri="{0D108BD9-81ED-4DB2-BD59-A6C34878D82A}">
                    <a16:rowId xmlns:a16="http://schemas.microsoft.com/office/drawing/2014/main" val="905316074"/>
                  </a:ext>
                </a:extLst>
              </a:tr>
            </a:tbl>
          </a:graphicData>
        </a:graphic>
      </p:graphicFrame>
    </p:spTree>
    <p:extLst>
      <p:ext uri="{BB962C8B-B14F-4D97-AF65-F5344CB8AC3E}">
        <p14:creationId xmlns:p14="http://schemas.microsoft.com/office/powerpoint/2010/main" val="281238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DCA12-E9D6-DDCB-5E9F-B527523A50EB}"/>
              </a:ext>
            </a:extLst>
          </p:cNvPr>
          <p:cNvSpPr>
            <a:spLocks noGrp="1"/>
          </p:cNvSpPr>
          <p:nvPr>
            <p:ph type="title"/>
          </p:nvPr>
        </p:nvSpPr>
        <p:spPr/>
        <p:txBody>
          <a:bodyPr>
            <a:normAutofit/>
          </a:bodyPr>
          <a:lstStyle/>
          <a:p>
            <a:r>
              <a:rPr lang="en-US" sz="4000" dirty="0"/>
              <a:t>Results of the Analysis</a:t>
            </a:r>
          </a:p>
        </p:txBody>
      </p:sp>
      <p:pic>
        <p:nvPicPr>
          <p:cNvPr id="3" name="Content Placeholder 2">
            <a:extLst>
              <a:ext uri="{FF2B5EF4-FFF2-40B4-BE49-F238E27FC236}">
                <a16:creationId xmlns:a16="http://schemas.microsoft.com/office/drawing/2014/main" id="{40AD03E3-7CDA-9488-F086-ED9578905401}"/>
              </a:ext>
            </a:extLst>
          </p:cNvPr>
          <p:cNvPicPr>
            <a:picLocks noGrp="1" noChangeAspect="1"/>
          </p:cNvPicPr>
          <p:nvPr>
            <p:ph idx="1"/>
          </p:nvPr>
        </p:nvPicPr>
        <p:blipFill>
          <a:blip r:embed="rId2"/>
          <a:stretch>
            <a:fillRect/>
          </a:stretch>
        </p:blipFill>
        <p:spPr>
          <a:xfrm>
            <a:off x="677427" y="1959821"/>
            <a:ext cx="3830447" cy="4368246"/>
          </a:xfrm>
          <a:ln>
            <a:solidFill>
              <a:schemeClr val="tx1"/>
            </a:solidFill>
            <a:prstDash val="solid"/>
          </a:ln>
        </p:spPr>
      </p:pic>
      <p:pic>
        <p:nvPicPr>
          <p:cNvPr id="7" name="Picture 6">
            <a:extLst>
              <a:ext uri="{FF2B5EF4-FFF2-40B4-BE49-F238E27FC236}">
                <a16:creationId xmlns:a16="http://schemas.microsoft.com/office/drawing/2014/main" id="{6233752F-C8C6-1248-ECC1-7B3FC4266D64}"/>
              </a:ext>
            </a:extLst>
          </p:cNvPr>
          <p:cNvPicPr>
            <a:picLocks noChangeAspect="1"/>
          </p:cNvPicPr>
          <p:nvPr/>
        </p:nvPicPr>
        <p:blipFill rotWithShape="1">
          <a:blip r:embed="rId3"/>
          <a:srcRect t="18830"/>
          <a:stretch/>
        </p:blipFill>
        <p:spPr>
          <a:xfrm>
            <a:off x="4671729" y="1959821"/>
            <a:ext cx="6315075" cy="4368246"/>
          </a:xfrm>
          <a:prstGeom prst="rect">
            <a:avLst/>
          </a:prstGeom>
          <a:ln>
            <a:solidFill>
              <a:schemeClr val="tx1"/>
            </a:solidFill>
            <a:prstDash val="solid"/>
          </a:ln>
        </p:spPr>
      </p:pic>
      <p:graphicFrame>
        <p:nvGraphicFramePr>
          <p:cNvPr id="5" name="Table 4">
            <a:extLst>
              <a:ext uri="{FF2B5EF4-FFF2-40B4-BE49-F238E27FC236}">
                <a16:creationId xmlns:a16="http://schemas.microsoft.com/office/drawing/2014/main" id="{4B5120DF-C1C8-FC0E-1EF3-FE1EBBECCD27}"/>
              </a:ext>
            </a:extLst>
          </p:cNvPr>
          <p:cNvGraphicFramePr>
            <a:graphicFrameLocks noGrp="1"/>
          </p:cNvGraphicFramePr>
          <p:nvPr>
            <p:extLst>
              <p:ext uri="{D42A27DB-BD31-4B8C-83A1-F6EECF244321}">
                <p14:modId xmlns:p14="http://schemas.microsoft.com/office/powerpoint/2010/main" val="571945204"/>
              </p:ext>
            </p:extLst>
          </p:nvPr>
        </p:nvGraphicFramePr>
        <p:xfrm>
          <a:off x="1080012" y="1500894"/>
          <a:ext cx="2952750" cy="365760"/>
        </p:xfrm>
        <a:graphic>
          <a:graphicData uri="http://schemas.openxmlformats.org/drawingml/2006/table">
            <a:tbl>
              <a:tblPr firstRow="1" bandRow="1">
                <a:tableStyleId>{5C22544A-7EE6-4342-B048-85BDC9FD1C3A}</a:tableStyleId>
              </a:tblPr>
              <a:tblGrid>
                <a:gridCol w="2952750">
                  <a:extLst>
                    <a:ext uri="{9D8B030D-6E8A-4147-A177-3AD203B41FA5}">
                      <a16:colId xmlns:a16="http://schemas.microsoft.com/office/drawing/2014/main" val="251808509"/>
                    </a:ext>
                  </a:extLst>
                </a:gridCol>
              </a:tblGrid>
              <a:tr h="352425">
                <a:tc>
                  <a:txBody>
                    <a:bodyPr/>
                    <a:lstStyle/>
                    <a:p>
                      <a:pPr lvl="0" algn="ctr">
                        <a:buNone/>
                      </a:pPr>
                      <a:r>
                        <a:rPr lang="en-US" sz="1800" dirty="0">
                          <a:solidFill>
                            <a:schemeClr val="tx1"/>
                          </a:solidFill>
                          <a:effectLst/>
                        </a:rPr>
                        <a:t>Confusion Matrix</a:t>
                      </a:r>
                      <a:endParaRPr lang="en-US" dirty="0"/>
                    </a:p>
                  </a:txBody>
                  <a:tcPr>
                    <a:solidFill>
                      <a:schemeClr val="bg1"/>
                    </a:solidFill>
                  </a:tcPr>
                </a:tc>
                <a:extLst>
                  <a:ext uri="{0D108BD9-81ED-4DB2-BD59-A6C34878D82A}">
                    <a16:rowId xmlns:a16="http://schemas.microsoft.com/office/drawing/2014/main" val="905316074"/>
                  </a:ext>
                </a:extLst>
              </a:tr>
            </a:tbl>
          </a:graphicData>
        </a:graphic>
      </p:graphicFrame>
      <p:graphicFrame>
        <p:nvGraphicFramePr>
          <p:cNvPr id="6" name="Table 5">
            <a:extLst>
              <a:ext uri="{FF2B5EF4-FFF2-40B4-BE49-F238E27FC236}">
                <a16:creationId xmlns:a16="http://schemas.microsoft.com/office/drawing/2014/main" id="{8BC25F67-9D99-B4BA-2551-A004F3286B3A}"/>
              </a:ext>
            </a:extLst>
          </p:cNvPr>
          <p:cNvGraphicFramePr>
            <a:graphicFrameLocks noGrp="1"/>
          </p:cNvGraphicFramePr>
          <p:nvPr>
            <p:extLst>
              <p:ext uri="{D42A27DB-BD31-4B8C-83A1-F6EECF244321}">
                <p14:modId xmlns:p14="http://schemas.microsoft.com/office/powerpoint/2010/main" val="1139741442"/>
              </p:ext>
            </p:extLst>
          </p:nvPr>
        </p:nvGraphicFramePr>
        <p:xfrm>
          <a:off x="6407866" y="1470167"/>
          <a:ext cx="2952750" cy="365760"/>
        </p:xfrm>
        <a:graphic>
          <a:graphicData uri="http://schemas.openxmlformats.org/drawingml/2006/table">
            <a:tbl>
              <a:tblPr firstRow="1" bandRow="1">
                <a:tableStyleId>{5C22544A-7EE6-4342-B048-85BDC9FD1C3A}</a:tableStyleId>
              </a:tblPr>
              <a:tblGrid>
                <a:gridCol w="2952750">
                  <a:extLst>
                    <a:ext uri="{9D8B030D-6E8A-4147-A177-3AD203B41FA5}">
                      <a16:colId xmlns:a16="http://schemas.microsoft.com/office/drawing/2014/main" val="251808509"/>
                    </a:ext>
                  </a:extLst>
                </a:gridCol>
              </a:tblGrid>
              <a:tr h="352425">
                <a:tc>
                  <a:txBody>
                    <a:bodyPr/>
                    <a:lstStyle/>
                    <a:p>
                      <a:pPr lvl="0" algn="ctr">
                        <a:buNone/>
                      </a:pPr>
                      <a:r>
                        <a:rPr lang="en-US" sz="1800" dirty="0">
                          <a:solidFill>
                            <a:schemeClr val="tx1"/>
                          </a:solidFill>
                          <a:effectLst/>
                        </a:rPr>
                        <a:t>Variables of Importance</a:t>
                      </a:r>
                      <a:endParaRPr lang="en-US" dirty="0"/>
                    </a:p>
                  </a:txBody>
                  <a:tcPr>
                    <a:solidFill>
                      <a:schemeClr val="bg1"/>
                    </a:solidFill>
                  </a:tcPr>
                </a:tc>
                <a:extLst>
                  <a:ext uri="{0D108BD9-81ED-4DB2-BD59-A6C34878D82A}">
                    <a16:rowId xmlns:a16="http://schemas.microsoft.com/office/drawing/2014/main" val="905316074"/>
                  </a:ext>
                </a:extLst>
              </a:tr>
            </a:tbl>
          </a:graphicData>
        </a:graphic>
      </p:graphicFrame>
    </p:spTree>
    <p:extLst>
      <p:ext uri="{BB962C8B-B14F-4D97-AF65-F5344CB8AC3E}">
        <p14:creationId xmlns:p14="http://schemas.microsoft.com/office/powerpoint/2010/main" val="3385190415"/>
      </p:ext>
    </p:extLst>
  </p:cSld>
  <p:clrMapOvr>
    <a:masterClrMapping/>
  </p:clrMapOvr>
</p:sld>
</file>

<file path=ppt/theme/theme1.xml><?xml version="1.0" encoding="utf-8"?>
<a:theme xmlns:a="http://schemas.openxmlformats.org/drawingml/2006/main"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Northeastern Brand Theme - Neutral">
  <a:themeElements>
    <a:clrScheme name="Brand Neutral ">
      <a:dk1>
        <a:srgbClr val="000000"/>
      </a:dk1>
      <a:lt1>
        <a:srgbClr val="FFFFFF"/>
      </a:lt1>
      <a:dk2>
        <a:srgbClr val="000000"/>
      </a:dk2>
      <a:lt2>
        <a:srgbClr val="FFFFFF"/>
      </a:lt2>
      <a:accent1>
        <a:srgbClr val="DB192B"/>
      </a:accent1>
      <a:accent2>
        <a:srgbClr val="000000"/>
      </a:accent2>
      <a:accent3>
        <a:srgbClr val="99A3B0"/>
      </a:accent3>
      <a:accent4>
        <a:srgbClr val="A19993"/>
      </a:accent4>
      <a:accent5>
        <a:srgbClr val="E5D3AB"/>
      </a:accent5>
      <a:accent6>
        <a:srgbClr val="A38049"/>
      </a:accent6>
      <a:hlink>
        <a:srgbClr val="D3192B"/>
      </a:hlink>
      <a:folHlink>
        <a:srgbClr val="DB19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677940B237604BAA9570433D2884FA" ma:contentTypeVersion="6" ma:contentTypeDescription="Create a new document." ma:contentTypeScope="" ma:versionID="1dc16e1adb2c9349cecfbac75f1a91bc">
  <xsd:schema xmlns:xsd="http://www.w3.org/2001/XMLSchema" xmlns:xs="http://www.w3.org/2001/XMLSchema" xmlns:p="http://schemas.microsoft.com/office/2006/metadata/properties" xmlns:ns2="6ad665f0-190f-4080-bdcb-f8403a16f095" xmlns:ns3="7a832d9d-75b2-4886-96fd-d3a55e2443e9" targetNamespace="http://schemas.microsoft.com/office/2006/metadata/properties" ma:root="true" ma:fieldsID="4ee44abfc03c8bc69e701555533a5f27" ns2:_="" ns3:_="">
    <xsd:import namespace="6ad665f0-190f-4080-bdcb-f8403a16f095"/>
    <xsd:import namespace="7a832d9d-75b2-4886-96fd-d3a55e2443e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d665f0-190f-4080-bdcb-f8403a16f0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832d9d-75b2-4886-96fd-d3a55e2443e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86C7E4-23A5-430B-8F2D-449F7A20B4B5}">
  <ds:schemaRefs>
    <ds:schemaRef ds:uri="http://schemas.microsoft.com/sharepoint/v3/contenttype/forms"/>
  </ds:schemaRefs>
</ds:datastoreItem>
</file>

<file path=customXml/itemProps2.xml><?xml version="1.0" encoding="utf-8"?>
<ds:datastoreItem xmlns:ds="http://schemas.openxmlformats.org/officeDocument/2006/customXml" ds:itemID="{0097CC5A-7977-4D0E-8DE8-7334D5EDF9EC}">
  <ds:schemaRefs>
    <ds:schemaRef ds:uri="6ad665f0-190f-4080-bdcb-f8403a16f095"/>
    <ds:schemaRef ds:uri="7a832d9d-75b2-4886-96fd-d3a55e2443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914AFD-2560-4360-AF03-770A744EBEFD}">
  <ds:schemaRefs>
    <ds:schemaRef ds:uri="6ad665f0-190f-4080-bdcb-f8403a16f095"/>
    <ds:schemaRef ds:uri="7a832d9d-75b2-4886-96fd-d3a55e2443e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60</TotalTime>
  <Words>919</Words>
  <Application>Microsoft Office PowerPoint</Application>
  <PresentationFormat>Widescreen</PresentationFormat>
  <Paragraphs>105</Paragraphs>
  <Slides>16</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Real Head Pro</vt:lpstr>
      <vt:lpstr>Real Text Pro</vt:lpstr>
      <vt:lpstr>Real Text Pro Demibold</vt:lpstr>
      <vt:lpstr>Arial</vt:lpstr>
      <vt:lpstr>Calibri</vt:lpstr>
      <vt:lpstr>Times New Roman</vt:lpstr>
      <vt:lpstr>Northeastern Brand Theme</vt:lpstr>
      <vt:lpstr>Northeastern Brand Theme - Neutral</vt:lpstr>
      <vt:lpstr>ALY 6040 - Data Mining Applications</vt:lpstr>
      <vt:lpstr>Real-world Problem - Solved with Big-data </vt:lpstr>
      <vt:lpstr>Dataset Selection - Reason</vt:lpstr>
      <vt:lpstr>Exploratory Data Analysis – Target Variable</vt:lpstr>
      <vt:lpstr>Exploratory Data Analysis – Explanatory Variables</vt:lpstr>
      <vt:lpstr>Exploratory Data Analysis - Correlation</vt:lpstr>
      <vt:lpstr>Data Modelling Techniques Used</vt:lpstr>
      <vt:lpstr>Methodology Used to Analyze the Data</vt:lpstr>
      <vt:lpstr>Results of the Analysis</vt:lpstr>
      <vt:lpstr>Interpretation of High Influence Variables</vt:lpstr>
      <vt:lpstr>Interpretation of High Influence Variables</vt:lpstr>
      <vt:lpstr>Text Mining</vt:lpstr>
      <vt:lpstr>Accidents Across Various Time Period</vt:lpstr>
      <vt:lpstr>Conclusion from Analysis</vt:lpstr>
      <vt:lpstr>Recommendations and Steps Forward</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Elliott, Emily</dc:creator>
  <cp:keywords/>
  <dc:description/>
  <cp:lastModifiedBy>Vidhya Lakshmi Vaithilingam Palanimurugan</cp:lastModifiedBy>
  <cp:revision>69</cp:revision>
  <cp:lastPrinted>2019-03-27T19:18:08Z</cp:lastPrinted>
  <dcterms:created xsi:type="dcterms:W3CDTF">2019-07-11T18:23:01Z</dcterms:created>
  <dcterms:modified xsi:type="dcterms:W3CDTF">2022-06-29T07:49:35Z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0x01010048677940B237604BAA9570433D2884FA</vt:lpwstr>
  </property>
  <property fmtid="{D5CDD505-2E9C-101B-9397-08002B2CF9AE}" pid="3" name="xd_Signature">
    <vt:bool>false</vt:bool>
  </property>
  <property fmtid="{D5CDD505-2E9C-101B-9397-08002B2CF9AE}" pid="4" name="xd_ProgID">
    <vt:lpwstr/>
  </property>
  <property fmtid="{D5CDD505-2E9C-101B-9397-08002B2CF9AE}" pid="5" name="ComplianceAssetId">
    <vt:lpwstr/>
  </property>
  <property fmtid="{D5CDD505-2E9C-101B-9397-08002B2CF9AE}" pid="6" name="TemplateUrl">
    <vt:lpwstr/>
  </property>
</Properties>
</file>