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71" r:id="rId2"/>
    <p:sldId id="256" r:id="rId3"/>
    <p:sldId id="257" r:id="rId4"/>
    <p:sldId id="258" r:id="rId5"/>
    <p:sldId id="260" r:id="rId6"/>
    <p:sldId id="259" r:id="rId7"/>
    <p:sldId id="261" r:id="rId8"/>
    <p:sldId id="262" r:id="rId9"/>
    <p:sldId id="265" r:id="rId10"/>
    <p:sldId id="263" r:id="rId11"/>
    <p:sldId id="267" r:id="rId12"/>
    <p:sldId id="275" r:id="rId13"/>
    <p:sldId id="276" r:id="rId14"/>
    <p:sldId id="268" r:id="rId15"/>
    <p:sldId id="269" r:id="rId16"/>
    <p:sldId id="273" r:id="rId17"/>
    <p:sldId id="274" r:id="rId18"/>
    <p:sldId id="270" r:id="rId19"/>
    <p:sldId id="277" r:id="rId20"/>
  </p:sldIdLst>
  <p:sldSz cx="12192000" cy="6858000"/>
  <p:notesSz cx="6858000" cy="9144000"/>
  <p:defaultTextStyle>
    <a:defPPr>
      <a:defRPr lang="en-T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BF09B"/>
    <a:srgbClr val="D0F079"/>
    <a:srgbClr val="B3D5D5"/>
    <a:srgbClr val="ADCDCE"/>
    <a:srgbClr val="928E3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74C1A8A3-306A-4EB7-A6B1-4F7E0EB9C5D6}">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77"/>
  </p:normalViewPr>
  <p:slideViewPr>
    <p:cSldViewPr snapToGrid="0" snapToObjects="1">
      <p:cViewPr varScale="1">
        <p:scale>
          <a:sx n="78" d="100"/>
          <a:sy n="78" d="100"/>
        </p:scale>
        <p:origin x="7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F991B-3C73-1A49-8216-8058494FCF3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TH"/>
          </a:p>
        </p:txBody>
      </p:sp>
      <p:sp>
        <p:nvSpPr>
          <p:cNvPr id="3" name="Subtitle 2">
            <a:extLst>
              <a:ext uri="{FF2B5EF4-FFF2-40B4-BE49-F238E27FC236}">
                <a16:creationId xmlns:a16="http://schemas.microsoft.com/office/drawing/2014/main" id="{50C0CE32-499C-2C40-A1D3-B1D3199943C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TH"/>
          </a:p>
        </p:txBody>
      </p:sp>
      <p:sp>
        <p:nvSpPr>
          <p:cNvPr id="4" name="Date Placeholder 3">
            <a:extLst>
              <a:ext uri="{FF2B5EF4-FFF2-40B4-BE49-F238E27FC236}">
                <a16:creationId xmlns:a16="http://schemas.microsoft.com/office/drawing/2014/main" id="{ADBD676D-F9BE-0842-ADDD-9E390A9F06B0}"/>
              </a:ext>
            </a:extLst>
          </p:cNvPr>
          <p:cNvSpPr>
            <a:spLocks noGrp="1"/>
          </p:cNvSpPr>
          <p:nvPr>
            <p:ph type="dt" sz="half" idx="10"/>
          </p:nvPr>
        </p:nvSpPr>
        <p:spPr/>
        <p:txBody>
          <a:bodyPr/>
          <a:lstStyle/>
          <a:p>
            <a:fld id="{CF288EA7-CAB6-0D4B-97B7-F07AFB690723}" type="datetimeFigureOut">
              <a:rPr lang="en-TH" smtClean="0"/>
              <a:t>08/17/2022</a:t>
            </a:fld>
            <a:endParaRPr lang="en-TH"/>
          </a:p>
        </p:txBody>
      </p:sp>
      <p:sp>
        <p:nvSpPr>
          <p:cNvPr id="5" name="Footer Placeholder 4">
            <a:extLst>
              <a:ext uri="{FF2B5EF4-FFF2-40B4-BE49-F238E27FC236}">
                <a16:creationId xmlns:a16="http://schemas.microsoft.com/office/drawing/2014/main" id="{DC46C453-C906-9B45-9DBE-2573C49E5342}"/>
              </a:ext>
            </a:extLst>
          </p:cNvPr>
          <p:cNvSpPr>
            <a:spLocks noGrp="1"/>
          </p:cNvSpPr>
          <p:nvPr>
            <p:ph type="ftr" sz="quarter" idx="11"/>
          </p:nvPr>
        </p:nvSpPr>
        <p:spPr/>
        <p:txBody>
          <a:bodyPr/>
          <a:lstStyle/>
          <a:p>
            <a:endParaRPr lang="en-TH"/>
          </a:p>
        </p:txBody>
      </p:sp>
      <p:sp>
        <p:nvSpPr>
          <p:cNvPr id="6" name="Slide Number Placeholder 5">
            <a:extLst>
              <a:ext uri="{FF2B5EF4-FFF2-40B4-BE49-F238E27FC236}">
                <a16:creationId xmlns:a16="http://schemas.microsoft.com/office/drawing/2014/main" id="{196F3252-6F30-044D-B4B0-9CF810D3CA2C}"/>
              </a:ext>
            </a:extLst>
          </p:cNvPr>
          <p:cNvSpPr>
            <a:spLocks noGrp="1"/>
          </p:cNvSpPr>
          <p:nvPr>
            <p:ph type="sldNum" sz="quarter" idx="12"/>
          </p:nvPr>
        </p:nvSpPr>
        <p:spPr/>
        <p:txBody>
          <a:bodyPr/>
          <a:lstStyle/>
          <a:p>
            <a:fld id="{A3E5C5C2-158C-3848-8C9A-4A64A84F4EAB}" type="slidenum">
              <a:rPr lang="en-TH" smtClean="0"/>
              <a:t>‹#›</a:t>
            </a:fld>
            <a:endParaRPr lang="en-TH"/>
          </a:p>
        </p:txBody>
      </p:sp>
    </p:spTree>
    <p:extLst>
      <p:ext uri="{BB962C8B-B14F-4D97-AF65-F5344CB8AC3E}">
        <p14:creationId xmlns:p14="http://schemas.microsoft.com/office/powerpoint/2010/main" val="1441633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D8DA20-612A-944C-8F92-0D47F9887EB4}"/>
              </a:ext>
            </a:extLst>
          </p:cNvPr>
          <p:cNvSpPr>
            <a:spLocks noGrp="1"/>
          </p:cNvSpPr>
          <p:nvPr>
            <p:ph type="title"/>
          </p:nvPr>
        </p:nvSpPr>
        <p:spPr/>
        <p:txBody>
          <a:bodyPr/>
          <a:lstStyle/>
          <a:p>
            <a:r>
              <a:rPr lang="en-US"/>
              <a:t>Click to edit Master title style</a:t>
            </a:r>
            <a:endParaRPr lang="en-TH"/>
          </a:p>
        </p:txBody>
      </p:sp>
      <p:sp>
        <p:nvSpPr>
          <p:cNvPr id="3" name="Vertical Text Placeholder 2">
            <a:extLst>
              <a:ext uri="{FF2B5EF4-FFF2-40B4-BE49-F238E27FC236}">
                <a16:creationId xmlns:a16="http://schemas.microsoft.com/office/drawing/2014/main" id="{85170F50-D10A-9E4A-8AC4-C27D7FC9792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H"/>
          </a:p>
        </p:txBody>
      </p:sp>
      <p:sp>
        <p:nvSpPr>
          <p:cNvPr id="4" name="Date Placeholder 3">
            <a:extLst>
              <a:ext uri="{FF2B5EF4-FFF2-40B4-BE49-F238E27FC236}">
                <a16:creationId xmlns:a16="http://schemas.microsoft.com/office/drawing/2014/main" id="{CCCD5BFE-9A81-9D47-A66F-902098D4FE56}"/>
              </a:ext>
            </a:extLst>
          </p:cNvPr>
          <p:cNvSpPr>
            <a:spLocks noGrp="1"/>
          </p:cNvSpPr>
          <p:nvPr>
            <p:ph type="dt" sz="half" idx="10"/>
          </p:nvPr>
        </p:nvSpPr>
        <p:spPr/>
        <p:txBody>
          <a:bodyPr/>
          <a:lstStyle/>
          <a:p>
            <a:fld id="{CF288EA7-CAB6-0D4B-97B7-F07AFB690723}" type="datetimeFigureOut">
              <a:rPr lang="en-TH" smtClean="0"/>
              <a:t>08/17/2022</a:t>
            </a:fld>
            <a:endParaRPr lang="en-TH"/>
          </a:p>
        </p:txBody>
      </p:sp>
      <p:sp>
        <p:nvSpPr>
          <p:cNvPr id="5" name="Footer Placeholder 4">
            <a:extLst>
              <a:ext uri="{FF2B5EF4-FFF2-40B4-BE49-F238E27FC236}">
                <a16:creationId xmlns:a16="http://schemas.microsoft.com/office/drawing/2014/main" id="{595A9186-BF30-C143-BF52-14CC6732F286}"/>
              </a:ext>
            </a:extLst>
          </p:cNvPr>
          <p:cNvSpPr>
            <a:spLocks noGrp="1"/>
          </p:cNvSpPr>
          <p:nvPr>
            <p:ph type="ftr" sz="quarter" idx="11"/>
          </p:nvPr>
        </p:nvSpPr>
        <p:spPr/>
        <p:txBody>
          <a:bodyPr/>
          <a:lstStyle/>
          <a:p>
            <a:endParaRPr lang="en-TH"/>
          </a:p>
        </p:txBody>
      </p:sp>
      <p:sp>
        <p:nvSpPr>
          <p:cNvPr id="6" name="Slide Number Placeholder 5">
            <a:extLst>
              <a:ext uri="{FF2B5EF4-FFF2-40B4-BE49-F238E27FC236}">
                <a16:creationId xmlns:a16="http://schemas.microsoft.com/office/drawing/2014/main" id="{4B1DAEF9-058D-D148-8EEB-33694087F510}"/>
              </a:ext>
            </a:extLst>
          </p:cNvPr>
          <p:cNvSpPr>
            <a:spLocks noGrp="1"/>
          </p:cNvSpPr>
          <p:nvPr>
            <p:ph type="sldNum" sz="quarter" idx="12"/>
          </p:nvPr>
        </p:nvSpPr>
        <p:spPr/>
        <p:txBody>
          <a:bodyPr/>
          <a:lstStyle/>
          <a:p>
            <a:fld id="{A3E5C5C2-158C-3848-8C9A-4A64A84F4EAB}" type="slidenum">
              <a:rPr lang="en-TH" smtClean="0"/>
              <a:t>‹#›</a:t>
            </a:fld>
            <a:endParaRPr lang="en-TH"/>
          </a:p>
        </p:txBody>
      </p:sp>
    </p:spTree>
    <p:extLst>
      <p:ext uri="{BB962C8B-B14F-4D97-AF65-F5344CB8AC3E}">
        <p14:creationId xmlns:p14="http://schemas.microsoft.com/office/powerpoint/2010/main" val="40043789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2B2DBC9-78E6-564D-A3D3-3A2BE532B03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TH"/>
          </a:p>
        </p:txBody>
      </p:sp>
      <p:sp>
        <p:nvSpPr>
          <p:cNvPr id="3" name="Vertical Text Placeholder 2">
            <a:extLst>
              <a:ext uri="{FF2B5EF4-FFF2-40B4-BE49-F238E27FC236}">
                <a16:creationId xmlns:a16="http://schemas.microsoft.com/office/drawing/2014/main" id="{4CA70EE5-5ECF-8845-B0C4-7A11D497B33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H"/>
          </a:p>
        </p:txBody>
      </p:sp>
      <p:sp>
        <p:nvSpPr>
          <p:cNvPr id="4" name="Date Placeholder 3">
            <a:extLst>
              <a:ext uri="{FF2B5EF4-FFF2-40B4-BE49-F238E27FC236}">
                <a16:creationId xmlns:a16="http://schemas.microsoft.com/office/drawing/2014/main" id="{7823B6F4-C745-6843-985B-D51EBE69068F}"/>
              </a:ext>
            </a:extLst>
          </p:cNvPr>
          <p:cNvSpPr>
            <a:spLocks noGrp="1"/>
          </p:cNvSpPr>
          <p:nvPr>
            <p:ph type="dt" sz="half" idx="10"/>
          </p:nvPr>
        </p:nvSpPr>
        <p:spPr/>
        <p:txBody>
          <a:bodyPr/>
          <a:lstStyle/>
          <a:p>
            <a:fld id="{CF288EA7-CAB6-0D4B-97B7-F07AFB690723}" type="datetimeFigureOut">
              <a:rPr lang="en-TH" smtClean="0"/>
              <a:t>08/17/2022</a:t>
            </a:fld>
            <a:endParaRPr lang="en-TH"/>
          </a:p>
        </p:txBody>
      </p:sp>
      <p:sp>
        <p:nvSpPr>
          <p:cNvPr id="5" name="Footer Placeholder 4">
            <a:extLst>
              <a:ext uri="{FF2B5EF4-FFF2-40B4-BE49-F238E27FC236}">
                <a16:creationId xmlns:a16="http://schemas.microsoft.com/office/drawing/2014/main" id="{8F475271-CC6A-234C-B1C3-331492CEAE17}"/>
              </a:ext>
            </a:extLst>
          </p:cNvPr>
          <p:cNvSpPr>
            <a:spLocks noGrp="1"/>
          </p:cNvSpPr>
          <p:nvPr>
            <p:ph type="ftr" sz="quarter" idx="11"/>
          </p:nvPr>
        </p:nvSpPr>
        <p:spPr/>
        <p:txBody>
          <a:bodyPr/>
          <a:lstStyle/>
          <a:p>
            <a:endParaRPr lang="en-TH"/>
          </a:p>
        </p:txBody>
      </p:sp>
      <p:sp>
        <p:nvSpPr>
          <p:cNvPr id="6" name="Slide Number Placeholder 5">
            <a:extLst>
              <a:ext uri="{FF2B5EF4-FFF2-40B4-BE49-F238E27FC236}">
                <a16:creationId xmlns:a16="http://schemas.microsoft.com/office/drawing/2014/main" id="{A3BAFC22-5296-6042-B34D-4131136AB1E4}"/>
              </a:ext>
            </a:extLst>
          </p:cNvPr>
          <p:cNvSpPr>
            <a:spLocks noGrp="1"/>
          </p:cNvSpPr>
          <p:nvPr>
            <p:ph type="sldNum" sz="quarter" idx="12"/>
          </p:nvPr>
        </p:nvSpPr>
        <p:spPr/>
        <p:txBody>
          <a:bodyPr/>
          <a:lstStyle/>
          <a:p>
            <a:fld id="{A3E5C5C2-158C-3848-8C9A-4A64A84F4EAB}" type="slidenum">
              <a:rPr lang="en-TH" smtClean="0"/>
              <a:t>‹#›</a:t>
            </a:fld>
            <a:endParaRPr lang="en-TH"/>
          </a:p>
        </p:txBody>
      </p:sp>
    </p:spTree>
    <p:extLst>
      <p:ext uri="{BB962C8B-B14F-4D97-AF65-F5344CB8AC3E}">
        <p14:creationId xmlns:p14="http://schemas.microsoft.com/office/powerpoint/2010/main" val="38589603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14144-9DC5-EF4E-8FE0-31BB3C9E7F13}"/>
              </a:ext>
            </a:extLst>
          </p:cNvPr>
          <p:cNvSpPr>
            <a:spLocks noGrp="1"/>
          </p:cNvSpPr>
          <p:nvPr>
            <p:ph type="title"/>
          </p:nvPr>
        </p:nvSpPr>
        <p:spPr/>
        <p:txBody>
          <a:bodyPr/>
          <a:lstStyle/>
          <a:p>
            <a:r>
              <a:rPr lang="en-US"/>
              <a:t>Click to edit Master title style</a:t>
            </a:r>
            <a:endParaRPr lang="en-TH"/>
          </a:p>
        </p:txBody>
      </p:sp>
      <p:sp>
        <p:nvSpPr>
          <p:cNvPr id="3" name="Content Placeholder 2">
            <a:extLst>
              <a:ext uri="{FF2B5EF4-FFF2-40B4-BE49-F238E27FC236}">
                <a16:creationId xmlns:a16="http://schemas.microsoft.com/office/drawing/2014/main" id="{A317CACD-26CE-4C47-AAD9-6A4DE029478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H"/>
          </a:p>
        </p:txBody>
      </p:sp>
      <p:sp>
        <p:nvSpPr>
          <p:cNvPr id="4" name="Date Placeholder 3">
            <a:extLst>
              <a:ext uri="{FF2B5EF4-FFF2-40B4-BE49-F238E27FC236}">
                <a16:creationId xmlns:a16="http://schemas.microsoft.com/office/drawing/2014/main" id="{FDAD88BE-A83E-6A4C-8D0E-C3C7125CBE0A}"/>
              </a:ext>
            </a:extLst>
          </p:cNvPr>
          <p:cNvSpPr>
            <a:spLocks noGrp="1"/>
          </p:cNvSpPr>
          <p:nvPr>
            <p:ph type="dt" sz="half" idx="10"/>
          </p:nvPr>
        </p:nvSpPr>
        <p:spPr/>
        <p:txBody>
          <a:bodyPr/>
          <a:lstStyle/>
          <a:p>
            <a:fld id="{CF288EA7-CAB6-0D4B-97B7-F07AFB690723}" type="datetimeFigureOut">
              <a:rPr lang="en-TH" smtClean="0"/>
              <a:t>08/17/2022</a:t>
            </a:fld>
            <a:endParaRPr lang="en-TH"/>
          </a:p>
        </p:txBody>
      </p:sp>
      <p:sp>
        <p:nvSpPr>
          <p:cNvPr id="5" name="Footer Placeholder 4">
            <a:extLst>
              <a:ext uri="{FF2B5EF4-FFF2-40B4-BE49-F238E27FC236}">
                <a16:creationId xmlns:a16="http://schemas.microsoft.com/office/drawing/2014/main" id="{10500346-E930-C140-A950-88FB9073445E}"/>
              </a:ext>
            </a:extLst>
          </p:cNvPr>
          <p:cNvSpPr>
            <a:spLocks noGrp="1"/>
          </p:cNvSpPr>
          <p:nvPr>
            <p:ph type="ftr" sz="quarter" idx="11"/>
          </p:nvPr>
        </p:nvSpPr>
        <p:spPr/>
        <p:txBody>
          <a:bodyPr/>
          <a:lstStyle/>
          <a:p>
            <a:endParaRPr lang="en-TH"/>
          </a:p>
        </p:txBody>
      </p:sp>
      <p:sp>
        <p:nvSpPr>
          <p:cNvPr id="6" name="Slide Number Placeholder 5">
            <a:extLst>
              <a:ext uri="{FF2B5EF4-FFF2-40B4-BE49-F238E27FC236}">
                <a16:creationId xmlns:a16="http://schemas.microsoft.com/office/drawing/2014/main" id="{7FF90629-F64A-7C42-BB0A-4C99D4EBE3F8}"/>
              </a:ext>
            </a:extLst>
          </p:cNvPr>
          <p:cNvSpPr>
            <a:spLocks noGrp="1"/>
          </p:cNvSpPr>
          <p:nvPr>
            <p:ph type="sldNum" sz="quarter" idx="12"/>
          </p:nvPr>
        </p:nvSpPr>
        <p:spPr/>
        <p:txBody>
          <a:bodyPr/>
          <a:lstStyle/>
          <a:p>
            <a:fld id="{A3E5C5C2-158C-3848-8C9A-4A64A84F4EAB}" type="slidenum">
              <a:rPr lang="en-TH" smtClean="0"/>
              <a:t>‹#›</a:t>
            </a:fld>
            <a:endParaRPr lang="en-TH"/>
          </a:p>
        </p:txBody>
      </p:sp>
    </p:spTree>
    <p:extLst>
      <p:ext uri="{BB962C8B-B14F-4D97-AF65-F5344CB8AC3E}">
        <p14:creationId xmlns:p14="http://schemas.microsoft.com/office/powerpoint/2010/main" val="7174805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7B25A-4988-BE46-83AB-D285EFDA356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TH"/>
          </a:p>
        </p:txBody>
      </p:sp>
      <p:sp>
        <p:nvSpPr>
          <p:cNvPr id="3" name="Text Placeholder 2">
            <a:extLst>
              <a:ext uri="{FF2B5EF4-FFF2-40B4-BE49-F238E27FC236}">
                <a16:creationId xmlns:a16="http://schemas.microsoft.com/office/drawing/2014/main" id="{FD67763F-48DA-5F4D-93E7-3AC7624673D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E09562D-927F-7348-B15B-99BE5FCA75BD}"/>
              </a:ext>
            </a:extLst>
          </p:cNvPr>
          <p:cNvSpPr>
            <a:spLocks noGrp="1"/>
          </p:cNvSpPr>
          <p:nvPr>
            <p:ph type="dt" sz="half" idx="10"/>
          </p:nvPr>
        </p:nvSpPr>
        <p:spPr/>
        <p:txBody>
          <a:bodyPr/>
          <a:lstStyle/>
          <a:p>
            <a:fld id="{CF288EA7-CAB6-0D4B-97B7-F07AFB690723}" type="datetimeFigureOut">
              <a:rPr lang="en-TH" smtClean="0"/>
              <a:t>08/17/2022</a:t>
            </a:fld>
            <a:endParaRPr lang="en-TH"/>
          </a:p>
        </p:txBody>
      </p:sp>
      <p:sp>
        <p:nvSpPr>
          <p:cNvPr id="5" name="Footer Placeholder 4">
            <a:extLst>
              <a:ext uri="{FF2B5EF4-FFF2-40B4-BE49-F238E27FC236}">
                <a16:creationId xmlns:a16="http://schemas.microsoft.com/office/drawing/2014/main" id="{92CEABF9-A736-C145-B6BB-BE0F9616F278}"/>
              </a:ext>
            </a:extLst>
          </p:cNvPr>
          <p:cNvSpPr>
            <a:spLocks noGrp="1"/>
          </p:cNvSpPr>
          <p:nvPr>
            <p:ph type="ftr" sz="quarter" idx="11"/>
          </p:nvPr>
        </p:nvSpPr>
        <p:spPr/>
        <p:txBody>
          <a:bodyPr/>
          <a:lstStyle/>
          <a:p>
            <a:endParaRPr lang="en-TH"/>
          </a:p>
        </p:txBody>
      </p:sp>
      <p:sp>
        <p:nvSpPr>
          <p:cNvPr id="6" name="Slide Number Placeholder 5">
            <a:extLst>
              <a:ext uri="{FF2B5EF4-FFF2-40B4-BE49-F238E27FC236}">
                <a16:creationId xmlns:a16="http://schemas.microsoft.com/office/drawing/2014/main" id="{0DCEFDE9-0882-A048-85A2-6CCF62E0E321}"/>
              </a:ext>
            </a:extLst>
          </p:cNvPr>
          <p:cNvSpPr>
            <a:spLocks noGrp="1"/>
          </p:cNvSpPr>
          <p:nvPr>
            <p:ph type="sldNum" sz="quarter" idx="12"/>
          </p:nvPr>
        </p:nvSpPr>
        <p:spPr/>
        <p:txBody>
          <a:bodyPr/>
          <a:lstStyle/>
          <a:p>
            <a:fld id="{A3E5C5C2-158C-3848-8C9A-4A64A84F4EAB}" type="slidenum">
              <a:rPr lang="en-TH" smtClean="0"/>
              <a:t>‹#›</a:t>
            </a:fld>
            <a:endParaRPr lang="en-TH"/>
          </a:p>
        </p:txBody>
      </p:sp>
    </p:spTree>
    <p:extLst>
      <p:ext uri="{BB962C8B-B14F-4D97-AF65-F5344CB8AC3E}">
        <p14:creationId xmlns:p14="http://schemas.microsoft.com/office/powerpoint/2010/main" val="40689645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1A8B7E-A56E-904D-B3DF-7277AACAC703}"/>
              </a:ext>
            </a:extLst>
          </p:cNvPr>
          <p:cNvSpPr>
            <a:spLocks noGrp="1"/>
          </p:cNvSpPr>
          <p:nvPr>
            <p:ph type="title"/>
          </p:nvPr>
        </p:nvSpPr>
        <p:spPr/>
        <p:txBody>
          <a:bodyPr/>
          <a:lstStyle/>
          <a:p>
            <a:r>
              <a:rPr lang="en-US"/>
              <a:t>Click to edit Master title style</a:t>
            </a:r>
            <a:endParaRPr lang="en-TH"/>
          </a:p>
        </p:txBody>
      </p:sp>
      <p:sp>
        <p:nvSpPr>
          <p:cNvPr id="3" name="Content Placeholder 2">
            <a:extLst>
              <a:ext uri="{FF2B5EF4-FFF2-40B4-BE49-F238E27FC236}">
                <a16:creationId xmlns:a16="http://schemas.microsoft.com/office/drawing/2014/main" id="{3222FF69-0760-B247-91E0-2F163295588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H"/>
          </a:p>
        </p:txBody>
      </p:sp>
      <p:sp>
        <p:nvSpPr>
          <p:cNvPr id="4" name="Content Placeholder 3">
            <a:extLst>
              <a:ext uri="{FF2B5EF4-FFF2-40B4-BE49-F238E27FC236}">
                <a16:creationId xmlns:a16="http://schemas.microsoft.com/office/drawing/2014/main" id="{10A15EA8-5A1F-8046-A0B3-7B4816525C4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H"/>
          </a:p>
        </p:txBody>
      </p:sp>
      <p:sp>
        <p:nvSpPr>
          <p:cNvPr id="5" name="Date Placeholder 4">
            <a:extLst>
              <a:ext uri="{FF2B5EF4-FFF2-40B4-BE49-F238E27FC236}">
                <a16:creationId xmlns:a16="http://schemas.microsoft.com/office/drawing/2014/main" id="{6B690AA3-E16B-3C4B-BC99-AC687806C70B}"/>
              </a:ext>
            </a:extLst>
          </p:cNvPr>
          <p:cNvSpPr>
            <a:spLocks noGrp="1"/>
          </p:cNvSpPr>
          <p:nvPr>
            <p:ph type="dt" sz="half" idx="10"/>
          </p:nvPr>
        </p:nvSpPr>
        <p:spPr/>
        <p:txBody>
          <a:bodyPr/>
          <a:lstStyle/>
          <a:p>
            <a:fld id="{CF288EA7-CAB6-0D4B-97B7-F07AFB690723}" type="datetimeFigureOut">
              <a:rPr lang="en-TH" smtClean="0"/>
              <a:t>08/17/2022</a:t>
            </a:fld>
            <a:endParaRPr lang="en-TH"/>
          </a:p>
        </p:txBody>
      </p:sp>
      <p:sp>
        <p:nvSpPr>
          <p:cNvPr id="6" name="Footer Placeholder 5">
            <a:extLst>
              <a:ext uri="{FF2B5EF4-FFF2-40B4-BE49-F238E27FC236}">
                <a16:creationId xmlns:a16="http://schemas.microsoft.com/office/drawing/2014/main" id="{C72A8C5E-4904-A642-9491-0570061FA9FC}"/>
              </a:ext>
            </a:extLst>
          </p:cNvPr>
          <p:cNvSpPr>
            <a:spLocks noGrp="1"/>
          </p:cNvSpPr>
          <p:nvPr>
            <p:ph type="ftr" sz="quarter" idx="11"/>
          </p:nvPr>
        </p:nvSpPr>
        <p:spPr/>
        <p:txBody>
          <a:bodyPr/>
          <a:lstStyle/>
          <a:p>
            <a:endParaRPr lang="en-TH"/>
          </a:p>
        </p:txBody>
      </p:sp>
      <p:sp>
        <p:nvSpPr>
          <p:cNvPr id="7" name="Slide Number Placeholder 6">
            <a:extLst>
              <a:ext uri="{FF2B5EF4-FFF2-40B4-BE49-F238E27FC236}">
                <a16:creationId xmlns:a16="http://schemas.microsoft.com/office/drawing/2014/main" id="{BA4E7568-C899-064D-BB78-1FFFCBB190B9}"/>
              </a:ext>
            </a:extLst>
          </p:cNvPr>
          <p:cNvSpPr>
            <a:spLocks noGrp="1"/>
          </p:cNvSpPr>
          <p:nvPr>
            <p:ph type="sldNum" sz="quarter" idx="12"/>
          </p:nvPr>
        </p:nvSpPr>
        <p:spPr/>
        <p:txBody>
          <a:bodyPr/>
          <a:lstStyle/>
          <a:p>
            <a:fld id="{A3E5C5C2-158C-3848-8C9A-4A64A84F4EAB}" type="slidenum">
              <a:rPr lang="en-TH" smtClean="0"/>
              <a:t>‹#›</a:t>
            </a:fld>
            <a:endParaRPr lang="en-TH"/>
          </a:p>
        </p:txBody>
      </p:sp>
    </p:spTree>
    <p:extLst>
      <p:ext uri="{BB962C8B-B14F-4D97-AF65-F5344CB8AC3E}">
        <p14:creationId xmlns:p14="http://schemas.microsoft.com/office/powerpoint/2010/main" val="38803324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38990C-ECDD-F448-9831-DC4F7F8D4BF3}"/>
              </a:ext>
            </a:extLst>
          </p:cNvPr>
          <p:cNvSpPr>
            <a:spLocks noGrp="1"/>
          </p:cNvSpPr>
          <p:nvPr>
            <p:ph type="title"/>
          </p:nvPr>
        </p:nvSpPr>
        <p:spPr>
          <a:xfrm>
            <a:off x="839788" y="365125"/>
            <a:ext cx="10515600" cy="1325563"/>
          </a:xfrm>
        </p:spPr>
        <p:txBody>
          <a:bodyPr/>
          <a:lstStyle/>
          <a:p>
            <a:r>
              <a:rPr lang="en-US"/>
              <a:t>Click to edit Master title style</a:t>
            </a:r>
            <a:endParaRPr lang="en-TH"/>
          </a:p>
        </p:txBody>
      </p:sp>
      <p:sp>
        <p:nvSpPr>
          <p:cNvPr id="3" name="Text Placeholder 2">
            <a:extLst>
              <a:ext uri="{FF2B5EF4-FFF2-40B4-BE49-F238E27FC236}">
                <a16:creationId xmlns:a16="http://schemas.microsoft.com/office/drawing/2014/main" id="{9DF0D9B4-FF38-5D45-A61D-71F6A118F9E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1110E14-3ECD-E240-B908-683CE33055D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H"/>
          </a:p>
        </p:txBody>
      </p:sp>
      <p:sp>
        <p:nvSpPr>
          <p:cNvPr id="5" name="Text Placeholder 4">
            <a:extLst>
              <a:ext uri="{FF2B5EF4-FFF2-40B4-BE49-F238E27FC236}">
                <a16:creationId xmlns:a16="http://schemas.microsoft.com/office/drawing/2014/main" id="{28019D97-0E4C-5749-BF1D-7673C14341A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E58A376-CE03-D143-889E-8C101320A41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H"/>
          </a:p>
        </p:txBody>
      </p:sp>
      <p:sp>
        <p:nvSpPr>
          <p:cNvPr id="7" name="Date Placeholder 6">
            <a:extLst>
              <a:ext uri="{FF2B5EF4-FFF2-40B4-BE49-F238E27FC236}">
                <a16:creationId xmlns:a16="http://schemas.microsoft.com/office/drawing/2014/main" id="{FC645044-B125-0F43-A3DF-093D4C492A5E}"/>
              </a:ext>
            </a:extLst>
          </p:cNvPr>
          <p:cNvSpPr>
            <a:spLocks noGrp="1"/>
          </p:cNvSpPr>
          <p:nvPr>
            <p:ph type="dt" sz="half" idx="10"/>
          </p:nvPr>
        </p:nvSpPr>
        <p:spPr/>
        <p:txBody>
          <a:bodyPr/>
          <a:lstStyle/>
          <a:p>
            <a:fld id="{CF288EA7-CAB6-0D4B-97B7-F07AFB690723}" type="datetimeFigureOut">
              <a:rPr lang="en-TH" smtClean="0"/>
              <a:t>08/17/2022</a:t>
            </a:fld>
            <a:endParaRPr lang="en-TH"/>
          </a:p>
        </p:txBody>
      </p:sp>
      <p:sp>
        <p:nvSpPr>
          <p:cNvPr id="8" name="Footer Placeholder 7">
            <a:extLst>
              <a:ext uri="{FF2B5EF4-FFF2-40B4-BE49-F238E27FC236}">
                <a16:creationId xmlns:a16="http://schemas.microsoft.com/office/drawing/2014/main" id="{982635D0-F94B-904F-A4DD-8F14C24D63C2}"/>
              </a:ext>
            </a:extLst>
          </p:cNvPr>
          <p:cNvSpPr>
            <a:spLocks noGrp="1"/>
          </p:cNvSpPr>
          <p:nvPr>
            <p:ph type="ftr" sz="quarter" idx="11"/>
          </p:nvPr>
        </p:nvSpPr>
        <p:spPr/>
        <p:txBody>
          <a:bodyPr/>
          <a:lstStyle/>
          <a:p>
            <a:endParaRPr lang="en-TH"/>
          </a:p>
        </p:txBody>
      </p:sp>
      <p:sp>
        <p:nvSpPr>
          <p:cNvPr id="9" name="Slide Number Placeholder 8">
            <a:extLst>
              <a:ext uri="{FF2B5EF4-FFF2-40B4-BE49-F238E27FC236}">
                <a16:creationId xmlns:a16="http://schemas.microsoft.com/office/drawing/2014/main" id="{6315D95E-C3B6-0349-8C41-5D8C9599ADD8}"/>
              </a:ext>
            </a:extLst>
          </p:cNvPr>
          <p:cNvSpPr>
            <a:spLocks noGrp="1"/>
          </p:cNvSpPr>
          <p:nvPr>
            <p:ph type="sldNum" sz="quarter" idx="12"/>
          </p:nvPr>
        </p:nvSpPr>
        <p:spPr/>
        <p:txBody>
          <a:bodyPr/>
          <a:lstStyle/>
          <a:p>
            <a:fld id="{A3E5C5C2-158C-3848-8C9A-4A64A84F4EAB}" type="slidenum">
              <a:rPr lang="en-TH" smtClean="0"/>
              <a:t>‹#›</a:t>
            </a:fld>
            <a:endParaRPr lang="en-TH"/>
          </a:p>
        </p:txBody>
      </p:sp>
    </p:spTree>
    <p:extLst>
      <p:ext uri="{BB962C8B-B14F-4D97-AF65-F5344CB8AC3E}">
        <p14:creationId xmlns:p14="http://schemas.microsoft.com/office/powerpoint/2010/main" val="25080720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3C54A-D685-4E47-9247-1119AAD09652}"/>
              </a:ext>
            </a:extLst>
          </p:cNvPr>
          <p:cNvSpPr>
            <a:spLocks noGrp="1"/>
          </p:cNvSpPr>
          <p:nvPr>
            <p:ph type="title"/>
          </p:nvPr>
        </p:nvSpPr>
        <p:spPr/>
        <p:txBody>
          <a:bodyPr/>
          <a:lstStyle/>
          <a:p>
            <a:r>
              <a:rPr lang="en-US"/>
              <a:t>Click to edit Master title style</a:t>
            </a:r>
            <a:endParaRPr lang="en-TH"/>
          </a:p>
        </p:txBody>
      </p:sp>
      <p:sp>
        <p:nvSpPr>
          <p:cNvPr id="3" name="Date Placeholder 2">
            <a:extLst>
              <a:ext uri="{FF2B5EF4-FFF2-40B4-BE49-F238E27FC236}">
                <a16:creationId xmlns:a16="http://schemas.microsoft.com/office/drawing/2014/main" id="{269B528D-2954-7245-B1DD-16BB42A8E41A}"/>
              </a:ext>
            </a:extLst>
          </p:cNvPr>
          <p:cNvSpPr>
            <a:spLocks noGrp="1"/>
          </p:cNvSpPr>
          <p:nvPr>
            <p:ph type="dt" sz="half" idx="10"/>
          </p:nvPr>
        </p:nvSpPr>
        <p:spPr/>
        <p:txBody>
          <a:bodyPr/>
          <a:lstStyle/>
          <a:p>
            <a:fld id="{CF288EA7-CAB6-0D4B-97B7-F07AFB690723}" type="datetimeFigureOut">
              <a:rPr lang="en-TH" smtClean="0"/>
              <a:t>08/17/2022</a:t>
            </a:fld>
            <a:endParaRPr lang="en-TH"/>
          </a:p>
        </p:txBody>
      </p:sp>
      <p:sp>
        <p:nvSpPr>
          <p:cNvPr id="4" name="Footer Placeholder 3">
            <a:extLst>
              <a:ext uri="{FF2B5EF4-FFF2-40B4-BE49-F238E27FC236}">
                <a16:creationId xmlns:a16="http://schemas.microsoft.com/office/drawing/2014/main" id="{A0C5EA24-EF55-6E49-BBFE-C24993C8D2B5}"/>
              </a:ext>
            </a:extLst>
          </p:cNvPr>
          <p:cNvSpPr>
            <a:spLocks noGrp="1"/>
          </p:cNvSpPr>
          <p:nvPr>
            <p:ph type="ftr" sz="quarter" idx="11"/>
          </p:nvPr>
        </p:nvSpPr>
        <p:spPr/>
        <p:txBody>
          <a:bodyPr/>
          <a:lstStyle/>
          <a:p>
            <a:endParaRPr lang="en-TH"/>
          </a:p>
        </p:txBody>
      </p:sp>
      <p:sp>
        <p:nvSpPr>
          <p:cNvPr id="5" name="Slide Number Placeholder 4">
            <a:extLst>
              <a:ext uri="{FF2B5EF4-FFF2-40B4-BE49-F238E27FC236}">
                <a16:creationId xmlns:a16="http://schemas.microsoft.com/office/drawing/2014/main" id="{74BCE34E-E16D-324F-B431-7439AEA0841E}"/>
              </a:ext>
            </a:extLst>
          </p:cNvPr>
          <p:cNvSpPr>
            <a:spLocks noGrp="1"/>
          </p:cNvSpPr>
          <p:nvPr>
            <p:ph type="sldNum" sz="quarter" idx="12"/>
          </p:nvPr>
        </p:nvSpPr>
        <p:spPr/>
        <p:txBody>
          <a:bodyPr/>
          <a:lstStyle/>
          <a:p>
            <a:fld id="{A3E5C5C2-158C-3848-8C9A-4A64A84F4EAB}" type="slidenum">
              <a:rPr lang="en-TH" smtClean="0"/>
              <a:t>‹#›</a:t>
            </a:fld>
            <a:endParaRPr lang="en-TH"/>
          </a:p>
        </p:txBody>
      </p:sp>
    </p:spTree>
    <p:extLst>
      <p:ext uri="{BB962C8B-B14F-4D97-AF65-F5344CB8AC3E}">
        <p14:creationId xmlns:p14="http://schemas.microsoft.com/office/powerpoint/2010/main" val="20627930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77ED44-3BD7-1446-9EAB-9F7BF672CFEC}"/>
              </a:ext>
            </a:extLst>
          </p:cNvPr>
          <p:cNvSpPr>
            <a:spLocks noGrp="1"/>
          </p:cNvSpPr>
          <p:nvPr>
            <p:ph type="dt" sz="half" idx="10"/>
          </p:nvPr>
        </p:nvSpPr>
        <p:spPr/>
        <p:txBody>
          <a:bodyPr/>
          <a:lstStyle/>
          <a:p>
            <a:fld id="{CF288EA7-CAB6-0D4B-97B7-F07AFB690723}" type="datetimeFigureOut">
              <a:rPr lang="en-TH" smtClean="0"/>
              <a:t>08/17/2022</a:t>
            </a:fld>
            <a:endParaRPr lang="en-TH"/>
          </a:p>
        </p:txBody>
      </p:sp>
      <p:sp>
        <p:nvSpPr>
          <p:cNvPr id="3" name="Footer Placeholder 2">
            <a:extLst>
              <a:ext uri="{FF2B5EF4-FFF2-40B4-BE49-F238E27FC236}">
                <a16:creationId xmlns:a16="http://schemas.microsoft.com/office/drawing/2014/main" id="{3808E1AC-8809-D648-976B-63387214C2AE}"/>
              </a:ext>
            </a:extLst>
          </p:cNvPr>
          <p:cNvSpPr>
            <a:spLocks noGrp="1"/>
          </p:cNvSpPr>
          <p:nvPr>
            <p:ph type="ftr" sz="quarter" idx="11"/>
          </p:nvPr>
        </p:nvSpPr>
        <p:spPr/>
        <p:txBody>
          <a:bodyPr/>
          <a:lstStyle/>
          <a:p>
            <a:endParaRPr lang="en-TH"/>
          </a:p>
        </p:txBody>
      </p:sp>
      <p:sp>
        <p:nvSpPr>
          <p:cNvPr id="4" name="Slide Number Placeholder 3">
            <a:extLst>
              <a:ext uri="{FF2B5EF4-FFF2-40B4-BE49-F238E27FC236}">
                <a16:creationId xmlns:a16="http://schemas.microsoft.com/office/drawing/2014/main" id="{31632C14-0DA0-0A4D-ACA6-EDF51B1B3045}"/>
              </a:ext>
            </a:extLst>
          </p:cNvPr>
          <p:cNvSpPr>
            <a:spLocks noGrp="1"/>
          </p:cNvSpPr>
          <p:nvPr>
            <p:ph type="sldNum" sz="quarter" idx="12"/>
          </p:nvPr>
        </p:nvSpPr>
        <p:spPr/>
        <p:txBody>
          <a:bodyPr/>
          <a:lstStyle/>
          <a:p>
            <a:fld id="{A3E5C5C2-158C-3848-8C9A-4A64A84F4EAB}" type="slidenum">
              <a:rPr lang="en-TH" smtClean="0"/>
              <a:t>‹#›</a:t>
            </a:fld>
            <a:endParaRPr lang="en-TH"/>
          </a:p>
        </p:txBody>
      </p:sp>
    </p:spTree>
    <p:extLst>
      <p:ext uri="{BB962C8B-B14F-4D97-AF65-F5344CB8AC3E}">
        <p14:creationId xmlns:p14="http://schemas.microsoft.com/office/powerpoint/2010/main" val="32176601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E78AD-63E3-0B4D-949D-AC167288A0A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TH"/>
          </a:p>
        </p:txBody>
      </p:sp>
      <p:sp>
        <p:nvSpPr>
          <p:cNvPr id="3" name="Content Placeholder 2">
            <a:extLst>
              <a:ext uri="{FF2B5EF4-FFF2-40B4-BE49-F238E27FC236}">
                <a16:creationId xmlns:a16="http://schemas.microsoft.com/office/drawing/2014/main" id="{76BC3800-DDD3-7D46-BD14-1EEA0D250B2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H"/>
          </a:p>
        </p:txBody>
      </p:sp>
      <p:sp>
        <p:nvSpPr>
          <p:cNvPr id="4" name="Text Placeholder 3">
            <a:extLst>
              <a:ext uri="{FF2B5EF4-FFF2-40B4-BE49-F238E27FC236}">
                <a16:creationId xmlns:a16="http://schemas.microsoft.com/office/drawing/2014/main" id="{802DC1BD-3F2F-2D44-9756-A871A194B69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C62A166-F438-A140-8C57-2D1E78B6FFFE}"/>
              </a:ext>
            </a:extLst>
          </p:cNvPr>
          <p:cNvSpPr>
            <a:spLocks noGrp="1"/>
          </p:cNvSpPr>
          <p:nvPr>
            <p:ph type="dt" sz="half" idx="10"/>
          </p:nvPr>
        </p:nvSpPr>
        <p:spPr/>
        <p:txBody>
          <a:bodyPr/>
          <a:lstStyle/>
          <a:p>
            <a:fld id="{CF288EA7-CAB6-0D4B-97B7-F07AFB690723}" type="datetimeFigureOut">
              <a:rPr lang="en-TH" smtClean="0"/>
              <a:t>08/17/2022</a:t>
            </a:fld>
            <a:endParaRPr lang="en-TH"/>
          </a:p>
        </p:txBody>
      </p:sp>
      <p:sp>
        <p:nvSpPr>
          <p:cNvPr id="6" name="Footer Placeholder 5">
            <a:extLst>
              <a:ext uri="{FF2B5EF4-FFF2-40B4-BE49-F238E27FC236}">
                <a16:creationId xmlns:a16="http://schemas.microsoft.com/office/drawing/2014/main" id="{2F79FC26-8A99-DC4D-836A-172C9DC08182}"/>
              </a:ext>
            </a:extLst>
          </p:cNvPr>
          <p:cNvSpPr>
            <a:spLocks noGrp="1"/>
          </p:cNvSpPr>
          <p:nvPr>
            <p:ph type="ftr" sz="quarter" idx="11"/>
          </p:nvPr>
        </p:nvSpPr>
        <p:spPr/>
        <p:txBody>
          <a:bodyPr/>
          <a:lstStyle/>
          <a:p>
            <a:endParaRPr lang="en-TH"/>
          </a:p>
        </p:txBody>
      </p:sp>
      <p:sp>
        <p:nvSpPr>
          <p:cNvPr id="7" name="Slide Number Placeholder 6">
            <a:extLst>
              <a:ext uri="{FF2B5EF4-FFF2-40B4-BE49-F238E27FC236}">
                <a16:creationId xmlns:a16="http://schemas.microsoft.com/office/drawing/2014/main" id="{9836DB60-90ED-AB4A-B1EF-31416195CB7B}"/>
              </a:ext>
            </a:extLst>
          </p:cNvPr>
          <p:cNvSpPr>
            <a:spLocks noGrp="1"/>
          </p:cNvSpPr>
          <p:nvPr>
            <p:ph type="sldNum" sz="quarter" idx="12"/>
          </p:nvPr>
        </p:nvSpPr>
        <p:spPr/>
        <p:txBody>
          <a:bodyPr/>
          <a:lstStyle/>
          <a:p>
            <a:fld id="{A3E5C5C2-158C-3848-8C9A-4A64A84F4EAB}" type="slidenum">
              <a:rPr lang="en-TH" smtClean="0"/>
              <a:t>‹#›</a:t>
            </a:fld>
            <a:endParaRPr lang="en-TH"/>
          </a:p>
        </p:txBody>
      </p:sp>
    </p:spTree>
    <p:extLst>
      <p:ext uri="{BB962C8B-B14F-4D97-AF65-F5344CB8AC3E}">
        <p14:creationId xmlns:p14="http://schemas.microsoft.com/office/powerpoint/2010/main" val="5634016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928618-CCA2-FD48-8C97-E48B0D18D21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TH"/>
          </a:p>
        </p:txBody>
      </p:sp>
      <p:sp>
        <p:nvSpPr>
          <p:cNvPr id="3" name="Picture Placeholder 2">
            <a:extLst>
              <a:ext uri="{FF2B5EF4-FFF2-40B4-BE49-F238E27FC236}">
                <a16:creationId xmlns:a16="http://schemas.microsoft.com/office/drawing/2014/main" id="{8A52619B-D041-3446-B324-03912B35833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TH"/>
          </a:p>
        </p:txBody>
      </p:sp>
      <p:sp>
        <p:nvSpPr>
          <p:cNvPr id="4" name="Text Placeholder 3">
            <a:extLst>
              <a:ext uri="{FF2B5EF4-FFF2-40B4-BE49-F238E27FC236}">
                <a16:creationId xmlns:a16="http://schemas.microsoft.com/office/drawing/2014/main" id="{F7563FCF-2242-854C-B136-573877B512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5957556-46DD-634B-8C3B-BB9DD1485B03}"/>
              </a:ext>
            </a:extLst>
          </p:cNvPr>
          <p:cNvSpPr>
            <a:spLocks noGrp="1"/>
          </p:cNvSpPr>
          <p:nvPr>
            <p:ph type="dt" sz="half" idx="10"/>
          </p:nvPr>
        </p:nvSpPr>
        <p:spPr/>
        <p:txBody>
          <a:bodyPr/>
          <a:lstStyle/>
          <a:p>
            <a:fld id="{CF288EA7-CAB6-0D4B-97B7-F07AFB690723}" type="datetimeFigureOut">
              <a:rPr lang="en-TH" smtClean="0"/>
              <a:t>08/17/2022</a:t>
            </a:fld>
            <a:endParaRPr lang="en-TH"/>
          </a:p>
        </p:txBody>
      </p:sp>
      <p:sp>
        <p:nvSpPr>
          <p:cNvPr id="6" name="Footer Placeholder 5">
            <a:extLst>
              <a:ext uri="{FF2B5EF4-FFF2-40B4-BE49-F238E27FC236}">
                <a16:creationId xmlns:a16="http://schemas.microsoft.com/office/drawing/2014/main" id="{B70F6654-3786-8549-B7D6-FEE5763C5533}"/>
              </a:ext>
            </a:extLst>
          </p:cNvPr>
          <p:cNvSpPr>
            <a:spLocks noGrp="1"/>
          </p:cNvSpPr>
          <p:nvPr>
            <p:ph type="ftr" sz="quarter" idx="11"/>
          </p:nvPr>
        </p:nvSpPr>
        <p:spPr/>
        <p:txBody>
          <a:bodyPr/>
          <a:lstStyle/>
          <a:p>
            <a:endParaRPr lang="en-TH"/>
          </a:p>
        </p:txBody>
      </p:sp>
      <p:sp>
        <p:nvSpPr>
          <p:cNvPr id="7" name="Slide Number Placeholder 6">
            <a:extLst>
              <a:ext uri="{FF2B5EF4-FFF2-40B4-BE49-F238E27FC236}">
                <a16:creationId xmlns:a16="http://schemas.microsoft.com/office/drawing/2014/main" id="{AF58F382-6883-BD40-94EF-5D8D168D075A}"/>
              </a:ext>
            </a:extLst>
          </p:cNvPr>
          <p:cNvSpPr>
            <a:spLocks noGrp="1"/>
          </p:cNvSpPr>
          <p:nvPr>
            <p:ph type="sldNum" sz="quarter" idx="12"/>
          </p:nvPr>
        </p:nvSpPr>
        <p:spPr/>
        <p:txBody>
          <a:bodyPr/>
          <a:lstStyle/>
          <a:p>
            <a:fld id="{A3E5C5C2-158C-3848-8C9A-4A64A84F4EAB}" type="slidenum">
              <a:rPr lang="en-TH" smtClean="0"/>
              <a:t>‹#›</a:t>
            </a:fld>
            <a:endParaRPr lang="en-TH"/>
          </a:p>
        </p:txBody>
      </p:sp>
    </p:spTree>
    <p:extLst>
      <p:ext uri="{BB962C8B-B14F-4D97-AF65-F5344CB8AC3E}">
        <p14:creationId xmlns:p14="http://schemas.microsoft.com/office/powerpoint/2010/main" val="24355882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4E377A6-5675-AC49-A7B5-4B5D3332C50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TH"/>
          </a:p>
        </p:txBody>
      </p:sp>
      <p:sp>
        <p:nvSpPr>
          <p:cNvPr id="3" name="Text Placeholder 2">
            <a:extLst>
              <a:ext uri="{FF2B5EF4-FFF2-40B4-BE49-F238E27FC236}">
                <a16:creationId xmlns:a16="http://schemas.microsoft.com/office/drawing/2014/main" id="{323AAF4A-377A-2449-BBD7-6583D7FE2CE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H"/>
          </a:p>
        </p:txBody>
      </p:sp>
      <p:sp>
        <p:nvSpPr>
          <p:cNvPr id="4" name="Date Placeholder 3">
            <a:extLst>
              <a:ext uri="{FF2B5EF4-FFF2-40B4-BE49-F238E27FC236}">
                <a16:creationId xmlns:a16="http://schemas.microsoft.com/office/drawing/2014/main" id="{2B79CEE6-B3DC-AF4D-84CB-C460DD2503D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F288EA7-CAB6-0D4B-97B7-F07AFB690723}" type="datetimeFigureOut">
              <a:rPr lang="en-TH" smtClean="0"/>
              <a:t>08/17/2022</a:t>
            </a:fld>
            <a:endParaRPr lang="en-TH"/>
          </a:p>
        </p:txBody>
      </p:sp>
      <p:sp>
        <p:nvSpPr>
          <p:cNvPr id="5" name="Footer Placeholder 4">
            <a:extLst>
              <a:ext uri="{FF2B5EF4-FFF2-40B4-BE49-F238E27FC236}">
                <a16:creationId xmlns:a16="http://schemas.microsoft.com/office/drawing/2014/main" id="{F67DDDCE-6FFE-D148-BF34-55077E2AEBF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TH"/>
          </a:p>
        </p:txBody>
      </p:sp>
      <p:sp>
        <p:nvSpPr>
          <p:cNvPr id="6" name="Slide Number Placeholder 5">
            <a:extLst>
              <a:ext uri="{FF2B5EF4-FFF2-40B4-BE49-F238E27FC236}">
                <a16:creationId xmlns:a16="http://schemas.microsoft.com/office/drawing/2014/main" id="{55A7786D-61DA-2340-BFAE-9B6D31014A6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E5C5C2-158C-3848-8C9A-4A64A84F4EAB}" type="slidenum">
              <a:rPr lang="en-TH" smtClean="0"/>
              <a:t>‹#›</a:t>
            </a:fld>
            <a:endParaRPr lang="en-TH"/>
          </a:p>
        </p:txBody>
      </p:sp>
    </p:spTree>
    <p:extLst>
      <p:ext uri="{BB962C8B-B14F-4D97-AF65-F5344CB8AC3E}">
        <p14:creationId xmlns:p14="http://schemas.microsoft.com/office/powerpoint/2010/main" val="2341758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T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xml"/><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slideLayout" Target="../slideLayouts/slideLayout2.xml"/><Relationship Id="rId4" Type="http://schemas.openxmlformats.org/officeDocument/2006/relationships/image" Target="../media/image8.emf"/></Relationships>
</file>

<file path=ppt/slides/_rels/slide7.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E1DB726-B5BF-6F43-A778-3DE37034A86F}"/>
              </a:ext>
            </a:extLst>
          </p:cNvPr>
          <p:cNvSpPr/>
          <p:nvPr/>
        </p:nvSpPr>
        <p:spPr>
          <a:xfrm>
            <a:off x="0" y="5739382"/>
            <a:ext cx="12210365" cy="1118618"/>
          </a:xfrm>
          <a:prstGeom prst="rect">
            <a:avLst/>
          </a:prstGeom>
          <a:solidFill>
            <a:srgbClr val="928E35"/>
          </a:solidFill>
          <a:ln>
            <a:solidFill>
              <a:srgbClr val="928E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TH" dirty="0"/>
          </a:p>
        </p:txBody>
      </p:sp>
      <p:sp>
        <p:nvSpPr>
          <p:cNvPr id="5" name="Title 1">
            <a:extLst>
              <a:ext uri="{FF2B5EF4-FFF2-40B4-BE49-F238E27FC236}">
                <a16:creationId xmlns:a16="http://schemas.microsoft.com/office/drawing/2014/main" id="{DAB97638-5932-9942-87BF-A9961CF7DBF0}"/>
              </a:ext>
            </a:extLst>
          </p:cNvPr>
          <p:cNvSpPr>
            <a:spLocks noGrp="1"/>
          </p:cNvSpPr>
          <p:nvPr>
            <p:ph type="title"/>
          </p:nvPr>
        </p:nvSpPr>
        <p:spPr>
          <a:xfrm>
            <a:off x="1051560" y="288133"/>
            <a:ext cx="10515600" cy="1325563"/>
          </a:xfrm>
        </p:spPr>
        <p:txBody>
          <a:bodyPr>
            <a:normAutofit/>
          </a:bodyPr>
          <a:lstStyle/>
          <a:p>
            <a:r>
              <a:rPr lang="en-US" sz="3200" b="1" dirty="0">
                <a:solidFill>
                  <a:schemeClr val="bg1"/>
                </a:solidFill>
              </a:rPr>
              <a:t>Comparing the models</a:t>
            </a:r>
            <a:endParaRPr lang="en-TH" sz="3200" b="1" dirty="0">
              <a:solidFill>
                <a:schemeClr val="bg1"/>
              </a:solidFill>
            </a:endParaRPr>
          </a:p>
        </p:txBody>
      </p:sp>
      <p:sp>
        <p:nvSpPr>
          <p:cNvPr id="3" name="TextBox 2">
            <a:extLst>
              <a:ext uri="{FF2B5EF4-FFF2-40B4-BE49-F238E27FC236}">
                <a16:creationId xmlns:a16="http://schemas.microsoft.com/office/drawing/2014/main" id="{9F5CC3F9-1AEF-0763-BA46-C46D74EA94C5}"/>
              </a:ext>
            </a:extLst>
          </p:cNvPr>
          <p:cNvSpPr txBox="1"/>
          <p:nvPr/>
        </p:nvSpPr>
        <p:spPr>
          <a:xfrm>
            <a:off x="1966451" y="491614"/>
            <a:ext cx="8259097" cy="4858638"/>
          </a:xfrm>
          <a:prstGeom prst="rect">
            <a:avLst/>
          </a:prstGeom>
          <a:noFill/>
        </p:spPr>
        <p:txBody>
          <a:bodyPr wrap="square">
            <a:spAutoFit/>
          </a:bodyPr>
          <a:lstStyle/>
          <a:p>
            <a:pPr marL="0" marR="0" algn="ctr">
              <a:lnSpc>
                <a:spcPct val="115000"/>
              </a:lnSpc>
              <a:spcBef>
                <a:spcPts val="0"/>
              </a:spcBef>
              <a:spcAft>
                <a:spcPts val="800"/>
              </a:spcAft>
            </a:pPr>
            <a:r>
              <a:rPr lang="en-US" sz="2800" dirty="0">
                <a:effectLst/>
                <a:latin typeface="Times New Roman" panose="02020603050405020304" pitchFamily="18" charset="0"/>
                <a:ea typeface="Times New Roman" panose="02020603050405020304" pitchFamily="18" charset="0"/>
                <a:cs typeface="Cordia New" panose="020B0304020202020204" pitchFamily="34" charset="-34"/>
              </a:rPr>
              <a:t>Final Project Presentation</a:t>
            </a:r>
            <a:endParaRPr lang="en-US" dirty="0">
              <a:latin typeface="Times New Roman" panose="02020603050405020304" pitchFamily="18" charset="0"/>
              <a:ea typeface="Times New Roman" panose="02020603050405020304" pitchFamily="18" charset="0"/>
              <a:cs typeface="Cordia New" panose="020B0304020202020204" pitchFamily="34" charset="-34"/>
            </a:endParaRPr>
          </a:p>
          <a:p>
            <a:pPr marL="0" marR="0" algn="ctr">
              <a:lnSpc>
                <a:spcPct val="115000"/>
              </a:lnSpc>
              <a:spcBef>
                <a:spcPts val="0"/>
              </a:spcBef>
              <a:spcAft>
                <a:spcPts val="800"/>
              </a:spcAft>
            </a:pPr>
            <a:endParaRPr lang="en-US" dirty="0">
              <a:latin typeface="Times New Roman" panose="02020603050405020304" pitchFamily="18" charset="0"/>
              <a:ea typeface="Times New Roman" panose="02020603050405020304" pitchFamily="18" charset="0"/>
              <a:cs typeface="Cordia New" panose="020B0304020202020204" pitchFamily="34" charset="-34"/>
            </a:endParaRPr>
          </a:p>
          <a:p>
            <a:pPr marL="0" marR="0" algn="ctr">
              <a:lnSpc>
                <a:spcPct val="115000"/>
              </a:lnSpc>
              <a:spcBef>
                <a:spcPts val="0"/>
              </a:spcBef>
              <a:spcAft>
                <a:spcPts val="800"/>
              </a:spcAft>
            </a:pPr>
            <a:endParaRPr lang="en-US" dirty="0">
              <a:latin typeface="Times New Roman" panose="02020603050405020304" pitchFamily="18" charset="0"/>
              <a:ea typeface="Times New Roman" panose="02020603050405020304" pitchFamily="18" charset="0"/>
              <a:cs typeface="Cordia New" panose="020B0304020202020204" pitchFamily="34" charset="-34"/>
            </a:endParaRPr>
          </a:p>
          <a:p>
            <a:pPr marL="0" marR="0" algn="ctr">
              <a:lnSpc>
                <a:spcPct val="115000"/>
              </a:lnSpc>
              <a:spcBef>
                <a:spcPts val="0"/>
              </a:spcBef>
              <a:spcAft>
                <a:spcPts val="800"/>
              </a:spcAft>
            </a:pPr>
            <a:endParaRPr lang="en-IN" sz="1600" dirty="0">
              <a:effectLst/>
              <a:latin typeface="Calibri" panose="020F0502020204030204" pitchFamily="34" charset="0"/>
              <a:ea typeface="Calibri" panose="020F0502020204030204" pitchFamily="34" charset="0"/>
              <a:cs typeface="Cordia New" panose="020B0304020202020204" pitchFamily="34" charset="-34"/>
            </a:endParaRPr>
          </a:p>
          <a:p>
            <a:pPr marL="0" marR="0" algn="ctr">
              <a:lnSpc>
                <a:spcPct val="115000"/>
              </a:lnSpc>
              <a:spcBef>
                <a:spcPts val="0"/>
              </a:spcBef>
              <a:spcAft>
                <a:spcPts val="800"/>
              </a:spcAft>
            </a:pPr>
            <a:endParaRPr lang="en-IN" sz="1600" dirty="0">
              <a:effectLst/>
              <a:latin typeface="Calibri" panose="020F0502020204030204" pitchFamily="34" charset="0"/>
              <a:ea typeface="Calibri" panose="020F0502020204030204" pitchFamily="34" charset="0"/>
              <a:cs typeface="Cordia New" panose="020B0304020202020204" pitchFamily="34" charset="-34"/>
            </a:endParaRPr>
          </a:p>
          <a:p>
            <a:pPr marL="0" marR="0" algn="ctr">
              <a:lnSpc>
                <a:spcPct val="150000"/>
              </a:lnSpc>
              <a:spcBef>
                <a:spcPts val="0"/>
              </a:spcBef>
              <a:spcAft>
                <a:spcPts val="800"/>
              </a:spcAft>
            </a:pPr>
            <a:r>
              <a:rPr lang="en-US" sz="1800" dirty="0" err="1">
                <a:effectLst/>
                <a:latin typeface="Times New Roman" panose="02020603050405020304" pitchFamily="18" charset="0"/>
                <a:ea typeface="Times New Roman" panose="02020603050405020304" pitchFamily="18" charset="0"/>
                <a:cs typeface="Cordia New" panose="020B0304020202020204" pitchFamily="34" charset="-34"/>
              </a:rPr>
              <a:t>Phimonkae</a:t>
            </a:r>
            <a:r>
              <a:rPr lang="en-US" sz="1800" dirty="0">
                <a:effectLst/>
                <a:latin typeface="Times New Roman" panose="02020603050405020304" pitchFamily="18" charset="0"/>
                <a:ea typeface="Times New Roman" panose="02020603050405020304" pitchFamily="18" charset="0"/>
                <a:cs typeface="Cordia New" panose="020B0304020202020204" pitchFamily="34" charset="-34"/>
              </a:rPr>
              <a:t> </a:t>
            </a:r>
            <a:r>
              <a:rPr lang="en-US" sz="1800" dirty="0" err="1">
                <a:effectLst/>
                <a:latin typeface="Times New Roman" panose="02020603050405020304" pitchFamily="18" charset="0"/>
                <a:ea typeface="Times New Roman" panose="02020603050405020304" pitchFamily="18" charset="0"/>
                <a:cs typeface="Cordia New" panose="020B0304020202020204" pitchFamily="34" charset="-34"/>
              </a:rPr>
              <a:t>Wilairat</a:t>
            </a:r>
            <a:endParaRPr lang="en-IN" sz="1600" dirty="0">
              <a:effectLst/>
              <a:latin typeface="Calibri" panose="020F0502020204030204" pitchFamily="34" charset="0"/>
              <a:ea typeface="Calibri" panose="020F0502020204030204" pitchFamily="34" charset="0"/>
              <a:cs typeface="Cordia New" panose="020B0304020202020204" pitchFamily="34" charset="-34"/>
            </a:endParaRPr>
          </a:p>
          <a:p>
            <a:pPr marL="0" marR="0" algn="ctr">
              <a:lnSpc>
                <a:spcPct val="115000"/>
              </a:lnSpc>
              <a:spcBef>
                <a:spcPts val="0"/>
              </a:spcBef>
              <a:spcAft>
                <a:spcPts val="800"/>
              </a:spcAft>
            </a:pPr>
            <a:r>
              <a:rPr lang="en-US" sz="1800" dirty="0">
                <a:effectLst/>
                <a:latin typeface="Times New Roman" panose="02020603050405020304" pitchFamily="18" charset="0"/>
                <a:ea typeface="Times New Roman" panose="02020603050405020304" pitchFamily="18" charset="0"/>
                <a:cs typeface="Cordia New" panose="020B0304020202020204" pitchFamily="34" charset="-34"/>
              </a:rPr>
              <a:t>Vidhya Lakshmi Vaithilingam Palanimurugan</a:t>
            </a:r>
            <a:endParaRPr lang="en-IN" sz="1600" dirty="0">
              <a:latin typeface="Calibri" panose="020F0502020204030204" pitchFamily="34" charset="0"/>
              <a:ea typeface="Times New Roman" panose="02020603050405020304" pitchFamily="18" charset="0"/>
              <a:cs typeface="Cordia New" panose="020B0304020202020204" pitchFamily="34" charset="-34"/>
            </a:endParaRPr>
          </a:p>
          <a:p>
            <a:pPr marL="0" marR="0" algn="ctr">
              <a:lnSpc>
                <a:spcPct val="115000"/>
              </a:lnSpc>
              <a:spcBef>
                <a:spcPts val="0"/>
              </a:spcBef>
              <a:spcAft>
                <a:spcPts val="800"/>
              </a:spcAft>
            </a:pPr>
            <a:r>
              <a:rPr lang="en-US" sz="1800" dirty="0">
                <a:effectLst/>
                <a:latin typeface="Times New Roman" panose="02020603050405020304" pitchFamily="18" charset="0"/>
                <a:ea typeface="Times New Roman" panose="02020603050405020304" pitchFamily="18" charset="0"/>
                <a:cs typeface="Cordia New" panose="020B0304020202020204" pitchFamily="34" charset="-34"/>
              </a:rPr>
              <a:t> </a:t>
            </a:r>
            <a:endParaRPr lang="en-IN" sz="1600" dirty="0">
              <a:effectLst/>
              <a:latin typeface="Calibri" panose="020F0502020204030204" pitchFamily="34" charset="0"/>
              <a:ea typeface="Calibri" panose="020F0502020204030204" pitchFamily="34" charset="0"/>
              <a:cs typeface="Cordia New" panose="020B0304020202020204" pitchFamily="34" charset="-34"/>
            </a:endParaRPr>
          </a:p>
          <a:p>
            <a:pPr marL="0" marR="0" algn="ctr">
              <a:lnSpc>
                <a:spcPct val="150000"/>
              </a:lnSpc>
              <a:spcBef>
                <a:spcPts val="0"/>
              </a:spcBef>
              <a:spcAft>
                <a:spcPts val="800"/>
              </a:spcAft>
            </a:pPr>
            <a:r>
              <a:rPr lang="en-US" sz="1800" dirty="0">
                <a:effectLst/>
                <a:latin typeface="Times New Roman" panose="02020603050405020304" pitchFamily="18" charset="0"/>
                <a:ea typeface="Times New Roman" panose="02020603050405020304" pitchFamily="18" charset="0"/>
                <a:cs typeface="Cordia New" panose="020B0304020202020204" pitchFamily="34" charset="-34"/>
              </a:rPr>
              <a:t>ALY6015: Intermediate Analytics</a:t>
            </a:r>
            <a:endParaRPr lang="en-IN" sz="1600" dirty="0">
              <a:effectLst/>
              <a:latin typeface="Calibri" panose="020F0502020204030204" pitchFamily="34" charset="0"/>
              <a:ea typeface="Calibri" panose="020F0502020204030204" pitchFamily="34" charset="0"/>
              <a:cs typeface="Cordia New" panose="020B0304020202020204" pitchFamily="34" charset="-34"/>
            </a:endParaRPr>
          </a:p>
          <a:p>
            <a:pPr marL="0" marR="0" algn="ctr">
              <a:lnSpc>
                <a:spcPct val="107000"/>
              </a:lnSpc>
              <a:spcBef>
                <a:spcPts val="0"/>
              </a:spcBef>
              <a:spcAft>
                <a:spcPts val="800"/>
              </a:spcAft>
            </a:pPr>
            <a:r>
              <a:rPr lang="en-US" sz="1800" dirty="0">
                <a:effectLst/>
                <a:latin typeface="Times New Roman" panose="02020603050405020304" pitchFamily="18" charset="0"/>
                <a:ea typeface="Times New Roman" panose="02020603050405020304" pitchFamily="18" charset="0"/>
                <a:cs typeface="Cordia New" panose="020B0304020202020204" pitchFamily="34" charset="-34"/>
              </a:rPr>
              <a:t>Prof. Dr. Roy Wada </a:t>
            </a:r>
            <a:endParaRPr lang="en-IN" sz="1600" dirty="0">
              <a:effectLst/>
              <a:latin typeface="Calibri" panose="020F0502020204030204" pitchFamily="34" charset="0"/>
              <a:ea typeface="Calibri" panose="020F0502020204030204" pitchFamily="34" charset="0"/>
              <a:cs typeface="Cordia New" panose="020B0304020202020204" pitchFamily="34" charset="-34"/>
            </a:endParaRPr>
          </a:p>
          <a:p>
            <a:pPr algn="ctr"/>
            <a:r>
              <a:rPr lang="en-US" sz="1800" dirty="0">
                <a:effectLst/>
                <a:latin typeface="Times New Roman" panose="02020603050405020304" pitchFamily="18" charset="0"/>
                <a:ea typeface="Times New Roman" panose="02020603050405020304" pitchFamily="18" charset="0"/>
              </a:rPr>
              <a:t>August </a:t>
            </a:r>
            <a:r>
              <a:rPr lang="en-US" dirty="0">
                <a:latin typeface="Times New Roman" panose="02020603050405020304" pitchFamily="18" charset="0"/>
                <a:ea typeface="Times New Roman" panose="02020603050405020304" pitchFamily="18" charset="0"/>
              </a:rPr>
              <a:t>17</a:t>
            </a:r>
            <a:r>
              <a:rPr lang="en-US" sz="1800" dirty="0">
                <a:effectLst/>
                <a:latin typeface="Times New Roman" panose="02020603050405020304" pitchFamily="18" charset="0"/>
                <a:ea typeface="Times New Roman" panose="02020603050405020304" pitchFamily="18" charset="0"/>
              </a:rPr>
              <a:t>, 2022</a:t>
            </a:r>
            <a:endParaRPr lang="en-IN" dirty="0"/>
          </a:p>
        </p:txBody>
      </p:sp>
      <p:pic>
        <p:nvPicPr>
          <p:cNvPr id="6" name="Picture 5">
            <a:extLst>
              <a:ext uri="{FF2B5EF4-FFF2-40B4-BE49-F238E27FC236}">
                <a16:creationId xmlns:a16="http://schemas.microsoft.com/office/drawing/2014/main" id="{C7C07A1E-F24E-77D0-5810-2FFCE7DD4CE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27909" y="1228604"/>
            <a:ext cx="1354546" cy="1354546"/>
          </a:xfrm>
          <a:prstGeom prst="rect">
            <a:avLst/>
          </a:prstGeom>
        </p:spPr>
      </p:pic>
    </p:spTree>
    <p:extLst>
      <p:ext uri="{BB962C8B-B14F-4D97-AF65-F5344CB8AC3E}">
        <p14:creationId xmlns:p14="http://schemas.microsoft.com/office/powerpoint/2010/main" val="40660452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C3002F5-F15A-AD4A-B55D-86645E3F32A1}"/>
              </a:ext>
            </a:extLst>
          </p:cNvPr>
          <p:cNvSpPr/>
          <p:nvPr/>
        </p:nvSpPr>
        <p:spPr>
          <a:xfrm>
            <a:off x="-155275" y="365125"/>
            <a:ext cx="12473795" cy="1118618"/>
          </a:xfrm>
          <a:prstGeom prst="rect">
            <a:avLst/>
          </a:prstGeom>
          <a:solidFill>
            <a:srgbClr val="928E35"/>
          </a:solidFill>
          <a:ln>
            <a:solidFill>
              <a:srgbClr val="928E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TH" dirty="0"/>
          </a:p>
        </p:txBody>
      </p:sp>
      <p:sp>
        <p:nvSpPr>
          <p:cNvPr id="2" name="Title 1">
            <a:extLst>
              <a:ext uri="{FF2B5EF4-FFF2-40B4-BE49-F238E27FC236}">
                <a16:creationId xmlns:a16="http://schemas.microsoft.com/office/drawing/2014/main" id="{3AB468C3-A144-5042-BF38-2F41718DB146}"/>
              </a:ext>
            </a:extLst>
          </p:cNvPr>
          <p:cNvSpPr>
            <a:spLocks noGrp="1"/>
          </p:cNvSpPr>
          <p:nvPr>
            <p:ph type="title"/>
          </p:nvPr>
        </p:nvSpPr>
        <p:spPr>
          <a:xfrm>
            <a:off x="838200" y="310261"/>
            <a:ext cx="10515600" cy="1325563"/>
          </a:xfrm>
        </p:spPr>
        <p:txBody>
          <a:bodyPr>
            <a:normAutofit/>
          </a:bodyPr>
          <a:lstStyle/>
          <a:p>
            <a:r>
              <a:rPr lang="en-US" sz="4000" b="1" dirty="0">
                <a:solidFill>
                  <a:schemeClr val="bg1"/>
                </a:solidFill>
              </a:rPr>
              <a:t>Categorical Variables that Affects Fatalities</a:t>
            </a:r>
            <a:endParaRPr lang="en-TH" sz="4000" b="1" dirty="0">
              <a:solidFill>
                <a:schemeClr val="bg1"/>
              </a:solidFill>
            </a:endParaRPr>
          </a:p>
        </p:txBody>
      </p:sp>
      <p:sp>
        <p:nvSpPr>
          <p:cNvPr id="8" name="Title 1">
            <a:extLst>
              <a:ext uri="{FF2B5EF4-FFF2-40B4-BE49-F238E27FC236}">
                <a16:creationId xmlns:a16="http://schemas.microsoft.com/office/drawing/2014/main" id="{85E3505E-E0D0-4149-9A70-6A14751C575D}"/>
              </a:ext>
            </a:extLst>
          </p:cNvPr>
          <p:cNvSpPr txBox="1">
            <a:spLocks/>
          </p:cNvSpPr>
          <p:nvPr/>
        </p:nvSpPr>
        <p:spPr>
          <a:xfrm>
            <a:off x="1155192" y="148374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TH" sz="4000" b="1" dirty="0"/>
          </a:p>
        </p:txBody>
      </p:sp>
      <p:sp>
        <p:nvSpPr>
          <p:cNvPr id="9" name="Title 1">
            <a:extLst>
              <a:ext uri="{FF2B5EF4-FFF2-40B4-BE49-F238E27FC236}">
                <a16:creationId xmlns:a16="http://schemas.microsoft.com/office/drawing/2014/main" id="{3928491F-4206-6B46-BE52-59EE0BC839DE}"/>
              </a:ext>
            </a:extLst>
          </p:cNvPr>
          <p:cNvSpPr txBox="1">
            <a:spLocks/>
          </p:cNvSpPr>
          <p:nvPr/>
        </p:nvSpPr>
        <p:spPr>
          <a:xfrm>
            <a:off x="7439306" y="1601512"/>
            <a:ext cx="3914494"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TH" sz="2000" b="1" dirty="0"/>
              <a:t>Test the hypothesis that two groups ha</a:t>
            </a:r>
            <a:r>
              <a:rPr lang="en-US" sz="2000" b="1" dirty="0" err="1"/>
              <a:t>ve</a:t>
            </a:r>
            <a:r>
              <a:rPr lang="en-TH" sz="2000" b="1" dirty="0"/>
              <a:t> equal fatalities means  </a:t>
            </a:r>
          </a:p>
        </p:txBody>
      </p:sp>
      <p:sp>
        <p:nvSpPr>
          <p:cNvPr id="10" name="Title 1">
            <a:extLst>
              <a:ext uri="{FF2B5EF4-FFF2-40B4-BE49-F238E27FC236}">
                <a16:creationId xmlns:a16="http://schemas.microsoft.com/office/drawing/2014/main" id="{82A37E00-5024-D543-8378-953065381C4D}"/>
              </a:ext>
            </a:extLst>
          </p:cNvPr>
          <p:cNvSpPr txBox="1">
            <a:spLocks/>
          </p:cNvSpPr>
          <p:nvPr/>
        </p:nvSpPr>
        <p:spPr>
          <a:xfrm>
            <a:off x="7472834" y="2146884"/>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TH" sz="1800" b="1" dirty="0">
                <a:solidFill>
                  <a:schemeClr val="bg2">
                    <a:lumMod val="50000"/>
                  </a:schemeClr>
                </a:solidFill>
              </a:rPr>
              <a:t>Use Welch Two Sample t-test (</a:t>
            </a:r>
            <a:r>
              <a:rPr lang="el-GR" sz="1800" dirty="0">
                <a:solidFill>
                  <a:schemeClr val="bg2">
                    <a:lumMod val="50000"/>
                  </a:schemeClr>
                </a:solidFill>
              </a:rPr>
              <a:t>α = </a:t>
            </a:r>
            <a:r>
              <a:rPr lang="el-GR" sz="1800" b="1" dirty="0">
                <a:solidFill>
                  <a:schemeClr val="bg2">
                    <a:lumMod val="50000"/>
                  </a:schemeClr>
                </a:solidFill>
              </a:rPr>
              <a:t>0.05</a:t>
            </a:r>
            <a:r>
              <a:rPr lang="en-US" sz="1800" b="1" dirty="0">
                <a:solidFill>
                  <a:schemeClr val="bg2">
                    <a:lumMod val="50000"/>
                  </a:schemeClr>
                </a:solidFill>
              </a:rPr>
              <a:t>)</a:t>
            </a:r>
            <a:endParaRPr lang="en-TH" sz="1800" b="1" dirty="0">
              <a:solidFill>
                <a:schemeClr val="bg2">
                  <a:lumMod val="50000"/>
                </a:schemeClr>
              </a:solidFill>
            </a:endParaRPr>
          </a:p>
        </p:txBody>
      </p:sp>
      <p:pic>
        <p:nvPicPr>
          <p:cNvPr id="6" name="Picture 5">
            <a:extLst>
              <a:ext uri="{FF2B5EF4-FFF2-40B4-BE49-F238E27FC236}">
                <a16:creationId xmlns:a16="http://schemas.microsoft.com/office/drawing/2014/main" id="{DA5947E6-4DFB-944C-B2DC-9BCE0A0E7C87}"/>
              </a:ext>
            </a:extLst>
          </p:cNvPr>
          <p:cNvPicPr>
            <a:picLocks noChangeAspect="1"/>
          </p:cNvPicPr>
          <p:nvPr/>
        </p:nvPicPr>
        <p:blipFill>
          <a:blip r:embed="rId2"/>
          <a:stretch>
            <a:fillRect/>
          </a:stretch>
        </p:blipFill>
        <p:spPr>
          <a:xfrm>
            <a:off x="1155192" y="2016832"/>
            <a:ext cx="5797944" cy="4345063"/>
          </a:xfrm>
          <a:prstGeom prst="rect">
            <a:avLst/>
          </a:prstGeom>
        </p:spPr>
      </p:pic>
      <p:sp>
        <p:nvSpPr>
          <p:cNvPr id="14" name="Title 1">
            <a:extLst>
              <a:ext uri="{FF2B5EF4-FFF2-40B4-BE49-F238E27FC236}">
                <a16:creationId xmlns:a16="http://schemas.microsoft.com/office/drawing/2014/main" id="{14B89E56-8675-294C-AE81-BCD92C378C98}"/>
              </a:ext>
            </a:extLst>
          </p:cNvPr>
          <p:cNvSpPr txBox="1">
            <a:spLocks/>
          </p:cNvSpPr>
          <p:nvPr/>
        </p:nvSpPr>
        <p:spPr>
          <a:xfrm>
            <a:off x="7472834" y="3590216"/>
            <a:ext cx="4231486" cy="2328808"/>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800" dirty="0"/>
              <a:t>Fatalities number affected by:</a:t>
            </a:r>
          </a:p>
          <a:p>
            <a:endParaRPr lang="en-US" sz="1800" dirty="0"/>
          </a:p>
          <a:p>
            <a:pPr marL="285750" indent="-285750">
              <a:buFont typeface="Wingdings" pitchFamily="2" charset="2"/>
              <a:buChar char="ü"/>
            </a:pPr>
            <a:r>
              <a:rPr lang="en-US" sz="1800" dirty="0"/>
              <a:t>When the Drivers was Under the Influence of Alcohol, Drugs, or Medication</a:t>
            </a:r>
          </a:p>
          <a:p>
            <a:pPr marL="285750" indent="-285750">
              <a:buFont typeface="Wingdings" pitchFamily="2" charset="2"/>
              <a:buChar char="ü"/>
            </a:pPr>
            <a:endParaRPr lang="en-US" sz="1800" dirty="0"/>
          </a:p>
          <a:p>
            <a:pPr marL="285750" indent="-285750">
              <a:buFont typeface="Wingdings" pitchFamily="2" charset="2"/>
              <a:buChar char="ü"/>
            </a:pPr>
            <a:r>
              <a:rPr lang="en-US" sz="1800" dirty="0"/>
              <a:t>Crash occurred on a Highway System</a:t>
            </a:r>
          </a:p>
          <a:p>
            <a:pPr marL="285750" indent="-285750">
              <a:buFont typeface="Wingdings" pitchFamily="2" charset="2"/>
              <a:buChar char="ü"/>
            </a:pPr>
            <a:endParaRPr lang="en-US" sz="1800" dirty="0"/>
          </a:p>
          <a:p>
            <a:pPr marL="285750" indent="-285750">
              <a:buFont typeface="Wingdings" pitchFamily="2" charset="2"/>
              <a:buChar char="ü"/>
            </a:pPr>
            <a:r>
              <a:rPr lang="en-US" sz="1800" dirty="0"/>
              <a:t>Hit and run case</a:t>
            </a:r>
          </a:p>
          <a:p>
            <a:pPr marL="285750" indent="-285750">
              <a:buFont typeface="Wingdings" pitchFamily="2" charset="2"/>
              <a:buChar char="ü"/>
            </a:pPr>
            <a:endParaRPr lang="en-US" sz="1800" dirty="0"/>
          </a:p>
          <a:p>
            <a:pPr marL="285750" indent="-285750">
              <a:buFont typeface="Wingdings" pitchFamily="2" charset="2"/>
              <a:buChar char="ü"/>
            </a:pPr>
            <a:r>
              <a:rPr lang="en-US" sz="1800" dirty="0"/>
              <a:t>Fire Occurrence</a:t>
            </a:r>
          </a:p>
          <a:p>
            <a:endParaRPr lang="en-US" sz="1800" b="1" dirty="0">
              <a:solidFill>
                <a:schemeClr val="bg2">
                  <a:lumMod val="50000"/>
                </a:schemeClr>
              </a:solidFill>
            </a:endParaRPr>
          </a:p>
          <a:p>
            <a:endParaRPr lang="en-US" sz="1800" b="1" dirty="0">
              <a:solidFill>
                <a:schemeClr val="bg2">
                  <a:lumMod val="50000"/>
                </a:schemeClr>
              </a:solidFill>
            </a:endParaRPr>
          </a:p>
          <a:p>
            <a:endParaRPr lang="en-TH" sz="1800" b="1" dirty="0">
              <a:solidFill>
                <a:schemeClr val="bg2">
                  <a:lumMod val="50000"/>
                </a:schemeClr>
              </a:solidFill>
            </a:endParaRPr>
          </a:p>
        </p:txBody>
      </p:sp>
    </p:spTree>
    <p:extLst>
      <p:ext uri="{BB962C8B-B14F-4D97-AF65-F5344CB8AC3E}">
        <p14:creationId xmlns:p14="http://schemas.microsoft.com/office/powerpoint/2010/main" val="38714023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ounded Rectangle 18">
            <a:extLst>
              <a:ext uri="{FF2B5EF4-FFF2-40B4-BE49-F238E27FC236}">
                <a16:creationId xmlns:a16="http://schemas.microsoft.com/office/drawing/2014/main" id="{929A1569-BF10-0F44-9197-95F1A1C1DD43}"/>
              </a:ext>
            </a:extLst>
          </p:cNvPr>
          <p:cNvSpPr/>
          <p:nvPr/>
        </p:nvSpPr>
        <p:spPr>
          <a:xfrm>
            <a:off x="4611034" y="4033281"/>
            <a:ext cx="3532847" cy="846663"/>
          </a:xfrm>
          <a:prstGeom prst="roundRect">
            <a:avLst/>
          </a:prstGeom>
          <a:solidFill>
            <a:srgbClr val="B3D5D5"/>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TH" dirty="0"/>
          </a:p>
        </p:txBody>
      </p:sp>
      <p:sp>
        <p:nvSpPr>
          <p:cNvPr id="18" name="Rounded Rectangle 17">
            <a:extLst>
              <a:ext uri="{FF2B5EF4-FFF2-40B4-BE49-F238E27FC236}">
                <a16:creationId xmlns:a16="http://schemas.microsoft.com/office/drawing/2014/main" id="{15894B98-1EAA-8741-9B3E-54A9173757C9}"/>
              </a:ext>
            </a:extLst>
          </p:cNvPr>
          <p:cNvSpPr/>
          <p:nvPr/>
        </p:nvSpPr>
        <p:spPr>
          <a:xfrm>
            <a:off x="4565030" y="2816020"/>
            <a:ext cx="3578851" cy="846662"/>
          </a:xfrm>
          <a:prstGeom prst="roundRect">
            <a:avLst/>
          </a:prstGeom>
          <a:solidFill>
            <a:srgbClr val="B3D5D5"/>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TH" dirty="0"/>
          </a:p>
        </p:txBody>
      </p:sp>
      <p:sp>
        <p:nvSpPr>
          <p:cNvPr id="17" name="Rounded Rectangle 16">
            <a:extLst>
              <a:ext uri="{FF2B5EF4-FFF2-40B4-BE49-F238E27FC236}">
                <a16:creationId xmlns:a16="http://schemas.microsoft.com/office/drawing/2014/main" id="{E0FC8349-765E-F747-A0FC-6C24EFE7C22F}"/>
              </a:ext>
            </a:extLst>
          </p:cNvPr>
          <p:cNvSpPr/>
          <p:nvPr/>
        </p:nvSpPr>
        <p:spPr>
          <a:xfrm>
            <a:off x="374904" y="1799353"/>
            <a:ext cx="3267685" cy="846662"/>
          </a:xfrm>
          <a:prstGeom prst="roundRect">
            <a:avLst/>
          </a:prstGeom>
          <a:solidFill>
            <a:srgbClr val="B3D5D5"/>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TH" dirty="0"/>
          </a:p>
        </p:txBody>
      </p:sp>
      <p:sp>
        <p:nvSpPr>
          <p:cNvPr id="4" name="Rectangle 3">
            <a:extLst>
              <a:ext uri="{FF2B5EF4-FFF2-40B4-BE49-F238E27FC236}">
                <a16:creationId xmlns:a16="http://schemas.microsoft.com/office/drawing/2014/main" id="{2C3002F5-F15A-AD4A-B55D-86645E3F32A1}"/>
              </a:ext>
            </a:extLst>
          </p:cNvPr>
          <p:cNvSpPr/>
          <p:nvPr/>
        </p:nvSpPr>
        <p:spPr>
          <a:xfrm>
            <a:off x="-155275" y="365125"/>
            <a:ext cx="12473795" cy="1118618"/>
          </a:xfrm>
          <a:prstGeom prst="rect">
            <a:avLst/>
          </a:prstGeom>
          <a:solidFill>
            <a:srgbClr val="928E35"/>
          </a:solidFill>
          <a:ln>
            <a:solidFill>
              <a:srgbClr val="928E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TH" dirty="0"/>
          </a:p>
        </p:txBody>
      </p:sp>
      <p:sp>
        <p:nvSpPr>
          <p:cNvPr id="2" name="Title 1">
            <a:extLst>
              <a:ext uri="{FF2B5EF4-FFF2-40B4-BE49-F238E27FC236}">
                <a16:creationId xmlns:a16="http://schemas.microsoft.com/office/drawing/2014/main" id="{3AB468C3-A144-5042-BF38-2F41718DB146}"/>
              </a:ext>
            </a:extLst>
          </p:cNvPr>
          <p:cNvSpPr>
            <a:spLocks noGrp="1"/>
          </p:cNvSpPr>
          <p:nvPr>
            <p:ph type="title"/>
          </p:nvPr>
        </p:nvSpPr>
        <p:spPr>
          <a:xfrm>
            <a:off x="676261" y="327647"/>
            <a:ext cx="10515600" cy="1325563"/>
          </a:xfrm>
        </p:spPr>
        <p:txBody>
          <a:bodyPr>
            <a:normAutofit/>
          </a:bodyPr>
          <a:lstStyle/>
          <a:p>
            <a:r>
              <a:rPr lang="en-US" sz="4000" b="1" dirty="0">
                <a:solidFill>
                  <a:schemeClr val="bg1"/>
                </a:solidFill>
              </a:rPr>
              <a:t>P</a:t>
            </a:r>
            <a:r>
              <a:rPr lang="en-TH" sz="4000" b="1" dirty="0">
                <a:solidFill>
                  <a:schemeClr val="bg1"/>
                </a:solidFill>
              </a:rPr>
              <a:t>rediction </a:t>
            </a:r>
            <a:r>
              <a:rPr lang="en-US" sz="4000" b="1" dirty="0">
                <a:solidFill>
                  <a:schemeClr val="bg1"/>
                </a:solidFill>
              </a:rPr>
              <a:t>M</a:t>
            </a:r>
            <a:r>
              <a:rPr lang="en-TH" sz="4000" b="1" dirty="0">
                <a:solidFill>
                  <a:schemeClr val="bg1"/>
                </a:solidFill>
              </a:rPr>
              <a:t>odel</a:t>
            </a:r>
            <a:r>
              <a:rPr lang="en-US" sz="4000" b="1" dirty="0">
                <a:solidFill>
                  <a:schemeClr val="bg1"/>
                </a:solidFill>
              </a:rPr>
              <a:t>s</a:t>
            </a:r>
            <a:endParaRPr lang="en-TH" sz="4000" b="1" dirty="0">
              <a:solidFill>
                <a:schemeClr val="bg1"/>
              </a:solidFill>
            </a:endParaRPr>
          </a:p>
        </p:txBody>
      </p:sp>
      <p:sp>
        <p:nvSpPr>
          <p:cNvPr id="8" name="Title 1">
            <a:extLst>
              <a:ext uri="{FF2B5EF4-FFF2-40B4-BE49-F238E27FC236}">
                <a16:creationId xmlns:a16="http://schemas.microsoft.com/office/drawing/2014/main" id="{85E3505E-E0D0-4149-9A70-6A14751C575D}"/>
              </a:ext>
            </a:extLst>
          </p:cNvPr>
          <p:cNvSpPr txBox="1">
            <a:spLocks/>
          </p:cNvSpPr>
          <p:nvPr/>
        </p:nvSpPr>
        <p:spPr>
          <a:xfrm>
            <a:off x="1155192" y="148374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TH" sz="4000" b="1" dirty="0"/>
          </a:p>
        </p:txBody>
      </p:sp>
      <p:pic>
        <p:nvPicPr>
          <p:cNvPr id="9218" name="Picture 2" descr="Line Graph Presenting Regression Analysis Line Stock Vector (Royalty Free)  1135708904 | Shutterstock">
            <a:extLst>
              <a:ext uri="{FF2B5EF4-FFF2-40B4-BE49-F238E27FC236}">
                <a16:creationId xmlns:a16="http://schemas.microsoft.com/office/drawing/2014/main" id="{E2CC8FEB-C79F-E645-8710-25732E31109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11740"/>
          <a:stretch/>
        </p:blipFill>
        <p:spPr bwMode="auto">
          <a:xfrm>
            <a:off x="8992520" y="1790793"/>
            <a:ext cx="2001424" cy="2000855"/>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AD2BCD27-4555-0D4D-BA83-C143F470CD7C}"/>
              </a:ext>
            </a:extLst>
          </p:cNvPr>
          <p:cNvSpPr txBox="1"/>
          <p:nvPr/>
        </p:nvSpPr>
        <p:spPr>
          <a:xfrm>
            <a:off x="676261" y="1923717"/>
            <a:ext cx="2889629" cy="646331"/>
          </a:xfrm>
          <a:prstGeom prst="rect">
            <a:avLst/>
          </a:prstGeom>
          <a:noFill/>
        </p:spPr>
        <p:txBody>
          <a:bodyPr wrap="square">
            <a:spAutoFit/>
          </a:bodyPr>
          <a:lstStyle/>
          <a:p>
            <a:r>
              <a:rPr lang="en-TH" dirty="0"/>
              <a:t>SLM</a:t>
            </a:r>
            <a:r>
              <a:rPr lang="en-US" dirty="0"/>
              <a:t> </a:t>
            </a:r>
            <a:r>
              <a:rPr lang="en-TH" dirty="0"/>
              <a:t>1 : Linear Regression using all variables</a:t>
            </a:r>
          </a:p>
        </p:txBody>
      </p:sp>
      <p:sp>
        <p:nvSpPr>
          <p:cNvPr id="15" name="TextBox 14">
            <a:extLst>
              <a:ext uri="{FF2B5EF4-FFF2-40B4-BE49-F238E27FC236}">
                <a16:creationId xmlns:a16="http://schemas.microsoft.com/office/drawing/2014/main" id="{307C5A6E-4179-E84B-BCEE-11D98305DDBE}"/>
              </a:ext>
            </a:extLst>
          </p:cNvPr>
          <p:cNvSpPr txBox="1"/>
          <p:nvPr/>
        </p:nvSpPr>
        <p:spPr>
          <a:xfrm>
            <a:off x="4779033" y="2914494"/>
            <a:ext cx="3364848" cy="646331"/>
          </a:xfrm>
          <a:prstGeom prst="rect">
            <a:avLst/>
          </a:prstGeom>
          <a:noFill/>
        </p:spPr>
        <p:txBody>
          <a:bodyPr wrap="square">
            <a:spAutoFit/>
          </a:bodyPr>
          <a:lstStyle/>
          <a:p>
            <a:r>
              <a:rPr lang="en-US" dirty="0"/>
              <a:t>SLM 2 : Linear Regression </a:t>
            </a:r>
          </a:p>
          <a:p>
            <a:r>
              <a:rPr lang="en-US" dirty="0"/>
              <a:t>using high significant variables</a:t>
            </a:r>
            <a:endParaRPr lang="en-TH" dirty="0"/>
          </a:p>
        </p:txBody>
      </p:sp>
      <p:sp>
        <p:nvSpPr>
          <p:cNvPr id="16" name="TextBox 15">
            <a:extLst>
              <a:ext uri="{FF2B5EF4-FFF2-40B4-BE49-F238E27FC236}">
                <a16:creationId xmlns:a16="http://schemas.microsoft.com/office/drawing/2014/main" id="{F07CC913-32AC-8D44-ACF8-2AAD051507A4}"/>
              </a:ext>
            </a:extLst>
          </p:cNvPr>
          <p:cNvSpPr txBox="1"/>
          <p:nvPr/>
        </p:nvSpPr>
        <p:spPr>
          <a:xfrm>
            <a:off x="4779149" y="4132572"/>
            <a:ext cx="3267685" cy="646331"/>
          </a:xfrm>
          <a:prstGeom prst="rect">
            <a:avLst/>
          </a:prstGeom>
          <a:noFill/>
        </p:spPr>
        <p:txBody>
          <a:bodyPr wrap="square">
            <a:spAutoFit/>
          </a:bodyPr>
          <a:lstStyle/>
          <a:p>
            <a:r>
              <a:rPr lang="en-US" dirty="0"/>
              <a:t>SLM 3 : Linear Regression </a:t>
            </a:r>
          </a:p>
          <a:p>
            <a:r>
              <a:rPr lang="en-US" dirty="0"/>
              <a:t>using 10 random variables</a:t>
            </a:r>
            <a:endParaRPr lang="en-TH" dirty="0"/>
          </a:p>
        </p:txBody>
      </p:sp>
      <p:sp>
        <p:nvSpPr>
          <p:cNvPr id="20" name="Rounded Rectangle 19">
            <a:extLst>
              <a:ext uri="{FF2B5EF4-FFF2-40B4-BE49-F238E27FC236}">
                <a16:creationId xmlns:a16="http://schemas.microsoft.com/office/drawing/2014/main" id="{0B329A31-0B9D-224D-A1E2-6D1ADC3633C1}"/>
              </a:ext>
            </a:extLst>
          </p:cNvPr>
          <p:cNvSpPr/>
          <p:nvPr/>
        </p:nvSpPr>
        <p:spPr>
          <a:xfrm>
            <a:off x="4592746" y="5250543"/>
            <a:ext cx="3532847" cy="693129"/>
          </a:xfrm>
          <a:prstGeom prst="roundRect">
            <a:avLst/>
          </a:prstGeom>
          <a:solidFill>
            <a:schemeClr val="accent4">
              <a:lumMod val="40000"/>
              <a:lumOff val="60000"/>
            </a:schemeClr>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TH" dirty="0"/>
          </a:p>
        </p:txBody>
      </p:sp>
      <p:sp>
        <p:nvSpPr>
          <p:cNvPr id="21" name="TextBox 20">
            <a:extLst>
              <a:ext uri="{FF2B5EF4-FFF2-40B4-BE49-F238E27FC236}">
                <a16:creationId xmlns:a16="http://schemas.microsoft.com/office/drawing/2014/main" id="{DF4A880D-D18E-EF4E-8DC1-B87D5E59D062}"/>
              </a:ext>
            </a:extLst>
          </p:cNvPr>
          <p:cNvSpPr txBox="1"/>
          <p:nvPr/>
        </p:nvSpPr>
        <p:spPr>
          <a:xfrm>
            <a:off x="5189102" y="5412441"/>
            <a:ext cx="2734424" cy="369332"/>
          </a:xfrm>
          <a:prstGeom prst="rect">
            <a:avLst/>
          </a:prstGeom>
          <a:solidFill>
            <a:schemeClr val="accent4">
              <a:lumMod val="40000"/>
              <a:lumOff val="60000"/>
            </a:schemeClr>
          </a:solidFill>
        </p:spPr>
        <p:txBody>
          <a:bodyPr wrap="square">
            <a:spAutoFit/>
          </a:bodyPr>
          <a:lstStyle/>
          <a:p>
            <a:r>
              <a:rPr lang="en-TH" dirty="0"/>
              <a:t>LASSO </a:t>
            </a:r>
            <a:r>
              <a:rPr lang="en-US" dirty="0"/>
              <a:t>R</a:t>
            </a:r>
            <a:r>
              <a:rPr lang="en-TH" dirty="0"/>
              <a:t>egression </a:t>
            </a:r>
            <a:r>
              <a:rPr lang="en-US" dirty="0"/>
              <a:t>M</a:t>
            </a:r>
            <a:r>
              <a:rPr lang="en-TH" dirty="0"/>
              <a:t>odel</a:t>
            </a:r>
          </a:p>
        </p:txBody>
      </p:sp>
      <p:sp>
        <p:nvSpPr>
          <p:cNvPr id="6" name="TextBox 5">
            <a:extLst>
              <a:ext uri="{FF2B5EF4-FFF2-40B4-BE49-F238E27FC236}">
                <a16:creationId xmlns:a16="http://schemas.microsoft.com/office/drawing/2014/main" id="{C61A41E8-965A-1540-BBB1-C25CF1118FB8}"/>
              </a:ext>
            </a:extLst>
          </p:cNvPr>
          <p:cNvSpPr txBox="1"/>
          <p:nvPr/>
        </p:nvSpPr>
        <p:spPr>
          <a:xfrm>
            <a:off x="8874133" y="4223363"/>
            <a:ext cx="2450592" cy="2246769"/>
          </a:xfrm>
          <a:prstGeom prst="rect">
            <a:avLst/>
          </a:prstGeom>
          <a:noFill/>
        </p:spPr>
        <p:txBody>
          <a:bodyPr wrap="square" rtlCol="0">
            <a:spAutoFit/>
          </a:bodyPr>
          <a:lstStyle/>
          <a:p>
            <a:pPr marL="285750" indent="-285750">
              <a:buFont typeface="Arial" panose="020B0604020202020204" pitchFamily="34" charset="0"/>
              <a:buChar char="•"/>
            </a:pPr>
            <a:r>
              <a:rPr lang="en-US" sz="1400" dirty="0" err="1"/>
              <a:t>Total_moving_violation</a:t>
            </a:r>
            <a:endParaRPr lang="en-US" sz="1400" dirty="0"/>
          </a:p>
          <a:p>
            <a:pPr marL="285750" indent="-285750">
              <a:buFont typeface="Arial" panose="020B0604020202020204" pitchFamily="34" charset="0"/>
              <a:buChar char="•"/>
            </a:pPr>
            <a:r>
              <a:rPr lang="en-US" sz="1400" dirty="0" err="1"/>
              <a:t>drunk_dr</a:t>
            </a:r>
            <a:endParaRPr lang="en-US" sz="1400" dirty="0"/>
          </a:p>
          <a:p>
            <a:pPr marL="285750" indent="-285750">
              <a:buFont typeface="Arial" panose="020B0604020202020204" pitchFamily="34" charset="0"/>
              <a:buChar char="•"/>
            </a:pPr>
            <a:r>
              <a:rPr lang="en-US" sz="1400" dirty="0" err="1"/>
              <a:t>total_not_registered</a:t>
            </a:r>
            <a:endParaRPr lang="en-US" sz="1400" dirty="0"/>
          </a:p>
          <a:p>
            <a:pPr marL="285750" indent="-285750">
              <a:buFont typeface="Arial" panose="020B0604020202020204" pitchFamily="34" charset="0"/>
              <a:buChar char="•"/>
            </a:pPr>
            <a:r>
              <a:rPr lang="en-US" sz="1400" dirty="0" err="1"/>
              <a:t>total_invalid_license</a:t>
            </a:r>
            <a:endParaRPr lang="en-US" sz="1400" dirty="0"/>
          </a:p>
          <a:p>
            <a:pPr marL="285750" indent="-285750">
              <a:buFont typeface="Arial" panose="020B0604020202020204" pitchFamily="34" charset="0"/>
              <a:buChar char="•"/>
            </a:pPr>
            <a:r>
              <a:rPr lang="en-US" sz="1400" dirty="0" err="1"/>
              <a:t>two_prev_sus</a:t>
            </a:r>
            <a:endParaRPr lang="en-US" sz="1400" dirty="0"/>
          </a:p>
          <a:p>
            <a:pPr marL="285750" indent="-285750">
              <a:buFont typeface="Arial" panose="020B0604020202020204" pitchFamily="34" charset="0"/>
              <a:buChar char="•"/>
            </a:pPr>
            <a:r>
              <a:rPr lang="en-US" sz="1400" dirty="0" err="1"/>
              <a:t>one_prev_oth</a:t>
            </a:r>
            <a:endParaRPr lang="en-US" sz="1400" dirty="0"/>
          </a:p>
          <a:p>
            <a:pPr marL="285750" indent="-285750">
              <a:buFont typeface="Arial" panose="020B0604020202020204" pitchFamily="34" charset="0"/>
              <a:buChar char="•"/>
            </a:pPr>
            <a:r>
              <a:rPr lang="en-US" sz="1400" dirty="0" err="1"/>
              <a:t>speed_related</a:t>
            </a:r>
            <a:endParaRPr lang="en-US" sz="1400" dirty="0"/>
          </a:p>
          <a:p>
            <a:pPr marL="285750" indent="-285750">
              <a:buFont typeface="Arial" panose="020B0604020202020204" pitchFamily="34" charset="0"/>
              <a:buChar char="•"/>
            </a:pPr>
            <a:r>
              <a:rPr lang="en-US" sz="1400" dirty="0"/>
              <a:t>dr_age_lower65</a:t>
            </a:r>
          </a:p>
          <a:p>
            <a:pPr marL="285750" indent="-285750">
              <a:buFont typeface="Arial" panose="020B0604020202020204" pitchFamily="34" charset="0"/>
              <a:buChar char="•"/>
            </a:pPr>
            <a:r>
              <a:rPr lang="en-US" sz="1400" dirty="0" err="1"/>
              <a:t>dr_other_impair</a:t>
            </a:r>
            <a:endParaRPr lang="en-US" sz="1400" dirty="0"/>
          </a:p>
          <a:p>
            <a:pPr marL="285750" indent="-285750">
              <a:buFont typeface="Arial" panose="020B0604020202020204" pitchFamily="34" charset="0"/>
              <a:buChar char="•"/>
            </a:pPr>
            <a:r>
              <a:rPr lang="en-US" sz="1400" dirty="0" err="1"/>
              <a:t>dr_alcohol_drug_med</a:t>
            </a:r>
            <a:endParaRPr lang="en-TH" sz="1400" dirty="0"/>
          </a:p>
        </p:txBody>
      </p:sp>
      <p:sp>
        <p:nvSpPr>
          <p:cNvPr id="23" name="TextBox 22">
            <a:extLst>
              <a:ext uri="{FF2B5EF4-FFF2-40B4-BE49-F238E27FC236}">
                <a16:creationId xmlns:a16="http://schemas.microsoft.com/office/drawing/2014/main" id="{82EB52D9-6C67-A943-AB39-857CCFA35F29}"/>
              </a:ext>
            </a:extLst>
          </p:cNvPr>
          <p:cNvSpPr txBox="1"/>
          <p:nvPr/>
        </p:nvSpPr>
        <p:spPr>
          <a:xfrm>
            <a:off x="867275" y="2930702"/>
            <a:ext cx="4340115" cy="3108543"/>
          </a:xfrm>
          <a:prstGeom prst="rect">
            <a:avLst/>
          </a:prstGeom>
          <a:noFill/>
        </p:spPr>
        <p:txBody>
          <a:bodyPr wrap="square" rtlCol="0">
            <a:spAutoFit/>
          </a:bodyPr>
          <a:lstStyle/>
          <a:p>
            <a:r>
              <a:rPr lang="en-US" sz="1400" dirty="0"/>
              <a:t>Significant variables***</a:t>
            </a:r>
          </a:p>
          <a:p>
            <a:pPr marL="285750" indent="-285750">
              <a:buFont typeface="Arial" panose="020B0604020202020204" pitchFamily="34" charset="0"/>
              <a:buChar char="•"/>
            </a:pPr>
            <a:r>
              <a:rPr lang="en-US" sz="1400" dirty="0" err="1"/>
              <a:t>ve_forms</a:t>
            </a:r>
            <a:r>
              <a:rPr lang="en-US" sz="1400" dirty="0"/>
              <a:t> </a:t>
            </a:r>
          </a:p>
          <a:p>
            <a:pPr marL="285750" indent="-285750">
              <a:buFont typeface="Arial" panose="020B0604020202020204" pitchFamily="34" charset="0"/>
              <a:buChar char="•"/>
            </a:pPr>
            <a:r>
              <a:rPr lang="en-US" sz="1400" dirty="0"/>
              <a:t>country</a:t>
            </a:r>
          </a:p>
          <a:p>
            <a:pPr marL="285750" indent="-285750">
              <a:buFont typeface="Arial" panose="020B0604020202020204" pitchFamily="34" charset="0"/>
              <a:buChar char="•"/>
            </a:pPr>
            <a:r>
              <a:rPr lang="en-US" sz="1400" dirty="0"/>
              <a:t>city</a:t>
            </a:r>
          </a:p>
          <a:p>
            <a:pPr marL="285750" indent="-285750">
              <a:buFont typeface="Arial" panose="020B0604020202020204" pitchFamily="34" charset="0"/>
              <a:buChar char="•"/>
            </a:pPr>
            <a:r>
              <a:rPr lang="en-US" sz="1400" dirty="0"/>
              <a:t>hour</a:t>
            </a:r>
          </a:p>
          <a:p>
            <a:pPr marL="285750" indent="-285750">
              <a:buFont typeface="Arial" panose="020B0604020202020204" pitchFamily="34" charset="0"/>
              <a:buChar char="•"/>
            </a:pPr>
            <a:r>
              <a:rPr lang="en-US" sz="1400" dirty="0"/>
              <a:t>nhs</a:t>
            </a:r>
          </a:p>
          <a:p>
            <a:pPr marL="285750" indent="-285750">
              <a:buFont typeface="Arial" panose="020B0604020202020204" pitchFamily="34" charset="0"/>
              <a:buChar char="•"/>
            </a:pPr>
            <a:r>
              <a:rPr lang="en-US" sz="1400" dirty="0" err="1"/>
              <a:t>drunk_dr</a:t>
            </a:r>
            <a:endParaRPr lang="en-US" sz="1400" dirty="0"/>
          </a:p>
          <a:p>
            <a:pPr marL="285750" indent="-285750">
              <a:buFont typeface="Arial" panose="020B0604020202020204" pitchFamily="34" charset="0"/>
              <a:buChar char="•"/>
            </a:pPr>
            <a:r>
              <a:rPr lang="en-US" sz="1400" dirty="0" err="1"/>
              <a:t>total_fire_exp</a:t>
            </a:r>
            <a:r>
              <a:rPr lang="en-US" sz="1400" dirty="0"/>
              <a:t> </a:t>
            </a:r>
          </a:p>
          <a:p>
            <a:pPr marL="285750" indent="-285750">
              <a:buFont typeface="Arial" panose="020B0604020202020204" pitchFamily="34" charset="0"/>
              <a:buChar char="•"/>
            </a:pPr>
            <a:r>
              <a:rPr lang="en-US" sz="1400" dirty="0" err="1"/>
              <a:t>no_prev_dwi</a:t>
            </a:r>
            <a:r>
              <a:rPr lang="en-US" sz="1400" dirty="0"/>
              <a:t> </a:t>
            </a:r>
          </a:p>
          <a:p>
            <a:pPr marL="285750" indent="-285750">
              <a:buFont typeface="Arial" panose="020B0604020202020204" pitchFamily="34" charset="0"/>
              <a:buChar char="•"/>
            </a:pPr>
            <a:r>
              <a:rPr lang="en-US" sz="1400" dirty="0" err="1"/>
              <a:t>one_prev_dwi</a:t>
            </a:r>
            <a:r>
              <a:rPr lang="en-US" sz="1400" dirty="0"/>
              <a:t> </a:t>
            </a:r>
          </a:p>
          <a:p>
            <a:pPr marL="285750" indent="-285750">
              <a:buFont typeface="Arial" panose="020B0604020202020204" pitchFamily="34" charset="0"/>
              <a:buChar char="•"/>
            </a:pPr>
            <a:r>
              <a:rPr lang="en-US" sz="1400" dirty="0" err="1"/>
              <a:t>dr_alcohol_drug_med</a:t>
            </a:r>
            <a:endParaRPr lang="en-US" sz="1400" dirty="0"/>
          </a:p>
          <a:p>
            <a:pPr marL="285750" indent="-285750">
              <a:buFont typeface="Arial" panose="020B0604020202020204" pitchFamily="34" charset="0"/>
              <a:buChar char="•"/>
            </a:pPr>
            <a:r>
              <a:rPr lang="en-US" sz="1400" dirty="0" err="1"/>
              <a:t>total_moving_violations</a:t>
            </a:r>
            <a:r>
              <a:rPr lang="en-US" sz="1400" dirty="0"/>
              <a:t> </a:t>
            </a:r>
          </a:p>
          <a:p>
            <a:pPr marL="285750" indent="-285750">
              <a:buFont typeface="Arial" panose="020B0604020202020204" pitchFamily="34" charset="0"/>
              <a:buChar char="•"/>
            </a:pPr>
            <a:r>
              <a:rPr lang="en-US" sz="1400" dirty="0"/>
              <a:t>pernotmvit</a:t>
            </a:r>
          </a:p>
          <a:p>
            <a:pPr marL="285750" indent="-285750">
              <a:buFont typeface="Arial" panose="020B0604020202020204" pitchFamily="34" charset="0"/>
              <a:buChar char="•"/>
            </a:pPr>
            <a:r>
              <a:rPr lang="en-US" sz="1400" dirty="0"/>
              <a:t>permvit</a:t>
            </a:r>
            <a:endParaRPr lang="en-TH" sz="1400" dirty="0"/>
          </a:p>
        </p:txBody>
      </p:sp>
      <p:sp>
        <p:nvSpPr>
          <p:cNvPr id="22" name="Rounded Rectangle 21">
            <a:extLst>
              <a:ext uri="{FF2B5EF4-FFF2-40B4-BE49-F238E27FC236}">
                <a16:creationId xmlns:a16="http://schemas.microsoft.com/office/drawing/2014/main" id="{1CD39181-F8AE-BD41-92D2-B9300D0EFD72}"/>
              </a:ext>
            </a:extLst>
          </p:cNvPr>
          <p:cNvSpPr/>
          <p:nvPr/>
        </p:nvSpPr>
        <p:spPr>
          <a:xfrm>
            <a:off x="653615" y="2803859"/>
            <a:ext cx="2912275" cy="3450638"/>
          </a:xfrm>
          <a:prstGeom prst="roundRect">
            <a:avLst/>
          </a:prstGeom>
          <a:noFill/>
          <a:ln w="1905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TH"/>
          </a:p>
        </p:txBody>
      </p:sp>
      <p:sp>
        <p:nvSpPr>
          <p:cNvPr id="27" name="Rounded Rectangle 26">
            <a:extLst>
              <a:ext uri="{FF2B5EF4-FFF2-40B4-BE49-F238E27FC236}">
                <a16:creationId xmlns:a16="http://schemas.microsoft.com/office/drawing/2014/main" id="{4B5F7D6F-87C4-E942-A0DC-AF127D2D8A16}"/>
              </a:ext>
            </a:extLst>
          </p:cNvPr>
          <p:cNvSpPr/>
          <p:nvPr/>
        </p:nvSpPr>
        <p:spPr>
          <a:xfrm>
            <a:off x="8654885" y="3948625"/>
            <a:ext cx="2669839" cy="2763071"/>
          </a:xfrm>
          <a:prstGeom prst="roundRect">
            <a:avLst/>
          </a:prstGeom>
          <a:noFill/>
          <a:ln w="1905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TH"/>
          </a:p>
        </p:txBody>
      </p:sp>
      <p:cxnSp>
        <p:nvCxnSpPr>
          <p:cNvPr id="29" name="Straight Arrow Connector 28">
            <a:extLst>
              <a:ext uri="{FF2B5EF4-FFF2-40B4-BE49-F238E27FC236}">
                <a16:creationId xmlns:a16="http://schemas.microsoft.com/office/drawing/2014/main" id="{65B82D73-4C82-5249-AB01-CB774FAF7FB9}"/>
              </a:ext>
            </a:extLst>
          </p:cNvPr>
          <p:cNvCxnSpPr>
            <a:cxnSpLocks/>
          </p:cNvCxnSpPr>
          <p:nvPr/>
        </p:nvCxnSpPr>
        <p:spPr>
          <a:xfrm>
            <a:off x="3968496" y="3237659"/>
            <a:ext cx="596534" cy="0"/>
          </a:xfrm>
          <a:prstGeom prst="straightConnector1">
            <a:avLst/>
          </a:prstGeom>
          <a:ln w="28575">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73BA0A42-F539-F141-B694-E536E5C7DB26}"/>
              </a:ext>
            </a:extLst>
          </p:cNvPr>
          <p:cNvCxnSpPr>
            <a:cxnSpLocks/>
          </p:cNvCxnSpPr>
          <p:nvPr/>
        </p:nvCxnSpPr>
        <p:spPr>
          <a:xfrm>
            <a:off x="1847088" y="2616414"/>
            <a:ext cx="0" cy="187444"/>
          </a:xfrm>
          <a:prstGeom prst="line">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C17D09AA-7831-6047-9B65-1BD0164843C2}"/>
              </a:ext>
            </a:extLst>
          </p:cNvPr>
          <p:cNvCxnSpPr>
            <a:cxnSpLocks/>
          </p:cNvCxnSpPr>
          <p:nvPr/>
        </p:nvCxnSpPr>
        <p:spPr>
          <a:xfrm flipH="1">
            <a:off x="8132632" y="4455737"/>
            <a:ext cx="522253" cy="0"/>
          </a:xfrm>
          <a:prstGeom prst="straightConnector1">
            <a:avLst/>
          </a:prstGeom>
          <a:ln w="28575">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38" name="Rounded Rectangle 37">
            <a:extLst>
              <a:ext uri="{FF2B5EF4-FFF2-40B4-BE49-F238E27FC236}">
                <a16:creationId xmlns:a16="http://schemas.microsoft.com/office/drawing/2014/main" id="{88E692C9-6651-264D-8D72-FF777FDE9CBA}"/>
              </a:ext>
            </a:extLst>
          </p:cNvPr>
          <p:cNvSpPr/>
          <p:nvPr/>
        </p:nvSpPr>
        <p:spPr>
          <a:xfrm>
            <a:off x="556568" y="4033281"/>
            <a:ext cx="3086021" cy="2335898"/>
          </a:xfrm>
          <a:prstGeom prst="roundRect">
            <a:avLst/>
          </a:prstGeom>
          <a:noFill/>
          <a:ln w="19050">
            <a:solidFill>
              <a:srgbClr val="00206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TH"/>
          </a:p>
        </p:txBody>
      </p:sp>
      <p:cxnSp>
        <p:nvCxnSpPr>
          <p:cNvPr id="41" name="Straight Connector 40">
            <a:extLst>
              <a:ext uri="{FF2B5EF4-FFF2-40B4-BE49-F238E27FC236}">
                <a16:creationId xmlns:a16="http://schemas.microsoft.com/office/drawing/2014/main" id="{D989C2BF-3E7D-854A-B1BC-0A93AAE859AE}"/>
              </a:ext>
            </a:extLst>
          </p:cNvPr>
          <p:cNvCxnSpPr/>
          <p:nvPr/>
        </p:nvCxnSpPr>
        <p:spPr>
          <a:xfrm>
            <a:off x="3968496" y="3237659"/>
            <a:ext cx="0" cy="2012884"/>
          </a:xfrm>
          <a:prstGeom prst="line">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4A1ADE2E-C5FD-1147-8215-9F31CE75EB3B}"/>
              </a:ext>
            </a:extLst>
          </p:cNvPr>
          <p:cNvCxnSpPr>
            <a:cxnSpLocks/>
          </p:cNvCxnSpPr>
          <p:nvPr/>
        </p:nvCxnSpPr>
        <p:spPr>
          <a:xfrm>
            <a:off x="3642589" y="5250543"/>
            <a:ext cx="325907" cy="0"/>
          </a:xfrm>
          <a:prstGeom prst="line">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748280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C3002F5-F15A-AD4A-B55D-86645E3F32A1}"/>
              </a:ext>
            </a:extLst>
          </p:cNvPr>
          <p:cNvSpPr/>
          <p:nvPr/>
        </p:nvSpPr>
        <p:spPr>
          <a:xfrm>
            <a:off x="-155275" y="365125"/>
            <a:ext cx="12473795" cy="1118618"/>
          </a:xfrm>
          <a:prstGeom prst="rect">
            <a:avLst/>
          </a:prstGeom>
          <a:solidFill>
            <a:srgbClr val="928E35"/>
          </a:solidFill>
          <a:ln>
            <a:solidFill>
              <a:srgbClr val="928E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TH" dirty="0"/>
          </a:p>
        </p:txBody>
      </p:sp>
      <p:sp>
        <p:nvSpPr>
          <p:cNvPr id="2" name="Title 1">
            <a:extLst>
              <a:ext uri="{FF2B5EF4-FFF2-40B4-BE49-F238E27FC236}">
                <a16:creationId xmlns:a16="http://schemas.microsoft.com/office/drawing/2014/main" id="{3AB468C3-A144-5042-BF38-2F41718DB146}"/>
              </a:ext>
            </a:extLst>
          </p:cNvPr>
          <p:cNvSpPr>
            <a:spLocks noGrp="1"/>
          </p:cNvSpPr>
          <p:nvPr>
            <p:ph type="title"/>
          </p:nvPr>
        </p:nvSpPr>
        <p:spPr>
          <a:xfrm>
            <a:off x="676261" y="327647"/>
            <a:ext cx="10515600" cy="1325563"/>
          </a:xfrm>
        </p:spPr>
        <p:txBody>
          <a:bodyPr>
            <a:normAutofit/>
          </a:bodyPr>
          <a:lstStyle/>
          <a:p>
            <a:r>
              <a:rPr lang="en-US" sz="4000" b="1" dirty="0">
                <a:solidFill>
                  <a:schemeClr val="bg1"/>
                </a:solidFill>
              </a:rPr>
              <a:t>Interpreting the P</a:t>
            </a:r>
            <a:r>
              <a:rPr lang="en-TH" sz="4000" b="1" dirty="0">
                <a:solidFill>
                  <a:schemeClr val="bg1"/>
                </a:solidFill>
              </a:rPr>
              <a:t>rediction </a:t>
            </a:r>
            <a:r>
              <a:rPr lang="en-US" sz="4000" b="1" dirty="0">
                <a:solidFill>
                  <a:schemeClr val="bg1"/>
                </a:solidFill>
              </a:rPr>
              <a:t>M</a:t>
            </a:r>
            <a:r>
              <a:rPr lang="en-TH" sz="4000" b="1" dirty="0">
                <a:solidFill>
                  <a:schemeClr val="bg1"/>
                </a:solidFill>
              </a:rPr>
              <a:t>odel</a:t>
            </a:r>
            <a:r>
              <a:rPr lang="en-US" sz="4000" b="1" dirty="0">
                <a:solidFill>
                  <a:schemeClr val="bg1"/>
                </a:solidFill>
              </a:rPr>
              <a:t>s</a:t>
            </a:r>
            <a:endParaRPr lang="en-TH" sz="4000" b="1" dirty="0">
              <a:solidFill>
                <a:schemeClr val="bg1"/>
              </a:solidFill>
            </a:endParaRPr>
          </a:p>
        </p:txBody>
      </p:sp>
      <p:sp>
        <p:nvSpPr>
          <p:cNvPr id="3" name="TextBox 2">
            <a:extLst>
              <a:ext uri="{FF2B5EF4-FFF2-40B4-BE49-F238E27FC236}">
                <a16:creationId xmlns:a16="http://schemas.microsoft.com/office/drawing/2014/main" id="{1F514854-DD41-D8AB-372B-AD96F5C5EC64}"/>
              </a:ext>
            </a:extLst>
          </p:cNvPr>
          <p:cNvSpPr txBox="1"/>
          <p:nvPr/>
        </p:nvSpPr>
        <p:spPr>
          <a:xfrm>
            <a:off x="676260" y="1560550"/>
            <a:ext cx="11515739" cy="5632311"/>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LRM #2 with significant variables:</a:t>
            </a:r>
          </a:p>
          <a:p>
            <a:pPr marL="285750" indent="-28575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lvl="1"/>
            <a:r>
              <a:rPr lang="en-US" sz="2400" b="1" dirty="0">
                <a:latin typeface="Times New Roman" panose="02020603050405020304" pitchFamily="18" charset="0"/>
                <a:cs typeface="Times New Roman" panose="02020603050405020304" pitchFamily="18" charset="0"/>
              </a:rPr>
              <a:t>Y = </a:t>
            </a:r>
            <a:r>
              <a:rPr lang="en-US" sz="2400" dirty="0">
                <a:latin typeface="Times New Roman" panose="02020603050405020304" pitchFamily="18" charset="0"/>
                <a:cs typeface="Times New Roman" panose="02020603050405020304" pitchFamily="18" charset="0"/>
              </a:rPr>
              <a:t>0.9572 + 0.0164(nhs) + 0.0342(drunk_dr) + </a:t>
            </a:r>
          </a:p>
          <a:p>
            <a:pPr lvl="1"/>
            <a:r>
              <a:rPr lang="en-US" sz="2400" dirty="0">
                <a:latin typeface="Times New Roman" panose="02020603050405020304" pitchFamily="18" charset="0"/>
                <a:cs typeface="Times New Roman" panose="02020603050405020304" pitchFamily="18" charset="0"/>
              </a:rPr>
              <a:t>	0.1374(total_fire_exp) </a:t>
            </a:r>
            <a:r>
              <a:rPr lang="en-US" sz="2400" b="1" dirty="0">
                <a:latin typeface="Times New Roman" panose="02020603050405020304" pitchFamily="18" charset="0"/>
                <a:cs typeface="Times New Roman" panose="02020603050405020304" pitchFamily="18" charset="0"/>
              </a:rPr>
              <a:t>-0.0337</a:t>
            </a:r>
            <a:r>
              <a:rPr lang="en-US" sz="2400" dirty="0">
                <a:latin typeface="Times New Roman" panose="02020603050405020304" pitchFamily="18" charset="0"/>
                <a:cs typeface="Times New Roman" panose="02020603050405020304" pitchFamily="18" charset="0"/>
              </a:rPr>
              <a:t> (no_prev_dwi) </a:t>
            </a:r>
            <a:r>
              <a:rPr lang="en-US" sz="2400" b="1" dirty="0">
                <a:latin typeface="Times New Roman" panose="02020603050405020304" pitchFamily="18" charset="0"/>
                <a:cs typeface="Times New Roman" panose="02020603050405020304" pitchFamily="18" charset="0"/>
              </a:rPr>
              <a:t>- 0.0474</a:t>
            </a:r>
            <a:r>
              <a:rPr lang="en-US" sz="2400" dirty="0">
                <a:latin typeface="Times New Roman" panose="02020603050405020304" pitchFamily="18" charset="0"/>
                <a:cs typeface="Times New Roman" panose="02020603050405020304" pitchFamily="18" charset="0"/>
              </a:rPr>
              <a:t>(one_prev_dwi) + 	0.0208(dr_alcohol_drug_med) </a:t>
            </a:r>
            <a:r>
              <a:rPr lang="en-US" sz="2400" b="1" dirty="0">
                <a:latin typeface="Times New Roman" panose="02020603050405020304" pitchFamily="18" charset="0"/>
                <a:cs typeface="Times New Roman" panose="02020603050405020304" pitchFamily="18" charset="0"/>
              </a:rPr>
              <a:t>-0.0618</a:t>
            </a:r>
            <a:r>
              <a:rPr lang="en-US" sz="2400" dirty="0">
                <a:latin typeface="Times New Roman" panose="02020603050405020304" pitchFamily="18" charset="0"/>
                <a:cs typeface="Times New Roman" panose="02020603050405020304" pitchFamily="18" charset="0"/>
              </a:rPr>
              <a:t>(total_moving_violations) + 	0.0221(pernotmvit) + 0.0687(permvit)</a:t>
            </a:r>
          </a:p>
          <a:p>
            <a:pPr lvl="1"/>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LRM #3 with 10 selected variables:</a:t>
            </a:r>
          </a:p>
          <a:p>
            <a:endParaRPr lang="en-US" sz="2400" dirty="0">
              <a:latin typeface="Times New Roman" panose="02020603050405020304" pitchFamily="18" charset="0"/>
              <a:cs typeface="Times New Roman" panose="02020603050405020304" pitchFamily="18" charset="0"/>
            </a:endParaRPr>
          </a:p>
          <a:p>
            <a:pPr lvl="1"/>
            <a:r>
              <a:rPr lang="en-US" sz="2400" b="1" dirty="0">
                <a:latin typeface="Times New Roman" panose="02020603050405020304" pitchFamily="18" charset="0"/>
                <a:cs typeface="Times New Roman" panose="02020603050405020304" pitchFamily="18" charset="0"/>
              </a:rPr>
              <a:t>Y</a:t>
            </a:r>
            <a:r>
              <a:rPr lang="en-US" sz="2400" dirty="0">
                <a:latin typeface="Times New Roman" panose="02020603050405020304" pitchFamily="18" charset="0"/>
                <a:cs typeface="Times New Roman" panose="02020603050405020304" pitchFamily="18" charset="0"/>
              </a:rPr>
              <a:t> = 1.0417 </a:t>
            </a:r>
            <a:r>
              <a:rPr lang="en-US" sz="2400" b="1" dirty="0">
                <a:latin typeface="Times New Roman" panose="02020603050405020304" pitchFamily="18" charset="0"/>
                <a:cs typeface="Times New Roman" panose="02020603050405020304" pitchFamily="18" charset="0"/>
              </a:rPr>
              <a:t>- 0.0161</a:t>
            </a:r>
            <a:r>
              <a:rPr lang="en-US" sz="2400" dirty="0">
                <a:latin typeface="Times New Roman" panose="02020603050405020304" pitchFamily="18" charset="0"/>
                <a:cs typeface="Times New Roman" panose="02020603050405020304" pitchFamily="18" charset="0"/>
              </a:rPr>
              <a:t>(total_moving_violations) + 0.0191(drunk_dr) + 	0.0370(total_not_registered) + 0.0127(total_invalid_license) </a:t>
            </a:r>
          </a:p>
          <a:p>
            <a:pPr lvl="1"/>
            <a:r>
              <a:rPr lang="en-US" sz="2400" b="1" dirty="0">
                <a:latin typeface="Times New Roman" panose="02020603050405020304" pitchFamily="18" charset="0"/>
                <a:cs typeface="Times New Roman" panose="02020603050405020304" pitchFamily="18" charset="0"/>
              </a:rPr>
              <a:t>	-0.0003</a:t>
            </a:r>
            <a:r>
              <a:rPr lang="en-US" sz="2400" dirty="0">
                <a:latin typeface="Times New Roman" panose="02020603050405020304" pitchFamily="18" charset="0"/>
                <a:cs typeface="Times New Roman" panose="02020603050405020304" pitchFamily="18" charset="0"/>
              </a:rPr>
              <a:t>(two_prev_sus) + 0.0148(one_prev_oth) + </a:t>
            </a:r>
          </a:p>
          <a:p>
            <a:pPr lvl="1"/>
            <a:r>
              <a:rPr lang="en-US" sz="2400" dirty="0">
                <a:latin typeface="Times New Roman" panose="02020603050405020304" pitchFamily="18" charset="0"/>
                <a:cs typeface="Times New Roman" panose="02020603050405020304" pitchFamily="18" charset="0"/>
              </a:rPr>
              <a:t>	0.0011(speed_related) + 0.0229(dr_age_lower65) + </a:t>
            </a:r>
          </a:p>
          <a:p>
            <a:pPr lvl="1"/>
            <a:r>
              <a:rPr lang="en-US" sz="2400" dirty="0">
                <a:latin typeface="Times New Roman" panose="02020603050405020304" pitchFamily="18" charset="0"/>
                <a:cs typeface="Times New Roman" panose="02020603050405020304" pitchFamily="18" charset="0"/>
              </a:rPr>
              <a:t>	0.0142(dr_other_impair) + 0.0179(dr_alcohol_drug_med)</a:t>
            </a:r>
            <a:br>
              <a:rPr lang="en-US" sz="2400" dirty="0">
                <a:latin typeface="Times New Roman" panose="02020603050405020304" pitchFamily="18" charset="0"/>
                <a:cs typeface="Times New Roman" panose="02020603050405020304" pitchFamily="18" charset="0"/>
              </a:rPr>
            </a:b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277625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C3002F5-F15A-AD4A-B55D-86645E3F32A1}"/>
              </a:ext>
            </a:extLst>
          </p:cNvPr>
          <p:cNvSpPr/>
          <p:nvPr/>
        </p:nvSpPr>
        <p:spPr>
          <a:xfrm>
            <a:off x="-155275" y="365125"/>
            <a:ext cx="12473795" cy="1118618"/>
          </a:xfrm>
          <a:prstGeom prst="rect">
            <a:avLst/>
          </a:prstGeom>
          <a:solidFill>
            <a:srgbClr val="928E35"/>
          </a:solidFill>
          <a:ln>
            <a:solidFill>
              <a:srgbClr val="928E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TH" dirty="0"/>
          </a:p>
        </p:txBody>
      </p:sp>
      <p:sp>
        <p:nvSpPr>
          <p:cNvPr id="2" name="Title 1">
            <a:extLst>
              <a:ext uri="{FF2B5EF4-FFF2-40B4-BE49-F238E27FC236}">
                <a16:creationId xmlns:a16="http://schemas.microsoft.com/office/drawing/2014/main" id="{3AB468C3-A144-5042-BF38-2F41718DB146}"/>
              </a:ext>
            </a:extLst>
          </p:cNvPr>
          <p:cNvSpPr>
            <a:spLocks noGrp="1"/>
          </p:cNvSpPr>
          <p:nvPr>
            <p:ph type="title"/>
          </p:nvPr>
        </p:nvSpPr>
        <p:spPr>
          <a:xfrm>
            <a:off x="676261" y="327647"/>
            <a:ext cx="10515600" cy="1325563"/>
          </a:xfrm>
        </p:spPr>
        <p:txBody>
          <a:bodyPr>
            <a:normAutofit/>
          </a:bodyPr>
          <a:lstStyle/>
          <a:p>
            <a:r>
              <a:rPr lang="en-US" sz="4000" b="1" dirty="0">
                <a:solidFill>
                  <a:schemeClr val="bg1"/>
                </a:solidFill>
              </a:rPr>
              <a:t>Interpreting the P</a:t>
            </a:r>
            <a:r>
              <a:rPr lang="en-TH" sz="4000" b="1" dirty="0">
                <a:solidFill>
                  <a:schemeClr val="bg1"/>
                </a:solidFill>
              </a:rPr>
              <a:t>rediction </a:t>
            </a:r>
            <a:r>
              <a:rPr lang="en-US" sz="4000" b="1" dirty="0">
                <a:solidFill>
                  <a:schemeClr val="bg1"/>
                </a:solidFill>
              </a:rPr>
              <a:t>M</a:t>
            </a:r>
            <a:r>
              <a:rPr lang="en-TH" sz="4000" b="1" dirty="0">
                <a:solidFill>
                  <a:schemeClr val="bg1"/>
                </a:solidFill>
              </a:rPr>
              <a:t>odel</a:t>
            </a:r>
            <a:r>
              <a:rPr lang="en-US" sz="4000" b="1" dirty="0">
                <a:solidFill>
                  <a:schemeClr val="bg1"/>
                </a:solidFill>
              </a:rPr>
              <a:t>s</a:t>
            </a:r>
            <a:endParaRPr lang="en-TH" sz="4000" b="1" dirty="0">
              <a:solidFill>
                <a:schemeClr val="bg1"/>
              </a:solidFill>
            </a:endParaRPr>
          </a:p>
        </p:txBody>
      </p:sp>
      <p:graphicFrame>
        <p:nvGraphicFramePr>
          <p:cNvPr id="5" name="Table 5">
            <a:extLst>
              <a:ext uri="{FF2B5EF4-FFF2-40B4-BE49-F238E27FC236}">
                <a16:creationId xmlns:a16="http://schemas.microsoft.com/office/drawing/2014/main" id="{25A5816D-9E5F-3624-1BD4-7035F4A5A22A}"/>
              </a:ext>
            </a:extLst>
          </p:cNvPr>
          <p:cNvGraphicFramePr>
            <a:graphicFrameLocks noGrp="1"/>
          </p:cNvGraphicFramePr>
          <p:nvPr>
            <p:extLst>
              <p:ext uri="{D42A27DB-BD31-4B8C-83A1-F6EECF244321}">
                <p14:modId xmlns:p14="http://schemas.microsoft.com/office/powerpoint/2010/main" val="2201802240"/>
              </p:ext>
            </p:extLst>
          </p:nvPr>
        </p:nvGraphicFramePr>
        <p:xfrm>
          <a:off x="1101213" y="1690688"/>
          <a:ext cx="10090648" cy="4954935"/>
        </p:xfrm>
        <a:graphic>
          <a:graphicData uri="http://schemas.openxmlformats.org/drawingml/2006/table">
            <a:tbl>
              <a:tblPr firstRow="1" bandRow="1">
                <a:tableStyleId>{16D9F66E-5EB9-4882-86FB-DCBF35E3C3E4}</a:tableStyleId>
              </a:tblPr>
              <a:tblGrid>
                <a:gridCol w="5045324">
                  <a:extLst>
                    <a:ext uri="{9D8B030D-6E8A-4147-A177-3AD203B41FA5}">
                      <a16:colId xmlns:a16="http://schemas.microsoft.com/office/drawing/2014/main" val="446496854"/>
                    </a:ext>
                  </a:extLst>
                </a:gridCol>
                <a:gridCol w="5045324">
                  <a:extLst>
                    <a:ext uri="{9D8B030D-6E8A-4147-A177-3AD203B41FA5}">
                      <a16:colId xmlns:a16="http://schemas.microsoft.com/office/drawing/2014/main" val="2619657031"/>
                    </a:ext>
                  </a:extLst>
                </a:gridCol>
              </a:tblGrid>
              <a:tr h="611181">
                <a:tc>
                  <a:txBody>
                    <a:bodyPr/>
                    <a:lstStyle/>
                    <a:p>
                      <a:pPr algn="ctr"/>
                      <a:r>
                        <a:rPr lang="en-US" sz="1800" dirty="0"/>
                        <a:t>Linear Regression Model #1 </a:t>
                      </a:r>
                      <a:endParaRPr lang="en-IN" dirty="0"/>
                    </a:p>
                  </a:txBody>
                  <a:tcPr/>
                </a:tc>
                <a:tc>
                  <a:txBody>
                    <a:bodyPr/>
                    <a:lstStyle/>
                    <a:p>
                      <a:pPr algn="ctr"/>
                      <a:r>
                        <a:rPr lang="en-US" sz="1800" dirty="0"/>
                        <a:t>LASSO Regression model </a:t>
                      </a:r>
                      <a:endParaRPr lang="en-IN" dirty="0"/>
                    </a:p>
                  </a:txBody>
                  <a:tcPr/>
                </a:tc>
                <a:extLst>
                  <a:ext uri="{0D108BD9-81ED-4DB2-BD59-A6C34878D82A}">
                    <a16:rowId xmlns:a16="http://schemas.microsoft.com/office/drawing/2014/main" val="2172499625"/>
                  </a:ext>
                </a:extLst>
              </a:tr>
              <a:tr h="765796">
                <a:tc>
                  <a:txBody>
                    <a:bodyPr/>
                    <a:lstStyle/>
                    <a:p>
                      <a:r>
                        <a:rPr lang="en-US" dirty="0"/>
                        <a:t>All </a:t>
                      </a:r>
                      <a:r>
                        <a:rPr lang="en-US" b="1" dirty="0"/>
                        <a:t>56 variables</a:t>
                      </a:r>
                      <a:r>
                        <a:rPr lang="en-US" dirty="0"/>
                        <a:t> are used. Intercept value is 572.</a:t>
                      </a:r>
                      <a:endParaRPr lang="en-IN" dirty="0"/>
                    </a:p>
                  </a:txBody>
                  <a:tcPr/>
                </a:tc>
                <a:tc>
                  <a:txBody>
                    <a:bodyPr/>
                    <a:lstStyle/>
                    <a:p>
                      <a:r>
                        <a:rPr lang="en-US" b="1" dirty="0"/>
                        <a:t>47 variables</a:t>
                      </a:r>
                      <a:r>
                        <a:rPr lang="en-US" dirty="0"/>
                        <a:t> are used when lambda minimum is selected. Lambda 1se would used only 5 variables.</a:t>
                      </a:r>
                      <a:endParaRPr lang="en-IN" dirty="0"/>
                    </a:p>
                  </a:txBody>
                  <a:tcPr/>
                </a:tc>
                <a:extLst>
                  <a:ext uri="{0D108BD9-81ED-4DB2-BD59-A6C34878D82A}">
                    <a16:rowId xmlns:a16="http://schemas.microsoft.com/office/drawing/2014/main" val="3879935843"/>
                  </a:ext>
                </a:extLst>
              </a:tr>
              <a:tr h="56043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22 variables are found to have negative coefficients</a:t>
                      </a:r>
                      <a:endParaRPr lang="en-IN" dirty="0"/>
                    </a:p>
                  </a:txBody>
                  <a:tcPr/>
                </a:tc>
                <a:tc>
                  <a:txBody>
                    <a:bodyPr/>
                    <a:lstStyle/>
                    <a:p>
                      <a:r>
                        <a:rPr lang="en-US" dirty="0"/>
                        <a:t>20 variables are found to have negative coefficients</a:t>
                      </a:r>
                      <a:endParaRPr lang="en-IN" dirty="0"/>
                    </a:p>
                  </a:txBody>
                  <a:tcPr/>
                </a:tc>
                <a:extLst>
                  <a:ext uri="{0D108BD9-81ED-4DB2-BD59-A6C34878D82A}">
                    <a16:rowId xmlns:a16="http://schemas.microsoft.com/office/drawing/2014/main" val="2655692945"/>
                  </a:ext>
                </a:extLst>
              </a:tr>
              <a:tr h="0">
                <a:tc>
                  <a:txBody>
                    <a:bodyPr/>
                    <a:lstStyle/>
                    <a:p>
                      <a:r>
                        <a:rPr lang="en-US" dirty="0"/>
                        <a:t>Rounding coefficients shows only </a:t>
                      </a:r>
                      <a:r>
                        <a:rPr lang="en-US" b="1" dirty="0"/>
                        <a:t>36 variables</a:t>
                      </a:r>
                      <a:r>
                        <a:rPr lang="en-US" dirty="0"/>
                        <a:t> has significant effect on Y</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Rounding coefficients shows only </a:t>
                      </a:r>
                      <a:r>
                        <a:rPr lang="en-US" b="1" dirty="0"/>
                        <a:t>23 variables</a:t>
                      </a:r>
                      <a:r>
                        <a:rPr lang="en-US" dirty="0"/>
                        <a:t> has significant effect on Y</a:t>
                      </a:r>
                      <a:endParaRPr lang="en-IN" dirty="0"/>
                    </a:p>
                  </a:txBody>
                  <a:tcPr/>
                </a:tc>
                <a:extLst>
                  <a:ext uri="{0D108BD9-81ED-4DB2-BD59-A6C34878D82A}">
                    <a16:rowId xmlns:a16="http://schemas.microsoft.com/office/drawing/2014/main" val="479026060"/>
                  </a:ext>
                </a:extLst>
              </a:tr>
              <a:tr h="386023">
                <a:tc>
                  <a:txBody>
                    <a:bodyPr/>
                    <a:lstStyle/>
                    <a:p>
                      <a:r>
                        <a:rPr lang="en-US" b="1" dirty="0"/>
                        <a:t>Significant negatively impacting variables: </a:t>
                      </a:r>
                      <a:r>
                        <a:rPr lang="en-US" b="1" i="1" dirty="0"/>
                        <a:t>nm_involved , year, </a:t>
                      </a:r>
                      <a:r>
                        <a:rPr lang="en-US" dirty="0"/>
                        <a:t>ve_forms, one_prev_dwi, total_moving_violations, no_prev_dwi</a:t>
                      </a:r>
                    </a:p>
                  </a:txBody>
                  <a:tcPr/>
                </a:tc>
                <a:tc>
                  <a:txBody>
                    <a:bodyPr/>
                    <a:lstStyle/>
                    <a:p>
                      <a:r>
                        <a:rPr lang="en-US" b="1" dirty="0"/>
                        <a:t>Significant negatively impacting variables:</a:t>
                      </a:r>
                    </a:p>
                    <a:p>
                      <a:r>
                        <a:rPr lang="en-US" b="0" dirty="0"/>
                        <a:t>total_moving_violations, ve_forms , one_prev_dwi, </a:t>
                      </a:r>
                      <a:r>
                        <a:rPr lang="en-US" b="1" i="1" dirty="0" err="1"/>
                        <a:t>total_hit_run</a:t>
                      </a:r>
                      <a:r>
                        <a:rPr lang="en-US" b="1" i="1" dirty="0"/>
                        <a:t>, </a:t>
                      </a:r>
                      <a:r>
                        <a:rPr lang="en-US" b="0" dirty="0"/>
                        <a:t>no_prev_dwi</a:t>
                      </a:r>
                      <a:endParaRPr lang="en-IN" b="0" dirty="0"/>
                    </a:p>
                  </a:txBody>
                  <a:tcPr/>
                </a:tc>
                <a:extLst>
                  <a:ext uri="{0D108BD9-81ED-4DB2-BD59-A6C34878D82A}">
                    <a16:rowId xmlns:a16="http://schemas.microsoft.com/office/drawing/2014/main" val="2354058631"/>
                  </a:ext>
                </a:extLst>
              </a:tr>
              <a:tr h="611181">
                <a:tc>
                  <a:txBody>
                    <a:bodyPr/>
                    <a:lstStyle/>
                    <a:p>
                      <a:r>
                        <a:rPr lang="en-US" b="1" dirty="0"/>
                        <a:t>Significant positively impacting variables:</a:t>
                      </a:r>
                    </a:p>
                    <a:p>
                      <a:r>
                        <a:rPr lang="en-IN" dirty="0"/>
                        <a:t>total_fire_exp, pernotmvit, permvit, variables with driver age, state, nhs, vehicle ownership and license status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Significant positively impacting variables:</a:t>
                      </a:r>
                      <a:endParaRPr lang="en-IN"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total_fire_exp, pernotmvit, permvit, </a:t>
                      </a:r>
                      <a:r>
                        <a:rPr lang="en-IN" b="1" i="1" dirty="0" err="1"/>
                        <a:t>drunk_dr</a:t>
                      </a:r>
                      <a:r>
                        <a:rPr lang="en-IN" b="1" i="1" dirty="0"/>
                        <a:t>, </a:t>
                      </a:r>
                      <a:r>
                        <a:rPr lang="en-IN" dirty="0"/>
                        <a:t>nhs, </a:t>
                      </a:r>
                      <a:r>
                        <a:rPr lang="en-US" b="1" i="1" dirty="0"/>
                        <a:t>dr_alcohol_drug_med, previous accident history, dr_other_impair,</a:t>
                      </a:r>
                      <a:r>
                        <a:rPr lang="en-US" dirty="0"/>
                        <a:t> </a:t>
                      </a:r>
                      <a:r>
                        <a:rPr lang="en-IN" dirty="0"/>
                        <a:t>vehicle ownership and license status</a:t>
                      </a:r>
                    </a:p>
                  </a:txBody>
                  <a:tcPr/>
                </a:tc>
                <a:extLst>
                  <a:ext uri="{0D108BD9-81ED-4DB2-BD59-A6C34878D82A}">
                    <a16:rowId xmlns:a16="http://schemas.microsoft.com/office/drawing/2014/main" val="2513512678"/>
                  </a:ext>
                </a:extLst>
              </a:tr>
            </a:tbl>
          </a:graphicData>
        </a:graphic>
      </p:graphicFrame>
    </p:spTree>
    <p:extLst>
      <p:ext uri="{BB962C8B-B14F-4D97-AF65-F5344CB8AC3E}">
        <p14:creationId xmlns:p14="http://schemas.microsoft.com/office/powerpoint/2010/main" val="39378202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E1DB726-B5BF-6F43-A778-3DE37034A86F}"/>
              </a:ext>
            </a:extLst>
          </p:cNvPr>
          <p:cNvSpPr/>
          <p:nvPr/>
        </p:nvSpPr>
        <p:spPr>
          <a:xfrm>
            <a:off x="-155275" y="365125"/>
            <a:ext cx="12473795" cy="1118618"/>
          </a:xfrm>
          <a:prstGeom prst="rect">
            <a:avLst/>
          </a:prstGeom>
          <a:solidFill>
            <a:srgbClr val="928E35"/>
          </a:solidFill>
          <a:ln>
            <a:solidFill>
              <a:srgbClr val="928E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TH" dirty="0"/>
          </a:p>
        </p:txBody>
      </p:sp>
      <p:sp>
        <p:nvSpPr>
          <p:cNvPr id="5" name="Title 1">
            <a:extLst>
              <a:ext uri="{FF2B5EF4-FFF2-40B4-BE49-F238E27FC236}">
                <a16:creationId xmlns:a16="http://schemas.microsoft.com/office/drawing/2014/main" id="{DAB97638-5932-9942-87BF-A9961CF7DBF0}"/>
              </a:ext>
            </a:extLst>
          </p:cNvPr>
          <p:cNvSpPr>
            <a:spLocks noGrp="1"/>
          </p:cNvSpPr>
          <p:nvPr>
            <p:ph type="title"/>
          </p:nvPr>
        </p:nvSpPr>
        <p:spPr>
          <a:xfrm>
            <a:off x="1051560" y="288133"/>
            <a:ext cx="10515600" cy="1325563"/>
          </a:xfrm>
        </p:spPr>
        <p:txBody>
          <a:bodyPr>
            <a:normAutofit/>
          </a:bodyPr>
          <a:lstStyle/>
          <a:p>
            <a:r>
              <a:rPr lang="en-US" sz="4000" b="1" dirty="0">
                <a:solidFill>
                  <a:schemeClr val="bg1"/>
                </a:solidFill>
              </a:rPr>
              <a:t>Comparing the Models</a:t>
            </a:r>
            <a:endParaRPr lang="en-TH" sz="4000" b="1" dirty="0">
              <a:solidFill>
                <a:schemeClr val="bg1"/>
              </a:solidFill>
            </a:endParaRPr>
          </a:p>
        </p:txBody>
      </p:sp>
      <p:graphicFrame>
        <p:nvGraphicFramePr>
          <p:cNvPr id="6" name="Table 5">
            <a:extLst>
              <a:ext uri="{FF2B5EF4-FFF2-40B4-BE49-F238E27FC236}">
                <a16:creationId xmlns:a16="http://schemas.microsoft.com/office/drawing/2014/main" id="{6DC61415-D22C-092F-5703-1EC9AEC45CEE}"/>
              </a:ext>
            </a:extLst>
          </p:cNvPr>
          <p:cNvGraphicFramePr>
            <a:graphicFrameLocks noGrp="1"/>
          </p:cNvGraphicFramePr>
          <p:nvPr>
            <p:extLst>
              <p:ext uri="{D42A27DB-BD31-4B8C-83A1-F6EECF244321}">
                <p14:modId xmlns:p14="http://schemas.microsoft.com/office/powerpoint/2010/main" val="3162251543"/>
              </p:ext>
            </p:extLst>
          </p:nvPr>
        </p:nvGraphicFramePr>
        <p:xfrm>
          <a:off x="757082" y="1779639"/>
          <a:ext cx="10810077" cy="3588775"/>
        </p:xfrm>
        <a:graphic>
          <a:graphicData uri="http://schemas.openxmlformats.org/drawingml/2006/table">
            <a:tbl>
              <a:tblPr firstRow="1" bandRow="1"/>
              <a:tblGrid>
                <a:gridCol w="3005355">
                  <a:extLst>
                    <a:ext uri="{9D8B030D-6E8A-4147-A177-3AD203B41FA5}">
                      <a16:colId xmlns:a16="http://schemas.microsoft.com/office/drawing/2014/main" val="3599110556"/>
                    </a:ext>
                  </a:extLst>
                </a:gridCol>
                <a:gridCol w="1318675">
                  <a:extLst>
                    <a:ext uri="{9D8B030D-6E8A-4147-A177-3AD203B41FA5}">
                      <a16:colId xmlns:a16="http://schemas.microsoft.com/office/drawing/2014/main" val="3489174533"/>
                    </a:ext>
                  </a:extLst>
                </a:gridCol>
                <a:gridCol w="1318675">
                  <a:extLst>
                    <a:ext uri="{9D8B030D-6E8A-4147-A177-3AD203B41FA5}">
                      <a16:colId xmlns:a16="http://schemas.microsoft.com/office/drawing/2014/main" val="1354221939"/>
                    </a:ext>
                  </a:extLst>
                </a:gridCol>
                <a:gridCol w="2645531">
                  <a:extLst>
                    <a:ext uri="{9D8B030D-6E8A-4147-A177-3AD203B41FA5}">
                      <a16:colId xmlns:a16="http://schemas.microsoft.com/office/drawing/2014/main" val="1842525048"/>
                    </a:ext>
                  </a:extLst>
                </a:gridCol>
                <a:gridCol w="2521841">
                  <a:extLst>
                    <a:ext uri="{9D8B030D-6E8A-4147-A177-3AD203B41FA5}">
                      <a16:colId xmlns:a16="http://schemas.microsoft.com/office/drawing/2014/main" val="3999394978"/>
                    </a:ext>
                  </a:extLst>
                </a:gridCol>
              </a:tblGrid>
              <a:tr h="674350">
                <a:tc>
                  <a:txBody>
                    <a:bodyPr/>
                    <a:lstStyle/>
                    <a:p>
                      <a:pPr marL="0" marR="0" algn="ctr">
                        <a:spcBef>
                          <a:spcPts val="200"/>
                        </a:spcBef>
                        <a:spcAft>
                          <a:spcPts val="200"/>
                        </a:spcAft>
                      </a:pPr>
                      <a:r>
                        <a:rPr lang="en-US" sz="2000" b="1" dirty="0">
                          <a:solidFill>
                            <a:schemeClr val="bg1">
                              <a:lumMod val="95000"/>
                            </a:schemeClr>
                          </a:solidFill>
                          <a:effectLst/>
                          <a:latin typeface="Times New Roman" panose="02020603050405020304" pitchFamily="18" charset="0"/>
                          <a:ea typeface="MS Mincho" panose="02020609040205080304" pitchFamily="49" charset="-128"/>
                          <a:cs typeface="Times New Roman" panose="02020603050405020304" pitchFamily="18" charset="0"/>
                        </a:rPr>
                        <a:t>Prediction Model*</a:t>
                      </a:r>
                      <a:endParaRPr lang="en-IN" sz="2000" dirty="0">
                        <a:solidFill>
                          <a:schemeClr val="bg1">
                            <a:lumMod val="9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EDBD3E"/>
                      </a:solidFill>
                      <a:prstDash val="solid"/>
                      <a:round/>
                      <a:headEnd type="none" w="med" len="med"/>
                      <a:tailEnd type="none" w="med" len="med"/>
                    </a:lnB>
                    <a:solidFill>
                      <a:srgbClr val="5B7778"/>
                    </a:solidFill>
                  </a:tcPr>
                </a:tc>
                <a:tc>
                  <a:txBody>
                    <a:bodyPr/>
                    <a:lstStyle/>
                    <a:p>
                      <a:pPr marL="0" marR="0" algn="ctr">
                        <a:spcBef>
                          <a:spcPts val="200"/>
                        </a:spcBef>
                        <a:spcAft>
                          <a:spcPts val="200"/>
                        </a:spcAft>
                      </a:pPr>
                      <a:r>
                        <a:rPr lang="en-US" sz="2000" b="1">
                          <a:solidFill>
                            <a:srgbClr val="FFFFFF"/>
                          </a:solidFill>
                          <a:effectLst/>
                          <a:latin typeface="Times New Roman" panose="02020603050405020304" pitchFamily="18" charset="0"/>
                          <a:ea typeface="MS Mincho" panose="02020609040205080304" pitchFamily="49" charset="-128"/>
                          <a:cs typeface="Times New Roman" panose="02020603050405020304" pitchFamily="18" charset="0"/>
                        </a:rPr>
                        <a:t>AIC</a:t>
                      </a:r>
                      <a:endParaRPr lang="en-IN" sz="20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EDBD3E"/>
                      </a:solidFill>
                      <a:prstDash val="solid"/>
                      <a:round/>
                      <a:headEnd type="none" w="med" len="med"/>
                      <a:tailEnd type="none" w="med" len="med"/>
                    </a:lnB>
                    <a:solidFill>
                      <a:srgbClr val="5B7778"/>
                    </a:solidFill>
                  </a:tcPr>
                </a:tc>
                <a:tc>
                  <a:txBody>
                    <a:bodyPr/>
                    <a:lstStyle/>
                    <a:p>
                      <a:pPr marL="0" marR="0" algn="ctr">
                        <a:spcBef>
                          <a:spcPts val="200"/>
                        </a:spcBef>
                        <a:spcAft>
                          <a:spcPts val="200"/>
                        </a:spcAft>
                      </a:pPr>
                      <a:r>
                        <a:rPr lang="en-US" sz="2000" b="1" dirty="0">
                          <a:solidFill>
                            <a:srgbClr val="FFFFFF"/>
                          </a:solidFill>
                          <a:effectLst/>
                          <a:latin typeface="Times New Roman" panose="02020603050405020304" pitchFamily="18" charset="0"/>
                          <a:ea typeface="MS Mincho" panose="02020609040205080304" pitchFamily="49" charset="-128"/>
                          <a:cs typeface="Times New Roman" panose="02020603050405020304" pitchFamily="18" charset="0"/>
                        </a:rPr>
                        <a:t>BIC</a:t>
                      </a:r>
                      <a:endParaRPr lang="en-IN" sz="20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EDBD3E"/>
                      </a:solidFill>
                      <a:prstDash val="solid"/>
                      <a:round/>
                      <a:headEnd type="none" w="med" len="med"/>
                      <a:tailEnd type="none" w="med" len="med"/>
                    </a:lnB>
                    <a:solidFill>
                      <a:srgbClr val="5B7778"/>
                    </a:solidFill>
                  </a:tcPr>
                </a:tc>
                <a:tc>
                  <a:txBody>
                    <a:bodyPr/>
                    <a:lstStyle/>
                    <a:p>
                      <a:pPr marL="0" marR="0" algn="ctr">
                        <a:spcBef>
                          <a:spcPts val="200"/>
                        </a:spcBef>
                        <a:spcAft>
                          <a:spcPts val="200"/>
                        </a:spcAft>
                      </a:pPr>
                      <a:r>
                        <a:rPr lang="en-US" sz="2000" b="1" dirty="0" err="1">
                          <a:solidFill>
                            <a:srgbClr val="FFFFFF"/>
                          </a:solidFill>
                          <a:effectLst/>
                          <a:latin typeface="Times New Roman" panose="02020603050405020304" pitchFamily="18" charset="0"/>
                          <a:ea typeface="MS Mincho" panose="02020609040205080304" pitchFamily="49" charset="-128"/>
                          <a:cs typeface="Times New Roman" panose="02020603050405020304" pitchFamily="18" charset="0"/>
                        </a:rPr>
                        <a:t>RMSE.Training.Data</a:t>
                      </a:r>
                      <a:endParaRPr lang="en-IN" sz="20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EDBD3E"/>
                      </a:solidFill>
                      <a:prstDash val="solid"/>
                      <a:round/>
                      <a:headEnd type="none" w="med" len="med"/>
                      <a:tailEnd type="none" w="med" len="med"/>
                    </a:lnB>
                    <a:solidFill>
                      <a:srgbClr val="5B7778"/>
                    </a:solidFill>
                  </a:tcPr>
                </a:tc>
                <a:tc>
                  <a:txBody>
                    <a:bodyPr/>
                    <a:lstStyle/>
                    <a:p>
                      <a:pPr marL="0" marR="0" algn="ctr">
                        <a:spcBef>
                          <a:spcPts val="200"/>
                        </a:spcBef>
                        <a:spcAft>
                          <a:spcPts val="200"/>
                        </a:spcAft>
                      </a:pPr>
                      <a:r>
                        <a:rPr lang="en-US" sz="2000" b="1" dirty="0" err="1">
                          <a:solidFill>
                            <a:srgbClr val="FFFFFF"/>
                          </a:solidFill>
                          <a:effectLst/>
                          <a:latin typeface="Times New Roman" panose="02020603050405020304" pitchFamily="18" charset="0"/>
                          <a:ea typeface="MS Mincho" panose="02020609040205080304" pitchFamily="49" charset="-128"/>
                          <a:cs typeface="Times New Roman" panose="02020603050405020304" pitchFamily="18" charset="0"/>
                        </a:rPr>
                        <a:t>RMSE.Testing.Data</a:t>
                      </a:r>
                      <a:endParaRPr lang="en-IN" sz="20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EDBD3E"/>
                      </a:solidFill>
                      <a:prstDash val="solid"/>
                      <a:round/>
                      <a:headEnd type="none" w="med" len="med"/>
                      <a:tailEnd type="none" w="med" len="med"/>
                    </a:lnB>
                    <a:solidFill>
                      <a:srgbClr val="5B7778"/>
                    </a:solidFill>
                  </a:tcPr>
                </a:tc>
                <a:extLst>
                  <a:ext uri="{0D108BD9-81ED-4DB2-BD59-A6C34878D82A}">
                    <a16:rowId xmlns:a16="http://schemas.microsoft.com/office/drawing/2014/main" val="2054678040"/>
                  </a:ext>
                </a:extLst>
              </a:tr>
              <a:tr h="693911">
                <a:tc>
                  <a:txBody>
                    <a:bodyPr/>
                    <a:lstStyle/>
                    <a:p>
                      <a:pPr marL="0" marR="0">
                        <a:spcBef>
                          <a:spcPts val="200"/>
                        </a:spcBef>
                        <a:spcAft>
                          <a:spcPts val="200"/>
                        </a:spcAft>
                      </a:pPr>
                      <a:r>
                        <a:rPr lang="en-US" sz="2000" dirty="0">
                          <a:solidFill>
                            <a:srgbClr val="000000"/>
                          </a:solidFill>
                          <a:effectLst/>
                          <a:latin typeface="Times New Roman" panose="02020603050405020304" pitchFamily="18" charset="0"/>
                          <a:ea typeface="MS Mincho" panose="02020609040205080304" pitchFamily="49" charset="-128"/>
                          <a:cs typeface="Times New Roman" panose="02020603050405020304" pitchFamily="18" charset="0"/>
                        </a:rPr>
                        <a:t>LRM with all variables</a:t>
                      </a:r>
                      <a:endParaRPr lang="en-IN" sz="20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0" marR="0" marT="0" marB="0" anchor="ctr">
                    <a:lnL w="12700" cap="flat" cmpd="sng" algn="ctr">
                      <a:solidFill>
                        <a:srgbClr val="EDBD3E"/>
                      </a:solidFill>
                      <a:prstDash val="solid"/>
                      <a:round/>
                      <a:headEnd type="none" w="med" len="med"/>
                      <a:tailEnd type="none" w="med" len="med"/>
                    </a:lnL>
                    <a:lnR w="12700" cap="flat" cmpd="sng" algn="ctr">
                      <a:solidFill>
                        <a:srgbClr val="EDBD3E"/>
                      </a:solidFill>
                      <a:prstDash val="solid"/>
                      <a:round/>
                      <a:headEnd type="none" w="med" len="med"/>
                      <a:tailEnd type="none" w="med" len="med"/>
                    </a:lnR>
                    <a:lnT w="12700" cap="flat" cmpd="sng" algn="ctr">
                      <a:solidFill>
                        <a:srgbClr val="EDBD3E"/>
                      </a:solidFill>
                      <a:prstDash val="solid"/>
                      <a:round/>
                      <a:headEnd type="none" w="med" len="med"/>
                      <a:tailEnd type="none" w="med" len="med"/>
                    </a:lnT>
                    <a:lnB w="12700" cap="flat" cmpd="sng" algn="ctr">
                      <a:solidFill>
                        <a:srgbClr val="EDBD3E"/>
                      </a:solidFill>
                      <a:prstDash val="solid"/>
                      <a:round/>
                      <a:headEnd type="none" w="med" len="med"/>
                      <a:tailEnd type="none" w="med" len="med"/>
                    </a:lnB>
                    <a:solidFill>
                      <a:srgbClr val="FFFFFF"/>
                    </a:solidFill>
                  </a:tcPr>
                </a:tc>
                <a:tc>
                  <a:txBody>
                    <a:bodyPr/>
                    <a:lstStyle/>
                    <a:p>
                      <a:pPr marL="0" marR="0" algn="ctr">
                        <a:spcBef>
                          <a:spcPts val="200"/>
                        </a:spcBef>
                        <a:spcAft>
                          <a:spcPts val="200"/>
                        </a:spcAft>
                      </a:pPr>
                      <a:r>
                        <a:rPr lang="en-US" sz="2000" dirty="0">
                          <a:solidFill>
                            <a:srgbClr val="000000"/>
                          </a:solidFill>
                          <a:effectLst/>
                          <a:highlight>
                            <a:srgbClr val="FFFF00"/>
                          </a:highlight>
                          <a:latin typeface="Times New Roman" panose="02020603050405020304" pitchFamily="18" charset="0"/>
                          <a:ea typeface="MS Mincho" panose="02020609040205080304" pitchFamily="49" charset="-128"/>
                          <a:cs typeface="Times New Roman" panose="02020603050405020304" pitchFamily="18" charset="0"/>
                        </a:rPr>
                        <a:t>51104.99</a:t>
                      </a:r>
                      <a:endParaRPr lang="en-IN" sz="2000" dirty="0">
                        <a:effectLst/>
                        <a:highlight>
                          <a:srgbClr val="FFFF00"/>
                        </a:highlight>
                        <a:latin typeface="Times New Roman" panose="02020603050405020304" pitchFamily="18" charset="0"/>
                        <a:ea typeface="MS Mincho" panose="02020609040205080304" pitchFamily="49" charset="-128"/>
                        <a:cs typeface="Times New Roman" panose="02020603050405020304" pitchFamily="18" charset="0"/>
                      </a:endParaRPr>
                    </a:p>
                  </a:txBody>
                  <a:tcPr marL="0" marR="0" marT="0" marB="0" anchor="ctr">
                    <a:lnL w="12700" cap="flat" cmpd="sng" algn="ctr">
                      <a:solidFill>
                        <a:srgbClr val="EDBD3E"/>
                      </a:solidFill>
                      <a:prstDash val="solid"/>
                      <a:round/>
                      <a:headEnd type="none" w="med" len="med"/>
                      <a:tailEnd type="none" w="med" len="med"/>
                    </a:lnL>
                    <a:lnR w="12700" cap="flat" cmpd="sng" algn="ctr">
                      <a:solidFill>
                        <a:srgbClr val="EDBD3E"/>
                      </a:solidFill>
                      <a:prstDash val="solid"/>
                      <a:round/>
                      <a:headEnd type="none" w="med" len="med"/>
                      <a:tailEnd type="none" w="med" len="med"/>
                    </a:lnR>
                    <a:lnT w="12700" cap="flat" cmpd="sng" algn="ctr">
                      <a:solidFill>
                        <a:srgbClr val="EDBD3E"/>
                      </a:solidFill>
                      <a:prstDash val="solid"/>
                      <a:round/>
                      <a:headEnd type="none" w="med" len="med"/>
                      <a:tailEnd type="none" w="med" len="med"/>
                    </a:lnT>
                    <a:lnB w="12700" cap="flat" cmpd="sng" algn="ctr">
                      <a:solidFill>
                        <a:srgbClr val="EDBD3E"/>
                      </a:solidFill>
                      <a:prstDash val="solid"/>
                      <a:round/>
                      <a:headEnd type="none" w="med" len="med"/>
                      <a:tailEnd type="none" w="med" len="med"/>
                    </a:lnB>
                    <a:solidFill>
                      <a:srgbClr val="FFFFFF"/>
                    </a:solidFill>
                  </a:tcPr>
                </a:tc>
                <a:tc>
                  <a:txBody>
                    <a:bodyPr/>
                    <a:lstStyle/>
                    <a:p>
                      <a:pPr marL="0" marR="0" algn="ctr">
                        <a:spcBef>
                          <a:spcPts val="200"/>
                        </a:spcBef>
                        <a:spcAft>
                          <a:spcPts val="200"/>
                        </a:spcAft>
                      </a:pPr>
                      <a:r>
                        <a:rPr lang="en-US" sz="2000" dirty="0">
                          <a:solidFill>
                            <a:srgbClr val="000000"/>
                          </a:solidFill>
                          <a:effectLst/>
                          <a:highlight>
                            <a:srgbClr val="FFFF00"/>
                          </a:highlight>
                          <a:latin typeface="Times New Roman" panose="02020603050405020304" pitchFamily="18" charset="0"/>
                          <a:ea typeface="MS Mincho" panose="02020609040205080304" pitchFamily="49" charset="-128"/>
                          <a:cs typeface="Times New Roman" panose="02020603050405020304" pitchFamily="18" charset="0"/>
                        </a:rPr>
                        <a:t>51627.06</a:t>
                      </a:r>
                      <a:endParaRPr lang="en-IN" sz="2000" dirty="0">
                        <a:effectLst/>
                        <a:highlight>
                          <a:srgbClr val="FFFF00"/>
                        </a:highlight>
                        <a:latin typeface="Times New Roman" panose="02020603050405020304" pitchFamily="18" charset="0"/>
                        <a:ea typeface="MS Mincho" panose="02020609040205080304" pitchFamily="49" charset="-128"/>
                        <a:cs typeface="Times New Roman" panose="02020603050405020304" pitchFamily="18" charset="0"/>
                      </a:endParaRPr>
                    </a:p>
                  </a:txBody>
                  <a:tcPr marL="0" marR="0" marT="0" marB="0" anchor="ctr">
                    <a:lnL w="12700" cap="flat" cmpd="sng" algn="ctr">
                      <a:solidFill>
                        <a:srgbClr val="EDBD3E"/>
                      </a:solidFill>
                      <a:prstDash val="solid"/>
                      <a:round/>
                      <a:headEnd type="none" w="med" len="med"/>
                      <a:tailEnd type="none" w="med" len="med"/>
                    </a:lnL>
                    <a:lnR w="12700" cap="flat" cmpd="sng" algn="ctr">
                      <a:solidFill>
                        <a:srgbClr val="EDBD3E"/>
                      </a:solidFill>
                      <a:prstDash val="solid"/>
                      <a:round/>
                      <a:headEnd type="none" w="med" len="med"/>
                      <a:tailEnd type="none" w="med" len="med"/>
                    </a:lnR>
                    <a:lnT w="12700" cap="flat" cmpd="sng" algn="ctr">
                      <a:solidFill>
                        <a:srgbClr val="EDBD3E"/>
                      </a:solidFill>
                      <a:prstDash val="solid"/>
                      <a:round/>
                      <a:headEnd type="none" w="med" len="med"/>
                      <a:tailEnd type="none" w="med" len="med"/>
                    </a:lnT>
                    <a:lnB w="12700" cap="flat" cmpd="sng" algn="ctr">
                      <a:solidFill>
                        <a:srgbClr val="EDBD3E"/>
                      </a:solidFill>
                      <a:prstDash val="solid"/>
                      <a:round/>
                      <a:headEnd type="none" w="med" len="med"/>
                      <a:tailEnd type="none" w="med" len="med"/>
                    </a:lnB>
                    <a:solidFill>
                      <a:srgbClr val="FFFFFF"/>
                    </a:solidFill>
                  </a:tcPr>
                </a:tc>
                <a:tc>
                  <a:txBody>
                    <a:bodyPr/>
                    <a:lstStyle/>
                    <a:p>
                      <a:pPr marL="0" marR="0" algn="ctr">
                        <a:spcBef>
                          <a:spcPts val="200"/>
                        </a:spcBef>
                        <a:spcAft>
                          <a:spcPts val="200"/>
                        </a:spcAft>
                      </a:pPr>
                      <a:r>
                        <a:rPr lang="en-US" sz="2000" dirty="0">
                          <a:solidFill>
                            <a:srgbClr val="000000"/>
                          </a:solidFill>
                          <a:effectLst/>
                          <a:highlight>
                            <a:srgbClr val="FFFF00"/>
                          </a:highlight>
                          <a:latin typeface="Times New Roman" panose="02020603050405020304" pitchFamily="18" charset="0"/>
                          <a:ea typeface="MS Mincho" panose="02020609040205080304" pitchFamily="49" charset="-128"/>
                          <a:cs typeface="Times New Roman" panose="02020603050405020304" pitchFamily="18" charset="0"/>
                        </a:rPr>
                        <a:t>0.3479</a:t>
                      </a:r>
                      <a:endParaRPr lang="en-IN" sz="2000" dirty="0">
                        <a:effectLst/>
                        <a:highlight>
                          <a:srgbClr val="FFFF00"/>
                        </a:highlight>
                        <a:latin typeface="Times New Roman" panose="02020603050405020304" pitchFamily="18" charset="0"/>
                        <a:ea typeface="MS Mincho" panose="02020609040205080304" pitchFamily="49" charset="-128"/>
                        <a:cs typeface="Times New Roman" panose="02020603050405020304" pitchFamily="18" charset="0"/>
                      </a:endParaRPr>
                    </a:p>
                  </a:txBody>
                  <a:tcPr marL="0" marR="0" marT="0" marB="0" anchor="ctr">
                    <a:lnL w="12700" cap="flat" cmpd="sng" algn="ctr">
                      <a:solidFill>
                        <a:srgbClr val="EDBD3E"/>
                      </a:solidFill>
                      <a:prstDash val="solid"/>
                      <a:round/>
                      <a:headEnd type="none" w="med" len="med"/>
                      <a:tailEnd type="none" w="med" len="med"/>
                    </a:lnL>
                    <a:lnR w="12700" cap="flat" cmpd="sng" algn="ctr">
                      <a:solidFill>
                        <a:srgbClr val="EDBD3E"/>
                      </a:solidFill>
                      <a:prstDash val="solid"/>
                      <a:round/>
                      <a:headEnd type="none" w="med" len="med"/>
                      <a:tailEnd type="none" w="med" len="med"/>
                    </a:lnR>
                    <a:lnT w="12700" cap="flat" cmpd="sng" algn="ctr">
                      <a:solidFill>
                        <a:srgbClr val="EDBD3E"/>
                      </a:solidFill>
                      <a:prstDash val="solid"/>
                      <a:round/>
                      <a:headEnd type="none" w="med" len="med"/>
                      <a:tailEnd type="none" w="med" len="med"/>
                    </a:lnT>
                    <a:lnB w="12700" cap="flat" cmpd="sng" algn="ctr">
                      <a:solidFill>
                        <a:srgbClr val="EDBD3E"/>
                      </a:solidFill>
                      <a:prstDash val="solid"/>
                      <a:round/>
                      <a:headEnd type="none" w="med" len="med"/>
                      <a:tailEnd type="none" w="med" len="med"/>
                    </a:lnB>
                    <a:solidFill>
                      <a:srgbClr val="FFFFFF"/>
                    </a:solidFill>
                  </a:tcPr>
                </a:tc>
                <a:tc>
                  <a:txBody>
                    <a:bodyPr/>
                    <a:lstStyle/>
                    <a:p>
                      <a:pPr marL="0" marR="0" algn="ctr">
                        <a:spcBef>
                          <a:spcPts val="200"/>
                        </a:spcBef>
                        <a:spcAft>
                          <a:spcPts val="200"/>
                        </a:spcAft>
                      </a:pPr>
                      <a:r>
                        <a:rPr lang="en-US" sz="2000" dirty="0">
                          <a:solidFill>
                            <a:srgbClr val="000000"/>
                          </a:solidFill>
                          <a:effectLst/>
                          <a:highlight>
                            <a:srgbClr val="FFFF00"/>
                          </a:highlight>
                          <a:latin typeface="Times New Roman" panose="02020603050405020304" pitchFamily="18" charset="0"/>
                          <a:ea typeface="MS Mincho" panose="02020609040205080304" pitchFamily="49" charset="-128"/>
                          <a:cs typeface="Times New Roman" panose="02020603050405020304" pitchFamily="18" charset="0"/>
                        </a:rPr>
                        <a:t>0.3442</a:t>
                      </a:r>
                      <a:endParaRPr lang="en-IN" sz="2000" dirty="0">
                        <a:effectLst/>
                        <a:highlight>
                          <a:srgbClr val="FFFF00"/>
                        </a:highlight>
                        <a:latin typeface="Times New Roman" panose="02020603050405020304" pitchFamily="18" charset="0"/>
                        <a:ea typeface="MS Mincho" panose="02020609040205080304" pitchFamily="49" charset="-128"/>
                        <a:cs typeface="Times New Roman" panose="02020603050405020304" pitchFamily="18" charset="0"/>
                      </a:endParaRPr>
                    </a:p>
                  </a:txBody>
                  <a:tcPr marL="0" marR="0" marT="0" marB="0" anchor="ctr">
                    <a:lnL w="12700" cap="flat" cmpd="sng" algn="ctr">
                      <a:solidFill>
                        <a:srgbClr val="EDBD3E"/>
                      </a:solidFill>
                      <a:prstDash val="solid"/>
                      <a:round/>
                      <a:headEnd type="none" w="med" len="med"/>
                      <a:tailEnd type="none" w="med" len="med"/>
                    </a:lnL>
                    <a:lnR w="12700" cap="flat" cmpd="sng" algn="ctr">
                      <a:solidFill>
                        <a:srgbClr val="EDBD3E"/>
                      </a:solidFill>
                      <a:prstDash val="solid"/>
                      <a:round/>
                      <a:headEnd type="none" w="med" len="med"/>
                      <a:tailEnd type="none" w="med" len="med"/>
                    </a:lnR>
                    <a:lnT w="12700" cap="flat" cmpd="sng" algn="ctr">
                      <a:solidFill>
                        <a:srgbClr val="EDBD3E"/>
                      </a:solidFill>
                      <a:prstDash val="solid"/>
                      <a:round/>
                      <a:headEnd type="none" w="med" len="med"/>
                      <a:tailEnd type="none" w="med" len="med"/>
                    </a:lnT>
                    <a:lnB w="12700" cap="flat" cmpd="sng" algn="ctr">
                      <a:solidFill>
                        <a:srgbClr val="EDBD3E"/>
                      </a:solidFill>
                      <a:prstDash val="solid"/>
                      <a:round/>
                      <a:headEnd type="none" w="med" len="med"/>
                      <a:tailEnd type="none" w="med" len="med"/>
                    </a:lnB>
                    <a:solidFill>
                      <a:srgbClr val="FFFFFF"/>
                    </a:solidFill>
                  </a:tcPr>
                </a:tc>
                <a:extLst>
                  <a:ext uri="{0D108BD9-81ED-4DB2-BD59-A6C34878D82A}">
                    <a16:rowId xmlns:a16="http://schemas.microsoft.com/office/drawing/2014/main" val="2338786622"/>
                  </a:ext>
                </a:extLst>
              </a:tr>
              <a:tr h="693911">
                <a:tc>
                  <a:txBody>
                    <a:bodyPr/>
                    <a:lstStyle/>
                    <a:p>
                      <a:pPr marL="0" marR="0">
                        <a:spcBef>
                          <a:spcPts val="200"/>
                        </a:spcBef>
                        <a:spcAft>
                          <a:spcPts val="200"/>
                        </a:spcAft>
                      </a:pPr>
                      <a:r>
                        <a:rPr lang="en-US" sz="2000" dirty="0">
                          <a:solidFill>
                            <a:srgbClr val="000000"/>
                          </a:solidFill>
                          <a:effectLst/>
                          <a:latin typeface="Times New Roman" panose="02020603050405020304" pitchFamily="18" charset="0"/>
                          <a:ea typeface="MS Mincho" panose="02020609040205080304" pitchFamily="49" charset="-128"/>
                          <a:cs typeface="Times New Roman" panose="02020603050405020304" pitchFamily="18" charset="0"/>
                        </a:rPr>
                        <a:t>LRM with sig. variables</a:t>
                      </a:r>
                      <a:endParaRPr lang="en-IN" sz="20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0" marR="0" marT="0" marB="0" anchor="ctr">
                    <a:lnL w="12700" cap="flat" cmpd="sng" algn="ctr">
                      <a:solidFill>
                        <a:srgbClr val="EDBD3E"/>
                      </a:solidFill>
                      <a:prstDash val="solid"/>
                      <a:round/>
                      <a:headEnd type="none" w="med" len="med"/>
                      <a:tailEnd type="none" w="med" len="med"/>
                    </a:lnL>
                    <a:lnR w="12700" cap="flat" cmpd="sng" algn="ctr">
                      <a:solidFill>
                        <a:srgbClr val="EDBD3E"/>
                      </a:solidFill>
                      <a:prstDash val="solid"/>
                      <a:round/>
                      <a:headEnd type="none" w="med" len="med"/>
                      <a:tailEnd type="none" w="med" len="med"/>
                    </a:lnR>
                    <a:lnT w="12700" cap="flat" cmpd="sng" algn="ctr">
                      <a:solidFill>
                        <a:srgbClr val="EDBD3E"/>
                      </a:solidFill>
                      <a:prstDash val="solid"/>
                      <a:round/>
                      <a:headEnd type="none" w="med" len="med"/>
                      <a:tailEnd type="none" w="med" len="med"/>
                    </a:lnT>
                    <a:lnB w="12700" cap="flat" cmpd="sng" algn="ctr">
                      <a:solidFill>
                        <a:srgbClr val="EDBD3E"/>
                      </a:solidFill>
                      <a:prstDash val="solid"/>
                      <a:round/>
                      <a:headEnd type="none" w="med" len="med"/>
                      <a:tailEnd type="none" w="med" len="med"/>
                    </a:lnB>
                    <a:solidFill>
                      <a:srgbClr val="EFEFEF"/>
                    </a:solidFill>
                  </a:tcPr>
                </a:tc>
                <a:tc>
                  <a:txBody>
                    <a:bodyPr/>
                    <a:lstStyle/>
                    <a:p>
                      <a:pPr marL="0" marR="0" algn="ctr">
                        <a:spcBef>
                          <a:spcPts val="200"/>
                        </a:spcBef>
                        <a:spcAft>
                          <a:spcPts val="200"/>
                        </a:spcAft>
                      </a:pPr>
                      <a:r>
                        <a:rPr lang="en-US" sz="2000">
                          <a:solidFill>
                            <a:srgbClr val="000000"/>
                          </a:solidFill>
                          <a:effectLst/>
                          <a:latin typeface="Times New Roman" panose="02020603050405020304" pitchFamily="18" charset="0"/>
                          <a:ea typeface="MS Mincho" panose="02020609040205080304" pitchFamily="49" charset="-128"/>
                          <a:cs typeface="Times New Roman" panose="02020603050405020304" pitchFamily="18" charset="0"/>
                        </a:rPr>
                        <a:t>51801.69</a:t>
                      </a:r>
                      <a:endParaRPr lang="en-IN" sz="20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0" marR="0" marT="0" marB="0" anchor="ctr">
                    <a:lnL w="12700" cap="flat" cmpd="sng" algn="ctr">
                      <a:solidFill>
                        <a:srgbClr val="EDBD3E"/>
                      </a:solidFill>
                      <a:prstDash val="solid"/>
                      <a:round/>
                      <a:headEnd type="none" w="med" len="med"/>
                      <a:tailEnd type="none" w="med" len="med"/>
                    </a:lnL>
                    <a:lnR w="12700" cap="flat" cmpd="sng" algn="ctr">
                      <a:solidFill>
                        <a:srgbClr val="EDBD3E"/>
                      </a:solidFill>
                      <a:prstDash val="solid"/>
                      <a:round/>
                      <a:headEnd type="none" w="med" len="med"/>
                      <a:tailEnd type="none" w="med" len="med"/>
                    </a:lnR>
                    <a:lnT w="12700" cap="flat" cmpd="sng" algn="ctr">
                      <a:solidFill>
                        <a:srgbClr val="EDBD3E"/>
                      </a:solidFill>
                      <a:prstDash val="solid"/>
                      <a:round/>
                      <a:headEnd type="none" w="med" len="med"/>
                      <a:tailEnd type="none" w="med" len="med"/>
                    </a:lnT>
                    <a:lnB w="12700" cap="flat" cmpd="sng" algn="ctr">
                      <a:solidFill>
                        <a:srgbClr val="EDBD3E"/>
                      </a:solidFill>
                      <a:prstDash val="solid"/>
                      <a:round/>
                      <a:headEnd type="none" w="med" len="med"/>
                      <a:tailEnd type="none" w="med" len="med"/>
                    </a:lnB>
                    <a:solidFill>
                      <a:srgbClr val="EFEFEF"/>
                    </a:solidFill>
                  </a:tcPr>
                </a:tc>
                <a:tc>
                  <a:txBody>
                    <a:bodyPr/>
                    <a:lstStyle/>
                    <a:p>
                      <a:pPr marL="0" marR="0" algn="ctr">
                        <a:spcBef>
                          <a:spcPts val="200"/>
                        </a:spcBef>
                        <a:spcAft>
                          <a:spcPts val="200"/>
                        </a:spcAft>
                      </a:pPr>
                      <a:r>
                        <a:rPr lang="en-US" sz="2000">
                          <a:solidFill>
                            <a:srgbClr val="000000"/>
                          </a:solidFill>
                          <a:effectLst/>
                          <a:latin typeface="Times New Roman" panose="02020603050405020304" pitchFamily="18" charset="0"/>
                          <a:ea typeface="MS Mincho" panose="02020609040205080304" pitchFamily="49" charset="-128"/>
                          <a:cs typeface="Times New Roman" panose="02020603050405020304" pitchFamily="18" charset="0"/>
                        </a:rPr>
                        <a:t>51902.44</a:t>
                      </a:r>
                      <a:endParaRPr lang="en-IN" sz="20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0" marR="0" marT="0" marB="0" anchor="ctr">
                    <a:lnL w="12700" cap="flat" cmpd="sng" algn="ctr">
                      <a:solidFill>
                        <a:srgbClr val="EDBD3E"/>
                      </a:solidFill>
                      <a:prstDash val="solid"/>
                      <a:round/>
                      <a:headEnd type="none" w="med" len="med"/>
                      <a:tailEnd type="none" w="med" len="med"/>
                    </a:lnL>
                    <a:lnR w="12700" cap="flat" cmpd="sng" algn="ctr">
                      <a:solidFill>
                        <a:srgbClr val="EDBD3E"/>
                      </a:solidFill>
                      <a:prstDash val="solid"/>
                      <a:round/>
                      <a:headEnd type="none" w="med" len="med"/>
                      <a:tailEnd type="none" w="med" len="med"/>
                    </a:lnR>
                    <a:lnT w="12700" cap="flat" cmpd="sng" algn="ctr">
                      <a:solidFill>
                        <a:srgbClr val="EDBD3E"/>
                      </a:solidFill>
                      <a:prstDash val="solid"/>
                      <a:round/>
                      <a:headEnd type="none" w="med" len="med"/>
                      <a:tailEnd type="none" w="med" len="med"/>
                    </a:lnT>
                    <a:lnB w="12700" cap="flat" cmpd="sng" algn="ctr">
                      <a:solidFill>
                        <a:srgbClr val="EDBD3E"/>
                      </a:solidFill>
                      <a:prstDash val="solid"/>
                      <a:round/>
                      <a:headEnd type="none" w="med" len="med"/>
                      <a:tailEnd type="none" w="med" len="med"/>
                    </a:lnB>
                    <a:solidFill>
                      <a:srgbClr val="EFEFEF"/>
                    </a:solidFill>
                  </a:tcPr>
                </a:tc>
                <a:tc>
                  <a:txBody>
                    <a:bodyPr/>
                    <a:lstStyle/>
                    <a:p>
                      <a:pPr marL="0" marR="0" algn="ctr">
                        <a:spcBef>
                          <a:spcPts val="200"/>
                        </a:spcBef>
                        <a:spcAft>
                          <a:spcPts val="200"/>
                        </a:spcAft>
                      </a:pPr>
                      <a:r>
                        <a:rPr lang="en-US" sz="2000">
                          <a:solidFill>
                            <a:srgbClr val="000000"/>
                          </a:solidFill>
                          <a:effectLst/>
                          <a:latin typeface="Times New Roman" panose="02020603050405020304" pitchFamily="18" charset="0"/>
                          <a:ea typeface="MS Mincho" panose="02020609040205080304" pitchFamily="49" charset="-128"/>
                          <a:cs typeface="Times New Roman" panose="02020603050405020304" pitchFamily="18" charset="0"/>
                        </a:rPr>
                        <a:t>0.3499</a:t>
                      </a:r>
                      <a:endParaRPr lang="en-IN" sz="20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0" marR="0" marT="0" marB="0" anchor="ctr">
                    <a:lnL w="12700" cap="flat" cmpd="sng" algn="ctr">
                      <a:solidFill>
                        <a:srgbClr val="EDBD3E"/>
                      </a:solidFill>
                      <a:prstDash val="solid"/>
                      <a:round/>
                      <a:headEnd type="none" w="med" len="med"/>
                      <a:tailEnd type="none" w="med" len="med"/>
                    </a:lnL>
                    <a:lnR w="12700" cap="flat" cmpd="sng" algn="ctr">
                      <a:solidFill>
                        <a:srgbClr val="EDBD3E"/>
                      </a:solidFill>
                      <a:prstDash val="solid"/>
                      <a:round/>
                      <a:headEnd type="none" w="med" len="med"/>
                      <a:tailEnd type="none" w="med" len="med"/>
                    </a:lnR>
                    <a:lnT w="12700" cap="flat" cmpd="sng" algn="ctr">
                      <a:solidFill>
                        <a:srgbClr val="EDBD3E"/>
                      </a:solidFill>
                      <a:prstDash val="solid"/>
                      <a:round/>
                      <a:headEnd type="none" w="med" len="med"/>
                      <a:tailEnd type="none" w="med" len="med"/>
                    </a:lnT>
                    <a:lnB w="12700" cap="flat" cmpd="sng" algn="ctr">
                      <a:solidFill>
                        <a:srgbClr val="EDBD3E"/>
                      </a:solidFill>
                      <a:prstDash val="solid"/>
                      <a:round/>
                      <a:headEnd type="none" w="med" len="med"/>
                      <a:tailEnd type="none" w="med" len="med"/>
                    </a:lnB>
                    <a:solidFill>
                      <a:srgbClr val="EFEFEF"/>
                    </a:solidFill>
                  </a:tcPr>
                </a:tc>
                <a:tc>
                  <a:txBody>
                    <a:bodyPr/>
                    <a:lstStyle/>
                    <a:p>
                      <a:pPr marL="0" marR="0" algn="ctr">
                        <a:spcBef>
                          <a:spcPts val="200"/>
                        </a:spcBef>
                        <a:spcAft>
                          <a:spcPts val="200"/>
                        </a:spcAft>
                      </a:pPr>
                      <a:r>
                        <a:rPr lang="en-US" sz="2000">
                          <a:solidFill>
                            <a:srgbClr val="000000"/>
                          </a:solidFill>
                          <a:effectLst/>
                          <a:latin typeface="Times New Roman" panose="02020603050405020304" pitchFamily="18" charset="0"/>
                          <a:ea typeface="MS Mincho" panose="02020609040205080304" pitchFamily="49" charset="-128"/>
                          <a:cs typeface="Times New Roman" panose="02020603050405020304" pitchFamily="18" charset="0"/>
                        </a:rPr>
                        <a:t>0.3463</a:t>
                      </a:r>
                      <a:endParaRPr lang="en-IN" sz="20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0" marR="0" marT="0" marB="0" anchor="ctr">
                    <a:lnL w="12700" cap="flat" cmpd="sng" algn="ctr">
                      <a:solidFill>
                        <a:srgbClr val="EDBD3E"/>
                      </a:solidFill>
                      <a:prstDash val="solid"/>
                      <a:round/>
                      <a:headEnd type="none" w="med" len="med"/>
                      <a:tailEnd type="none" w="med" len="med"/>
                    </a:lnL>
                    <a:lnR w="12700" cap="flat" cmpd="sng" algn="ctr">
                      <a:solidFill>
                        <a:srgbClr val="EDBD3E"/>
                      </a:solidFill>
                      <a:prstDash val="solid"/>
                      <a:round/>
                      <a:headEnd type="none" w="med" len="med"/>
                      <a:tailEnd type="none" w="med" len="med"/>
                    </a:lnR>
                    <a:lnT w="12700" cap="flat" cmpd="sng" algn="ctr">
                      <a:solidFill>
                        <a:srgbClr val="EDBD3E"/>
                      </a:solidFill>
                      <a:prstDash val="solid"/>
                      <a:round/>
                      <a:headEnd type="none" w="med" len="med"/>
                      <a:tailEnd type="none" w="med" len="med"/>
                    </a:lnT>
                    <a:lnB w="12700" cap="flat" cmpd="sng" algn="ctr">
                      <a:solidFill>
                        <a:srgbClr val="EDBD3E"/>
                      </a:solidFill>
                      <a:prstDash val="solid"/>
                      <a:round/>
                      <a:headEnd type="none" w="med" len="med"/>
                      <a:tailEnd type="none" w="med" len="med"/>
                    </a:lnB>
                    <a:solidFill>
                      <a:srgbClr val="EFEFEF"/>
                    </a:solidFill>
                  </a:tcPr>
                </a:tc>
                <a:extLst>
                  <a:ext uri="{0D108BD9-81ED-4DB2-BD59-A6C34878D82A}">
                    <a16:rowId xmlns:a16="http://schemas.microsoft.com/office/drawing/2014/main" val="1036614438"/>
                  </a:ext>
                </a:extLst>
              </a:tr>
              <a:tr h="693911">
                <a:tc>
                  <a:txBody>
                    <a:bodyPr/>
                    <a:lstStyle/>
                    <a:p>
                      <a:pPr marL="0" marR="0">
                        <a:spcBef>
                          <a:spcPts val="200"/>
                        </a:spcBef>
                        <a:spcAft>
                          <a:spcPts val="200"/>
                        </a:spcAft>
                      </a:pPr>
                      <a:r>
                        <a:rPr lang="en-US" sz="2000" dirty="0">
                          <a:solidFill>
                            <a:srgbClr val="000000"/>
                          </a:solidFill>
                          <a:effectLst/>
                          <a:latin typeface="Times New Roman" panose="02020603050405020304" pitchFamily="18" charset="0"/>
                          <a:ea typeface="MS Mincho" panose="02020609040205080304" pitchFamily="49" charset="-128"/>
                          <a:cs typeface="Times New Roman" panose="02020603050405020304" pitchFamily="18" charset="0"/>
                        </a:rPr>
                        <a:t>LRM with 10 variables</a:t>
                      </a:r>
                      <a:endParaRPr lang="en-IN" sz="20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0" marR="0" marT="0" marB="0" anchor="ctr">
                    <a:lnL w="12700" cap="flat" cmpd="sng" algn="ctr">
                      <a:solidFill>
                        <a:srgbClr val="EDBD3E"/>
                      </a:solidFill>
                      <a:prstDash val="solid"/>
                      <a:round/>
                      <a:headEnd type="none" w="med" len="med"/>
                      <a:tailEnd type="none" w="med" len="med"/>
                    </a:lnL>
                    <a:lnR w="12700" cap="flat" cmpd="sng" algn="ctr">
                      <a:solidFill>
                        <a:srgbClr val="EDBD3E"/>
                      </a:solidFill>
                      <a:prstDash val="solid"/>
                      <a:round/>
                      <a:headEnd type="none" w="med" len="med"/>
                      <a:tailEnd type="none" w="med" len="med"/>
                    </a:lnR>
                    <a:lnT w="12700" cap="flat" cmpd="sng" algn="ctr">
                      <a:solidFill>
                        <a:srgbClr val="EDBD3E"/>
                      </a:solidFill>
                      <a:prstDash val="solid"/>
                      <a:round/>
                      <a:headEnd type="none" w="med" len="med"/>
                      <a:tailEnd type="none" w="med" len="med"/>
                    </a:lnT>
                    <a:lnB w="12700" cap="flat" cmpd="sng" algn="ctr">
                      <a:solidFill>
                        <a:srgbClr val="EDBD3E"/>
                      </a:solidFill>
                      <a:prstDash val="solid"/>
                      <a:round/>
                      <a:headEnd type="none" w="med" len="med"/>
                      <a:tailEnd type="none" w="med" len="med"/>
                    </a:lnB>
                    <a:solidFill>
                      <a:srgbClr val="FFFFFF"/>
                    </a:solidFill>
                  </a:tcPr>
                </a:tc>
                <a:tc>
                  <a:txBody>
                    <a:bodyPr/>
                    <a:lstStyle/>
                    <a:p>
                      <a:pPr marL="0" marR="0" algn="ctr">
                        <a:spcBef>
                          <a:spcPts val="200"/>
                        </a:spcBef>
                        <a:spcAft>
                          <a:spcPts val="200"/>
                        </a:spcAft>
                      </a:pPr>
                      <a:r>
                        <a:rPr lang="en-US" sz="2000">
                          <a:solidFill>
                            <a:srgbClr val="000000"/>
                          </a:solidFill>
                          <a:effectLst/>
                          <a:latin typeface="Times New Roman" panose="02020603050405020304" pitchFamily="18" charset="0"/>
                          <a:ea typeface="MS Mincho" panose="02020609040205080304" pitchFamily="49" charset="-128"/>
                          <a:cs typeface="Times New Roman" panose="02020603050405020304" pitchFamily="18" charset="0"/>
                        </a:rPr>
                        <a:t>59152.84</a:t>
                      </a:r>
                      <a:endParaRPr lang="en-IN" sz="20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0" marR="0" marT="0" marB="0" anchor="ctr">
                    <a:lnL w="12700" cap="flat" cmpd="sng" algn="ctr">
                      <a:solidFill>
                        <a:srgbClr val="EDBD3E"/>
                      </a:solidFill>
                      <a:prstDash val="solid"/>
                      <a:round/>
                      <a:headEnd type="none" w="med" len="med"/>
                      <a:tailEnd type="none" w="med" len="med"/>
                    </a:lnL>
                    <a:lnR w="12700" cap="flat" cmpd="sng" algn="ctr">
                      <a:solidFill>
                        <a:srgbClr val="EDBD3E"/>
                      </a:solidFill>
                      <a:prstDash val="solid"/>
                      <a:round/>
                      <a:headEnd type="none" w="med" len="med"/>
                      <a:tailEnd type="none" w="med" len="med"/>
                    </a:lnR>
                    <a:lnT w="12700" cap="flat" cmpd="sng" algn="ctr">
                      <a:solidFill>
                        <a:srgbClr val="EDBD3E"/>
                      </a:solidFill>
                      <a:prstDash val="solid"/>
                      <a:round/>
                      <a:headEnd type="none" w="med" len="med"/>
                      <a:tailEnd type="none" w="med" len="med"/>
                    </a:lnT>
                    <a:lnB w="12700" cap="flat" cmpd="sng" algn="ctr">
                      <a:solidFill>
                        <a:srgbClr val="EDBD3E"/>
                      </a:solidFill>
                      <a:prstDash val="solid"/>
                      <a:round/>
                      <a:headEnd type="none" w="med" len="med"/>
                      <a:tailEnd type="none" w="med" len="med"/>
                    </a:lnB>
                    <a:solidFill>
                      <a:srgbClr val="FFFFFF"/>
                    </a:solidFill>
                  </a:tcPr>
                </a:tc>
                <a:tc>
                  <a:txBody>
                    <a:bodyPr/>
                    <a:lstStyle/>
                    <a:p>
                      <a:pPr marL="0" marR="0" algn="ctr">
                        <a:spcBef>
                          <a:spcPts val="200"/>
                        </a:spcBef>
                        <a:spcAft>
                          <a:spcPts val="200"/>
                        </a:spcAft>
                      </a:pPr>
                      <a:r>
                        <a:rPr lang="en-US" sz="2000">
                          <a:solidFill>
                            <a:srgbClr val="000000"/>
                          </a:solidFill>
                          <a:effectLst/>
                          <a:latin typeface="Times New Roman" panose="02020603050405020304" pitchFamily="18" charset="0"/>
                          <a:ea typeface="MS Mincho" panose="02020609040205080304" pitchFamily="49" charset="-128"/>
                          <a:cs typeface="Times New Roman" panose="02020603050405020304" pitchFamily="18" charset="0"/>
                        </a:rPr>
                        <a:t>59262.75</a:t>
                      </a:r>
                      <a:endParaRPr lang="en-IN" sz="20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0" marR="0" marT="0" marB="0" anchor="ctr">
                    <a:lnL w="12700" cap="flat" cmpd="sng" algn="ctr">
                      <a:solidFill>
                        <a:srgbClr val="EDBD3E"/>
                      </a:solidFill>
                      <a:prstDash val="solid"/>
                      <a:round/>
                      <a:headEnd type="none" w="med" len="med"/>
                      <a:tailEnd type="none" w="med" len="med"/>
                    </a:lnL>
                    <a:lnR w="12700" cap="flat" cmpd="sng" algn="ctr">
                      <a:solidFill>
                        <a:srgbClr val="EDBD3E"/>
                      </a:solidFill>
                      <a:prstDash val="solid"/>
                      <a:round/>
                      <a:headEnd type="none" w="med" len="med"/>
                      <a:tailEnd type="none" w="med" len="med"/>
                    </a:lnR>
                    <a:lnT w="12700" cap="flat" cmpd="sng" algn="ctr">
                      <a:solidFill>
                        <a:srgbClr val="EDBD3E"/>
                      </a:solidFill>
                      <a:prstDash val="solid"/>
                      <a:round/>
                      <a:headEnd type="none" w="med" len="med"/>
                      <a:tailEnd type="none" w="med" len="med"/>
                    </a:lnT>
                    <a:lnB w="12700" cap="flat" cmpd="sng" algn="ctr">
                      <a:solidFill>
                        <a:srgbClr val="EDBD3E"/>
                      </a:solidFill>
                      <a:prstDash val="solid"/>
                      <a:round/>
                      <a:headEnd type="none" w="med" len="med"/>
                      <a:tailEnd type="none" w="med" len="med"/>
                    </a:lnB>
                    <a:solidFill>
                      <a:srgbClr val="FFFFFF"/>
                    </a:solidFill>
                  </a:tcPr>
                </a:tc>
                <a:tc>
                  <a:txBody>
                    <a:bodyPr/>
                    <a:lstStyle/>
                    <a:p>
                      <a:pPr marL="0" marR="0" algn="ctr">
                        <a:spcBef>
                          <a:spcPts val="200"/>
                        </a:spcBef>
                        <a:spcAft>
                          <a:spcPts val="200"/>
                        </a:spcAft>
                      </a:pPr>
                      <a:r>
                        <a:rPr lang="en-US" sz="2000">
                          <a:solidFill>
                            <a:srgbClr val="000000"/>
                          </a:solidFill>
                          <a:effectLst/>
                          <a:latin typeface="Times New Roman" panose="02020603050405020304" pitchFamily="18" charset="0"/>
                          <a:ea typeface="MS Mincho" panose="02020609040205080304" pitchFamily="49" charset="-128"/>
                          <a:cs typeface="Times New Roman" panose="02020603050405020304" pitchFamily="18" charset="0"/>
                        </a:rPr>
                        <a:t>0.3687</a:t>
                      </a:r>
                      <a:endParaRPr lang="en-IN" sz="20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0" marR="0" marT="0" marB="0" anchor="ctr">
                    <a:lnL w="12700" cap="flat" cmpd="sng" algn="ctr">
                      <a:solidFill>
                        <a:srgbClr val="EDBD3E"/>
                      </a:solidFill>
                      <a:prstDash val="solid"/>
                      <a:round/>
                      <a:headEnd type="none" w="med" len="med"/>
                      <a:tailEnd type="none" w="med" len="med"/>
                    </a:lnL>
                    <a:lnR w="12700" cap="flat" cmpd="sng" algn="ctr">
                      <a:solidFill>
                        <a:srgbClr val="EDBD3E"/>
                      </a:solidFill>
                      <a:prstDash val="solid"/>
                      <a:round/>
                      <a:headEnd type="none" w="med" len="med"/>
                      <a:tailEnd type="none" w="med" len="med"/>
                    </a:lnR>
                    <a:lnT w="12700" cap="flat" cmpd="sng" algn="ctr">
                      <a:solidFill>
                        <a:srgbClr val="EDBD3E"/>
                      </a:solidFill>
                      <a:prstDash val="solid"/>
                      <a:round/>
                      <a:headEnd type="none" w="med" len="med"/>
                      <a:tailEnd type="none" w="med" len="med"/>
                    </a:lnT>
                    <a:lnB w="12700" cap="flat" cmpd="sng" algn="ctr">
                      <a:solidFill>
                        <a:srgbClr val="EDBD3E"/>
                      </a:solidFill>
                      <a:prstDash val="solid"/>
                      <a:round/>
                      <a:headEnd type="none" w="med" len="med"/>
                      <a:tailEnd type="none" w="med" len="med"/>
                    </a:lnB>
                    <a:solidFill>
                      <a:srgbClr val="FFFFFF"/>
                    </a:solidFill>
                  </a:tcPr>
                </a:tc>
                <a:tc>
                  <a:txBody>
                    <a:bodyPr/>
                    <a:lstStyle/>
                    <a:p>
                      <a:pPr marL="0" marR="0" algn="ctr">
                        <a:spcBef>
                          <a:spcPts val="200"/>
                        </a:spcBef>
                        <a:spcAft>
                          <a:spcPts val="200"/>
                        </a:spcAft>
                      </a:pPr>
                      <a:r>
                        <a:rPr lang="en-US" sz="2000">
                          <a:solidFill>
                            <a:srgbClr val="000000"/>
                          </a:solidFill>
                          <a:effectLst/>
                          <a:latin typeface="Times New Roman" panose="02020603050405020304" pitchFamily="18" charset="0"/>
                          <a:ea typeface="MS Mincho" panose="02020609040205080304" pitchFamily="49" charset="-128"/>
                          <a:cs typeface="Times New Roman" panose="02020603050405020304" pitchFamily="18" charset="0"/>
                        </a:rPr>
                        <a:t>0.3592</a:t>
                      </a:r>
                      <a:endParaRPr lang="en-IN" sz="20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0" marR="0" marT="0" marB="0" anchor="ctr">
                    <a:lnL w="12700" cap="flat" cmpd="sng" algn="ctr">
                      <a:solidFill>
                        <a:srgbClr val="EDBD3E"/>
                      </a:solidFill>
                      <a:prstDash val="solid"/>
                      <a:round/>
                      <a:headEnd type="none" w="med" len="med"/>
                      <a:tailEnd type="none" w="med" len="med"/>
                    </a:lnL>
                    <a:lnR w="12700" cap="flat" cmpd="sng" algn="ctr">
                      <a:solidFill>
                        <a:srgbClr val="EDBD3E"/>
                      </a:solidFill>
                      <a:prstDash val="solid"/>
                      <a:round/>
                      <a:headEnd type="none" w="med" len="med"/>
                      <a:tailEnd type="none" w="med" len="med"/>
                    </a:lnR>
                    <a:lnT w="12700" cap="flat" cmpd="sng" algn="ctr">
                      <a:solidFill>
                        <a:srgbClr val="EDBD3E"/>
                      </a:solidFill>
                      <a:prstDash val="solid"/>
                      <a:round/>
                      <a:headEnd type="none" w="med" len="med"/>
                      <a:tailEnd type="none" w="med" len="med"/>
                    </a:lnT>
                    <a:lnB w="12700" cap="flat" cmpd="sng" algn="ctr">
                      <a:solidFill>
                        <a:srgbClr val="EDBD3E"/>
                      </a:solidFill>
                      <a:prstDash val="solid"/>
                      <a:round/>
                      <a:headEnd type="none" w="med" len="med"/>
                      <a:tailEnd type="none" w="med" len="med"/>
                    </a:lnB>
                    <a:solidFill>
                      <a:srgbClr val="FFFFFF"/>
                    </a:solidFill>
                  </a:tcPr>
                </a:tc>
                <a:extLst>
                  <a:ext uri="{0D108BD9-81ED-4DB2-BD59-A6C34878D82A}">
                    <a16:rowId xmlns:a16="http://schemas.microsoft.com/office/drawing/2014/main" val="1756530269"/>
                  </a:ext>
                </a:extLst>
              </a:tr>
              <a:tr h="832692">
                <a:tc>
                  <a:txBody>
                    <a:bodyPr/>
                    <a:lstStyle/>
                    <a:p>
                      <a:pPr marL="0" marR="0">
                        <a:spcBef>
                          <a:spcPts val="200"/>
                        </a:spcBef>
                        <a:spcAft>
                          <a:spcPts val="200"/>
                        </a:spcAft>
                      </a:pPr>
                      <a:r>
                        <a:rPr lang="en-US" sz="2000" dirty="0">
                          <a:solidFill>
                            <a:srgbClr val="000000"/>
                          </a:solidFill>
                          <a:effectLst/>
                          <a:latin typeface="Times New Roman" panose="02020603050405020304" pitchFamily="18" charset="0"/>
                          <a:ea typeface="MS Mincho" panose="02020609040205080304" pitchFamily="49" charset="-128"/>
                          <a:cs typeface="Times New Roman" panose="02020603050405020304" pitchFamily="18" charset="0"/>
                        </a:rPr>
                        <a:t>LASSO Regression Model**</a:t>
                      </a:r>
                      <a:endParaRPr lang="en-IN" sz="20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0" marR="0" marT="0" marB="0" anchor="ctr">
                    <a:lnL w="12700" cap="flat" cmpd="sng" algn="ctr">
                      <a:solidFill>
                        <a:srgbClr val="EDBD3E"/>
                      </a:solidFill>
                      <a:prstDash val="solid"/>
                      <a:round/>
                      <a:headEnd type="none" w="med" len="med"/>
                      <a:tailEnd type="none" w="med" len="med"/>
                    </a:lnL>
                    <a:lnR w="12700" cap="flat" cmpd="sng" algn="ctr">
                      <a:solidFill>
                        <a:srgbClr val="EDBD3E"/>
                      </a:solidFill>
                      <a:prstDash val="solid"/>
                      <a:round/>
                      <a:headEnd type="none" w="med" len="med"/>
                      <a:tailEnd type="none" w="med" len="med"/>
                    </a:lnR>
                    <a:lnT w="12700" cap="flat" cmpd="sng" algn="ctr">
                      <a:solidFill>
                        <a:srgbClr val="EDBD3E"/>
                      </a:solidFill>
                      <a:prstDash val="solid"/>
                      <a:round/>
                      <a:headEnd type="none" w="med" len="med"/>
                      <a:tailEnd type="none" w="med" len="med"/>
                    </a:lnT>
                    <a:lnB w="12700" cap="flat" cmpd="sng" algn="ctr">
                      <a:solidFill>
                        <a:srgbClr val="EDBD3E"/>
                      </a:solidFill>
                      <a:prstDash val="solid"/>
                      <a:round/>
                      <a:headEnd type="none" w="med" len="med"/>
                      <a:tailEnd type="none" w="med" len="med"/>
                    </a:lnB>
                    <a:solidFill>
                      <a:srgbClr val="EFEFEF"/>
                    </a:solidFill>
                  </a:tcPr>
                </a:tc>
                <a:tc>
                  <a:txBody>
                    <a:bodyPr/>
                    <a:lstStyle/>
                    <a:p>
                      <a:pPr marL="0" marR="0" algn="ctr">
                        <a:spcBef>
                          <a:spcPts val="200"/>
                        </a:spcBef>
                        <a:spcAft>
                          <a:spcPts val="200"/>
                        </a:spcAft>
                      </a:pPr>
                      <a:r>
                        <a:rPr lang="en-US" sz="2000" dirty="0">
                          <a:effectLst/>
                          <a:latin typeface="Times New Roman" panose="02020603050405020304" pitchFamily="18" charset="0"/>
                          <a:ea typeface="MS Mincho" panose="02020609040205080304" pitchFamily="49" charset="-128"/>
                          <a:cs typeface="Times New Roman" panose="02020603050405020304" pitchFamily="18" charset="0"/>
                        </a:rPr>
                        <a:t> NA</a:t>
                      </a:r>
                      <a:endParaRPr lang="en-IN" sz="20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0" marR="0" marT="0" marB="0" anchor="ctr">
                    <a:lnL w="12700" cap="flat" cmpd="sng" algn="ctr">
                      <a:solidFill>
                        <a:srgbClr val="EDBD3E"/>
                      </a:solidFill>
                      <a:prstDash val="solid"/>
                      <a:round/>
                      <a:headEnd type="none" w="med" len="med"/>
                      <a:tailEnd type="none" w="med" len="med"/>
                    </a:lnL>
                    <a:lnR w="12700" cap="flat" cmpd="sng" algn="ctr">
                      <a:solidFill>
                        <a:srgbClr val="EDBD3E"/>
                      </a:solidFill>
                      <a:prstDash val="solid"/>
                      <a:round/>
                      <a:headEnd type="none" w="med" len="med"/>
                      <a:tailEnd type="none" w="med" len="med"/>
                    </a:lnR>
                    <a:lnT w="12700" cap="flat" cmpd="sng" algn="ctr">
                      <a:solidFill>
                        <a:srgbClr val="EDBD3E"/>
                      </a:solidFill>
                      <a:prstDash val="solid"/>
                      <a:round/>
                      <a:headEnd type="none" w="med" len="med"/>
                      <a:tailEnd type="none" w="med" len="med"/>
                    </a:lnT>
                    <a:lnB w="12700" cap="flat" cmpd="sng" algn="ctr">
                      <a:solidFill>
                        <a:srgbClr val="EDBD3E"/>
                      </a:solidFill>
                      <a:prstDash val="solid"/>
                      <a:round/>
                      <a:headEnd type="none" w="med" len="med"/>
                      <a:tailEnd type="none" w="med" len="med"/>
                    </a:lnB>
                    <a:solidFill>
                      <a:srgbClr val="EFEFEF"/>
                    </a:solidFill>
                  </a:tcPr>
                </a:tc>
                <a:tc>
                  <a:txBody>
                    <a:bodyPr/>
                    <a:lstStyle/>
                    <a:p>
                      <a:pPr marL="0" marR="0" algn="ctr">
                        <a:spcBef>
                          <a:spcPts val="200"/>
                        </a:spcBef>
                        <a:spcAft>
                          <a:spcPts val="200"/>
                        </a:spcAft>
                      </a:pPr>
                      <a:r>
                        <a:rPr lang="en-US" sz="2000" dirty="0">
                          <a:effectLst/>
                          <a:latin typeface="Times New Roman" panose="02020603050405020304" pitchFamily="18" charset="0"/>
                          <a:ea typeface="MS Mincho" panose="02020609040205080304" pitchFamily="49" charset="-128"/>
                          <a:cs typeface="Times New Roman" panose="02020603050405020304" pitchFamily="18" charset="0"/>
                        </a:rPr>
                        <a:t>NA</a:t>
                      </a:r>
                      <a:endParaRPr lang="en-IN" sz="20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0" marR="0" marT="0" marB="0" anchor="ctr">
                    <a:lnL w="12700" cap="flat" cmpd="sng" algn="ctr">
                      <a:solidFill>
                        <a:srgbClr val="EDBD3E"/>
                      </a:solidFill>
                      <a:prstDash val="solid"/>
                      <a:round/>
                      <a:headEnd type="none" w="med" len="med"/>
                      <a:tailEnd type="none" w="med" len="med"/>
                    </a:lnL>
                    <a:lnR w="12700" cap="flat" cmpd="sng" algn="ctr">
                      <a:solidFill>
                        <a:srgbClr val="EDBD3E"/>
                      </a:solidFill>
                      <a:prstDash val="solid"/>
                      <a:round/>
                      <a:headEnd type="none" w="med" len="med"/>
                      <a:tailEnd type="none" w="med" len="med"/>
                    </a:lnR>
                    <a:lnT w="12700" cap="flat" cmpd="sng" algn="ctr">
                      <a:solidFill>
                        <a:srgbClr val="EDBD3E"/>
                      </a:solidFill>
                      <a:prstDash val="solid"/>
                      <a:round/>
                      <a:headEnd type="none" w="med" len="med"/>
                      <a:tailEnd type="none" w="med" len="med"/>
                    </a:lnT>
                    <a:lnB w="12700" cap="flat" cmpd="sng" algn="ctr">
                      <a:solidFill>
                        <a:srgbClr val="EDBD3E"/>
                      </a:solidFill>
                      <a:prstDash val="solid"/>
                      <a:round/>
                      <a:headEnd type="none" w="med" len="med"/>
                      <a:tailEnd type="none" w="med" len="med"/>
                    </a:lnB>
                    <a:solidFill>
                      <a:srgbClr val="EFEFEF"/>
                    </a:solidFill>
                  </a:tcPr>
                </a:tc>
                <a:tc>
                  <a:txBody>
                    <a:bodyPr/>
                    <a:lstStyle/>
                    <a:p>
                      <a:pPr marL="0" marR="0" algn="ctr">
                        <a:spcBef>
                          <a:spcPts val="200"/>
                        </a:spcBef>
                        <a:spcAft>
                          <a:spcPts val="200"/>
                        </a:spcAft>
                      </a:pPr>
                      <a:r>
                        <a:rPr lang="en-US" sz="2000" dirty="0">
                          <a:solidFill>
                            <a:srgbClr val="000000"/>
                          </a:solidFill>
                          <a:effectLst/>
                          <a:highlight>
                            <a:srgbClr val="FFFF00"/>
                          </a:highlight>
                          <a:latin typeface="Times New Roman" panose="02020603050405020304" pitchFamily="18" charset="0"/>
                          <a:ea typeface="MS Mincho" panose="02020609040205080304" pitchFamily="49" charset="-128"/>
                          <a:cs typeface="Times New Roman" panose="02020603050405020304" pitchFamily="18" charset="0"/>
                        </a:rPr>
                        <a:t>0.348</a:t>
                      </a:r>
                      <a:endParaRPr lang="en-IN" sz="2000" dirty="0">
                        <a:effectLst/>
                        <a:highlight>
                          <a:srgbClr val="FFFF00"/>
                        </a:highlight>
                        <a:latin typeface="Times New Roman" panose="02020603050405020304" pitchFamily="18" charset="0"/>
                        <a:ea typeface="MS Mincho" panose="02020609040205080304" pitchFamily="49" charset="-128"/>
                        <a:cs typeface="Times New Roman" panose="02020603050405020304" pitchFamily="18" charset="0"/>
                      </a:endParaRPr>
                    </a:p>
                  </a:txBody>
                  <a:tcPr marL="0" marR="0" marT="0" marB="0" anchor="ctr">
                    <a:lnL w="12700" cap="flat" cmpd="sng" algn="ctr">
                      <a:solidFill>
                        <a:srgbClr val="EDBD3E"/>
                      </a:solidFill>
                      <a:prstDash val="solid"/>
                      <a:round/>
                      <a:headEnd type="none" w="med" len="med"/>
                      <a:tailEnd type="none" w="med" len="med"/>
                    </a:lnL>
                    <a:lnR w="12700" cap="flat" cmpd="sng" algn="ctr">
                      <a:solidFill>
                        <a:srgbClr val="EDBD3E"/>
                      </a:solidFill>
                      <a:prstDash val="solid"/>
                      <a:round/>
                      <a:headEnd type="none" w="med" len="med"/>
                      <a:tailEnd type="none" w="med" len="med"/>
                    </a:lnR>
                    <a:lnT w="12700" cap="flat" cmpd="sng" algn="ctr">
                      <a:solidFill>
                        <a:srgbClr val="EDBD3E"/>
                      </a:solidFill>
                      <a:prstDash val="solid"/>
                      <a:round/>
                      <a:headEnd type="none" w="med" len="med"/>
                      <a:tailEnd type="none" w="med" len="med"/>
                    </a:lnT>
                    <a:lnB w="12700" cap="flat" cmpd="sng" algn="ctr">
                      <a:solidFill>
                        <a:srgbClr val="EDBD3E"/>
                      </a:solidFill>
                      <a:prstDash val="solid"/>
                      <a:round/>
                      <a:headEnd type="none" w="med" len="med"/>
                      <a:tailEnd type="none" w="med" len="med"/>
                    </a:lnB>
                    <a:solidFill>
                      <a:srgbClr val="EFEFEF"/>
                    </a:solidFill>
                  </a:tcPr>
                </a:tc>
                <a:tc>
                  <a:txBody>
                    <a:bodyPr/>
                    <a:lstStyle/>
                    <a:p>
                      <a:pPr marL="0" marR="0" algn="ctr">
                        <a:spcBef>
                          <a:spcPts val="200"/>
                        </a:spcBef>
                        <a:spcAft>
                          <a:spcPts val="200"/>
                        </a:spcAft>
                      </a:pPr>
                      <a:r>
                        <a:rPr lang="en-US" sz="2000" dirty="0">
                          <a:solidFill>
                            <a:srgbClr val="000000"/>
                          </a:solidFill>
                          <a:effectLst/>
                          <a:highlight>
                            <a:srgbClr val="FFFF00"/>
                          </a:highlight>
                          <a:latin typeface="Times New Roman" panose="02020603050405020304" pitchFamily="18" charset="0"/>
                          <a:ea typeface="MS Mincho" panose="02020609040205080304" pitchFamily="49" charset="-128"/>
                          <a:cs typeface="Times New Roman" panose="02020603050405020304" pitchFamily="18" charset="0"/>
                        </a:rPr>
                        <a:t>0.344</a:t>
                      </a:r>
                      <a:endParaRPr lang="en-IN" sz="2000" dirty="0">
                        <a:effectLst/>
                        <a:highlight>
                          <a:srgbClr val="FFFF00"/>
                        </a:highlight>
                        <a:latin typeface="Times New Roman" panose="02020603050405020304" pitchFamily="18" charset="0"/>
                        <a:ea typeface="MS Mincho" panose="02020609040205080304" pitchFamily="49" charset="-128"/>
                        <a:cs typeface="Times New Roman" panose="02020603050405020304" pitchFamily="18" charset="0"/>
                      </a:endParaRPr>
                    </a:p>
                  </a:txBody>
                  <a:tcPr marL="0" marR="0" marT="0" marB="0" anchor="ctr">
                    <a:lnL w="12700" cap="flat" cmpd="sng" algn="ctr">
                      <a:solidFill>
                        <a:srgbClr val="EDBD3E"/>
                      </a:solidFill>
                      <a:prstDash val="solid"/>
                      <a:round/>
                      <a:headEnd type="none" w="med" len="med"/>
                      <a:tailEnd type="none" w="med" len="med"/>
                    </a:lnL>
                    <a:lnR w="12700" cap="flat" cmpd="sng" algn="ctr">
                      <a:solidFill>
                        <a:srgbClr val="EDBD3E"/>
                      </a:solidFill>
                      <a:prstDash val="solid"/>
                      <a:round/>
                      <a:headEnd type="none" w="med" len="med"/>
                      <a:tailEnd type="none" w="med" len="med"/>
                    </a:lnR>
                    <a:lnT w="12700" cap="flat" cmpd="sng" algn="ctr">
                      <a:solidFill>
                        <a:srgbClr val="EDBD3E"/>
                      </a:solidFill>
                      <a:prstDash val="solid"/>
                      <a:round/>
                      <a:headEnd type="none" w="med" len="med"/>
                      <a:tailEnd type="none" w="med" len="med"/>
                    </a:lnT>
                    <a:lnB w="12700" cap="flat" cmpd="sng" algn="ctr">
                      <a:solidFill>
                        <a:srgbClr val="EDBD3E"/>
                      </a:solidFill>
                      <a:prstDash val="solid"/>
                      <a:round/>
                      <a:headEnd type="none" w="med" len="med"/>
                      <a:tailEnd type="none" w="med" len="med"/>
                    </a:lnB>
                    <a:solidFill>
                      <a:srgbClr val="EFEFEF"/>
                    </a:solidFill>
                  </a:tcPr>
                </a:tc>
                <a:extLst>
                  <a:ext uri="{0D108BD9-81ED-4DB2-BD59-A6C34878D82A}">
                    <a16:rowId xmlns:a16="http://schemas.microsoft.com/office/drawing/2014/main" val="916491657"/>
                  </a:ext>
                </a:extLst>
              </a:tr>
            </a:tbl>
          </a:graphicData>
        </a:graphic>
      </p:graphicFrame>
      <p:sp>
        <p:nvSpPr>
          <p:cNvPr id="7" name="TextBox 6">
            <a:extLst>
              <a:ext uri="{FF2B5EF4-FFF2-40B4-BE49-F238E27FC236}">
                <a16:creationId xmlns:a16="http://schemas.microsoft.com/office/drawing/2014/main" id="{81E643A0-6005-C2F4-8DB8-C672A1F5A254}"/>
              </a:ext>
            </a:extLst>
          </p:cNvPr>
          <p:cNvSpPr txBox="1"/>
          <p:nvPr/>
        </p:nvSpPr>
        <p:spPr>
          <a:xfrm>
            <a:off x="1248695" y="5879690"/>
            <a:ext cx="9763434" cy="523220"/>
          </a:xfrm>
          <a:prstGeom prst="rect">
            <a:avLst/>
          </a:prstGeom>
          <a:noFill/>
        </p:spPr>
        <p:txBody>
          <a:bodyPr wrap="square" rtlCol="0">
            <a:spAutoFit/>
          </a:bodyPr>
          <a:lstStyle/>
          <a:p>
            <a:r>
              <a:rPr lang="en-US" sz="1400" dirty="0"/>
              <a:t>  * Data used: 87,754 obs. over 57 variables | Training Data: 70,204 obs. 57 variables | Testing Data: 17,550 obs. 57 variables</a:t>
            </a:r>
          </a:p>
          <a:p>
            <a:r>
              <a:rPr lang="en-IN" sz="1400" dirty="0"/>
              <a:t>** Nonzero predictors: 47 |  Lambda min : 0.00020 | Lambda 1se: 0.01313 | Lambda minimum is used</a:t>
            </a:r>
          </a:p>
        </p:txBody>
      </p:sp>
    </p:spTree>
    <p:extLst>
      <p:ext uri="{BB962C8B-B14F-4D97-AF65-F5344CB8AC3E}">
        <p14:creationId xmlns:p14="http://schemas.microsoft.com/office/powerpoint/2010/main" val="22992717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E1DB726-B5BF-6F43-A778-3DE37034A86F}"/>
              </a:ext>
            </a:extLst>
          </p:cNvPr>
          <p:cNvSpPr/>
          <p:nvPr/>
        </p:nvSpPr>
        <p:spPr>
          <a:xfrm>
            <a:off x="-155275" y="365125"/>
            <a:ext cx="12473795" cy="1118618"/>
          </a:xfrm>
          <a:prstGeom prst="rect">
            <a:avLst/>
          </a:prstGeom>
          <a:solidFill>
            <a:srgbClr val="928E35"/>
          </a:solidFill>
          <a:ln>
            <a:solidFill>
              <a:srgbClr val="928E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TH" dirty="0"/>
          </a:p>
        </p:txBody>
      </p:sp>
      <p:sp>
        <p:nvSpPr>
          <p:cNvPr id="5" name="Title 1">
            <a:extLst>
              <a:ext uri="{FF2B5EF4-FFF2-40B4-BE49-F238E27FC236}">
                <a16:creationId xmlns:a16="http://schemas.microsoft.com/office/drawing/2014/main" id="{DAB97638-5932-9942-87BF-A9961CF7DBF0}"/>
              </a:ext>
            </a:extLst>
          </p:cNvPr>
          <p:cNvSpPr>
            <a:spLocks noGrp="1"/>
          </p:cNvSpPr>
          <p:nvPr>
            <p:ph type="title"/>
          </p:nvPr>
        </p:nvSpPr>
        <p:spPr>
          <a:xfrm>
            <a:off x="746642" y="300963"/>
            <a:ext cx="10515600" cy="1325563"/>
          </a:xfrm>
        </p:spPr>
        <p:txBody>
          <a:bodyPr>
            <a:normAutofit/>
          </a:bodyPr>
          <a:lstStyle/>
          <a:p>
            <a:r>
              <a:rPr lang="en-US" sz="4000" b="1" dirty="0">
                <a:solidFill>
                  <a:schemeClr val="bg1"/>
                </a:solidFill>
              </a:rPr>
              <a:t>Comparing the Models – Top 10 States </a:t>
            </a:r>
            <a:endParaRPr lang="en-TH" sz="4000" b="1" dirty="0">
              <a:solidFill>
                <a:schemeClr val="bg1"/>
              </a:solidFill>
            </a:endParaRPr>
          </a:p>
        </p:txBody>
      </p:sp>
      <p:sp>
        <p:nvSpPr>
          <p:cNvPr id="3" name="TextBox 2">
            <a:extLst>
              <a:ext uri="{FF2B5EF4-FFF2-40B4-BE49-F238E27FC236}">
                <a16:creationId xmlns:a16="http://schemas.microsoft.com/office/drawing/2014/main" id="{9DCC7150-C999-08B1-40B6-2B14D3F42F57}"/>
              </a:ext>
            </a:extLst>
          </p:cNvPr>
          <p:cNvSpPr txBox="1"/>
          <p:nvPr/>
        </p:nvSpPr>
        <p:spPr>
          <a:xfrm>
            <a:off x="213242" y="6031210"/>
            <a:ext cx="11582399" cy="646331"/>
          </a:xfrm>
          <a:prstGeom prst="rect">
            <a:avLst/>
          </a:prstGeom>
          <a:noFill/>
        </p:spPr>
        <p:txBody>
          <a:bodyPr wrap="square">
            <a:spAutoFit/>
          </a:bodyPr>
          <a:lstStyle/>
          <a:p>
            <a:r>
              <a:rPr lang="en-US" sz="1800" dirty="0"/>
              <a:t>*Random sampling without replacement: Training Data: 30,000 obs. 57 variables | Testing Data: 10,000 obs. 57 variables</a:t>
            </a:r>
          </a:p>
          <a:p>
            <a:r>
              <a:rPr lang="en-US" dirty="0"/>
              <a:t>*Top 10 states: Texas, California, Florida, North Carolina, Pennsylvania, Georgia, New York, Ohio, Tennessee, Illinois</a:t>
            </a:r>
            <a:endParaRPr lang="en-IN" sz="1800" dirty="0"/>
          </a:p>
        </p:txBody>
      </p:sp>
      <p:graphicFrame>
        <p:nvGraphicFramePr>
          <p:cNvPr id="7" name="Table 6">
            <a:extLst>
              <a:ext uri="{FF2B5EF4-FFF2-40B4-BE49-F238E27FC236}">
                <a16:creationId xmlns:a16="http://schemas.microsoft.com/office/drawing/2014/main" id="{32CF3278-B881-C68A-32B9-AB0E52188E07}"/>
              </a:ext>
            </a:extLst>
          </p:cNvPr>
          <p:cNvGraphicFramePr>
            <a:graphicFrameLocks noGrp="1"/>
          </p:cNvGraphicFramePr>
          <p:nvPr>
            <p:extLst>
              <p:ext uri="{D42A27DB-BD31-4B8C-83A1-F6EECF244321}">
                <p14:modId xmlns:p14="http://schemas.microsoft.com/office/powerpoint/2010/main" val="3693766153"/>
              </p:ext>
            </p:extLst>
          </p:nvPr>
        </p:nvGraphicFramePr>
        <p:xfrm>
          <a:off x="1228541" y="2192218"/>
          <a:ext cx="8672543" cy="1312099"/>
        </p:xfrm>
        <a:graphic>
          <a:graphicData uri="http://schemas.openxmlformats.org/drawingml/2006/table">
            <a:tbl>
              <a:tblPr firstRow="1" bandRow="1"/>
              <a:tblGrid>
                <a:gridCol w="2411090">
                  <a:extLst>
                    <a:ext uri="{9D8B030D-6E8A-4147-A177-3AD203B41FA5}">
                      <a16:colId xmlns:a16="http://schemas.microsoft.com/office/drawing/2014/main" val="1054030946"/>
                    </a:ext>
                  </a:extLst>
                </a:gridCol>
                <a:gridCol w="1057927">
                  <a:extLst>
                    <a:ext uri="{9D8B030D-6E8A-4147-A177-3AD203B41FA5}">
                      <a16:colId xmlns:a16="http://schemas.microsoft.com/office/drawing/2014/main" val="240972666"/>
                    </a:ext>
                  </a:extLst>
                </a:gridCol>
                <a:gridCol w="1057927">
                  <a:extLst>
                    <a:ext uri="{9D8B030D-6E8A-4147-A177-3AD203B41FA5}">
                      <a16:colId xmlns:a16="http://schemas.microsoft.com/office/drawing/2014/main" val="433140002"/>
                    </a:ext>
                  </a:extLst>
                </a:gridCol>
                <a:gridCol w="2122416">
                  <a:extLst>
                    <a:ext uri="{9D8B030D-6E8A-4147-A177-3AD203B41FA5}">
                      <a16:colId xmlns:a16="http://schemas.microsoft.com/office/drawing/2014/main" val="259955288"/>
                    </a:ext>
                  </a:extLst>
                </a:gridCol>
                <a:gridCol w="2023183">
                  <a:extLst>
                    <a:ext uri="{9D8B030D-6E8A-4147-A177-3AD203B41FA5}">
                      <a16:colId xmlns:a16="http://schemas.microsoft.com/office/drawing/2014/main" val="3594049654"/>
                    </a:ext>
                  </a:extLst>
                </a:gridCol>
              </a:tblGrid>
              <a:tr h="261654">
                <a:tc>
                  <a:txBody>
                    <a:bodyPr/>
                    <a:lstStyle/>
                    <a:p>
                      <a:pPr marL="0" marR="0" algn="ctr">
                        <a:spcBef>
                          <a:spcPts val="200"/>
                        </a:spcBef>
                        <a:spcAft>
                          <a:spcPts val="200"/>
                        </a:spcAft>
                      </a:pPr>
                      <a:r>
                        <a:rPr lang="en-US" sz="1600" b="1" dirty="0">
                          <a:solidFill>
                            <a:schemeClr val="bg1">
                              <a:lumMod val="95000"/>
                            </a:schemeClr>
                          </a:solidFill>
                          <a:effectLst/>
                          <a:latin typeface="Times New Roman" panose="02020603050405020304" pitchFamily="18" charset="0"/>
                          <a:ea typeface="MS Mincho" panose="02020609040205080304" pitchFamily="49" charset="-128"/>
                          <a:cs typeface="Times New Roman" panose="02020603050405020304" pitchFamily="18" charset="0"/>
                        </a:rPr>
                        <a:t>Prediction Model</a:t>
                      </a:r>
                      <a:endParaRPr lang="en-IN" sz="1600" dirty="0">
                        <a:solidFill>
                          <a:schemeClr val="bg1">
                            <a:lumMod val="9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EDBD3E"/>
                      </a:solidFill>
                      <a:prstDash val="solid"/>
                      <a:round/>
                      <a:headEnd type="none" w="med" len="med"/>
                      <a:tailEnd type="none" w="med" len="med"/>
                    </a:lnB>
                    <a:solidFill>
                      <a:srgbClr val="5B7778"/>
                    </a:solidFill>
                  </a:tcPr>
                </a:tc>
                <a:tc>
                  <a:txBody>
                    <a:bodyPr/>
                    <a:lstStyle/>
                    <a:p>
                      <a:pPr marL="0" marR="0" algn="ctr">
                        <a:spcBef>
                          <a:spcPts val="200"/>
                        </a:spcBef>
                        <a:spcAft>
                          <a:spcPts val="200"/>
                        </a:spcAft>
                      </a:pPr>
                      <a:r>
                        <a:rPr lang="en-US" sz="1600" b="1">
                          <a:solidFill>
                            <a:srgbClr val="FFFFFF"/>
                          </a:solidFill>
                          <a:effectLst/>
                          <a:latin typeface="Times New Roman" panose="02020603050405020304" pitchFamily="18" charset="0"/>
                          <a:ea typeface="MS Mincho" panose="02020609040205080304" pitchFamily="49" charset="-128"/>
                          <a:cs typeface="Times New Roman" panose="02020603050405020304" pitchFamily="18" charset="0"/>
                        </a:rPr>
                        <a:t>AIC</a:t>
                      </a:r>
                      <a:endParaRPr lang="en-IN" sz="16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EDBD3E"/>
                      </a:solidFill>
                      <a:prstDash val="solid"/>
                      <a:round/>
                      <a:headEnd type="none" w="med" len="med"/>
                      <a:tailEnd type="none" w="med" len="med"/>
                    </a:lnB>
                    <a:solidFill>
                      <a:srgbClr val="5B7778"/>
                    </a:solidFill>
                  </a:tcPr>
                </a:tc>
                <a:tc>
                  <a:txBody>
                    <a:bodyPr/>
                    <a:lstStyle/>
                    <a:p>
                      <a:pPr marL="0" marR="0" algn="ctr">
                        <a:spcBef>
                          <a:spcPts val="200"/>
                        </a:spcBef>
                        <a:spcAft>
                          <a:spcPts val="200"/>
                        </a:spcAft>
                      </a:pPr>
                      <a:r>
                        <a:rPr lang="en-US" sz="1600" b="1">
                          <a:solidFill>
                            <a:srgbClr val="FFFFFF"/>
                          </a:solidFill>
                          <a:effectLst/>
                          <a:latin typeface="Times New Roman" panose="02020603050405020304" pitchFamily="18" charset="0"/>
                          <a:ea typeface="MS Mincho" panose="02020609040205080304" pitchFamily="49" charset="-128"/>
                          <a:cs typeface="Times New Roman" panose="02020603050405020304" pitchFamily="18" charset="0"/>
                        </a:rPr>
                        <a:t>BIC</a:t>
                      </a:r>
                      <a:endParaRPr lang="en-IN" sz="16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EDBD3E"/>
                      </a:solidFill>
                      <a:prstDash val="solid"/>
                      <a:round/>
                      <a:headEnd type="none" w="med" len="med"/>
                      <a:tailEnd type="none" w="med" len="med"/>
                    </a:lnB>
                    <a:solidFill>
                      <a:srgbClr val="5B7778"/>
                    </a:solidFill>
                  </a:tcPr>
                </a:tc>
                <a:tc>
                  <a:txBody>
                    <a:bodyPr/>
                    <a:lstStyle/>
                    <a:p>
                      <a:pPr marL="0" marR="0" algn="ctr">
                        <a:spcBef>
                          <a:spcPts val="200"/>
                        </a:spcBef>
                        <a:spcAft>
                          <a:spcPts val="200"/>
                        </a:spcAft>
                      </a:pPr>
                      <a:r>
                        <a:rPr lang="en-US" sz="1600" b="1" dirty="0" err="1">
                          <a:solidFill>
                            <a:srgbClr val="FFFFFF"/>
                          </a:solidFill>
                          <a:effectLst/>
                          <a:latin typeface="Times New Roman" panose="02020603050405020304" pitchFamily="18" charset="0"/>
                          <a:ea typeface="MS Mincho" panose="02020609040205080304" pitchFamily="49" charset="-128"/>
                          <a:cs typeface="Times New Roman" panose="02020603050405020304" pitchFamily="18" charset="0"/>
                        </a:rPr>
                        <a:t>RMSE.Training.Data</a:t>
                      </a:r>
                      <a:endParaRPr lang="en-IN" sz="16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EDBD3E"/>
                      </a:solidFill>
                      <a:prstDash val="solid"/>
                      <a:round/>
                      <a:headEnd type="none" w="med" len="med"/>
                      <a:tailEnd type="none" w="med" len="med"/>
                    </a:lnB>
                    <a:solidFill>
                      <a:srgbClr val="5B7778"/>
                    </a:solidFill>
                  </a:tcPr>
                </a:tc>
                <a:tc>
                  <a:txBody>
                    <a:bodyPr/>
                    <a:lstStyle/>
                    <a:p>
                      <a:pPr marL="0" marR="0" algn="ctr">
                        <a:spcBef>
                          <a:spcPts val="200"/>
                        </a:spcBef>
                        <a:spcAft>
                          <a:spcPts val="200"/>
                        </a:spcAft>
                      </a:pPr>
                      <a:r>
                        <a:rPr lang="en-US" sz="1600" b="1" dirty="0" err="1">
                          <a:solidFill>
                            <a:srgbClr val="FFFFFF"/>
                          </a:solidFill>
                          <a:effectLst/>
                          <a:latin typeface="Times New Roman" panose="02020603050405020304" pitchFamily="18" charset="0"/>
                          <a:ea typeface="MS Mincho" panose="02020609040205080304" pitchFamily="49" charset="-128"/>
                          <a:cs typeface="Times New Roman" panose="02020603050405020304" pitchFamily="18" charset="0"/>
                        </a:rPr>
                        <a:t>RMSE.Testing.Data</a:t>
                      </a:r>
                      <a:endParaRPr lang="en-IN" sz="16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EDBD3E"/>
                      </a:solidFill>
                      <a:prstDash val="solid"/>
                      <a:round/>
                      <a:headEnd type="none" w="med" len="med"/>
                      <a:tailEnd type="none" w="med" len="med"/>
                    </a:lnB>
                    <a:solidFill>
                      <a:srgbClr val="5B7778"/>
                    </a:solidFill>
                  </a:tcPr>
                </a:tc>
                <a:extLst>
                  <a:ext uri="{0D108BD9-81ED-4DB2-BD59-A6C34878D82A}">
                    <a16:rowId xmlns:a16="http://schemas.microsoft.com/office/drawing/2014/main" val="234931700"/>
                  </a:ext>
                </a:extLst>
              </a:tr>
              <a:tr h="250106">
                <a:tc>
                  <a:txBody>
                    <a:bodyPr/>
                    <a:lstStyle/>
                    <a:p>
                      <a:pPr marL="0" marR="0">
                        <a:spcBef>
                          <a:spcPts val="200"/>
                        </a:spcBef>
                        <a:spcAft>
                          <a:spcPts val="200"/>
                        </a:spcAft>
                      </a:pPr>
                      <a:r>
                        <a:rPr lang="en-US" sz="1600" dirty="0">
                          <a:solidFill>
                            <a:srgbClr val="000000"/>
                          </a:solidFill>
                          <a:effectLst/>
                          <a:latin typeface="Times New Roman" panose="02020603050405020304" pitchFamily="18" charset="0"/>
                          <a:ea typeface="MS Mincho" panose="02020609040205080304" pitchFamily="49" charset="-128"/>
                          <a:cs typeface="Times New Roman" panose="02020603050405020304" pitchFamily="18" charset="0"/>
                        </a:rPr>
                        <a:t>LRM with all variables</a:t>
                      </a:r>
                      <a:endParaRPr lang="en-IN" sz="16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0" marR="0" marT="0" marB="0" anchor="ctr">
                    <a:lnL w="12700" cap="flat" cmpd="sng" algn="ctr">
                      <a:solidFill>
                        <a:srgbClr val="EDBD3E"/>
                      </a:solidFill>
                      <a:prstDash val="solid"/>
                      <a:round/>
                      <a:headEnd type="none" w="med" len="med"/>
                      <a:tailEnd type="none" w="med" len="med"/>
                    </a:lnL>
                    <a:lnR w="12700" cap="flat" cmpd="sng" algn="ctr">
                      <a:solidFill>
                        <a:srgbClr val="EDBD3E"/>
                      </a:solidFill>
                      <a:prstDash val="solid"/>
                      <a:round/>
                      <a:headEnd type="none" w="med" len="med"/>
                      <a:tailEnd type="none" w="med" len="med"/>
                    </a:lnR>
                    <a:lnT w="12700" cap="flat" cmpd="sng" algn="ctr">
                      <a:solidFill>
                        <a:srgbClr val="EDBD3E"/>
                      </a:solidFill>
                      <a:prstDash val="solid"/>
                      <a:round/>
                      <a:headEnd type="none" w="med" len="med"/>
                      <a:tailEnd type="none" w="med" len="med"/>
                    </a:lnT>
                    <a:lnB w="12700" cap="flat" cmpd="sng" algn="ctr">
                      <a:solidFill>
                        <a:srgbClr val="EDBD3E"/>
                      </a:solidFill>
                      <a:prstDash val="solid"/>
                      <a:round/>
                      <a:headEnd type="none" w="med" len="med"/>
                      <a:tailEnd type="none" w="med" len="med"/>
                    </a:lnB>
                    <a:solidFill>
                      <a:srgbClr val="FFFFFF"/>
                    </a:solidFill>
                  </a:tcPr>
                </a:tc>
                <a:tc>
                  <a:txBody>
                    <a:bodyPr/>
                    <a:lstStyle/>
                    <a:p>
                      <a:pPr marL="0" marR="0" algn="ctr">
                        <a:spcBef>
                          <a:spcPts val="200"/>
                        </a:spcBef>
                        <a:spcAft>
                          <a:spcPts val="200"/>
                        </a:spcAft>
                      </a:pPr>
                      <a:r>
                        <a:rPr lang="en-US" sz="1600" dirty="0">
                          <a:solidFill>
                            <a:srgbClr val="000000"/>
                          </a:solidFill>
                          <a:effectLst/>
                          <a:latin typeface="Times New Roman" panose="02020603050405020304" pitchFamily="18" charset="0"/>
                          <a:ea typeface="MS Mincho" panose="02020609040205080304" pitchFamily="49" charset="-128"/>
                          <a:cs typeface="Times New Roman" panose="02020603050405020304" pitchFamily="18" charset="0"/>
                        </a:rPr>
                        <a:t>23856.94</a:t>
                      </a:r>
                      <a:endParaRPr lang="en-IN" sz="16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0" marR="0" marT="0" marB="0" anchor="ctr">
                    <a:lnL w="12700" cap="flat" cmpd="sng" algn="ctr">
                      <a:solidFill>
                        <a:srgbClr val="EDBD3E"/>
                      </a:solidFill>
                      <a:prstDash val="solid"/>
                      <a:round/>
                      <a:headEnd type="none" w="med" len="med"/>
                      <a:tailEnd type="none" w="med" len="med"/>
                    </a:lnL>
                    <a:lnR w="12700" cap="flat" cmpd="sng" algn="ctr">
                      <a:solidFill>
                        <a:srgbClr val="EDBD3E"/>
                      </a:solidFill>
                      <a:prstDash val="solid"/>
                      <a:round/>
                      <a:headEnd type="none" w="med" len="med"/>
                      <a:tailEnd type="none" w="med" len="med"/>
                    </a:lnR>
                    <a:lnT w="12700" cap="flat" cmpd="sng" algn="ctr">
                      <a:solidFill>
                        <a:srgbClr val="EDBD3E"/>
                      </a:solidFill>
                      <a:prstDash val="solid"/>
                      <a:round/>
                      <a:headEnd type="none" w="med" len="med"/>
                      <a:tailEnd type="none" w="med" len="med"/>
                    </a:lnT>
                    <a:lnB w="12700" cap="flat" cmpd="sng" algn="ctr">
                      <a:solidFill>
                        <a:srgbClr val="EDBD3E"/>
                      </a:solidFill>
                      <a:prstDash val="solid"/>
                      <a:round/>
                      <a:headEnd type="none" w="med" len="med"/>
                      <a:tailEnd type="none" w="med" len="med"/>
                    </a:lnB>
                    <a:solidFill>
                      <a:srgbClr val="FFFFFF"/>
                    </a:solidFill>
                  </a:tcPr>
                </a:tc>
                <a:tc>
                  <a:txBody>
                    <a:bodyPr/>
                    <a:lstStyle/>
                    <a:p>
                      <a:pPr marL="0" marR="0" algn="ctr">
                        <a:spcBef>
                          <a:spcPts val="200"/>
                        </a:spcBef>
                        <a:spcAft>
                          <a:spcPts val="200"/>
                        </a:spcAft>
                      </a:pPr>
                      <a:r>
                        <a:rPr lang="en-US" sz="1600">
                          <a:solidFill>
                            <a:srgbClr val="000000"/>
                          </a:solidFill>
                          <a:effectLst/>
                          <a:latin typeface="Times New Roman" panose="02020603050405020304" pitchFamily="18" charset="0"/>
                          <a:ea typeface="MS Mincho" panose="02020609040205080304" pitchFamily="49" charset="-128"/>
                          <a:cs typeface="Times New Roman" panose="02020603050405020304" pitchFamily="18" charset="0"/>
                        </a:rPr>
                        <a:t>24330.55</a:t>
                      </a:r>
                      <a:endParaRPr lang="en-IN" sz="16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0" marR="0" marT="0" marB="0" anchor="ctr">
                    <a:lnL w="12700" cap="flat" cmpd="sng" algn="ctr">
                      <a:solidFill>
                        <a:srgbClr val="EDBD3E"/>
                      </a:solidFill>
                      <a:prstDash val="solid"/>
                      <a:round/>
                      <a:headEnd type="none" w="med" len="med"/>
                      <a:tailEnd type="none" w="med" len="med"/>
                    </a:lnL>
                    <a:lnR w="12700" cap="flat" cmpd="sng" algn="ctr">
                      <a:solidFill>
                        <a:srgbClr val="EDBD3E"/>
                      </a:solidFill>
                      <a:prstDash val="solid"/>
                      <a:round/>
                      <a:headEnd type="none" w="med" len="med"/>
                      <a:tailEnd type="none" w="med" len="med"/>
                    </a:lnR>
                    <a:lnT w="12700" cap="flat" cmpd="sng" algn="ctr">
                      <a:solidFill>
                        <a:srgbClr val="EDBD3E"/>
                      </a:solidFill>
                      <a:prstDash val="solid"/>
                      <a:round/>
                      <a:headEnd type="none" w="med" len="med"/>
                      <a:tailEnd type="none" w="med" len="med"/>
                    </a:lnT>
                    <a:lnB w="12700" cap="flat" cmpd="sng" algn="ctr">
                      <a:solidFill>
                        <a:srgbClr val="EDBD3E"/>
                      </a:solidFill>
                      <a:prstDash val="solid"/>
                      <a:round/>
                      <a:headEnd type="none" w="med" len="med"/>
                      <a:tailEnd type="none" w="med" len="med"/>
                    </a:lnB>
                    <a:solidFill>
                      <a:srgbClr val="FFFFFF"/>
                    </a:solidFill>
                  </a:tcPr>
                </a:tc>
                <a:tc>
                  <a:txBody>
                    <a:bodyPr/>
                    <a:lstStyle/>
                    <a:p>
                      <a:pPr marL="0" marR="0" algn="ctr">
                        <a:spcBef>
                          <a:spcPts val="200"/>
                        </a:spcBef>
                        <a:spcAft>
                          <a:spcPts val="200"/>
                        </a:spcAft>
                      </a:pPr>
                      <a:r>
                        <a:rPr lang="en-US" sz="1600" dirty="0">
                          <a:solidFill>
                            <a:srgbClr val="000000"/>
                          </a:solidFill>
                          <a:effectLst/>
                          <a:highlight>
                            <a:srgbClr val="FFFF00"/>
                          </a:highlight>
                          <a:latin typeface="Times New Roman" panose="02020603050405020304" pitchFamily="18" charset="0"/>
                          <a:ea typeface="MS Mincho" panose="02020609040205080304" pitchFamily="49" charset="-128"/>
                          <a:cs typeface="Times New Roman" panose="02020603050405020304" pitchFamily="18" charset="0"/>
                        </a:rPr>
                        <a:t>0.3594</a:t>
                      </a:r>
                      <a:endParaRPr lang="en-IN" sz="1600" dirty="0">
                        <a:effectLst/>
                        <a:highlight>
                          <a:srgbClr val="FFFF00"/>
                        </a:highlight>
                        <a:latin typeface="Times New Roman" panose="02020603050405020304" pitchFamily="18" charset="0"/>
                        <a:ea typeface="MS Mincho" panose="02020609040205080304" pitchFamily="49" charset="-128"/>
                        <a:cs typeface="Times New Roman" panose="02020603050405020304" pitchFamily="18" charset="0"/>
                      </a:endParaRPr>
                    </a:p>
                  </a:txBody>
                  <a:tcPr marL="0" marR="0" marT="0" marB="0" anchor="ctr">
                    <a:lnL w="12700" cap="flat" cmpd="sng" algn="ctr">
                      <a:solidFill>
                        <a:srgbClr val="EDBD3E"/>
                      </a:solidFill>
                      <a:prstDash val="solid"/>
                      <a:round/>
                      <a:headEnd type="none" w="med" len="med"/>
                      <a:tailEnd type="none" w="med" len="med"/>
                    </a:lnL>
                    <a:lnR w="12700" cap="flat" cmpd="sng" algn="ctr">
                      <a:solidFill>
                        <a:srgbClr val="EDBD3E"/>
                      </a:solidFill>
                      <a:prstDash val="solid"/>
                      <a:round/>
                      <a:headEnd type="none" w="med" len="med"/>
                      <a:tailEnd type="none" w="med" len="med"/>
                    </a:lnR>
                    <a:lnT w="12700" cap="flat" cmpd="sng" algn="ctr">
                      <a:solidFill>
                        <a:srgbClr val="EDBD3E"/>
                      </a:solidFill>
                      <a:prstDash val="solid"/>
                      <a:round/>
                      <a:headEnd type="none" w="med" len="med"/>
                      <a:tailEnd type="none" w="med" len="med"/>
                    </a:lnT>
                    <a:lnB w="12700" cap="flat" cmpd="sng" algn="ctr">
                      <a:solidFill>
                        <a:srgbClr val="EDBD3E"/>
                      </a:solidFill>
                      <a:prstDash val="solid"/>
                      <a:round/>
                      <a:headEnd type="none" w="med" len="med"/>
                      <a:tailEnd type="none" w="med" len="med"/>
                    </a:lnB>
                    <a:solidFill>
                      <a:srgbClr val="FFFFFF"/>
                    </a:solidFill>
                  </a:tcPr>
                </a:tc>
                <a:tc>
                  <a:txBody>
                    <a:bodyPr/>
                    <a:lstStyle/>
                    <a:p>
                      <a:pPr marL="0" marR="0" algn="ctr">
                        <a:spcBef>
                          <a:spcPts val="200"/>
                        </a:spcBef>
                        <a:spcAft>
                          <a:spcPts val="200"/>
                        </a:spcAft>
                      </a:pPr>
                      <a:r>
                        <a:rPr lang="en-US" sz="1600" dirty="0">
                          <a:solidFill>
                            <a:srgbClr val="000000"/>
                          </a:solidFill>
                          <a:effectLst/>
                          <a:highlight>
                            <a:srgbClr val="FFFF00"/>
                          </a:highlight>
                          <a:latin typeface="Times New Roman" panose="02020603050405020304" pitchFamily="18" charset="0"/>
                          <a:ea typeface="MS Mincho" panose="02020609040205080304" pitchFamily="49" charset="-128"/>
                          <a:cs typeface="Times New Roman" panose="02020603050405020304" pitchFamily="18" charset="0"/>
                        </a:rPr>
                        <a:t>0.3447</a:t>
                      </a:r>
                      <a:endParaRPr lang="en-IN" sz="1600" dirty="0">
                        <a:effectLst/>
                        <a:highlight>
                          <a:srgbClr val="FFFF00"/>
                        </a:highlight>
                        <a:latin typeface="Times New Roman" panose="02020603050405020304" pitchFamily="18" charset="0"/>
                        <a:ea typeface="MS Mincho" panose="02020609040205080304" pitchFamily="49" charset="-128"/>
                        <a:cs typeface="Times New Roman" panose="02020603050405020304" pitchFamily="18" charset="0"/>
                      </a:endParaRPr>
                    </a:p>
                  </a:txBody>
                  <a:tcPr marL="0" marR="0" marT="0" marB="0" anchor="ctr">
                    <a:lnL w="12700" cap="flat" cmpd="sng" algn="ctr">
                      <a:solidFill>
                        <a:srgbClr val="EDBD3E"/>
                      </a:solidFill>
                      <a:prstDash val="solid"/>
                      <a:round/>
                      <a:headEnd type="none" w="med" len="med"/>
                      <a:tailEnd type="none" w="med" len="med"/>
                    </a:lnL>
                    <a:lnR w="12700" cap="flat" cmpd="sng" algn="ctr">
                      <a:solidFill>
                        <a:srgbClr val="EDBD3E"/>
                      </a:solidFill>
                      <a:prstDash val="solid"/>
                      <a:round/>
                      <a:headEnd type="none" w="med" len="med"/>
                      <a:tailEnd type="none" w="med" len="med"/>
                    </a:lnR>
                    <a:lnT w="12700" cap="flat" cmpd="sng" algn="ctr">
                      <a:solidFill>
                        <a:srgbClr val="EDBD3E"/>
                      </a:solidFill>
                      <a:prstDash val="solid"/>
                      <a:round/>
                      <a:headEnd type="none" w="med" len="med"/>
                      <a:tailEnd type="none" w="med" len="med"/>
                    </a:lnT>
                    <a:lnB w="12700" cap="flat" cmpd="sng" algn="ctr">
                      <a:solidFill>
                        <a:srgbClr val="EDBD3E"/>
                      </a:solidFill>
                      <a:prstDash val="solid"/>
                      <a:round/>
                      <a:headEnd type="none" w="med" len="med"/>
                      <a:tailEnd type="none" w="med" len="med"/>
                    </a:lnB>
                    <a:solidFill>
                      <a:srgbClr val="FFFFFF"/>
                    </a:solidFill>
                  </a:tcPr>
                </a:tc>
                <a:extLst>
                  <a:ext uri="{0D108BD9-81ED-4DB2-BD59-A6C34878D82A}">
                    <a16:rowId xmlns:a16="http://schemas.microsoft.com/office/drawing/2014/main" val="2665704214"/>
                  </a:ext>
                </a:extLst>
              </a:tr>
              <a:tr h="250106">
                <a:tc>
                  <a:txBody>
                    <a:bodyPr/>
                    <a:lstStyle/>
                    <a:p>
                      <a:pPr marL="0" marR="0">
                        <a:spcBef>
                          <a:spcPts val="200"/>
                        </a:spcBef>
                        <a:spcAft>
                          <a:spcPts val="200"/>
                        </a:spcAft>
                      </a:pPr>
                      <a:r>
                        <a:rPr lang="en-US" sz="1600" dirty="0">
                          <a:solidFill>
                            <a:srgbClr val="000000"/>
                          </a:solidFill>
                          <a:effectLst/>
                          <a:latin typeface="Times New Roman" panose="02020603050405020304" pitchFamily="18" charset="0"/>
                          <a:ea typeface="MS Mincho" panose="02020609040205080304" pitchFamily="49" charset="-128"/>
                          <a:cs typeface="Times New Roman" panose="02020603050405020304" pitchFamily="18" charset="0"/>
                        </a:rPr>
                        <a:t>LRM with sig. variables</a:t>
                      </a:r>
                      <a:endParaRPr lang="en-IN" sz="16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0" marR="0" marT="0" marB="0" anchor="ctr">
                    <a:lnL w="12700" cap="flat" cmpd="sng" algn="ctr">
                      <a:solidFill>
                        <a:srgbClr val="EDBD3E"/>
                      </a:solidFill>
                      <a:prstDash val="solid"/>
                      <a:round/>
                      <a:headEnd type="none" w="med" len="med"/>
                      <a:tailEnd type="none" w="med" len="med"/>
                    </a:lnL>
                    <a:lnR w="12700" cap="flat" cmpd="sng" algn="ctr">
                      <a:solidFill>
                        <a:srgbClr val="EDBD3E"/>
                      </a:solidFill>
                      <a:prstDash val="solid"/>
                      <a:round/>
                      <a:headEnd type="none" w="med" len="med"/>
                      <a:tailEnd type="none" w="med" len="med"/>
                    </a:lnR>
                    <a:lnT w="12700" cap="flat" cmpd="sng" algn="ctr">
                      <a:solidFill>
                        <a:srgbClr val="EDBD3E"/>
                      </a:solidFill>
                      <a:prstDash val="solid"/>
                      <a:round/>
                      <a:headEnd type="none" w="med" len="med"/>
                      <a:tailEnd type="none" w="med" len="med"/>
                    </a:lnT>
                    <a:lnB w="12700" cap="flat" cmpd="sng" algn="ctr">
                      <a:solidFill>
                        <a:srgbClr val="EDBD3E"/>
                      </a:solidFill>
                      <a:prstDash val="solid"/>
                      <a:round/>
                      <a:headEnd type="none" w="med" len="med"/>
                      <a:tailEnd type="none" w="med" len="med"/>
                    </a:lnB>
                    <a:solidFill>
                      <a:srgbClr val="EFEFEF"/>
                    </a:solidFill>
                  </a:tcPr>
                </a:tc>
                <a:tc>
                  <a:txBody>
                    <a:bodyPr/>
                    <a:lstStyle/>
                    <a:p>
                      <a:pPr marL="0" marR="0" algn="ctr">
                        <a:spcBef>
                          <a:spcPts val="200"/>
                        </a:spcBef>
                        <a:spcAft>
                          <a:spcPts val="200"/>
                        </a:spcAft>
                      </a:pPr>
                      <a:r>
                        <a:rPr lang="en-US" sz="1600">
                          <a:solidFill>
                            <a:srgbClr val="000000"/>
                          </a:solidFill>
                          <a:effectLst/>
                          <a:latin typeface="Times New Roman" panose="02020603050405020304" pitchFamily="18" charset="0"/>
                          <a:ea typeface="MS Mincho" panose="02020609040205080304" pitchFamily="49" charset="-128"/>
                          <a:cs typeface="Times New Roman" panose="02020603050405020304" pitchFamily="18" charset="0"/>
                        </a:rPr>
                        <a:t>24394.97</a:t>
                      </a:r>
                      <a:endParaRPr lang="en-IN" sz="16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0" marR="0" marT="0" marB="0" anchor="ctr">
                    <a:lnL w="12700" cap="flat" cmpd="sng" algn="ctr">
                      <a:solidFill>
                        <a:srgbClr val="EDBD3E"/>
                      </a:solidFill>
                      <a:prstDash val="solid"/>
                      <a:round/>
                      <a:headEnd type="none" w="med" len="med"/>
                      <a:tailEnd type="none" w="med" len="med"/>
                    </a:lnL>
                    <a:lnR w="12700" cap="flat" cmpd="sng" algn="ctr">
                      <a:solidFill>
                        <a:srgbClr val="EDBD3E"/>
                      </a:solidFill>
                      <a:prstDash val="solid"/>
                      <a:round/>
                      <a:headEnd type="none" w="med" len="med"/>
                      <a:tailEnd type="none" w="med" len="med"/>
                    </a:lnR>
                    <a:lnT w="12700" cap="flat" cmpd="sng" algn="ctr">
                      <a:solidFill>
                        <a:srgbClr val="EDBD3E"/>
                      </a:solidFill>
                      <a:prstDash val="solid"/>
                      <a:round/>
                      <a:headEnd type="none" w="med" len="med"/>
                      <a:tailEnd type="none" w="med" len="med"/>
                    </a:lnT>
                    <a:lnB w="12700" cap="flat" cmpd="sng" algn="ctr">
                      <a:solidFill>
                        <a:srgbClr val="EDBD3E"/>
                      </a:solidFill>
                      <a:prstDash val="solid"/>
                      <a:round/>
                      <a:headEnd type="none" w="med" len="med"/>
                      <a:tailEnd type="none" w="med" len="med"/>
                    </a:lnB>
                    <a:solidFill>
                      <a:srgbClr val="EFEFEF"/>
                    </a:solidFill>
                  </a:tcPr>
                </a:tc>
                <a:tc>
                  <a:txBody>
                    <a:bodyPr/>
                    <a:lstStyle/>
                    <a:p>
                      <a:pPr marL="0" marR="0" algn="ctr">
                        <a:spcBef>
                          <a:spcPts val="200"/>
                        </a:spcBef>
                        <a:spcAft>
                          <a:spcPts val="200"/>
                        </a:spcAft>
                      </a:pPr>
                      <a:r>
                        <a:rPr lang="en-US" sz="1600">
                          <a:solidFill>
                            <a:srgbClr val="000000"/>
                          </a:solidFill>
                          <a:effectLst/>
                          <a:latin typeface="Times New Roman" panose="02020603050405020304" pitchFamily="18" charset="0"/>
                          <a:ea typeface="MS Mincho" panose="02020609040205080304" pitchFamily="49" charset="-128"/>
                          <a:cs typeface="Times New Roman" panose="02020603050405020304" pitchFamily="18" charset="0"/>
                        </a:rPr>
                        <a:t>24486.37</a:t>
                      </a:r>
                      <a:endParaRPr lang="en-IN" sz="16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0" marR="0" marT="0" marB="0" anchor="ctr">
                    <a:lnL w="12700" cap="flat" cmpd="sng" algn="ctr">
                      <a:solidFill>
                        <a:srgbClr val="EDBD3E"/>
                      </a:solidFill>
                      <a:prstDash val="solid"/>
                      <a:round/>
                      <a:headEnd type="none" w="med" len="med"/>
                      <a:tailEnd type="none" w="med" len="med"/>
                    </a:lnL>
                    <a:lnR w="12700" cap="flat" cmpd="sng" algn="ctr">
                      <a:solidFill>
                        <a:srgbClr val="EDBD3E"/>
                      </a:solidFill>
                      <a:prstDash val="solid"/>
                      <a:round/>
                      <a:headEnd type="none" w="med" len="med"/>
                      <a:tailEnd type="none" w="med" len="med"/>
                    </a:lnR>
                    <a:lnT w="12700" cap="flat" cmpd="sng" algn="ctr">
                      <a:solidFill>
                        <a:srgbClr val="EDBD3E"/>
                      </a:solidFill>
                      <a:prstDash val="solid"/>
                      <a:round/>
                      <a:headEnd type="none" w="med" len="med"/>
                      <a:tailEnd type="none" w="med" len="med"/>
                    </a:lnT>
                    <a:lnB w="12700" cap="flat" cmpd="sng" algn="ctr">
                      <a:solidFill>
                        <a:srgbClr val="EDBD3E"/>
                      </a:solidFill>
                      <a:prstDash val="solid"/>
                      <a:round/>
                      <a:headEnd type="none" w="med" len="med"/>
                      <a:tailEnd type="none" w="med" len="med"/>
                    </a:lnB>
                    <a:solidFill>
                      <a:srgbClr val="EFEFEF"/>
                    </a:solidFill>
                  </a:tcPr>
                </a:tc>
                <a:tc>
                  <a:txBody>
                    <a:bodyPr/>
                    <a:lstStyle/>
                    <a:p>
                      <a:pPr marL="0" marR="0" algn="ctr">
                        <a:spcBef>
                          <a:spcPts val="200"/>
                        </a:spcBef>
                        <a:spcAft>
                          <a:spcPts val="200"/>
                        </a:spcAft>
                      </a:pPr>
                      <a:r>
                        <a:rPr lang="en-US" sz="1600">
                          <a:solidFill>
                            <a:srgbClr val="000000"/>
                          </a:solidFill>
                          <a:effectLst/>
                          <a:latin typeface="Times New Roman" panose="02020603050405020304" pitchFamily="18" charset="0"/>
                          <a:ea typeface="MS Mincho" panose="02020609040205080304" pitchFamily="49" charset="-128"/>
                          <a:cs typeface="Times New Roman" panose="02020603050405020304" pitchFamily="18" charset="0"/>
                        </a:rPr>
                        <a:t>0.3632</a:t>
                      </a:r>
                      <a:endParaRPr lang="en-IN" sz="16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0" marR="0" marT="0" marB="0" anchor="ctr">
                    <a:lnL w="12700" cap="flat" cmpd="sng" algn="ctr">
                      <a:solidFill>
                        <a:srgbClr val="EDBD3E"/>
                      </a:solidFill>
                      <a:prstDash val="solid"/>
                      <a:round/>
                      <a:headEnd type="none" w="med" len="med"/>
                      <a:tailEnd type="none" w="med" len="med"/>
                    </a:lnL>
                    <a:lnR w="12700" cap="flat" cmpd="sng" algn="ctr">
                      <a:solidFill>
                        <a:srgbClr val="EDBD3E"/>
                      </a:solidFill>
                      <a:prstDash val="solid"/>
                      <a:round/>
                      <a:headEnd type="none" w="med" len="med"/>
                      <a:tailEnd type="none" w="med" len="med"/>
                    </a:lnR>
                    <a:lnT w="12700" cap="flat" cmpd="sng" algn="ctr">
                      <a:solidFill>
                        <a:srgbClr val="EDBD3E"/>
                      </a:solidFill>
                      <a:prstDash val="solid"/>
                      <a:round/>
                      <a:headEnd type="none" w="med" len="med"/>
                      <a:tailEnd type="none" w="med" len="med"/>
                    </a:lnT>
                    <a:lnB w="12700" cap="flat" cmpd="sng" algn="ctr">
                      <a:solidFill>
                        <a:srgbClr val="EDBD3E"/>
                      </a:solidFill>
                      <a:prstDash val="solid"/>
                      <a:round/>
                      <a:headEnd type="none" w="med" len="med"/>
                      <a:tailEnd type="none" w="med" len="med"/>
                    </a:lnB>
                    <a:solidFill>
                      <a:srgbClr val="EFEFEF"/>
                    </a:solidFill>
                  </a:tcPr>
                </a:tc>
                <a:tc>
                  <a:txBody>
                    <a:bodyPr/>
                    <a:lstStyle/>
                    <a:p>
                      <a:pPr marL="0" marR="0" algn="ctr">
                        <a:spcBef>
                          <a:spcPts val="200"/>
                        </a:spcBef>
                        <a:spcAft>
                          <a:spcPts val="200"/>
                        </a:spcAft>
                      </a:pPr>
                      <a:r>
                        <a:rPr lang="en-US" sz="1600">
                          <a:solidFill>
                            <a:srgbClr val="000000"/>
                          </a:solidFill>
                          <a:effectLst/>
                          <a:latin typeface="Times New Roman" panose="02020603050405020304" pitchFamily="18" charset="0"/>
                          <a:ea typeface="MS Mincho" panose="02020609040205080304" pitchFamily="49" charset="-128"/>
                          <a:cs typeface="Times New Roman" panose="02020603050405020304" pitchFamily="18" charset="0"/>
                        </a:rPr>
                        <a:t>0.3458</a:t>
                      </a:r>
                      <a:endParaRPr lang="en-IN" sz="16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0" marR="0" marT="0" marB="0" anchor="ctr">
                    <a:lnL w="12700" cap="flat" cmpd="sng" algn="ctr">
                      <a:solidFill>
                        <a:srgbClr val="EDBD3E"/>
                      </a:solidFill>
                      <a:prstDash val="solid"/>
                      <a:round/>
                      <a:headEnd type="none" w="med" len="med"/>
                      <a:tailEnd type="none" w="med" len="med"/>
                    </a:lnL>
                    <a:lnR w="12700" cap="flat" cmpd="sng" algn="ctr">
                      <a:solidFill>
                        <a:srgbClr val="EDBD3E"/>
                      </a:solidFill>
                      <a:prstDash val="solid"/>
                      <a:round/>
                      <a:headEnd type="none" w="med" len="med"/>
                      <a:tailEnd type="none" w="med" len="med"/>
                    </a:lnR>
                    <a:lnT w="12700" cap="flat" cmpd="sng" algn="ctr">
                      <a:solidFill>
                        <a:srgbClr val="EDBD3E"/>
                      </a:solidFill>
                      <a:prstDash val="solid"/>
                      <a:round/>
                      <a:headEnd type="none" w="med" len="med"/>
                      <a:tailEnd type="none" w="med" len="med"/>
                    </a:lnT>
                    <a:lnB w="12700" cap="flat" cmpd="sng" algn="ctr">
                      <a:solidFill>
                        <a:srgbClr val="EDBD3E"/>
                      </a:solidFill>
                      <a:prstDash val="solid"/>
                      <a:round/>
                      <a:headEnd type="none" w="med" len="med"/>
                      <a:tailEnd type="none" w="med" len="med"/>
                    </a:lnB>
                    <a:solidFill>
                      <a:srgbClr val="EFEFEF"/>
                    </a:solidFill>
                  </a:tcPr>
                </a:tc>
                <a:extLst>
                  <a:ext uri="{0D108BD9-81ED-4DB2-BD59-A6C34878D82A}">
                    <a16:rowId xmlns:a16="http://schemas.microsoft.com/office/drawing/2014/main" val="1090311975"/>
                  </a:ext>
                </a:extLst>
              </a:tr>
              <a:tr h="250106">
                <a:tc>
                  <a:txBody>
                    <a:bodyPr/>
                    <a:lstStyle/>
                    <a:p>
                      <a:pPr marL="0" marR="0">
                        <a:spcBef>
                          <a:spcPts val="200"/>
                        </a:spcBef>
                        <a:spcAft>
                          <a:spcPts val="200"/>
                        </a:spcAft>
                      </a:pPr>
                      <a:r>
                        <a:rPr lang="en-US" sz="1600" dirty="0">
                          <a:solidFill>
                            <a:srgbClr val="000000"/>
                          </a:solidFill>
                          <a:effectLst/>
                          <a:latin typeface="Times New Roman" panose="02020603050405020304" pitchFamily="18" charset="0"/>
                          <a:ea typeface="MS Mincho" panose="02020609040205080304" pitchFamily="49" charset="-128"/>
                          <a:cs typeface="Times New Roman" panose="02020603050405020304" pitchFamily="18" charset="0"/>
                        </a:rPr>
                        <a:t>LRM with 10 variables</a:t>
                      </a:r>
                      <a:endParaRPr lang="en-IN" sz="16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0" marR="0" marT="0" marB="0" anchor="ctr">
                    <a:lnL w="12700" cap="flat" cmpd="sng" algn="ctr">
                      <a:solidFill>
                        <a:srgbClr val="EDBD3E"/>
                      </a:solidFill>
                      <a:prstDash val="solid"/>
                      <a:round/>
                      <a:headEnd type="none" w="med" len="med"/>
                      <a:tailEnd type="none" w="med" len="med"/>
                    </a:lnL>
                    <a:lnR w="12700" cap="flat" cmpd="sng" algn="ctr">
                      <a:solidFill>
                        <a:srgbClr val="EDBD3E"/>
                      </a:solidFill>
                      <a:prstDash val="solid"/>
                      <a:round/>
                      <a:headEnd type="none" w="med" len="med"/>
                      <a:tailEnd type="none" w="med" len="med"/>
                    </a:lnR>
                    <a:lnT w="12700" cap="flat" cmpd="sng" algn="ctr">
                      <a:solidFill>
                        <a:srgbClr val="EDBD3E"/>
                      </a:solidFill>
                      <a:prstDash val="solid"/>
                      <a:round/>
                      <a:headEnd type="none" w="med" len="med"/>
                      <a:tailEnd type="none" w="med" len="med"/>
                    </a:lnT>
                    <a:lnB w="12700" cap="flat" cmpd="sng" algn="ctr">
                      <a:solidFill>
                        <a:srgbClr val="EDBD3E"/>
                      </a:solidFill>
                      <a:prstDash val="solid"/>
                      <a:round/>
                      <a:headEnd type="none" w="med" len="med"/>
                      <a:tailEnd type="none" w="med" len="med"/>
                    </a:lnB>
                    <a:solidFill>
                      <a:srgbClr val="FFFFFF"/>
                    </a:solidFill>
                  </a:tcPr>
                </a:tc>
                <a:tc>
                  <a:txBody>
                    <a:bodyPr/>
                    <a:lstStyle/>
                    <a:p>
                      <a:pPr marL="0" marR="0" algn="ctr">
                        <a:spcBef>
                          <a:spcPts val="200"/>
                        </a:spcBef>
                        <a:spcAft>
                          <a:spcPts val="200"/>
                        </a:spcAft>
                      </a:pPr>
                      <a:r>
                        <a:rPr lang="en-US" sz="1600">
                          <a:solidFill>
                            <a:srgbClr val="000000"/>
                          </a:solidFill>
                          <a:effectLst/>
                          <a:latin typeface="Times New Roman" panose="02020603050405020304" pitchFamily="18" charset="0"/>
                          <a:ea typeface="MS Mincho" panose="02020609040205080304" pitchFamily="49" charset="-128"/>
                          <a:cs typeface="Times New Roman" panose="02020603050405020304" pitchFamily="18" charset="0"/>
                        </a:rPr>
                        <a:t>27662.97</a:t>
                      </a:r>
                      <a:endParaRPr lang="en-IN" sz="16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0" marR="0" marT="0" marB="0" anchor="ctr">
                    <a:lnL w="12700" cap="flat" cmpd="sng" algn="ctr">
                      <a:solidFill>
                        <a:srgbClr val="EDBD3E"/>
                      </a:solidFill>
                      <a:prstDash val="solid"/>
                      <a:round/>
                      <a:headEnd type="none" w="med" len="med"/>
                      <a:tailEnd type="none" w="med" len="med"/>
                    </a:lnL>
                    <a:lnR w="12700" cap="flat" cmpd="sng" algn="ctr">
                      <a:solidFill>
                        <a:srgbClr val="EDBD3E"/>
                      </a:solidFill>
                      <a:prstDash val="solid"/>
                      <a:round/>
                      <a:headEnd type="none" w="med" len="med"/>
                      <a:tailEnd type="none" w="med" len="med"/>
                    </a:lnR>
                    <a:lnT w="12700" cap="flat" cmpd="sng" algn="ctr">
                      <a:solidFill>
                        <a:srgbClr val="EDBD3E"/>
                      </a:solidFill>
                      <a:prstDash val="solid"/>
                      <a:round/>
                      <a:headEnd type="none" w="med" len="med"/>
                      <a:tailEnd type="none" w="med" len="med"/>
                    </a:lnT>
                    <a:lnB w="12700" cap="flat" cmpd="sng" algn="ctr">
                      <a:solidFill>
                        <a:srgbClr val="EDBD3E"/>
                      </a:solidFill>
                      <a:prstDash val="solid"/>
                      <a:round/>
                      <a:headEnd type="none" w="med" len="med"/>
                      <a:tailEnd type="none" w="med" len="med"/>
                    </a:lnB>
                    <a:solidFill>
                      <a:srgbClr val="FFFFFF"/>
                    </a:solidFill>
                  </a:tcPr>
                </a:tc>
                <a:tc>
                  <a:txBody>
                    <a:bodyPr/>
                    <a:lstStyle/>
                    <a:p>
                      <a:pPr marL="0" marR="0" algn="ctr">
                        <a:spcBef>
                          <a:spcPts val="200"/>
                        </a:spcBef>
                        <a:spcAft>
                          <a:spcPts val="200"/>
                        </a:spcAft>
                      </a:pPr>
                      <a:r>
                        <a:rPr lang="en-US" sz="1600">
                          <a:solidFill>
                            <a:srgbClr val="000000"/>
                          </a:solidFill>
                          <a:effectLst/>
                          <a:latin typeface="Times New Roman" panose="02020603050405020304" pitchFamily="18" charset="0"/>
                          <a:ea typeface="MS Mincho" panose="02020609040205080304" pitchFamily="49" charset="-128"/>
                          <a:cs typeface="Times New Roman" panose="02020603050405020304" pitchFamily="18" charset="0"/>
                        </a:rPr>
                        <a:t>27762.68</a:t>
                      </a:r>
                      <a:endParaRPr lang="en-IN" sz="16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0" marR="0" marT="0" marB="0" anchor="ctr">
                    <a:lnL w="12700" cap="flat" cmpd="sng" algn="ctr">
                      <a:solidFill>
                        <a:srgbClr val="EDBD3E"/>
                      </a:solidFill>
                      <a:prstDash val="solid"/>
                      <a:round/>
                      <a:headEnd type="none" w="med" len="med"/>
                      <a:tailEnd type="none" w="med" len="med"/>
                    </a:lnL>
                    <a:lnR w="12700" cap="flat" cmpd="sng" algn="ctr">
                      <a:solidFill>
                        <a:srgbClr val="EDBD3E"/>
                      </a:solidFill>
                      <a:prstDash val="solid"/>
                      <a:round/>
                      <a:headEnd type="none" w="med" len="med"/>
                      <a:tailEnd type="none" w="med" len="med"/>
                    </a:lnR>
                    <a:lnT w="12700" cap="flat" cmpd="sng" algn="ctr">
                      <a:solidFill>
                        <a:srgbClr val="EDBD3E"/>
                      </a:solidFill>
                      <a:prstDash val="solid"/>
                      <a:round/>
                      <a:headEnd type="none" w="med" len="med"/>
                      <a:tailEnd type="none" w="med" len="med"/>
                    </a:lnT>
                    <a:lnB w="12700" cap="flat" cmpd="sng" algn="ctr">
                      <a:solidFill>
                        <a:srgbClr val="EDBD3E"/>
                      </a:solidFill>
                      <a:prstDash val="solid"/>
                      <a:round/>
                      <a:headEnd type="none" w="med" len="med"/>
                      <a:tailEnd type="none" w="med" len="med"/>
                    </a:lnB>
                    <a:solidFill>
                      <a:srgbClr val="FFFFFF"/>
                    </a:solidFill>
                  </a:tcPr>
                </a:tc>
                <a:tc>
                  <a:txBody>
                    <a:bodyPr/>
                    <a:lstStyle/>
                    <a:p>
                      <a:pPr marL="0" marR="0" algn="ctr">
                        <a:spcBef>
                          <a:spcPts val="200"/>
                        </a:spcBef>
                        <a:spcAft>
                          <a:spcPts val="200"/>
                        </a:spcAft>
                      </a:pPr>
                      <a:r>
                        <a:rPr lang="en-US" sz="1600">
                          <a:solidFill>
                            <a:srgbClr val="000000"/>
                          </a:solidFill>
                          <a:effectLst/>
                          <a:latin typeface="Times New Roman" panose="02020603050405020304" pitchFamily="18" charset="0"/>
                          <a:ea typeface="MS Mincho" panose="02020609040205080304" pitchFamily="49" charset="-128"/>
                          <a:cs typeface="Times New Roman" panose="02020603050405020304" pitchFamily="18" charset="0"/>
                        </a:rPr>
                        <a:t>0.3835</a:t>
                      </a:r>
                      <a:endParaRPr lang="en-IN" sz="16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0" marR="0" marT="0" marB="0" anchor="ctr">
                    <a:lnL w="12700" cap="flat" cmpd="sng" algn="ctr">
                      <a:solidFill>
                        <a:srgbClr val="EDBD3E"/>
                      </a:solidFill>
                      <a:prstDash val="solid"/>
                      <a:round/>
                      <a:headEnd type="none" w="med" len="med"/>
                      <a:tailEnd type="none" w="med" len="med"/>
                    </a:lnL>
                    <a:lnR w="12700" cap="flat" cmpd="sng" algn="ctr">
                      <a:solidFill>
                        <a:srgbClr val="EDBD3E"/>
                      </a:solidFill>
                      <a:prstDash val="solid"/>
                      <a:round/>
                      <a:headEnd type="none" w="med" len="med"/>
                      <a:tailEnd type="none" w="med" len="med"/>
                    </a:lnR>
                    <a:lnT w="12700" cap="flat" cmpd="sng" algn="ctr">
                      <a:solidFill>
                        <a:srgbClr val="EDBD3E"/>
                      </a:solidFill>
                      <a:prstDash val="solid"/>
                      <a:round/>
                      <a:headEnd type="none" w="med" len="med"/>
                      <a:tailEnd type="none" w="med" len="med"/>
                    </a:lnT>
                    <a:lnB w="12700" cap="flat" cmpd="sng" algn="ctr">
                      <a:solidFill>
                        <a:srgbClr val="EDBD3E"/>
                      </a:solidFill>
                      <a:prstDash val="solid"/>
                      <a:round/>
                      <a:headEnd type="none" w="med" len="med"/>
                      <a:tailEnd type="none" w="med" len="med"/>
                    </a:lnB>
                    <a:solidFill>
                      <a:srgbClr val="FFFFFF"/>
                    </a:solidFill>
                  </a:tcPr>
                </a:tc>
                <a:tc>
                  <a:txBody>
                    <a:bodyPr/>
                    <a:lstStyle/>
                    <a:p>
                      <a:pPr marL="0" marR="0" algn="ctr">
                        <a:spcBef>
                          <a:spcPts val="200"/>
                        </a:spcBef>
                        <a:spcAft>
                          <a:spcPts val="200"/>
                        </a:spcAft>
                      </a:pPr>
                      <a:r>
                        <a:rPr lang="en-US" sz="1600">
                          <a:solidFill>
                            <a:srgbClr val="000000"/>
                          </a:solidFill>
                          <a:effectLst/>
                          <a:latin typeface="Times New Roman" panose="02020603050405020304" pitchFamily="18" charset="0"/>
                          <a:ea typeface="MS Mincho" panose="02020609040205080304" pitchFamily="49" charset="-128"/>
                          <a:cs typeface="Times New Roman" panose="02020603050405020304" pitchFamily="18" charset="0"/>
                        </a:rPr>
                        <a:t>0.3598</a:t>
                      </a:r>
                      <a:endParaRPr lang="en-IN" sz="16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0" marR="0" marT="0" marB="0" anchor="ctr">
                    <a:lnL w="12700" cap="flat" cmpd="sng" algn="ctr">
                      <a:solidFill>
                        <a:srgbClr val="EDBD3E"/>
                      </a:solidFill>
                      <a:prstDash val="solid"/>
                      <a:round/>
                      <a:headEnd type="none" w="med" len="med"/>
                      <a:tailEnd type="none" w="med" len="med"/>
                    </a:lnL>
                    <a:lnR w="12700" cap="flat" cmpd="sng" algn="ctr">
                      <a:solidFill>
                        <a:srgbClr val="EDBD3E"/>
                      </a:solidFill>
                      <a:prstDash val="solid"/>
                      <a:round/>
                      <a:headEnd type="none" w="med" len="med"/>
                      <a:tailEnd type="none" w="med" len="med"/>
                    </a:lnR>
                    <a:lnT w="12700" cap="flat" cmpd="sng" algn="ctr">
                      <a:solidFill>
                        <a:srgbClr val="EDBD3E"/>
                      </a:solidFill>
                      <a:prstDash val="solid"/>
                      <a:round/>
                      <a:headEnd type="none" w="med" len="med"/>
                      <a:tailEnd type="none" w="med" len="med"/>
                    </a:lnT>
                    <a:lnB w="12700" cap="flat" cmpd="sng" algn="ctr">
                      <a:solidFill>
                        <a:srgbClr val="EDBD3E"/>
                      </a:solidFill>
                      <a:prstDash val="solid"/>
                      <a:round/>
                      <a:headEnd type="none" w="med" len="med"/>
                      <a:tailEnd type="none" w="med" len="med"/>
                    </a:lnB>
                    <a:solidFill>
                      <a:srgbClr val="FFFFFF"/>
                    </a:solidFill>
                  </a:tcPr>
                </a:tc>
                <a:extLst>
                  <a:ext uri="{0D108BD9-81ED-4DB2-BD59-A6C34878D82A}">
                    <a16:rowId xmlns:a16="http://schemas.microsoft.com/office/drawing/2014/main" val="363657421"/>
                  </a:ext>
                </a:extLst>
              </a:tr>
              <a:tr h="300127">
                <a:tc>
                  <a:txBody>
                    <a:bodyPr/>
                    <a:lstStyle/>
                    <a:p>
                      <a:pPr marL="0" marR="0">
                        <a:spcBef>
                          <a:spcPts val="200"/>
                        </a:spcBef>
                        <a:spcAft>
                          <a:spcPts val="200"/>
                        </a:spcAft>
                      </a:pPr>
                      <a:r>
                        <a:rPr lang="en-US" sz="1600">
                          <a:solidFill>
                            <a:srgbClr val="000000"/>
                          </a:solidFill>
                          <a:effectLst/>
                          <a:latin typeface="Times New Roman" panose="02020603050405020304" pitchFamily="18" charset="0"/>
                          <a:ea typeface="MS Mincho" panose="02020609040205080304" pitchFamily="49" charset="-128"/>
                          <a:cs typeface="Times New Roman" panose="02020603050405020304" pitchFamily="18" charset="0"/>
                        </a:rPr>
                        <a:t>LASSO Regression Model</a:t>
                      </a:r>
                      <a:endParaRPr lang="en-IN" sz="16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0" marR="0" marT="0" marB="0" anchor="ctr">
                    <a:lnL w="12700" cap="flat" cmpd="sng" algn="ctr">
                      <a:solidFill>
                        <a:srgbClr val="EDBD3E"/>
                      </a:solidFill>
                      <a:prstDash val="solid"/>
                      <a:round/>
                      <a:headEnd type="none" w="med" len="med"/>
                      <a:tailEnd type="none" w="med" len="med"/>
                    </a:lnL>
                    <a:lnR w="12700" cap="flat" cmpd="sng" algn="ctr">
                      <a:solidFill>
                        <a:srgbClr val="EDBD3E"/>
                      </a:solidFill>
                      <a:prstDash val="solid"/>
                      <a:round/>
                      <a:headEnd type="none" w="med" len="med"/>
                      <a:tailEnd type="none" w="med" len="med"/>
                    </a:lnR>
                    <a:lnT w="12700" cap="flat" cmpd="sng" algn="ctr">
                      <a:solidFill>
                        <a:srgbClr val="EDBD3E"/>
                      </a:solidFill>
                      <a:prstDash val="solid"/>
                      <a:round/>
                      <a:headEnd type="none" w="med" len="med"/>
                      <a:tailEnd type="none" w="med" len="med"/>
                    </a:lnT>
                    <a:lnB w="12700" cap="flat" cmpd="sng" algn="ctr">
                      <a:solidFill>
                        <a:srgbClr val="EDBD3E"/>
                      </a:solidFill>
                      <a:prstDash val="solid"/>
                      <a:round/>
                      <a:headEnd type="none" w="med" len="med"/>
                      <a:tailEnd type="none" w="med" len="med"/>
                    </a:lnB>
                    <a:solidFill>
                      <a:srgbClr val="EFEFEF"/>
                    </a:solidFill>
                  </a:tcPr>
                </a:tc>
                <a:tc>
                  <a:txBody>
                    <a:bodyPr/>
                    <a:lstStyle/>
                    <a:p>
                      <a:pPr marL="0" marR="0" algn="ctr">
                        <a:spcBef>
                          <a:spcPts val="200"/>
                        </a:spcBef>
                        <a:spcAft>
                          <a:spcPts val="200"/>
                        </a:spcAft>
                      </a:pPr>
                      <a:r>
                        <a:rPr lang="en-US" sz="1600">
                          <a:effectLst/>
                          <a:latin typeface="Times New Roman" panose="02020603050405020304" pitchFamily="18" charset="0"/>
                          <a:ea typeface="MS Mincho" panose="02020609040205080304" pitchFamily="49" charset="-128"/>
                          <a:cs typeface="Times New Roman" panose="02020603050405020304" pitchFamily="18" charset="0"/>
                        </a:rPr>
                        <a:t> </a:t>
                      </a:r>
                      <a:endParaRPr lang="en-IN" sz="16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0" marR="0" marT="0" marB="0" anchor="ctr">
                    <a:lnL w="12700" cap="flat" cmpd="sng" algn="ctr">
                      <a:solidFill>
                        <a:srgbClr val="EDBD3E"/>
                      </a:solidFill>
                      <a:prstDash val="solid"/>
                      <a:round/>
                      <a:headEnd type="none" w="med" len="med"/>
                      <a:tailEnd type="none" w="med" len="med"/>
                    </a:lnL>
                    <a:lnR w="12700" cap="flat" cmpd="sng" algn="ctr">
                      <a:solidFill>
                        <a:srgbClr val="EDBD3E"/>
                      </a:solidFill>
                      <a:prstDash val="solid"/>
                      <a:round/>
                      <a:headEnd type="none" w="med" len="med"/>
                      <a:tailEnd type="none" w="med" len="med"/>
                    </a:lnR>
                    <a:lnT w="12700" cap="flat" cmpd="sng" algn="ctr">
                      <a:solidFill>
                        <a:srgbClr val="EDBD3E"/>
                      </a:solidFill>
                      <a:prstDash val="solid"/>
                      <a:round/>
                      <a:headEnd type="none" w="med" len="med"/>
                      <a:tailEnd type="none" w="med" len="med"/>
                    </a:lnT>
                    <a:lnB w="12700" cap="flat" cmpd="sng" algn="ctr">
                      <a:solidFill>
                        <a:srgbClr val="EDBD3E"/>
                      </a:solidFill>
                      <a:prstDash val="solid"/>
                      <a:round/>
                      <a:headEnd type="none" w="med" len="med"/>
                      <a:tailEnd type="none" w="med" len="med"/>
                    </a:lnB>
                    <a:solidFill>
                      <a:srgbClr val="EFEFEF"/>
                    </a:solidFill>
                  </a:tcPr>
                </a:tc>
                <a:tc>
                  <a:txBody>
                    <a:bodyPr/>
                    <a:lstStyle/>
                    <a:p>
                      <a:pPr marL="0" marR="0" algn="ctr">
                        <a:spcBef>
                          <a:spcPts val="200"/>
                        </a:spcBef>
                        <a:spcAft>
                          <a:spcPts val="200"/>
                        </a:spcAft>
                      </a:pPr>
                      <a:r>
                        <a:rPr lang="en-US" sz="1600">
                          <a:effectLst/>
                          <a:latin typeface="Times New Roman" panose="02020603050405020304" pitchFamily="18" charset="0"/>
                          <a:ea typeface="MS Mincho" panose="02020609040205080304" pitchFamily="49" charset="-128"/>
                          <a:cs typeface="Times New Roman" panose="02020603050405020304" pitchFamily="18" charset="0"/>
                        </a:rPr>
                        <a:t> </a:t>
                      </a:r>
                      <a:endParaRPr lang="en-IN" sz="16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0" marR="0" marT="0" marB="0" anchor="ctr">
                    <a:lnL w="12700" cap="flat" cmpd="sng" algn="ctr">
                      <a:solidFill>
                        <a:srgbClr val="EDBD3E"/>
                      </a:solidFill>
                      <a:prstDash val="solid"/>
                      <a:round/>
                      <a:headEnd type="none" w="med" len="med"/>
                      <a:tailEnd type="none" w="med" len="med"/>
                    </a:lnL>
                    <a:lnR w="12700" cap="flat" cmpd="sng" algn="ctr">
                      <a:solidFill>
                        <a:srgbClr val="EDBD3E"/>
                      </a:solidFill>
                      <a:prstDash val="solid"/>
                      <a:round/>
                      <a:headEnd type="none" w="med" len="med"/>
                      <a:tailEnd type="none" w="med" len="med"/>
                    </a:lnR>
                    <a:lnT w="12700" cap="flat" cmpd="sng" algn="ctr">
                      <a:solidFill>
                        <a:srgbClr val="EDBD3E"/>
                      </a:solidFill>
                      <a:prstDash val="solid"/>
                      <a:round/>
                      <a:headEnd type="none" w="med" len="med"/>
                      <a:tailEnd type="none" w="med" len="med"/>
                    </a:lnT>
                    <a:lnB w="12700" cap="flat" cmpd="sng" algn="ctr">
                      <a:solidFill>
                        <a:srgbClr val="EDBD3E"/>
                      </a:solidFill>
                      <a:prstDash val="solid"/>
                      <a:round/>
                      <a:headEnd type="none" w="med" len="med"/>
                      <a:tailEnd type="none" w="med" len="med"/>
                    </a:lnB>
                    <a:solidFill>
                      <a:srgbClr val="EFEFEF"/>
                    </a:solidFill>
                  </a:tcPr>
                </a:tc>
                <a:tc>
                  <a:txBody>
                    <a:bodyPr/>
                    <a:lstStyle/>
                    <a:p>
                      <a:pPr marL="0" marR="0" algn="ctr">
                        <a:spcBef>
                          <a:spcPts val="200"/>
                        </a:spcBef>
                        <a:spcAft>
                          <a:spcPts val="200"/>
                        </a:spcAft>
                      </a:pPr>
                      <a:r>
                        <a:rPr lang="en-US" sz="1600" dirty="0">
                          <a:solidFill>
                            <a:srgbClr val="000000"/>
                          </a:solidFill>
                          <a:effectLst/>
                          <a:highlight>
                            <a:srgbClr val="FFFF00"/>
                          </a:highlight>
                          <a:latin typeface="Times New Roman" panose="02020603050405020304" pitchFamily="18" charset="0"/>
                          <a:ea typeface="MS Mincho" panose="02020609040205080304" pitchFamily="49" charset="-128"/>
                          <a:cs typeface="Times New Roman" panose="02020603050405020304" pitchFamily="18" charset="0"/>
                        </a:rPr>
                        <a:t>0.3596</a:t>
                      </a:r>
                      <a:endParaRPr lang="en-IN" sz="1600" dirty="0">
                        <a:effectLst/>
                        <a:highlight>
                          <a:srgbClr val="FFFF00"/>
                        </a:highlight>
                        <a:latin typeface="Times New Roman" panose="02020603050405020304" pitchFamily="18" charset="0"/>
                        <a:ea typeface="MS Mincho" panose="02020609040205080304" pitchFamily="49" charset="-128"/>
                        <a:cs typeface="Times New Roman" panose="02020603050405020304" pitchFamily="18" charset="0"/>
                      </a:endParaRPr>
                    </a:p>
                  </a:txBody>
                  <a:tcPr marL="0" marR="0" marT="0" marB="0" anchor="ctr">
                    <a:lnL w="12700" cap="flat" cmpd="sng" algn="ctr">
                      <a:solidFill>
                        <a:srgbClr val="EDBD3E"/>
                      </a:solidFill>
                      <a:prstDash val="solid"/>
                      <a:round/>
                      <a:headEnd type="none" w="med" len="med"/>
                      <a:tailEnd type="none" w="med" len="med"/>
                    </a:lnL>
                    <a:lnR w="12700" cap="flat" cmpd="sng" algn="ctr">
                      <a:solidFill>
                        <a:srgbClr val="EDBD3E"/>
                      </a:solidFill>
                      <a:prstDash val="solid"/>
                      <a:round/>
                      <a:headEnd type="none" w="med" len="med"/>
                      <a:tailEnd type="none" w="med" len="med"/>
                    </a:lnR>
                    <a:lnT w="12700" cap="flat" cmpd="sng" algn="ctr">
                      <a:solidFill>
                        <a:srgbClr val="EDBD3E"/>
                      </a:solidFill>
                      <a:prstDash val="solid"/>
                      <a:round/>
                      <a:headEnd type="none" w="med" len="med"/>
                      <a:tailEnd type="none" w="med" len="med"/>
                    </a:lnT>
                    <a:lnB w="12700" cap="flat" cmpd="sng" algn="ctr">
                      <a:solidFill>
                        <a:srgbClr val="EDBD3E"/>
                      </a:solidFill>
                      <a:prstDash val="solid"/>
                      <a:round/>
                      <a:headEnd type="none" w="med" len="med"/>
                      <a:tailEnd type="none" w="med" len="med"/>
                    </a:lnB>
                    <a:solidFill>
                      <a:srgbClr val="EFEFEF"/>
                    </a:solidFill>
                  </a:tcPr>
                </a:tc>
                <a:tc>
                  <a:txBody>
                    <a:bodyPr/>
                    <a:lstStyle/>
                    <a:p>
                      <a:pPr marL="0" marR="0" algn="ctr">
                        <a:spcBef>
                          <a:spcPts val="200"/>
                        </a:spcBef>
                        <a:spcAft>
                          <a:spcPts val="200"/>
                        </a:spcAft>
                      </a:pPr>
                      <a:r>
                        <a:rPr lang="en-US" sz="1600" dirty="0">
                          <a:solidFill>
                            <a:srgbClr val="000000"/>
                          </a:solidFill>
                          <a:effectLst/>
                          <a:highlight>
                            <a:srgbClr val="FFFF00"/>
                          </a:highlight>
                          <a:latin typeface="Times New Roman" panose="02020603050405020304" pitchFamily="18" charset="0"/>
                          <a:ea typeface="MS Mincho" panose="02020609040205080304" pitchFamily="49" charset="-128"/>
                          <a:cs typeface="Times New Roman" panose="02020603050405020304" pitchFamily="18" charset="0"/>
                        </a:rPr>
                        <a:t>0.3441</a:t>
                      </a:r>
                      <a:endParaRPr lang="en-IN" sz="1600" dirty="0">
                        <a:effectLst/>
                        <a:highlight>
                          <a:srgbClr val="FFFF00"/>
                        </a:highlight>
                        <a:latin typeface="Times New Roman" panose="02020603050405020304" pitchFamily="18" charset="0"/>
                        <a:ea typeface="MS Mincho" panose="02020609040205080304" pitchFamily="49" charset="-128"/>
                        <a:cs typeface="Times New Roman" panose="02020603050405020304" pitchFamily="18" charset="0"/>
                      </a:endParaRPr>
                    </a:p>
                  </a:txBody>
                  <a:tcPr marL="0" marR="0" marT="0" marB="0" anchor="ctr">
                    <a:lnL w="12700" cap="flat" cmpd="sng" algn="ctr">
                      <a:solidFill>
                        <a:srgbClr val="EDBD3E"/>
                      </a:solidFill>
                      <a:prstDash val="solid"/>
                      <a:round/>
                      <a:headEnd type="none" w="med" len="med"/>
                      <a:tailEnd type="none" w="med" len="med"/>
                    </a:lnL>
                    <a:lnR w="12700" cap="flat" cmpd="sng" algn="ctr">
                      <a:solidFill>
                        <a:srgbClr val="EDBD3E"/>
                      </a:solidFill>
                      <a:prstDash val="solid"/>
                      <a:round/>
                      <a:headEnd type="none" w="med" len="med"/>
                      <a:tailEnd type="none" w="med" len="med"/>
                    </a:lnR>
                    <a:lnT w="12700" cap="flat" cmpd="sng" algn="ctr">
                      <a:solidFill>
                        <a:srgbClr val="EDBD3E"/>
                      </a:solidFill>
                      <a:prstDash val="solid"/>
                      <a:round/>
                      <a:headEnd type="none" w="med" len="med"/>
                      <a:tailEnd type="none" w="med" len="med"/>
                    </a:lnT>
                    <a:lnB w="12700" cap="flat" cmpd="sng" algn="ctr">
                      <a:solidFill>
                        <a:srgbClr val="EDBD3E"/>
                      </a:solidFill>
                      <a:prstDash val="solid"/>
                      <a:round/>
                      <a:headEnd type="none" w="med" len="med"/>
                      <a:tailEnd type="none" w="med" len="med"/>
                    </a:lnB>
                    <a:solidFill>
                      <a:srgbClr val="EFEFEF"/>
                    </a:solidFill>
                  </a:tcPr>
                </a:tc>
                <a:extLst>
                  <a:ext uri="{0D108BD9-81ED-4DB2-BD59-A6C34878D82A}">
                    <a16:rowId xmlns:a16="http://schemas.microsoft.com/office/drawing/2014/main" val="319052764"/>
                  </a:ext>
                </a:extLst>
              </a:tr>
            </a:tbl>
          </a:graphicData>
        </a:graphic>
      </p:graphicFrame>
      <p:sp>
        <p:nvSpPr>
          <p:cNvPr id="8" name="TextBox 7">
            <a:extLst>
              <a:ext uri="{FF2B5EF4-FFF2-40B4-BE49-F238E27FC236}">
                <a16:creationId xmlns:a16="http://schemas.microsoft.com/office/drawing/2014/main" id="{56206917-C7C9-8963-BA1F-C7F432D40AF0}"/>
              </a:ext>
            </a:extLst>
          </p:cNvPr>
          <p:cNvSpPr txBox="1"/>
          <p:nvPr/>
        </p:nvSpPr>
        <p:spPr>
          <a:xfrm>
            <a:off x="815586" y="1643193"/>
            <a:ext cx="5188856" cy="369332"/>
          </a:xfrm>
          <a:prstGeom prst="rect">
            <a:avLst/>
          </a:prstGeom>
          <a:noFill/>
        </p:spPr>
        <p:txBody>
          <a:bodyPr wrap="none" rtlCol="0">
            <a:spAutoFit/>
          </a:bodyPr>
          <a:lstStyle/>
          <a:p>
            <a:r>
              <a:rPr lang="en-US" b="1" dirty="0"/>
              <a:t>Top 10 states without imputing the data (n = 46,057)</a:t>
            </a:r>
            <a:endParaRPr lang="en-IN" b="1" dirty="0"/>
          </a:p>
        </p:txBody>
      </p:sp>
      <p:sp>
        <p:nvSpPr>
          <p:cNvPr id="10" name="TextBox 9">
            <a:extLst>
              <a:ext uri="{FF2B5EF4-FFF2-40B4-BE49-F238E27FC236}">
                <a16:creationId xmlns:a16="http://schemas.microsoft.com/office/drawing/2014/main" id="{6C07FEFF-80F2-1B2F-F3A0-C649A8613B12}"/>
              </a:ext>
            </a:extLst>
          </p:cNvPr>
          <p:cNvSpPr txBox="1"/>
          <p:nvPr/>
        </p:nvSpPr>
        <p:spPr>
          <a:xfrm>
            <a:off x="815586" y="3865752"/>
            <a:ext cx="6243484" cy="369332"/>
          </a:xfrm>
          <a:prstGeom prst="rect">
            <a:avLst/>
          </a:prstGeom>
          <a:noFill/>
        </p:spPr>
        <p:txBody>
          <a:bodyPr wrap="square">
            <a:spAutoFit/>
          </a:bodyPr>
          <a:lstStyle/>
          <a:p>
            <a:r>
              <a:rPr lang="en-US" b="1" dirty="0"/>
              <a:t>Top 10 states – Using imputed data  (n = 91,128)</a:t>
            </a:r>
            <a:endParaRPr lang="en-IN" b="1" dirty="0"/>
          </a:p>
        </p:txBody>
      </p:sp>
      <p:graphicFrame>
        <p:nvGraphicFramePr>
          <p:cNvPr id="12" name="Table 11">
            <a:extLst>
              <a:ext uri="{FF2B5EF4-FFF2-40B4-BE49-F238E27FC236}">
                <a16:creationId xmlns:a16="http://schemas.microsoft.com/office/drawing/2014/main" id="{442BB004-436F-E054-A867-6ED85D9C7048}"/>
              </a:ext>
            </a:extLst>
          </p:cNvPr>
          <p:cNvGraphicFramePr>
            <a:graphicFrameLocks noGrp="1"/>
          </p:cNvGraphicFramePr>
          <p:nvPr>
            <p:extLst>
              <p:ext uri="{D42A27DB-BD31-4B8C-83A1-F6EECF244321}">
                <p14:modId xmlns:p14="http://schemas.microsoft.com/office/powerpoint/2010/main" val="2903301532"/>
              </p:ext>
            </p:extLst>
          </p:nvPr>
        </p:nvGraphicFramePr>
        <p:xfrm>
          <a:off x="1228542" y="4410344"/>
          <a:ext cx="8672544" cy="1466307"/>
        </p:xfrm>
        <a:graphic>
          <a:graphicData uri="http://schemas.openxmlformats.org/drawingml/2006/table">
            <a:tbl>
              <a:tblPr firstRow="1" bandRow="1"/>
              <a:tblGrid>
                <a:gridCol w="2411090">
                  <a:extLst>
                    <a:ext uri="{9D8B030D-6E8A-4147-A177-3AD203B41FA5}">
                      <a16:colId xmlns:a16="http://schemas.microsoft.com/office/drawing/2014/main" val="3697990957"/>
                    </a:ext>
                  </a:extLst>
                </a:gridCol>
                <a:gridCol w="1057928">
                  <a:extLst>
                    <a:ext uri="{9D8B030D-6E8A-4147-A177-3AD203B41FA5}">
                      <a16:colId xmlns:a16="http://schemas.microsoft.com/office/drawing/2014/main" val="1509136580"/>
                    </a:ext>
                  </a:extLst>
                </a:gridCol>
                <a:gridCol w="1057928">
                  <a:extLst>
                    <a:ext uri="{9D8B030D-6E8A-4147-A177-3AD203B41FA5}">
                      <a16:colId xmlns:a16="http://schemas.microsoft.com/office/drawing/2014/main" val="1723733009"/>
                    </a:ext>
                  </a:extLst>
                </a:gridCol>
                <a:gridCol w="2122415">
                  <a:extLst>
                    <a:ext uri="{9D8B030D-6E8A-4147-A177-3AD203B41FA5}">
                      <a16:colId xmlns:a16="http://schemas.microsoft.com/office/drawing/2014/main" val="342890526"/>
                    </a:ext>
                  </a:extLst>
                </a:gridCol>
                <a:gridCol w="2023183">
                  <a:extLst>
                    <a:ext uri="{9D8B030D-6E8A-4147-A177-3AD203B41FA5}">
                      <a16:colId xmlns:a16="http://schemas.microsoft.com/office/drawing/2014/main" val="8702598"/>
                    </a:ext>
                  </a:extLst>
                </a:gridCol>
              </a:tblGrid>
              <a:tr h="297421">
                <a:tc>
                  <a:txBody>
                    <a:bodyPr/>
                    <a:lstStyle/>
                    <a:p>
                      <a:pPr marL="0" marR="0" algn="ctr">
                        <a:spcBef>
                          <a:spcPts val="200"/>
                        </a:spcBef>
                        <a:spcAft>
                          <a:spcPts val="200"/>
                        </a:spcAft>
                      </a:pPr>
                      <a:r>
                        <a:rPr lang="en-US" sz="1600" b="1" dirty="0">
                          <a:solidFill>
                            <a:schemeClr val="bg1">
                              <a:lumMod val="95000"/>
                            </a:schemeClr>
                          </a:solidFill>
                          <a:effectLst/>
                          <a:latin typeface="Times New Roman" panose="02020603050405020304" pitchFamily="18" charset="0"/>
                          <a:ea typeface="MS Mincho" panose="02020609040205080304" pitchFamily="49" charset="-128"/>
                          <a:cs typeface="Times New Roman" panose="02020603050405020304" pitchFamily="18" charset="0"/>
                        </a:rPr>
                        <a:t>Prediction Model</a:t>
                      </a:r>
                      <a:endParaRPr lang="en-IN" sz="1600" dirty="0">
                        <a:solidFill>
                          <a:schemeClr val="bg1">
                            <a:lumMod val="9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EDBD3E"/>
                      </a:solidFill>
                      <a:prstDash val="solid"/>
                      <a:round/>
                      <a:headEnd type="none" w="med" len="med"/>
                      <a:tailEnd type="none" w="med" len="med"/>
                    </a:lnB>
                    <a:solidFill>
                      <a:srgbClr val="5B7778"/>
                    </a:solidFill>
                  </a:tcPr>
                </a:tc>
                <a:tc>
                  <a:txBody>
                    <a:bodyPr/>
                    <a:lstStyle/>
                    <a:p>
                      <a:pPr marL="0" marR="0" algn="ctr">
                        <a:spcBef>
                          <a:spcPts val="200"/>
                        </a:spcBef>
                        <a:spcAft>
                          <a:spcPts val="200"/>
                        </a:spcAft>
                      </a:pPr>
                      <a:r>
                        <a:rPr lang="en-US" sz="1600" b="1" dirty="0">
                          <a:solidFill>
                            <a:srgbClr val="FFFFFF"/>
                          </a:solidFill>
                          <a:effectLst/>
                          <a:latin typeface="Times New Roman" panose="02020603050405020304" pitchFamily="18" charset="0"/>
                          <a:ea typeface="MS Mincho" panose="02020609040205080304" pitchFamily="49" charset="-128"/>
                          <a:cs typeface="Times New Roman" panose="02020603050405020304" pitchFamily="18" charset="0"/>
                        </a:rPr>
                        <a:t>AIC</a:t>
                      </a:r>
                      <a:endParaRPr lang="en-IN" sz="16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EDBD3E"/>
                      </a:solidFill>
                      <a:prstDash val="solid"/>
                      <a:round/>
                      <a:headEnd type="none" w="med" len="med"/>
                      <a:tailEnd type="none" w="med" len="med"/>
                    </a:lnB>
                    <a:solidFill>
                      <a:srgbClr val="5B7778"/>
                    </a:solidFill>
                  </a:tcPr>
                </a:tc>
                <a:tc>
                  <a:txBody>
                    <a:bodyPr/>
                    <a:lstStyle/>
                    <a:p>
                      <a:pPr marL="0" marR="0" algn="ctr">
                        <a:spcBef>
                          <a:spcPts val="200"/>
                        </a:spcBef>
                        <a:spcAft>
                          <a:spcPts val="200"/>
                        </a:spcAft>
                      </a:pPr>
                      <a:r>
                        <a:rPr lang="en-US" sz="1600" b="1">
                          <a:solidFill>
                            <a:srgbClr val="FFFFFF"/>
                          </a:solidFill>
                          <a:effectLst/>
                          <a:latin typeface="Times New Roman" panose="02020603050405020304" pitchFamily="18" charset="0"/>
                          <a:ea typeface="MS Mincho" panose="02020609040205080304" pitchFamily="49" charset="-128"/>
                          <a:cs typeface="Times New Roman" panose="02020603050405020304" pitchFamily="18" charset="0"/>
                        </a:rPr>
                        <a:t>BIC</a:t>
                      </a:r>
                      <a:endParaRPr lang="en-IN" sz="16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EDBD3E"/>
                      </a:solidFill>
                      <a:prstDash val="solid"/>
                      <a:round/>
                      <a:headEnd type="none" w="med" len="med"/>
                      <a:tailEnd type="none" w="med" len="med"/>
                    </a:lnB>
                    <a:solidFill>
                      <a:srgbClr val="5B7778"/>
                    </a:solidFill>
                  </a:tcPr>
                </a:tc>
                <a:tc>
                  <a:txBody>
                    <a:bodyPr/>
                    <a:lstStyle/>
                    <a:p>
                      <a:pPr marL="0" marR="0" algn="ctr">
                        <a:spcBef>
                          <a:spcPts val="200"/>
                        </a:spcBef>
                        <a:spcAft>
                          <a:spcPts val="200"/>
                        </a:spcAft>
                      </a:pPr>
                      <a:r>
                        <a:rPr lang="en-US" sz="1600" b="1" dirty="0" err="1">
                          <a:solidFill>
                            <a:srgbClr val="FFFFFF"/>
                          </a:solidFill>
                          <a:effectLst/>
                          <a:latin typeface="Times New Roman" panose="02020603050405020304" pitchFamily="18" charset="0"/>
                          <a:ea typeface="MS Mincho" panose="02020609040205080304" pitchFamily="49" charset="-128"/>
                          <a:cs typeface="Times New Roman" panose="02020603050405020304" pitchFamily="18" charset="0"/>
                        </a:rPr>
                        <a:t>RMSE.Training.Data</a:t>
                      </a:r>
                      <a:endParaRPr lang="en-IN" sz="16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EDBD3E"/>
                      </a:solidFill>
                      <a:prstDash val="solid"/>
                      <a:round/>
                      <a:headEnd type="none" w="med" len="med"/>
                      <a:tailEnd type="none" w="med" len="med"/>
                    </a:lnB>
                    <a:solidFill>
                      <a:srgbClr val="5B7778"/>
                    </a:solidFill>
                  </a:tcPr>
                </a:tc>
                <a:tc>
                  <a:txBody>
                    <a:bodyPr/>
                    <a:lstStyle/>
                    <a:p>
                      <a:pPr marL="0" marR="0" algn="ctr">
                        <a:spcBef>
                          <a:spcPts val="200"/>
                        </a:spcBef>
                        <a:spcAft>
                          <a:spcPts val="200"/>
                        </a:spcAft>
                      </a:pPr>
                      <a:r>
                        <a:rPr lang="en-US" sz="1600" b="1" dirty="0" err="1">
                          <a:solidFill>
                            <a:srgbClr val="FFFFFF"/>
                          </a:solidFill>
                          <a:effectLst/>
                          <a:latin typeface="Times New Roman" panose="02020603050405020304" pitchFamily="18" charset="0"/>
                          <a:ea typeface="MS Mincho" panose="02020609040205080304" pitchFamily="49" charset="-128"/>
                          <a:cs typeface="Times New Roman" panose="02020603050405020304" pitchFamily="18" charset="0"/>
                        </a:rPr>
                        <a:t>RMSE.Testing.Data</a:t>
                      </a:r>
                      <a:endParaRPr lang="en-IN" sz="16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EDBD3E"/>
                      </a:solidFill>
                      <a:prstDash val="solid"/>
                      <a:round/>
                      <a:headEnd type="none" w="med" len="med"/>
                      <a:tailEnd type="none" w="med" len="med"/>
                    </a:lnB>
                    <a:solidFill>
                      <a:srgbClr val="5B7778"/>
                    </a:solidFill>
                  </a:tcPr>
                </a:tc>
                <a:extLst>
                  <a:ext uri="{0D108BD9-81ED-4DB2-BD59-A6C34878D82A}">
                    <a16:rowId xmlns:a16="http://schemas.microsoft.com/office/drawing/2014/main" val="1849078567"/>
                  </a:ext>
                </a:extLst>
              </a:tr>
              <a:tr h="218683">
                <a:tc>
                  <a:txBody>
                    <a:bodyPr/>
                    <a:lstStyle/>
                    <a:p>
                      <a:pPr marL="0" marR="0">
                        <a:spcBef>
                          <a:spcPts val="200"/>
                        </a:spcBef>
                        <a:spcAft>
                          <a:spcPts val="200"/>
                        </a:spcAft>
                      </a:pPr>
                      <a:r>
                        <a:rPr lang="en-US" sz="1600">
                          <a:solidFill>
                            <a:srgbClr val="000000"/>
                          </a:solidFill>
                          <a:effectLst/>
                          <a:latin typeface="Times New Roman" panose="02020603050405020304" pitchFamily="18" charset="0"/>
                          <a:ea typeface="MS Mincho" panose="02020609040205080304" pitchFamily="49" charset="-128"/>
                          <a:cs typeface="Times New Roman" panose="02020603050405020304" pitchFamily="18" charset="0"/>
                        </a:rPr>
                        <a:t>LRM with all variables</a:t>
                      </a:r>
                      <a:endParaRPr lang="en-IN" sz="16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0" marR="0" marT="0" marB="0" anchor="ctr">
                    <a:lnL w="12700" cap="flat" cmpd="sng" algn="ctr">
                      <a:solidFill>
                        <a:srgbClr val="EDBD3E"/>
                      </a:solidFill>
                      <a:prstDash val="solid"/>
                      <a:round/>
                      <a:headEnd type="none" w="med" len="med"/>
                      <a:tailEnd type="none" w="med" len="med"/>
                    </a:lnL>
                    <a:lnR w="12700" cap="flat" cmpd="sng" algn="ctr">
                      <a:solidFill>
                        <a:srgbClr val="EDBD3E"/>
                      </a:solidFill>
                      <a:prstDash val="solid"/>
                      <a:round/>
                      <a:headEnd type="none" w="med" len="med"/>
                      <a:tailEnd type="none" w="med" len="med"/>
                    </a:lnR>
                    <a:lnT w="12700" cap="flat" cmpd="sng" algn="ctr">
                      <a:solidFill>
                        <a:srgbClr val="EDBD3E"/>
                      </a:solidFill>
                      <a:prstDash val="solid"/>
                      <a:round/>
                      <a:headEnd type="none" w="med" len="med"/>
                      <a:tailEnd type="none" w="med" len="med"/>
                    </a:lnT>
                    <a:lnB w="12700" cap="flat" cmpd="sng" algn="ctr">
                      <a:solidFill>
                        <a:srgbClr val="EDBD3E"/>
                      </a:solidFill>
                      <a:prstDash val="solid"/>
                      <a:round/>
                      <a:headEnd type="none" w="med" len="med"/>
                      <a:tailEnd type="none" w="med" len="med"/>
                    </a:lnB>
                    <a:solidFill>
                      <a:srgbClr val="FFFFFF"/>
                    </a:solidFill>
                  </a:tcPr>
                </a:tc>
                <a:tc>
                  <a:txBody>
                    <a:bodyPr/>
                    <a:lstStyle/>
                    <a:p>
                      <a:pPr marL="0" marR="0" algn="ctr">
                        <a:spcBef>
                          <a:spcPts val="200"/>
                        </a:spcBef>
                        <a:spcAft>
                          <a:spcPts val="200"/>
                        </a:spcAft>
                      </a:pPr>
                      <a:r>
                        <a:rPr lang="en-US" sz="1600" dirty="0">
                          <a:solidFill>
                            <a:srgbClr val="000000"/>
                          </a:solidFill>
                          <a:effectLst/>
                          <a:highlight>
                            <a:srgbClr val="FFFF00"/>
                          </a:highlight>
                          <a:latin typeface="Times New Roman" panose="02020603050405020304" pitchFamily="18" charset="0"/>
                          <a:ea typeface="MS Mincho" panose="02020609040205080304" pitchFamily="49" charset="-128"/>
                          <a:cs typeface="Times New Roman" panose="02020603050405020304" pitchFamily="18" charset="0"/>
                        </a:rPr>
                        <a:t>21708.75</a:t>
                      </a:r>
                      <a:endParaRPr lang="en-IN" sz="1600" dirty="0">
                        <a:effectLst/>
                        <a:highlight>
                          <a:srgbClr val="FFFF00"/>
                        </a:highlight>
                        <a:latin typeface="Times New Roman" panose="02020603050405020304" pitchFamily="18" charset="0"/>
                        <a:ea typeface="MS Mincho" panose="02020609040205080304" pitchFamily="49" charset="-128"/>
                        <a:cs typeface="Times New Roman" panose="02020603050405020304" pitchFamily="18" charset="0"/>
                      </a:endParaRPr>
                    </a:p>
                  </a:txBody>
                  <a:tcPr marL="0" marR="0" marT="0" marB="0" anchor="ctr">
                    <a:lnL w="12700" cap="flat" cmpd="sng" algn="ctr">
                      <a:solidFill>
                        <a:srgbClr val="EDBD3E"/>
                      </a:solidFill>
                      <a:prstDash val="solid"/>
                      <a:round/>
                      <a:headEnd type="none" w="med" len="med"/>
                      <a:tailEnd type="none" w="med" len="med"/>
                    </a:lnL>
                    <a:lnR w="12700" cap="flat" cmpd="sng" algn="ctr">
                      <a:solidFill>
                        <a:srgbClr val="EDBD3E"/>
                      </a:solidFill>
                      <a:prstDash val="solid"/>
                      <a:round/>
                      <a:headEnd type="none" w="med" len="med"/>
                      <a:tailEnd type="none" w="med" len="med"/>
                    </a:lnR>
                    <a:lnT w="12700" cap="flat" cmpd="sng" algn="ctr">
                      <a:solidFill>
                        <a:srgbClr val="EDBD3E"/>
                      </a:solidFill>
                      <a:prstDash val="solid"/>
                      <a:round/>
                      <a:headEnd type="none" w="med" len="med"/>
                      <a:tailEnd type="none" w="med" len="med"/>
                    </a:lnT>
                    <a:lnB w="12700" cap="flat" cmpd="sng" algn="ctr">
                      <a:solidFill>
                        <a:srgbClr val="EDBD3E"/>
                      </a:solidFill>
                      <a:prstDash val="solid"/>
                      <a:round/>
                      <a:headEnd type="none" w="med" len="med"/>
                      <a:tailEnd type="none" w="med" len="med"/>
                    </a:lnB>
                    <a:solidFill>
                      <a:srgbClr val="FFFFFF"/>
                    </a:solidFill>
                  </a:tcPr>
                </a:tc>
                <a:tc>
                  <a:txBody>
                    <a:bodyPr/>
                    <a:lstStyle/>
                    <a:p>
                      <a:pPr marL="0" marR="0" algn="ctr">
                        <a:spcBef>
                          <a:spcPts val="200"/>
                        </a:spcBef>
                        <a:spcAft>
                          <a:spcPts val="200"/>
                        </a:spcAft>
                      </a:pPr>
                      <a:r>
                        <a:rPr lang="en-US" sz="1600" dirty="0">
                          <a:solidFill>
                            <a:srgbClr val="000000"/>
                          </a:solidFill>
                          <a:effectLst/>
                          <a:highlight>
                            <a:srgbClr val="FFFF00"/>
                          </a:highlight>
                          <a:latin typeface="Times New Roman" panose="02020603050405020304" pitchFamily="18" charset="0"/>
                          <a:ea typeface="MS Mincho" panose="02020609040205080304" pitchFamily="49" charset="-128"/>
                          <a:cs typeface="Times New Roman" panose="02020603050405020304" pitchFamily="18" charset="0"/>
                        </a:rPr>
                        <a:t>22190.67</a:t>
                      </a:r>
                      <a:endParaRPr lang="en-IN" sz="1600" dirty="0">
                        <a:effectLst/>
                        <a:highlight>
                          <a:srgbClr val="FFFF00"/>
                        </a:highlight>
                        <a:latin typeface="Times New Roman" panose="02020603050405020304" pitchFamily="18" charset="0"/>
                        <a:ea typeface="MS Mincho" panose="02020609040205080304" pitchFamily="49" charset="-128"/>
                        <a:cs typeface="Times New Roman" panose="02020603050405020304" pitchFamily="18" charset="0"/>
                      </a:endParaRPr>
                    </a:p>
                  </a:txBody>
                  <a:tcPr marL="0" marR="0" marT="0" marB="0" anchor="ctr">
                    <a:lnL w="12700" cap="flat" cmpd="sng" algn="ctr">
                      <a:solidFill>
                        <a:srgbClr val="EDBD3E"/>
                      </a:solidFill>
                      <a:prstDash val="solid"/>
                      <a:round/>
                      <a:headEnd type="none" w="med" len="med"/>
                      <a:tailEnd type="none" w="med" len="med"/>
                    </a:lnL>
                    <a:lnR w="12700" cap="flat" cmpd="sng" algn="ctr">
                      <a:solidFill>
                        <a:srgbClr val="EDBD3E"/>
                      </a:solidFill>
                      <a:prstDash val="solid"/>
                      <a:round/>
                      <a:headEnd type="none" w="med" len="med"/>
                      <a:tailEnd type="none" w="med" len="med"/>
                    </a:lnR>
                    <a:lnT w="12700" cap="flat" cmpd="sng" algn="ctr">
                      <a:solidFill>
                        <a:srgbClr val="EDBD3E"/>
                      </a:solidFill>
                      <a:prstDash val="solid"/>
                      <a:round/>
                      <a:headEnd type="none" w="med" len="med"/>
                      <a:tailEnd type="none" w="med" len="med"/>
                    </a:lnT>
                    <a:lnB w="12700" cap="flat" cmpd="sng" algn="ctr">
                      <a:solidFill>
                        <a:srgbClr val="EDBD3E"/>
                      </a:solidFill>
                      <a:prstDash val="solid"/>
                      <a:round/>
                      <a:headEnd type="none" w="med" len="med"/>
                      <a:tailEnd type="none" w="med" len="med"/>
                    </a:lnB>
                    <a:solidFill>
                      <a:srgbClr val="FFFFFF"/>
                    </a:solidFill>
                  </a:tcPr>
                </a:tc>
                <a:tc>
                  <a:txBody>
                    <a:bodyPr/>
                    <a:lstStyle/>
                    <a:p>
                      <a:pPr marL="0" marR="0" algn="ctr">
                        <a:spcBef>
                          <a:spcPts val="200"/>
                        </a:spcBef>
                        <a:spcAft>
                          <a:spcPts val="200"/>
                        </a:spcAft>
                      </a:pPr>
                      <a:r>
                        <a:rPr lang="en-US" sz="1600" dirty="0">
                          <a:solidFill>
                            <a:srgbClr val="000000"/>
                          </a:solidFill>
                          <a:effectLst/>
                          <a:highlight>
                            <a:srgbClr val="FFFF00"/>
                          </a:highlight>
                          <a:latin typeface="Times New Roman" panose="02020603050405020304" pitchFamily="18" charset="0"/>
                          <a:ea typeface="MS Mincho" panose="02020609040205080304" pitchFamily="49" charset="-128"/>
                          <a:cs typeface="Times New Roman" panose="02020603050405020304" pitchFamily="18" charset="0"/>
                        </a:rPr>
                        <a:t>0.3468</a:t>
                      </a:r>
                      <a:endParaRPr lang="en-IN" sz="1600" dirty="0">
                        <a:effectLst/>
                        <a:highlight>
                          <a:srgbClr val="FFFF00"/>
                        </a:highlight>
                        <a:latin typeface="Times New Roman" panose="02020603050405020304" pitchFamily="18" charset="0"/>
                        <a:ea typeface="MS Mincho" panose="02020609040205080304" pitchFamily="49" charset="-128"/>
                        <a:cs typeface="Times New Roman" panose="02020603050405020304" pitchFamily="18" charset="0"/>
                      </a:endParaRPr>
                    </a:p>
                  </a:txBody>
                  <a:tcPr marL="0" marR="0" marT="0" marB="0" anchor="ctr">
                    <a:lnL w="12700" cap="flat" cmpd="sng" algn="ctr">
                      <a:solidFill>
                        <a:srgbClr val="EDBD3E"/>
                      </a:solidFill>
                      <a:prstDash val="solid"/>
                      <a:round/>
                      <a:headEnd type="none" w="med" len="med"/>
                      <a:tailEnd type="none" w="med" len="med"/>
                    </a:lnL>
                    <a:lnR w="12700" cap="flat" cmpd="sng" algn="ctr">
                      <a:solidFill>
                        <a:srgbClr val="EDBD3E"/>
                      </a:solidFill>
                      <a:prstDash val="solid"/>
                      <a:round/>
                      <a:headEnd type="none" w="med" len="med"/>
                      <a:tailEnd type="none" w="med" len="med"/>
                    </a:lnR>
                    <a:lnT w="12700" cap="flat" cmpd="sng" algn="ctr">
                      <a:solidFill>
                        <a:srgbClr val="EDBD3E"/>
                      </a:solidFill>
                      <a:prstDash val="solid"/>
                      <a:round/>
                      <a:headEnd type="none" w="med" len="med"/>
                      <a:tailEnd type="none" w="med" len="med"/>
                    </a:lnT>
                    <a:lnB w="12700" cap="flat" cmpd="sng" algn="ctr">
                      <a:solidFill>
                        <a:srgbClr val="EDBD3E"/>
                      </a:solidFill>
                      <a:prstDash val="solid"/>
                      <a:round/>
                      <a:headEnd type="none" w="med" len="med"/>
                      <a:tailEnd type="none" w="med" len="med"/>
                    </a:lnB>
                    <a:solidFill>
                      <a:srgbClr val="FFFFFF"/>
                    </a:solidFill>
                  </a:tcPr>
                </a:tc>
                <a:tc>
                  <a:txBody>
                    <a:bodyPr/>
                    <a:lstStyle/>
                    <a:p>
                      <a:pPr marL="0" marR="0" algn="ctr">
                        <a:spcBef>
                          <a:spcPts val="200"/>
                        </a:spcBef>
                        <a:spcAft>
                          <a:spcPts val="200"/>
                        </a:spcAft>
                      </a:pPr>
                      <a:r>
                        <a:rPr lang="en-US" sz="1600" dirty="0">
                          <a:solidFill>
                            <a:srgbClr val="000000"/>
                          </a:solidFill>
                          <a:effectLst/>
                          <a:highlight>
                            <a:srgbClr val="FFFF00"/>
                          </a:highlight>
                          <a:latin typeface="Times New Roman" panose="02020603050405020304" pitchFamily="18" charset="0"/>
                          <a:ea typeface="MS Mincho" panose="02020609040205080304" pitchFamily="49" charset="-128"/>
                          <a:cs typeface="Times New Roman" panose="02020603050405020304" pitchFamily="18" charset="0"/>
                        </a:rPr>
                        <a:t>0.3396</a:t>
                      </a:r>
                      <a:endParaRPr lang="en-IN" sz="1600" dirty="0">
                        <a:effectLst/>
                        <a:highlight>
                          <a:srgbClr val="FFFF00"/>
                        </a:highlight>
                        <a:latin typeface="Times New Roman" panose="02020603050405020304" pitchFamily="18" charset="0"/>
                        <a:ea typeface="MS Mincho" panose="02020609040205080304" pitchFamily="49" charset="-128"/>
                        <a:cs typeface="Times New Roman" panose="02020603050405020304" pitchFamily="18" charset="0"/>
                      </a:endParaRPr>
                    </a:p>
                  </a:txBody>
                  <a:tcPr marL="0" marR="0" marT="0" marB="0" anchor="ctr">
                    <a:lnL w="12700" cap="flat" cmpd="sng" algn="ctr">
                      <a:solidFill>
                        <a:srgbClr val="EDBD3E"/>
                      </a:solidFill>
                      <a:prstDash val="solid"/>
                      <a:round/>
                      <a:headEnd type="none" w="med" len="med"/>
                      <a:tailEnd type="none" w="med" len="med"/>
                    </a:lnL>
                    <a:lnR w="12700" cap="flat" cmpd="sng" algn="ctr">
                      <a:solidFill>
                        <a:srgbClr val="EDBD3E"/>
                      </a:solidFill>
                      <a:prstDash val="solid"/>
                      <a:round/>
                      <a:headEnd type="none" w="med" len="med"/>
                      <a:tailEnd type="none" w="med" len="med"/>
                    </a:lnR>
                    <a:lnT w="12700" cap="flat" cmpd="sng" algn="ctr">
                      <a:solidFill>
                        <a:srgbClr val="EDBD3E"/>
                      </a:solidFill>
                      <a:prstDash val="solid"/>
                      <a:round/>
                      <a:headEnd type="none" w="med" len="med"/>
                      <a:tailEnd type="none" w="med" len="med"/>
                    </a:lnT>
                    <a:lnB w="12700" cap="flat" cmpd="sng" algn="ctr">
                      <a:solidFill>
                        <a:srgbClr val="EDBD3E"/>
                      </a:solidFill>
                      <a:prstDash val="solid"/>
                      <a:round/>
                      <a:headEnd type="none" w="med" len="med"/>
                      <a:tailEnd type="none" w="med" len="med"/>
                    </a:lnB>
                    <a:solidFill>
                      <a:srgbClr val="FFFFFF"/>
                    </a:solidFill>
                  </a:tcPr>
                </a:tc>
                <a:extLst>
                  <a:ext uri="{0D108BD9-81ED-4DB2-BD59-A6C34878D82A}">
                    <a16:rowId xmlns:a16="http://schemas.microsoft.com/office/drawing/2014/main" val="1718783436"/>
                  </a:ext>
                </a:extLst>
              </a:tr>
              <a:tr h="218683">
                <a:tc>
                  <a:txBody>
                    <a:bodyPr/>
                    <a:lstStyle/>
                    <a:p>
                      <a:pPr marL="0" marR="0">
                        <a:spcBef>
                          <a:spcPts val="200"/>
                        </a:spcBef>
                        <a:spcAft>
                          <a:spcPts val="200"/>
                        </a:spcAft>
                      </a:pPr>
                      <a:r>
                        <a:rPr lang="en-US" sz="1600" dirty="0">
                          <a:solidFill>
                            <a:srgbClr val="000000"/>
                          </a:solidFill>
                          <a:effectLst/>
                          <a:latin typeface="Times New Roman" panose="02020603050405020304" pitchFamily="18" charset="0"/>
                          <a:ea typeface="MS Mincho" panose="02020609040205080304" pitchFamily="49" charset="-128"/>
                          <a:cs typeface="Times New Roman" panose="02020603050405020304" pitchFamily="18" charset="0"/>
                        </a:rPr>
                        <a:t>LRM with sig. variables</a:t>
                      </a:r>
                      <a:endParaRPr lang="en-IN" sz="16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0" marR="0" marT="0" marB="0" anchor="ctr">
                    <a:lnL w="12700" cap="flat" cmpd="sng" algn="ctr">
                      <a:solidFill>
                        <a:srgbClr val="EDBD3E"/>
                      </a:solidFill>
                      <a:prstDash val="solid"/>
                      <a:round/>
                      <a:headEnd type="none" w="med" len="med"/>
                      <a:tailEnd type="none" w="med" len="med"/>
                    </a:lnL>
                    <a:lnR w="12700" cap="flat" cmpd="sng" algn="ctr">
                      <a:solidFill>
                        <a:srgbClr val="EDBD3E"/>
                      </a:solidFill>
                      <a:prstDash val="solid"/>
                      <a:round/>
                      <a:headEnd type="none" w="med" len="med"/>
                      <a:tailEnd type="none" w="med" len="med"/>
                    </a:lnR>
                    <a:lnT w="12700" cap="flat" cmpd="sng" algn="ctr">
                      <a:solidFill>
                        <a:srgbClr val="EDBD3E"/>
                      </a:solidFill>
                      <a:prstDash val="solid"/>
                      <a:round/>
                      <a:headEnd type="none" w="med" len="med"/>
                      <a:tailEnd type="none" w="med" len="med"/>
                    </a:lnT>
                    <a:lnB w="12700" cap="flat" cmpd="sng" algn="ctr">
                      <a:solidFill>
                        <a:srgbClr val="EDBD3E"/>
                      </a:solidFill>
                      <a:prstDash val="solid"/>
                      <a:round/>
                      <a:headEnd type="none" w="med" len="med"/>
                      <a:tailEnd type="none" w="med" len="med"/>
                    </a:lnB>
                    <a:solidFill>
                      <a:srgbClr val="EFEFEF"/>
                    </a:solidFill>
                  </a:tcPr>
                </a:tc>
                <a:tc>
                  <a:txBody>
                    <a:bodyPr/>
                    <a:lstStyle/>
                    <a:p>
                      <a:pPr marL="0" marR="0" algn="ctr">
                        <a:spcBef>
                          <a:spcPts val="200"/>
                        </a:spcBef>
                        <a:spcAft>
                          <a:spcPts val="200"/>
                        </a:spcAft>
                      </a:pPr>
                      <a:r>
                        <a:rPr lang="en-US" sz="1600">
                          <a:solidFill>
                            <a:srgbClr val="000000"/>
                          </a:solidFill>
                          <a:effectLst/>
                          <a:latin typeface="Times New Roman" panose="02020603050405020304" pitchFamily="18" charset="0"/>
                          <a:ea typeface="MS Mincho" panose="02020609040205080304" pitchFamily="49" charset="-128"/>
                          <a:cs typeface="Times New Roman" panose="02020603050405020304" pitchFamily="18" charset="0"/>
                        </a:rPr>
                        <a:t>22278.28</a:t>
                      </a:r>
                      <a:endParaRPr lang="en-IN" sz="16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0" marR="0" marT="0" marB="0" anchor="ctr">
                    <a:lnL w="12700" cap="flat" cmpd="sng" algn="ctr">
                      <a:solidFill>
                        <a:srgbClr val="EDBD3E"/>
                      </a:solidFill>
                      <a:prstDash val="solid"/>
                      <a:round/>
                      <a:headEnd type="none" w="med" len="med"/>
                      <a:tailEnd type="none" w="med" len="med"/>
                    </a:lnL>
                    <a:lnR w="12700" cap="flat" cmpd="sng" algn="ctr">
                      <a:solidFill>
                        <a:srgbClr val="EDBD3E"/>
                      </a:solidFill>
                      <a:prstDash val="solid"/>
                      <a:round/>
                      <a:headEnd type="none" w="med" len="med"/>
                      <a:tailEnd type="none" w="med" len="med"/>
                    </a:lnR>
                    <a:lnT w="12700" cap="flat" cmpd="sng" algn="ctr">
                      <a:solidFill>
                        <a:srgbClr val="EDBD3E"/>
                      </a:solidFill>
                      <a:prstDash val="solid"/>
                      <a:round/>
                      <a:headEnd type="none" w="med" len="med"/>
                      <a:tailEnd type="none" w="med" len="med"/>
                    </a:lnT>
                    <a:lnB w="12700" cap="flat" cmpd="sng" algn="ctr">
                      <a:solidFill>
                        <a:srgbClr val="EDBD3E"/>
                      </a:solidFill>
                      <a:prstDash val="solid"/>
                      <a:round/>
                      <a:headEnd type="none" w="med" len="med"/>
                      <a:tailEnd type="none" w="med" len="med"/>
                    </a:lnB>
                    <a:solidFill>
                      <a:srgbClr val="EFEFEF"/>
                    </a:solidFill>
                  </a:tcPr>
                </a:tc>
                <a:tc>
                  <a:txBody>
                    <a:bodyPr/>
                    <a:lstStyle/>
                    <a:p>
                      <a:pPr marL="0" marR="0" algn="ctr">
                        <a:spcBef>
                          <a:spcPts val="200"/>
                        </a:spcBef>
                        <a:spcAft>
                          <a:spcPts val="200"/>
                        </a:spcAft>
                      </a:pPr>
                      <a:r>
                        <a:rPr lang="en-US" sz="1600">
                          <a:solidFill>
                            <a:srgbClr val="000000"/>
                          </a:solidFill>
                          <a:effectLst/>
                          <a:latin typeface="Times New Roman" panose="02020603050405020304" pitchFamily="18" charset="0"/>
                          <a:ea typeface="MS Mincho" panose="02020609040205080304" pitchFamily="49" charset="-128"/>
                          <a:cs typeface="Times New Roman" panose="02020603050405020304" pitchFamily="18" charset="0"/>
                        </a:rPr>
                        <a:t>22369.68</a:t>
                      </a:r>
                      <a:endParaRPr lang="en-IN" sz="16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0" marR="0" marT="0" marB="0" anchor="ctr">
                    <a:lnL w="12700" cap="flat" cmpd="sng" algn="ctr">
                      <a:solidFill>
                        <a:srgbClr val="EDBD3E"/>
                      </a:solidFill>
                      <a:prstDash val="solid"/>
                      <a:round/>
                      <a:headEnd type="none" w="med" len="med"/>
                      <a:tailEnd type="none" w="med" len="med"/>
                    </a:lnL>
                    <a:lnR w="12700" cap="flat" cmpd="sng" algn="ctr">
                      <a:solidFill>
                        <a:srgbClr val="EDBD3E"/>
                      </a:solidFill>
                      <a:prstDash val="solid"/>
                      <a:round/>
                      <a:headEnd type="none" w="med" len="med"/>
                      <a:tailEnd type="none" w="med" len="med"/>
                    </a:lnR>
                    <a:lnT w="12700" cap="flat" cmpd="sng" algn="ctr">
                      <a:solidFill>
                        <a:srgbClr val="EDBD3E"/>
                      </a:solidFill>
                      <a:prstDash val="solid"/>
                      <a:round/>
                      <a:headEnd type="none" w="med" len="med"/>
                      <a:tailEnd type="none" w="med" len="med"/>
                    </a:lnT>
                    <a:lnB w="12700" cap="flat" cmpd="sng" algn="ctr">
                      <a:solidFill>
                        <a:srgbClr val="EDBD3E"/>
                      </a:solidFill>
                      <a:prstDash val="solid"/>
                      <a:round/>
                      <a:headEnd type="none" w="med" len="med"/>
                      <a:tailEnd type="none" w="med" len="med"/>
                    </a:lnB>
                    <a:solidFill>
                      <a:srgbClr val="EFEFEF"/>
                    </a:solidFill>
                  </a:tcPr>
                </a:tc>
                <a:tc>
                  <a:txBody>
                    <a:bodyPr/>
                    <a:lstStyle/>
                    <a:p>
                      <a:pPr marL="0" marR="0" algn="ctr">
                        <a:spcBef>
                          <a:spcPts val="200"/>
                        </a:spcBef>
                        <a:spcAft>
                          <a:spcPts val="200"/>
                        </a:spcAft>
                      </a:pPr>
                      <a:r>
                        <a:rPr lang="en-US" sz="1600">
                          <a:solidFill>
                            <a:srgbClr val="000000"/>
                          </a:solidFill>
                          <a:effectLst/>
                          <a:latin typeface="Times New Roman" panose="02020603050405020304" pitchFamily="18" charset="0"/>
                          <a:ea typeface="MS Mincho" panose="02020609040205080304" pitchFamily="49" charset="-128"/>
                          <a:cs typeface="Times New Roman" panose="02020603050405020304" pitchFamily="18" charset="0"/>
                        </a:rPr>
                        <a:t>0.3506</a:t>
                      </a:r>
                      <a:endParaRPr lang="en-IN" sz="16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0" marR="0" marT="0" marB="0" anchor="ctr">
                    <a:lnL w="12700" cap="flat" cmpd="sng" algn="ctr">
                      <a:solidFill>
                        <a:srgbClr val="EDBD3E"/>
                      </a:solidFill>
                      <a:prstDash val="solid"/>
                      <a:round/>
                      <a:headEnd type="none" w="med" len="med"/>
                      <a:tailEnd type="none" w="med" len="med"/>
                    </a:lnL>
                    <a:lnR w="12700" cap="flat" cmpd="sng" algn="ctr">
                      <a:solidFill>
                        <a:srgbClr val="EDBD3E"/>
                      </a:solidFill>
                      <a:prstDash val="solid"/>
                      <a:round/>
                      <a:headEnd type="none" w="med" len="med"/>
                      <a:tailEnd type="none" w="med" len="med"/>
                    </a:lnR>
                    <a:lnT w="12700" cap="flat" cmpd="sng" algn="ctr">
                      <a:solidFill>
                        <a:srgbClr val="EDBD3E"/>
                      </a:solidFill>
                      <a:prstDash val="solid"/>
                      <a:round/>
                      <a:headEnd type="none" w="med" len="med"/>
                      <a:tailEnd type="none" w="med" len="med"/>
                    </a:lnT>
                    <a:lnB w="12700" cap="flat" cmpd="sng" algn="ctr">
                      <a:solidFill>
                        <a:srgbClr val="EDBD3E"/>
                      </a:solidFill>
                      <a:prstDash val="solid"/>
                      <a:round/>
                      <a:headEnd type="none" w="med" len="med"/>
                      <a:tailEnd type="none" w="med" len="med"/>
                    </a:lnB>
                    <a:solidFill>
                      <a:srgbClr val="EFEFEF"/>
                    </a:solidFill>
                  </a:tcPr>
                </a:tc>
                <a:tc>
                  <a:txBody>
                    <a:bodyPr/>
                    <a:lstStyle/>
                    <a:p>
                      <a:pPr marL="0" marR="0" algn="ctr">
                        <a:spcBef>
                          <a:spcPts val="200"/>
                        </a:spcBef>
                        <a:spcAft>
                          <a:spcPts val="200"/>
                        </a:spcAft>
                      </a:pPr>
                      <a:r>
                        <a:rPr lang="en-US" sz="1600">
                          <a:solidFill>
                            <a:srgbClr val="000000"/>
                          </a:solidFill>
                          <a:effectLst/>
                          <a:latin typeface="Times New Roman" panose="02020603050405020304" pitchFamily="18" charset="0"/>
                          <a:ea typeface="MS Mincho" panose="02020609040205080304" pitchFamily="49" charset="-128"/>
                          <a:cs typeface="Times New Roman" panose="02020603050405020304" pitchFamily="18" charset="0"/>
                        </a:rPr>
                        <a:t>0.3431</a:t>
                      </a:r>
                      <a:endParaRPr lang="en-IN" sz="16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0" marR="0" marT="0" marB="0" anchor="ctr">
                    <a:lnL w="12700" cap="flat" cmpd="sng" algn="ctr">
                      <a:solidFill>
                        <a:srgbClr val="EDBD3E"/>
                      </a:solidFill>
                      <a:prstDash val="solid"/>
                      <a:round/>
                      <a:headEnd type="none" w="med" len="med"/>
                      <a:tailEnd type="none" w="med" len="med"/>
                    </a:lnL>
                    <a:lnR w="12700" cap="flat" cmpd="sng" algn="ctr">
                      <a:solidFill>
                        <a:srgbClr val="EDBD3E"/>
                      </a:solidFill>
                      <a:prstDash val="solid"/>
                      <a:round/>
                      <a:headEnd type="none" w="med" len="med"/>
                      <a:tailEnd type="none" w="med" len="med"/>
                    </a:lnR>
                    <a:lnT w="12700" cap="flat" cmpd="sng" algn="ctr">
                      <a:solidFill>
                        <a:srgbClr val="EDBD3E"/>
                      </a:solidFill>
                      <a:prstDash val="solid"/>
                      <a:round/>
                      <a:headEnd type="none" w="med" len="med"/>
                      <a:tailEnd type="none" w="med" len="med"/>
                    </a:lnT>
                    <a:lnB w="12700" cap="flat" cmpd="sng" algn="ctr">
                      <a:solidFill>
                        <a:srgbClr val="EDBD3E"/>
                      </a:solidFill>
                      <a:prstDash val="solid"/>
                      <a:round/>
                      <a:headEnd type="none" w="med" len="med"/>
                      <a:tailEnd type="none" w="med" len="med"/>
                    </a:lnB>
                    <a:solidFill>
                      <a:srgbClr val="EFEFEF"/>
                    </a:solidFill>
                  </a:tcPr>
                </a:tc>
                <a:extLst>
                  <a:ext uri="{0D108BD9-81ED-4DB2-BD59-A6C34878D82A}">
                    <a16:rowId xmlns:a16="http://schemas.microsoft.com/office/drawing/2014/main" val="1655384074"/>
                  </a:ext>
                </a:extLst>
              </a:tr>
              <a:tr h="218683">
                <a:tc>
                  <a:txBody>
                    <a:bodyPr/>
                    <a:lstStyle/>
                    <a:p>
                      <a:pPr marL="0" marR="0">
                        <a:spcBef>
                          <a:spcPts val="200"/>
                        </a:spcBef>
                        <a:spcAft>
                          <a:spcPts val="200"/>
                        </a:spcAft>
                      </a:pPr>
                      <a:r>
                        <a:rPr lang="en-US" sz="1600" dirty="0">
                          <a:solidFill>
                            <a:srgbClr val="000000"/>
                          </a:solidFill>
                          <a:effectLst/>
                          <a:latin typeface="Times New Roman" panose="02020603050405020304" pitchFamily="18" charset="0"/>
                          <a:ea typeface="MS Mincho" panose="02020609040205080304" pitchFamily="49" charset="-128"/>
                          <a:cs typeface="Times New Roman" panose="02020603050405020304" pitchFamily="18" charset="0"/>
                        </a:rPr>
                        <a:t>LRM with 10 variables</a:t>
                      </a:r>
                      <a:endParaRPr lang="en-IN" sz="16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0" marR="0" marT="0" marB="0" anchor="ctr">
                    <a:lnL w="12700" cap="flat" cmpd="sng" algn="ctr">
                      <a:solidFill>
                        <a:srgbClr val="EDBD3E"/>
                      </a:solidFill>
                      <a:prstDash val="solid"/>
                      <a:round/>
                      <a:headEnd type="none" w="med" len="med"/>
                      <a:tailEnd type="none" w="med" len="med"/>
                    </a:lnL>
                    <a:lnR w="12700" cap="flat" cmpd="sng" algn="ctr">
                      <a:solidFill>
                        <a:srgbClr val="EDBD3E"/>
                      </a:solidFill>
                      <a:prstDash val="solid"/>
                      <a:round/>
                      <a:headEnd type="none" w="med" len="med"/>
                      <a:tailEnd type="none" w="med" len="med"/>
                    </a:lnR>
                    <a:lnT w="12700" cap="flat" cmpd="sng" algn="ctr">
                      <a:solidFill>
                        <a:srgbClr val="EDBD3E"/>
                      </a:solidFill>
                      <a:prstDash val="solid"/>
                      <a:round/>
                      <a:headEnd type="none" w="med" len="med"/>
                      <a:tailEnd type="none" w="med" len="med"/>
                    </a:lnT>
                    <a:lnB w="12700" cap="flat" cmpd="sng" algn="ctr">
                      <a:solidFill>
                        <a:srgbClr val="EDBD3E"/>
                      </a:solidFill>
                      <a:prstDash val="solid"/>
                      <a:round/>
                      <a:headEnd type="none" w="med" len="med"/>
                      <a:tailEnd type="none" w="med" len="med"/>
                    </a:lnB>
                    <a:solidFill>
                      <a:srgbClr val="FFFFFF"/>
                    </a:solidFill>
                  </a:tcPr>
                </a:tc>
                <a:tc>
                  <a:txBody>
                    <a:bodyPr/>
                    <a:lstStyle/>
                    <a:p>
                      <a:pPr marL="0" marR="0" algn="ctr">
                        <a:spcBef>
                          <a:spcPts val="200"/>
                        </a:spcBef>
                        <a:spcAft>
                          <a:spcPts val="200"/>
                        </a:spcAft>
                      </a:pPr>
                      <a:r>
                        <a:rPr lang="en-US" sz="1600">
                          <a:solidFill>
                            <a:srgbClr val="000000"/>
                          </a:solidFill>
                          <a:effectLst/>
                          <a:latin typeface="Times New Roman" panose="02020603050405020304" pitchFamily="18" charset="0"/>
                          <a:ea typeface="MS Mincho" panose="02020609040205080304" pitchFamily="49" charset="-128"/>
                          <a:cs typeface="Times New Roman" panose="02020603050405020304" pitchFamily="18" charset="0"/>
                        </a:rPr>
                        <a:t>24641.65</a:t>
                      </a:r>
                      <a:endParaRPr lang="en-IN" sz="16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0" marR="0" marT="0" marB="0" anchor="ctr">
                    <a:lnL w="12700" cap="flat" cmpd="sng" algn="ctr">
                      <a:solidFill>
                        <a:srgbClr val="EDBD3E"/>
                      </a:solidFill>
                      <a:prstDash val="solid"/>
                      <a:round/>
                      <a:headEnd type="none" w="med" len="med"/>
                      <a:tailEnd type="none" w="med" len="med"/>
                    </a:lnL>
                    <a:lnR w="12700" cap="flat" cmpd="sng" algn="ctr">
                      <a:solidFill>
                        <a:srgbClr val="EDBD3E"/>
                      </a:solidFill>
                      <a:prstDash val="solid"/>
                      <a:round/>
                      <a:headEnd type="none" w="med" len="med"/>
                      <a:tailEnd type="none" w="med" len="med"/>
                    </a:lnR>
                    <a:lnT w="12700" cap="flat" cmpd="sng" algn="ctr">
                      <a:solidFill>
                        <a:srgbClr val="EDBD3E"/>
                      </a:solidFill>
                      <a:prstDash val="solid"/>
                      <a:round/>
                      <a:headEnd type="none" w="med" len="med"/>
                      <a:tailEnd type="none" w="med" len="med"/>
                    </a:lnT>
                    <a:lnB w="12700" cap="flat" cmpd="sng" algn="ctr">
                      <a:solidFill>
                        <a:srgbClr val="EDBD3E"/>
                      </a:solidFill>
                      <a:prstDash val="solid"/>
                      <a:round/>
                      <a:headEnd type="none" w="med" len="med"/>
                      <a:tailEnd type="none" w="med" len="med"/>
                    </a:lnB>
                    <a:solidFill>
                      <a:srgbClr val="FFFFFF"/>
                    </a:solidFill>
                  </a:tcPr>
                </a:tc>
                <a:tc>
                  <a:txBody>
                    <a:bodyPr/>
                    <a:lstStyle/>
                    <a:p>
                      <a:pPr marL="0" marR="0" algn="ctr">
                        <a:spcBef>
                          <a:spcPts val="200"/>
                        </a:spcBef>
                        <a:spcAft>
                          <a:spcPts val="200"/>
                        </a:spcAft>
                      </a:pPr>
                      <a:r>
                        <a:rPr lang="en-US" sz="1600">
                          <a:solidFill>
                            <a:srgbClr val="000000"/>
                          </a:solidFill>
                          <a:effectLst/>
                          <a:latin typeface="Times New Roman" panose="02020603050405020304" pitchFamily="18" charset="0"/>
                          <a:ea typeface="MS Mincho" panose="02020609040205080304" pitchFamily="49" charset="-128"/>
                          <a:cs typeface="Times New Roman" panose="02020603050405020304" pitchFamily="18" charset="0"/>
                        </a:rPr>
                        <a:t>24741.36</a:t>
                      </a:r>
                      <a:endParaRPr lang="en-IN" sz="16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0" marR="0" marT="0" marB="0" anchor="ctr">
                    <a:lnL w="12700" cap="flat" cmpd="sng" algn="ctr">
                      <a:solidFill>
                        <a:srgbClr val="EDBD3E"/>
                      </a:solidFill>
                      <a:prstDash val="solid"/>
                      <a:round/>
                      <a:headEnd type="none" w="med" len="med"/>
                      <a:tailEnd type="none" w="med" len="med"/>
                    </a:lnL>
                    <a:lnR w="12700" cap="flat" cmpd="sng" algn="ctr">
                      <a:solidFill>
                        <a:srgbClr val="EDBD3E"/>
                      </a:solidFill>
                      <a:prstDash val="solid"/>
                      <a:round/>
                      <a:headEnd type="none" w="med" len="med"/>
                      <a:tailEnd type="none" w="med" len="med"/>
                    </a:lnR>
                    <a:lnT w="12700" cap="flat" cmpd="sng" algn="ctr">
                      <a:solidFill>
                        <a:srgbClr val="EDBD3E"/>
                      </a:solidFill>
                      <a:prstDash val="solid"/>
                      <a:round/>
                      <a:headEnd type="none" w="med" len="med"/>
                      <a:tailEnd type="none" w="med" len="med"/>
                    </a:lnT>
                    <a:lnB w="12700" cap="flat" cmpd="sng" algn="ctr">
                      <a:solidFill>
                        <a:srgbClr val="EDBD3E"/>
                      </a:solidFill>
                      <a:prstDash val="solid"/>
                      <a:round/>
                      <a:headEnd type="none" w="med" len="med"/>
                      <a:tailEnd type="none" w="med" len="med"/>
                    </a:lnB>
                    <a:solidFill>
                      <a:srgbClr val="FFFFFF"/>
                    </a:solidFill>
                  </a:tcPr>
                </a:tc>
                <a:tc>
                  <a:txBody>
                    <a:bodyPr/>
                    <a:lstStyle/>
                    <a:p>
                      <a:pPr marL="0" marR="0" algn="ctr">
                        <a:spcBef>
                          <a:spcPts val="200"/>
                        </a:spcBef>
                        <a:spcAft>
                          <a:spcPts val="200"/>
                        </a:spcAft>
                      </a:pPr>
                      <a:r>
                        <a:rPr lang="en-US" sz="1600">
                          <a:solidFill>
                            <a:srgbClr val="000000"/>
                          </a:solidFill>
                          <a:effectLst/>
                          <a:latin typeface="Times New Roman" panose="02020603050405020304" pitchFamily="18" charset="0"/>
                          <a:ea typeface="MS Mincho" panose="02020609040205080304" pitchFamily="49" charset="-128"/>
                          <a:cs typeface="Times New Roman" panose="02020603050405020304" pitchFamily="18" charset="0"/>
                        </a:rPr>
                        <a:t>0.3647</a:t>
                      </a:r>
                      <a:endParaRPr lang="en-IN" sz="16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0" marR="0" marT="0" marB="0" anchor="ctr">
                    <a:lnL w="12700" cap="flat" cmpd="sng" algn="ctr">
                      <a:solidFill>
                        <a:srgbClr val="EDBD3E"/>
                      </a:solidFill>
                      <a:prstDash val="solid"/>
                      <a:round/>
                      <a:headEnd type="none" w="med" len="med"/>
                      <a:tailEnd type="none" w="med" len="med"/>
                    </a:lnL>
                    <a:lnR w="12700" cap="flat" cmpd="sng" algn="ctr">
                      <a:solidFill>
                        <a:srgbClr val="EDBD3E"/>
                      </a:solidFill>
                      <a:prstDash val="solid"/>
                      <a:round/>
                      <a:headEnd type="none" w="med" len="med"/>
                      <a:tailEnd type="none" w="med" len="med"/>
                    </a:lnR>
                    <a:lnT w="12700" cap="flat" cmpd="sng" algn="ctr">
                      <a:solidFill>
                        <a:srgbClr val="EDBD3E"/>
                      </a:solidFill>
                      <a:prstDash val="solid"/>
                      <a:round/>
                      <a:headEnd type="none" w="med" len="med"/>
                      <a:tailEnd type="none" w="med" len="med"/>
                    </a:lnT>
                    <a:lnB w="12700" cap="flat" cmpd="sng" algn="ctr">
                      <a:solidFill>
                        <a:srgbClr val="EDBD3E"/>
                      </a:solidFill>
                      <a:prstDash val="solid"/>
                      <a:round/>
                      <a:headEnd type="none" w="med" len="med"/>
                      <a:tailEnd type="none" w="med" len="med"/>
                    </a:lnB>
                    <a:solidFill>
                      <a:srgbClr val="FFFFFF"/>
                    </a:solidFill>
                  </a:tcPr>
                </a:tc>
                <a:tc>
                  <a:txBody>
                    <a:bodyPr/>
                    <a:lstStyle/>
                    <a:p>
                      <a:pPr marL="0" marR="0" algn="ctr">
                        <a:spcBef>
                          <a:spcPts val="200"/>
                        </a:spcBef>
                        <a:spcAft>
                          <a:spcPts val="200"/>
                        </a:spcAft>
                      </a:pPr>
                      <a:r>
                        <a:rPr lang="en-US" sz="1600">
                          <a:solidFill>
                            <a:srgbClr val="000000"/>
                          </a:solidFill>
                          <a:effectLst/>
                          <a:latin typeface="Times New Roman" panose="02020603050405020304" pitchFamily="18" charset="0"/>
                          <a:ea typeface="MS Mincho" panose="02020609040205080304" pitchFamily="49" charset="-128"/>
                          <a:cs typeface="Times New Roman" panose="02020603050405020304" pitchFamily="18" charset="0"/>
                        </a:rPr>
                        <a:t>0.356</a:t>
                      </a:r>
                      <a:endParaRPr lang="en-IN" sz="16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0" marR="0" marT="0" marB="0" anchor="ctr">
                    <a:lnL w="12700" cap="flat" cmpd="sng" algn="ctr">
                      <a:solidFill>
                        <a:srgbClr val="EDBD3E"/>
                      </a:solidFill>
                      <a:prstDash val="solid"/>
                      <a:round/>
                      <a:headEnd type="none" w="med" len="med"/>
                      <a:tailEnd type="none" w="med" len="med"/>
                    </a:lnL>
                    <a:lnR w="12700" cap="flat" cmpd="sng" algn="ctr">
                      <a:solidFill>
                        <a:srgbClr val="EDBD3E"/>
                      </a:solidFill>
                      <a:prstDash val="solid"/>
                      <a:round/>
                      <a:headEnd type="none" w="med" len="med"/>
                      <a:tailEnd type="none" w="med" len="med"/>
                    </a:lnR>
                    <a:lnT w="12700" cap="flat" cmpd="sng" algn="ctr">
                      <a:solidFill>
                        <a:srgbClr val="EDBD3E"/>
                      </a:solidFill>
                      <a:prstDash val="solid"/>
                      <a:round/>
                      <a:headEnd type="none" w="med" len="med"/>
                      <a:tailEnd type="none" w="med" len="med"/>
                    </a:lnT>
                    <a:lnB w="12700" cap="flat" cmpd="sng" algn="ctr">
                      <a:solidFill>
                        <a:srgbClr val="EDBD3E"/>
                      </a:solidFill>
                      <a:prstDash val="solid"/>
                      <a:round/>
                      <a:headEnd type="none" w="med" len="med"/>
                      <a:tailEnd type="none" w="med" len="med"/>
                    </a:lnB>
                    <a:solidFill>
                      <a:srgbClr val="FFFFFF"/>
                    </a:solidFill>
                  </a:tcPr>
                </a:tc>
                <a:extLst>
                  <a:ext uri="{0D108BD9-81ED-4DB2-BD59-A6C34878D82A}">
                    <a16:rowId xmlns:a16="http://schemas.microsoft.com/office/drawing/2014/main" val="4136175738"/>
                  </a:ext>
                </a:extLst>
              </a:tr>
              <a:tr h="437366">
                <a:tc>
                  <a:txBody>
                    <a:bodyPr/>
                    <a:lstStyle/>
                    <a:p>
                      <a:pPr marL="0" marR="0">
                        <a:spcBef>
                          <a:spcPts val="200"/>
                        </a:spcBef>
                        <a:spcAft>
                          <a:spcPts val="200"/>
                        </a:spcAft>
                      </a:pPr>
                      <a:r>
                        <a:rPr lang="en-US" sz="1600" dirty="0">
                          <a:solidFill>
                            <a:srgbClr val="000000"/>
                          </a:solidFill>
                          <a:effectLst/>
                          <a:latin typeface="Times New Roman" panose="02020603050405020304" pitchFamily="18" charset="0"/>
                          <a:ea typeface="MS Mincho" panose="02020609040205080304" pitchFamily="49" charset="-128"/>
                          <a:cs typeface="Times New Roman" panose="02020603050405020304" pitchFamily="18" charset="0"/>
                        </a:rPr>
                        <a:t>LASSO Regression Model</a:t>
                      </a:r>
                      <a:endParaRPr lang="en-IN" sz="16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0" marR="0" marT="0" marB="0" anchor="ctr">
                    <a:lnL w="12700" cap="flat" cmpd="sng" algn="ctr">
                      <a:solidFill>
                        <a:srgbClr val="EDBD3E"/>
                      </a:solidFill>
                      <a:prstDash val="solid"/>
                      <a:round/>
                      <a:headEnd type="none" w="med" len="med"/>
                      <a:tailEnd type="none" w="med" len="med"/>
                    </a:lnL>
                    <a:lnR w="12700" cap="flat" cmpd="sng" algn="ctr">
                      <a:solidFill>
                        <a:srgbClr val="EDBD3E"/>
                      </a:solidFill>
                      <a:prstDash val="solid"/>
                      <a:round/>
                      <a:headEnd type="none" w="med" len="med"/>
                      <a:tailEnd type="none" w="med" len="med"/>
                    </a:lnR>
                    <a:lnT w="12700" cap="flat" cmpd="sng" algn="ctr">
                      <a:solidFill>
                        <a:srgbClr val="EDBD3E"/>
                      </a:solidFill>
                      <a:prstDash val="solid"/>
                      <a:round/>
                      <a:headEnd type="none" w="med" len="med"/>
                      <a:tailEnd type="none" w="med" len="med"/>
                    </a:lnT>
                    <a:lnB w="12700" cap="flat" cmpd="sng" algn="ctr">
                      <a:solidFill>
                        <a:srgbClr val="EDBD3E"/>
                      </a:solidFill>
                      <a:prstDash val="solid"/>
                      <a:round/>
                      <a:headEnd type="none" w="med" len="med"/>
                      <a:tailEnd type="none" w="med" len="med"/>
                    </a:lnB>
                    <a:solidFill>
                      <a:srgbClr val="EFEFEF"/>
                    </a:solidFill>
                  </a:tcPr>
                </a:tc>
                <a:tc>
                  <a:txBody>
                    <a:bodyPr/>
                    <a:lstStyle/>
                    <a:p>
                      <a:pPr marL="0" marR="0" algn="ctr">
                        <a:spcBef>
                          <a:spcPts val="200"/>
                        </a:spcBef>
                        <a:spcAft>
                          <a:spcPts val="200"/>
                        </a:spcAft>
                      </a:pPr>
                      <a:r>
                        <a:rPr lang="en-US" sz="1600" dirty="0">
                          <a:effectLst/>
                          <a:latin typeface="Times New Roman" panose="02020603050405020304" pitchFamily="18" charset="0"/>
                          <a:ea typeface="MS Mincho" panose="02020609040205080304" pitchFamily="49" charset="-128"/>
                          <a:cs typeface="Times New Roman" panose="02020603050405020304" pitchFamily="18" charset="0"/>
                        </a:rPr>
                        <a:t> </a:t>
                      </a:r>
                      <a:endParaRPr lang="en-IN" sz="16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0" marR="0" marT="0" marB="0" anchor="ctr">
                    <a:lnL w="12700" cap="flat" cmpd="sng" algn="ctr">
                      <a:solidFill>
                        <a:srgbClr val="EDBD3E"/>
                      </a:solidFill>
                      <a:prstDash val="solid"/>
                      <a:round/>
                      <a:headEnd type="none" w="med" len="med"/>
                      <a:tailEnd type="none" w="med" len="med"/>
                    </a:lnL>
                    <a:lnR w="12700" cap="flat" cmpd="sng" algn="ctr">
                      <a:solidFill>
                        <a:srgbClr val="EDBD3E"/>
                      </a:solidFill>
                      <a:prstDash val="solid"/>
                      <a:round/>
                      <a:headEnd type="none" w="med" len="med"/>
                      <a:tailEnd type="none" w="med" len="med"/>
                    </a:lnR>
                    <a:lnT w="12700" cap="flat" cmpd="sng" algn="ctr">
                      <a:solidFill>
                        <a:srgbClr val="EDBD3E"/>
                      </a:solidFill>
                      <a:prstDash val="solid"/>
                      <a:round/>
                      <a:headEnd type="none" w="med" len="med"/>
                      <a:tailEnd type="none" w="med" len="med"/>
                    </a:lnT>
                    <a:lnB w="12700" cap="flat" cmpd="sng" algn="ctr">
                      <a:solidFill>
                        <a:srgbClr val="EDBD3E"/>
                      </a:solidFill>
                      <a:prstDash val="solid"/>
                      <a:round/>
                      <a:headEnd type="none" w="med" len="med"/>
                      <a:tailEnd type="none" w="med" len="med"/>
                    </a:lnB>
                    <a:solidFill>
                      <a:srgbClr val="EFEFEF"/>
                    </a:solidFill>
                  </a:tcPr>
                </a:tc>
                <a:tc>
                  <a:txBody>
                    <a:bodyPr/>
                    <a:lstStyle/>
                    <a:p>
                      <a:pPr marL="0" marR="0" algn="ctr">
                        <a:spcBef>
                          <a:spcPts val="200"/>
                        </a:spcBef>
                        <a:spcAft>
                          <a:spcPts val="200"/>
                        </a:spcAft>
                      </a:pPr>
                      <a:r>
                        <a:rPr lang="en-US" sz="1600">
                          <a:effectLst/>
                          <a:latin typeface="Times New Roman" panose="02020603050405020304" pitchFamily="18" charset="0"/>
                          <a:ea typeface="MS Mincho" panose="02020609040205080304" pitchFamily="49" charset="-128"/>
                          <a:cs typeface="Times New Roman" panose="02020603050405020304" pitchFamily="18" charset="0"/>
                        </a:rPr>
                        <a:t> </a:t>
                      </a:r>
                      <a:endParaRPr lang="en-IN" sz="16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0" marR="0" marT="0" marB="0" anchor="ctr">
                    <a:lnL w="12700" cap="flat" cmpd="sng" algn="ctr">
                      <a:solidFill>
                        <a:srgbClr val="EDBD3E"/>
                      </a:solidFill>
                      <a:prstDash val="solid"/>
                      <a:round/>
                      <a:headEnd type="none" w="med" len="med"/>
                      <a:tailEnd type="none" w="med" len="med"/>
                    </a:lnL>
                    <a:lnR w="12700" cap="flat" cmpd="sng" algn="ctr">
                      <a:solidFill>
                        <a:srgbClr val="EDBD3E"/>
                      </a:solidFill>
                      <a:prstDash val="solid"/>
                      <a:round/>
                      <a:headEnd type="none" w="med" len="med"/>
                      <a:tailEnd type="none" w="med" len="med"/>
                    </a:lnR>
                    <a:lnT w="12700" cap="flat" cmpd="sng" algn="ctr">
                      <a:solidFill>
                        <a:srgbClr val="EDBD3E"/>
                      </a:solidFill>
                      <a:prstDash val="solid"/>
                      <a:round/>
                      <a:headEnd type="none" w="med" len="med"/>
                      <a:tailEnd type="none" w="med" len="med"/>
                    </a:lnT>
                    <a:lnB w="12700" cap="flat" cmpd="sng" algn="ctr">
                      <a:solidFill>
                        <a:srgbClr val="EDBD3E"/>
                      </a:solidFill>
                      <a:prstDash val="solid"/>
                      <a:round/>
                      <a:headEnd type="none" w="med" len="med"/>
                      <a:tailEnd type="none" w="med" len="med"/>
                    </a:lnB>
                    <a:solidFill>
                      <a:srgbClr val="EFEFEF"/>
                    </a:solidFill>
                  </a:tcPr>
                </a:tc>
                <a:tc>
                  <a:txBody>
                    <a:bodyPr/>
                    <a:lstStyle/>
                    <a:p>
                      <a:pPr marL="0" marR="0" algn="ctr">
                        <a:spcBef>
                          <a:spcPts val="200"/>
                        </a:spcBef>
                        <a:spcAft>
                          <a:spcPts val="200"/>
                        </a:spcAft>
                      </a:pPr>
                      <a:r>
                        <a:rPr lang="en-US" sz="1600" dirty="0">
                          <a:solidFill>
                            <a:srgbClr val="000000"/>
                          </a:solidFill>
                          <a:effectLst/>
                          <a:highlight>
                            <a:srgbClr val="FFFF00"/>
                          </a:highlight>
                          <a:latin typeface="Times New Roman" panose="02020603050405020304" pitchFamily="18" charset="0"/>
                          <a:ea typeface="MS Mincho" panose="02020609040205080304" pitchFamily="49" charset="-128"/>
                          <a:cs typeface="Times New Roman" panose="02020603050405020304" pitchFamily="18" charset="0"/>
                        </a:rPr>
                        <a:t>0.3469</a:t>
                      </a:r>
                      <a:endParaRPr lang="en-IN" sz="1600" dirty="0">
                        <a:effectLst/>
                        <a:highlight>
                          <a:srgbClr val="FFFF00"/>
                        </a:highlight>
                        <a:latin typeface="Times New Roman" panose="02020603050405020304" pitchFamily="18" charset="0"/>
                        <a:ea typeface="MS Mincho" panose="02020609040205080304" pitchFamily="49" charset="-128"/>
                        <a:cs typeface="Times New Roman" panose="02020603050405020304" pitchFamily="18" charset="0"/>
                      </a:endParaRPr>
                    </a:p>
                  </a:txBody>
                  <a:tcPr marL="0" marR="0" marT="0" marB="0" anchor="ctr">
                    <a:lnL w="12700" cap="flat" cmpd="sng" algn="ctr">
                      <a:solidFill>
                        <a:srgbClr val="EDBD3E"/>
                      </a:solidFill>
                      <a:prstDash val="solid"/>
                      <a:round/>
                      <a:headEnd type="none" w="med" len="med"/>
                      <a:tailEnd type="none" w="med" len="med"/>
                    </a:lnL>
                    <a:lnR w="12700" cap="flat" cmpd="sng" algn="ctr">
                      <a:solidFill>
                        <a:srgbClr val="EDBD3E"/>
                      </a:solidFill>
                      <a:prstDash val="solid"/>
                      <a:round/>
                      <a:headEnd type="none" w="med" len="med"/>
                      <a:tailEnd type="none" w="med" len="med"/>
                    </a:lnR>
                    <a:lnT w="12700" cap="flat" cmpd="sng" algn="ctr">
                      <a:solidFill>
                        <a:srgbClr val="EDBD3E"/>
                      </a:solidFill>
                      <a:prstDash val="solid"/>
                      <a:round/>
                      <a:headEnd type="none" w="med" len="med"/>
                      <a:tailEnd type="none" w="med" len="med"/>
                    </a:lnT>
                    <a:lnB w="12700" cap="flat" cmpd="sng" algn="ctr">
                      <a:solidFill>
                        <a:srgbClr val="EDBD3E"/>
                      </a:solidFill>
                      <a:prstDash val="solid"/>
                      <a:round/>
                      <a:headEnd type="none" w="med" len="med"/>
                      <a:tailEnd type="none" w="med" len="med"/>
                    </a:lnB>
                    <a:solidFill>
                      <a:srgbClr val="EFEFEF"/>
                    </a:solidFill>
                  </a:tcPr>
                </a:tc>
                <a:tc>
                  <a:txBody>
                    <a:bodyPr/>
                    <a:lstStyle/>
                    <a:p>
                      <a:pPr marL="0" marR="0" algn="ctr">
                        <a:spcBef>
                          <a:spcPts val="200"/>
                        </a:spcBef>
                        <a:spcAft>
                          <a:spcPts val="200"/>
                        </a:spcAft>
                      </a:pPr>
                      <a:r>
                        <a:rPr lang="en-US" sz="1600" dirty="0">
                          <a:solidFill>
                            <a:srgbClr val="000000"/>
                          </a:solidFill>
                          <a:effectLst/>
                          <a:highlight>
                            <a:srgbClr val="FFFF00"/>
                          </a:highlight>
                          <a:latin typeface="Times New Roman" panose="02020603050405020304" pitchFamily="18" charset="0"/>
                          <a:ea typeface="MS Mincho" panose="02020609040205080304" pitchFamily="49" charset="-128"/>
                          <a:cs typeface="Times New Roman" panose="02020603050405020304" pitchFamily="18" charset="0"/>
                        </a:rPr>
                        <a:t>0.3394</a:t>
                      </a:r>
                      <a:endParaRPr lang="en-IN" sz="1600" dirty="0">
                        <a:effectLst/>
                        <a:highlight>
                          <a:srgbClr val="FFFF00"/>
                        </a:highlight>
                        <a:latin typeface="Times New Roman" panose="02020603050405020304" pitchFamily="18" charset="0"/>
                        <a:ea typeface="MS Mincho" panose="02020609040205080304" pitchFamily="49" charset="-128"/>
                        <a:cs typeface="Times New Roman" panose="02020603050405020304" pitchFamily="18" charset="0"/>
                      </a:endParaRPr>
                    </a:p>
                  </a:txBody>
                  <a:tcPr marL="0" marR="0" marT="0" marB="0" anchor="ctr">
                    <a:lnL w="12700" cap="flat" cmpd="sng" algn="ctr">
                      <a:solidFill>
                        <a:srgbClr val="EDBD3E"/>
                      </a:solidFill>
                      <a:prstDash val="solid"/>
                      <a:round/>
                      <a:headEnd type="none" w="med" len="med"/>
                      <a:tailEnd type="none" w="med" len="med"/>
                    </a:lnL>
                    <a:lnR w="12700" cap="flat" cmpd="sng" algn="ctr">
                      <a:solidFill>
                        <a:srgbClr val="EDBD3E"/>
                      </a:solidFill>
                      <a:prstDash val="solid"/>
                      <a:round/>
                      <a:headEnd type="none" w="med" len="med"/>
                      <a:tailEnd type="none" w="med" len="med"/>
                    </a:lnR>
                    <a:lnT w="12700" cap="flat" cmpd="sng" algn="ctr">
                      <a:solidFill>
                        <a:srgbClr val="EDBD3E"/>
                      </a:solidFill>
                      <a:prstDash val="solid"/>
                      <a:round/>
                      <a:headEnd type="none" w="med" len="med"/>
                      <a:tailEnd type="none" w="med" len="med"/>
                    </a:lnT>
                    <a:lnB w="12700" cap="flat" cmpd="sng" algn="ctr">
                      <a:solidFill>
                        <a:srgbClr val="EDBD3E"/>
                      </a:solidFill>
                      <a:prstDash val="solid"/>
                      <a:round/>
                      <a:headEnd type="none" w="med" len="med"/>
                      <a:tailEnd type="none" w="med" len="med"/>
                    </a:lnB>
                    <a:solidFill>
                      <a:srgbClr val="EFEFEF"/>
                    </a:solidFill>
                  </a:tcPr>
                </a:tc>
                <a:extLst>
                  <a:ext uri="{0D108BD9-81ED-4DB2-BD59-A6C34878D82A}">
                    <a16:rowId xmlns:a16="http://schemas.microsoft.com/office/drawing/2014/main" val="2587832168"/>
                  </a:ext>
                </a:extLst>
              </a:tr>
            </a:tbl>
          </a:graphicData>
        </a:graphic>
      </p:graphicFrame>
    </p:spTree>
    <p:extLst>
      <p:ext uri="{BB962C8B-B14F-4D97-AF65-F5344CB8AC3E}">
        <p14:creationId xmlns:p14="http://schemas.microsoft.com/office/powerpoint/2010/main" val="3057586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E1DB726-B5BF-6F43-A778-3DE37034A86F}"/>
              </a:ext>
            </a:extLst>
          </p:cNvPr>
          <p:cNvSpPr/>
          <p:nvPr/>
        </p:nvSpPr>
        <p:spPr>
          <a:xfrm>
            <a:off x="-155275" y="365125"/>
            <a:ext cx="12473795" cy="1118618"/>
          </a:xfrm>
          <a:prstGeom prst="rect">
            <a:avLst/>
          </a:prstGeom>
          <a:solidFill>
            <a:srgbClr val="928E35"/>
          </a:solidFill>
          <a:ln>
            <a:solidFill>
              <a:srgbClr val="928E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TH" dirty="0"/>
          </a:p>
        </p:txBody>
      </p:sp>
      <p:sp>
        <p:nvSpPr>
          <p:cNvPr id="5" name="Title 1">
            <a:extLst>
              <a:ext uri="{FF2B5EF4-FFF2-40B4-BE49-F238E27FC236}">
                <a16:creationId xmlns:a16="http://schemas.microsoft.com/office/drawing/2014/main" id="{DAB97638-5932-9942-87BF-A9961CF7DBF0}"/>
              </a:ext>
            </a:extLst>
          </p:cNvPr>
          <p:cNvSpPr>
            <a:spLocks noGrp="1"/>
          </p:cNvSpPr>
          <p:nvPr>
            <p:ph type="title"/>
          </p:nvPr>
        </p:nvSpPr>
        <p:spPr>
          <a:xfrm>
            <a:off x="798260" y="304912"/>
            <a:ext cx="10515600" cy="1325563"/>
          </a:xfrm>
        </p:spPr>
        <p:txBody>
          <a:bodyPr>
            <a:normAutofit/>
          </a:bodyPr>
          <a:lstStyle/>
          <a:p>
            <a:r>
              <a:rPr lang="en-US" sz="4000" b="1" dirty="0">
                <a:solidFill>
                  <a:schemeClr val="bg1"/>
                </a:solidFill>
              </a:rPr>
              <a:t>Comparing the Models – Impact of imputing</a:t>
            </a:r>
            <a:endParaRPr lang="en-TH" sz="4000" b="1" dirty="0">
              <a:solidFill>
                <a:schemeClr val="bg1"/>
              </a:solidFill>
            </a:endParaRPr>
          </a:p>
        </p:txBody>
      </p:sp>
      <p:sp>
        <p:nvSpPr>
          <p:cNvPr id="3" name="TextBox 2">
            <a:extLst>
              <a:ext uri="{FF2B5EF4-FFF2-40B4-BE49-F238E27FC236}">
                <a16:creationId xmlns:a16="http://schemas.microsoft.com/office/drawing/2014/main" id="{9DCC7150-C999-08B1-40B6-2B14D3F42F57}"/>
              </a:ext>
            </a:extLst>
          </p:cNvPr>
          <p:cNvSpPr txBox="1"/>
          <p:nvPr/>
        </p:nvSpPr>
        <p:spPr>
          <a:xfrm>
            <a:off x="304800" y="6246701"/>
            <a:ext cx="11582399" cy="369332"/>
          </a:xfrm>
          <a:prstGeom prst="rect">
            <a:avLst/>
          </a:prstGeom>
          <a:noFill/>
        </p:spPr>
        <p:txBody>
          <a:bodyPr wrap="square">
            <a:spAutoFit/>
          </a:bodyPr>
          <a:lstStyle/>
          <a:p>
            <a:r>
              <a:rPr lang="en-US" sz="1800" dirty="0"/>
              <a:t>*Random sampling without replacement: Training Data: 30,000 obs. 57 variables | Testing Data: 10,000 obs. 57 variables</a:t>
            </a:r>
          </a:p>
        </p:txBody>
      </p:sp>
      <p:graphicFrame>
        <p:nvGraphicFramePr>
          <p:cNvPr id="7" name="Table 6">
            <a:extLst>
              <a:ext uri="{FF2B5EF4-FFF2-40B4-BE49-F238E27FC236}">
                <a16:creationId xmlns:a16="http://schemas.microsoft.com/office/drawing/2014/main" id="{32CF3278-B881-C68A-32B9-AB0E52188E07}"/>
              </a:ext>
            </a:extLst>
          </p:cNvPr>
          <p:cNvGraphicFramePr>
            <a:graphicFrameLocks noGrp="1"/>
          </p:cNvGraphicFramePr>
          <p:nvPr>
            <p:extLst>
              <p:ext uri="{D42A27DB-BD31-4B8C-83A1-F6EECF244321}">
                <p14:modId xmlns:p14="http://schemas.microsoft.com/office/powerpoint/2010/main" val="2901944313"/>
              </p:ext>
            </p:extLst>
          </p:nvPr>
        </p:nvGraphicFramePr>
        <p:xfrm>
          <a:off x="1228541" y="2192218"/>
          <a:ext cx="8672543" cy="1312099"/>
        </p:xfrm>
        <a:graphic>
          <a:graphicData uri="http://schemas.openxmlformats.org/drawingml/2006/table">
            <a:tbl>
              <a:tblPr firstRow="1" bandRow="1"/>
              <a:tblGrid>
                <a:gridCol w="2411090">
                  <a:extLst>
                    <a:ext uri="{9D8B030D-6E8A-4147-A177-3AD203B41FA5}">
                      <a16:colId xmlns:a16="http://schemas.microsoft.com/office/drawing/2014/main" val="1054030946"/>
                    </a:ext>
                  </a:extLst>
                </a:gridCol>
                <a:gridCol w="1057927">
                  <a:extLst>
                    <a:ext uri="{9D8B030D-6E8A-4147-A177-3AD203B41FA5}">
                      <a16:colId xmlns:a16="http://schemas.microsoft.com/office/drawing/2014/main" val="240972666"/>
                    </a:ext>
                  </a:extLst>
                </a:gridCol>
                <a:gridCol w="1057927">
                  <a:extLst>
                    <a:ext uri="{9D8B030D-6E8A-4147-A177-3AD203B41FA5}">
                      <a16:colId xmlns:a16="http://schemas.microsoft.com/office/drawing/2014/main" val="433140002"/>
                    </a:ext>
                  </a:extLst>
                </a:gridCol>
                <a:gridCol w="2122416">
                  <a:extLst>
                    <a:ext uri="{9D8B030D-6E8A-4147-A177-3AD203B41FA5}">
                      <a16:colId xmlns:a16="http://schemas.microsoft.com/office/drawing/2014/main" val="259955288"/>
                    </a:ext>
                  </a:extLst>
                </a:gridCol>
                <a:gridCol w="2023183">
                  <a:extLst>
                    <a:ext uri="{9D8B030D-6E8A-4147-A177-3AD203B41FA5}">
                      <a16:colId xmlns:a16="http://schemas.microsoft.com/office/drawing/2014/main" val="3594049654"/>
                    </a:ext>
                  </a:extLst>
                </a:gridCol>
              </a:tblGrid>
              <a:tr h="261654">
                <a:tc>
                  <a:txBody>
                    <a:bodyPr/>
                    <a:lstStyle/>
                    <a:p>
                      <a:pPr marL="0" marR="0" algn="ctr">
                        <a:spcBef>
                          <a:spcPts val="200"/>
                        </a:spcBef>
                        <a:spcAft>
                          <a:spcPts val="200"/>
                        </a:spcAft>
                      </a:pPr>
                      <a:r>
                        <a:rPr lang="en-US" sz="1600" b="1" dirty="0">
                          <a:solidFill>
                            <a:schemeClr val="bg1">
                              <a:lumMod val="95000"/>
                            </a:schemeClr>
                          </a:solidFill>
                          <a:effectLst/>
                          <a:latin typeface="Times New Roman" panose="02020603050405020304" pitchFamily="18" charset="0"/>
                          <a:ea typeface="MS Mincho" panose="02020609040205080304" pitchFamily="49" charset="-128"/>
                          <a:cs typeface="Times New Roman" panose="02020603050405020304" pitchFamily="18" charset="0"/>
                        </a:rPr>
                        <a:t>Prediction Model</a:t>
                      </a:r>
                      <a:endParaRPr lang="en-IN" sz="1600" dirty="0">
                        <a:solidFill>
                          <a:schemeClr val="bg1">
                            <a:lumMod val="9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EDBD3E"/>
                      </a:solidFill>
                      <a:prstDash val="solid"/>
                      <a:round/>
                      <a:headEnd type="none" w="med" len="med"/>
                      <a:tailEnd type="none" w="med" len="med"/>
                    </a:lnB>
                    <a:solidFill>
                      <a:srgbClr val="5B7778"/>
                    </a:solidFill>
                  </a:tcPr>
                </a:tc>
                <a:tc>
                  <a:txBody>
                    <a:bodyPr/>
                    <a:lstStyle/>
                    <a:p>
                      <a:pPr marL="0" marR="0" algn="ctr">
                        <a:spcBef>
                          <a:spcPts val="200"/>
                        </a:spcBef>
                        <a:spcAft>
                          <a:spcPts val="200"/>
                        </a:spcAft>
                      </a:pPr>
                      <a:r>
                        <a:rPr lang="en-US" sz="1600" b="1">
                          <a:solidFill>
                            <a:srgbClr val="FFFFFF"/>
                          </a:solidFill>
                          <a:effectLst/>
                          <a:latin typeface="Times New Roman" panose="02020603050405020304" pitchFamily="18" charset="0"/>
                          <a:ea typeface="MS Mincho" panose="02020609040205080304" pitchFamily="49" charset="-128"/>
                          <a:cs typeface="Times New Roman" panose="02020603050405020304" pitchFamily="18" charset="0"/>
                        </a:rPr>
                        <a:t>AIC</a:t>
                      </a:r>
                      <a:endParaRPr lang="en-IN" sz="16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EDBD3E"/>
                      </a:solidFill>
                      <a:prstDash val="solid"/>
                      <a:round/>
                      <a:headEnd type="none" w="med" len="med"/>
                      <a:tailEnd type="none" w="med" len="med"/>
                    </a:lnB>
                    <a:solidFill>
                      <a:srgbClr val="5B7778"/>
                    </a:solidFill>
                  </a:tcPr>
                </a:tc>
                <a:tc>
                  <a:txBody>
                    <a:bodyPr/>
                    <a:lstStyle/>
                    <a:p>
                      <a:pPr marL="0" marR="0" algn="ctr">
                        <a:spcBef>
                          <a:spcPts val="200"/>
                        </a:spcBef>
                        <a:spcAft>
                          <a:spcPts val="200"/>
                        </a:spcAft>
                      </a:pPr>
                      <a:r>
                        <a:rPr lang="en-US" sz="1600" b="1">
                          <a:solidFill>
                            <a:srgbClr val="FFFFFF"/>
                          </a:solidFill>
                          <a:effectLst/>
                          <a:latin typeface="Times New Roman" panose="02020603050405020304" pitchFamily="18" charset="0"/>
                          <a:ea typeface="MS Mincho" panose="02020609040205080304" pitchFamily="49" charset="-128"/>
                          <a:cs typeface="Times New Roman" panose="02020603050405020304" pitchFamily="18" charset="0"/>
                        </a:rPr>
                        <a:t>BIC</a:t>
                      </a:r>
                      <a:endParaRPr lang="en-IN" sz="16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EDBD3E"/>
                      </a:solidFill>
                      <a:prstDash val="solid"/>
                      <a:round/>
                      <a:headEnd type="none" w="med" len="med"/>
                      <a:tailEnd type="none" w="med" len="med"/>
                    </a:lnB>
                    <a:solidFill>
                      <a:srgbClr val="5B7778"/>
                    </a:solidFill>
                  </a:tcPr>
                </a:tc>
                <a:tc>
                  <a:txBody>
                    <a:bodyPr/>
                    <a:lstStyle/>
                    <a:p>
                      <a:pPr marL="0" marR="0" algn="ctr">
                        <a:spcBef>
                          <a:spcPts val="200"/>
                        </a:spcBef>
                        <a:spcAft>
                          <a:spcPts val="200"/>
                        </a:spcAft>
                      </a:pPr>
                      <a:r>
                        <a:rPr lang="en-US" sz="1600" b="1" dirty="0" err="1">
                          <a:solidFill>
                            <a:srgbClr val="FFFFFF"/>
                          </a:solidFill>
                          <a:effectLst/>
                          <a:latin typeface="Times New Roman" panose="02020603050405020304" pitchFamily="18" charset="0"/>
                          <a:ea typeface="MS Mincho" panose="02020609040205080304" pitchFamily="49" charset="-128"/>
                          <a:cs typeface="Times New Roman" panose="02020603050405020304" pitchFamily="18" charset="0"/>
                        </a:rPr>
                        <a:t>RMSE.Training.Data</a:t>
                      </a:r>
                      <a:endParaRPr lang="en-IN" sz="16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EDBD3E"/>
                      </a:solidFill>
                      <a:prstDash val="solid"/>
                      <a:round/>
                      <a:headEnd type="none" w="med" len="med"/>
                      <a:tailEnd type="none" w="med" len="med"/>
                    </a:lnB>
                    <a:solidFill>
                      <a:srgbClr val="5B7778"/>
                    </a:solidFill>
                  </a:tcPr>
                </a:tc>
                <a:tc>
                  <a:txBody>
                    <a:bodyPr/>
                    <a:lstStyle/>
                    <a:p>
                      <a:pPr marL="0" marR="0" algn="ctr">
                        <a:spcBef>
                          <a:spcPts val="200"/>
                        </a:spcBef>
                        <a:spcAft>
                          <a:spcPts val="200"/>
                        </a:spcAft>
                      </a:pPr>
                      <a:r>
                        <a:rPr lang="en-US" sz="1600" b="1" dirty="0" err="1">
                          <a:solidFill>
                            <a:srgbClr val="FFFFFF"/>
                          </a:solidFill>
                          <a:effectLst/>
                          <a:latin typeface="Times New Roman" panose="02020603050405020304" pitchFamily="18" charset="0"/>
                          <a:ea typeface="MS Mincho" panose="02020609040205080304" pitchFamily="49" charset="-128"/>
                          <a:cs typeface="Times New Roman" panose="02020603050405020304" pitchFamily="18" charset="0"/>
                        </a:rPr>
                        <a:t>RMSE.Testing.Data</a:t>
                      </a:r>
                      <a:endParaRPr lang="en-IN" sz="16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EDBD3E"/>
                      </a:solidFill>
                      <a:prstDash val="solid"/>
                      <a:round/>
                      <a:headEnd type="none" w="med" len="med"/>
                      <a:tailEnd type="none" w="med" len="med"/>
                    </a:lnB>
                    <a:solidFill>
                      <a:srgbClr val="5B7778"/>
                    </a:solidFill>
                  </a:tcPr>
                </a:tc>
                <a:extLst>
                  <a:ext uri="{0D108BD9-81ED-4DB2-BD59-A6C34878D82A}">
                    <a16:rowId xmlns:a16="http://schemas.microsoft.com/office/drawing/2014/main" val="234931700"/>
                  </a:ext>
                </a:extLst>
              </a:tr>
              <a:tr h="250106">
                <a:tc>
                  <a:txBody>
                    <a:bodyPr/>
                    <a:lstStyle/>
                    <a:p>
                      <a:pPr marL="0" marR="0">
                        <a:spcBef>
                          <a:spcPts val="200"/>
                        </a:spcBef>
                        <a:spcAft>
                          <a:spcPts val="200"/>
                        </a:spcAft>
                      </a:pPr>
                      <a:r>
                        <a:rPr lang="en-US" sz="1600" dirty="0">
                          <a:solidFill>
                            <a:srgbClr val="000000"/>
                          </a:solidFill>
                          <a:effectLst/>
                          <a:latin typeface="Times New Roman" panose="02020603050405020304" pitchFamily="18" charset="0"/>
                          <a:ea typeface="MS Mincho" panose="02020609040205080304" pitchFamily="49" charset="-128"/>
                          <a:cs typeface="Times New Roman" panose="02020603050405020304" pitchFamily="18" charset="0"/>
                        </a:rPr>
                        <a:t>LRM with all variables</a:t>
                      </a:r>
                      <a:endParaRPr lang="en-IN" sz="16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0" marR="0" marT="0" marB="0" anchor="ctr">
                    <a:lnL w="12700" cap="flat" cmpd="sng" algn="ctr">
                      <a:solidFill>
                        <a:srgbClr val="EDBD3E"/>
                      </a:solidFill>
                      <a:prstDash val="solid"/>
                      <a:round/>
                      <a:headEnd type="none" w="med" len="med"/>
                      <a:tailEnd type="none" w="med" len="med"/>
                    </a:lnL>
                    <a:lnR w="12700" cap="flat" cmpd="sng" algn="ctr">
                      <a:solidFill>
                        <a:srgbClr val="EDBD3E"/>
                      </a:solidFill>
                      <a:prstDash val="solid"/>
                      <a:round/>
                      <a:headEnd type="none" w="med" len="med"/>
                      <a:tailEnd type="none" w="med" len="med"/>
                    </a:lnR>
                    <a:lnT w="12700" cap="flat" cmpd="sng" algn="ctr">
                      <a:solidFill>
                        <a:srgbClr val="EDBD3E"/>
                      </a:solidFill>
                      <a:prstDash val="solid"/>
                      <a:round/>
                      <a:headEnd type="none" w="med" len="med"/>
                      <a:tailEnd type="none" w="med" len="med"/>
                    </a:lnT>
                    <a:lnB w="12700" cap="flat" cmpd="sng" algn="ctr">
                      <a:solidFill>
                        <a:srgbClr val="EDBD3E"/>
                      </a:solidFill>
                      <a:prstDash val="solid"/>
                      <a:round/>
                      <a:headEnd type="none" w="med" len="med"/>
                      <a:tailEnd type="none" w="med" len="med"/>
                    </a:lnB>
                    <a:solidFill>
                      <a:srgbClr val="FFFFFF"/>
                    </a:solidFill>
                  </a:tcPr>
                </a:tc>
                <a:tc>
                  <a:txBody>
                    <a:bodyPr/>
                    <a:lstStyle/>
                    <a:p>
                      <a:pPr marL="0" marR="0" algn="ctr">
                        <a:spcBef>
                          <a:spcPts val="200"/>
                        </a:spcBef>
                        <a:spcAft>
                          <a:spcPts val="200"/>
                        </a:spcAft>
                      </a:pPr>
                      <a:r>
                        <a:rPr lang="en-US" sz="1600" dirty="0">
                          <a:solidFill>
                            <a:srgbClr val="000000"/>
                          </a:solidFill>
                          <a:effectLst/>
                          <a:latin typeface="Times New Roman" panose="02020603050405020304" pitchFamily="18" charset="0"/>
                          <a:ea typeface="MS Mincho" panose="02020609040205080304" pitchFamily="49" charset="-128"/>
                          <a:cs typeface="Times New Roman" panose="02020603050405020304" pitchFamily="18" charset="0"/>
                        </a:rPr>
                        <a:t>22371.46</a:t>
                      </a:r>
                      <a:endParaRPr lang="en-IN" sz="16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0" marR="0" marT="0" marB="0" anchor="ctr">
                    <a:lnL w="12700" cap="flat" cmpd="sng" algn="ctr">
                      <a:solidFill>
                        <a:srgbClr val="EDBD3E"/>
                      </a:solidFill>
                      <a:prstDash val="solid"/>
                      <a:round/>
                      <a:headEnd type="none" w="med" len="med"/>
                      <a:tailEnd type="none" w="med" len="med"/>
                    </a:lnL>
                    <a:lnR w="12700" cap="flat" cmpd="sng" algn="ctr">
                      <a:solidFill>
                        <a:srgbClr val="EDBD3E"/>
                      </a:solidFill>
                      <a:prstDash val="solid"/>
                      <a:round/>
                      <a:headEnd type="none" w="med" len="med"/>
                      <a:tailEnd type="none" w="med" len="med"/>
                    </a:lnR>
                    <a:lnT w="12700" cap="flat" cmpd="sng" algn="ctr">
                      <a:solidFill>
                        <a:srgbClr val="EDBD3E"/>
                      </a:solidFill>
                      <a:prstDash val="solid"/>
                      <a:round/>
                      <a:headEnd type="none" w="med" len="med"/>
                      <a:tailEnd type="none" w="med" len="med"/>
                    </a:lnT>
                    <a:lnB w="12700" cap="flat" cmpd="sng" algn="ctr">
                      <a:solidFill>
                        <a:srgbClr val="EDBD3E"/>
                      </a:solidFill>
                      <a:prstDash val="solid"/>
                      <a:round/>
                      <a:headEnd type="none" w="med" len="med"/>
                      <a:tailEnd type="none" w="med" len="med"/>
                    </a:lnB>
                    <a:solidFill>
                      <a:srgbClr val="FFFFFF"/>
                    </a:solidFill>
                  </a:tcPr>
                </a:tc>
                <a:tc>
                  <a:txBody>
                    <a:bodyPr/>
                    <a:lstStyle/>
                    <a:p>
                      <a:pPr marL="0" marR="0" algn="ctr">
                        <a:spcBef>
                          <a:spcPts val="200"/>
                        </a:spcBef>
                        <a:spcAft>
                          <a:spcPts val="200"/>
                        </a:spcAft>
                      </a:pPr>
                      <a:r>
                        <a:rPr lang="en-US" sz="1600">
                          <a:solidFill>
                            <a:srgbClr val="000000"/>
                          </a:solidFill>
                          <a:effectLst/>
                          <a:latin typeface="Times New Roman" panose="02020603050405020304" pitchFamily="18" charset="0"/>
                          <a:ea typeface="MS Mincho" panose="02020609040205080304" pitchFamily="49" charset="-128"/>
                          <a:cs typeface="Times New Roman" panose="02020603050405020304" pitchFamily="18" charset="0"/>
                        </a:rPr>
                        <a:t>22845.07</a:t>
                      </a:r>
                      <a:endParaRPr lang="en-IN" sz="16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0" marR="0" marT="0" marB="0" anchor="ctr">
                    <a:lnL w="12700" cap="flat" cmpd="sng" algn="ctr">
                      <a:solidFill>
                        <a:srgbClr val="EDBD3E"/>
                      </a:solidFill>
                      <a:prstDash val="solid"/>
                      <a:round/>
                      <a:headEnd type="none" w="med" len="med"/>
                      <a:tailEnd type="none" w="med" len="med"/>
                    </a:lnL>
                    <a:lnR w="12700" cap="flat" cmpd="sng" algn="ctr">
                      <a:solidFill>
                        <a:srgbClr val="EDBD3E"/>
                      </a:solidFill>
                      <a:prstDash val="solid"/>
                      <a:round/>
                      <a:headEnd type="none" w="med" len="med"/>
                      <a:tailEnd type="none" w="med" len="med"/>
                    </a:lnR>
                    <a:lnT w="12700" cap="flat" cmpd="sng" algn="ctr">
                      <a:solidFill>
                        <a:srgbClr val="EDBD3E"/>
                      </a:solidFill>
                      <a:prstDash val="solid"/>
                      <a:round/>
                      <a:headEnd type="none" w="med" len="med"/>
                      <a:tailEnd type="none" w="med" len="med"/>
                    </a:lnT>
                    <a:lnB w="12700" cap="flat" cmpd="sng" algn="ctr">
                      <a:solidFill>
                        <a:srgbClr val="EDBD3E"/>
                      </a:solidFill>
                      <a:prstDash val="solid"/>
                      <a:round/>
                      <a:headEnd type="none" w="med" len="med"/>
                      <a:tailEnd type="none" w="med" len="med"/>
                    </a:lnB>
                    <a:solidFill>
                      <a:srgbClr val="FFFFFF"/>
                    </a:solidFill>
                  </a:tcPr>
                </a:tc>
                <a:tc>
                  <a:txBody>
                    <a:bodyPr/>
                    <a:lstStyle/>
                    <a:p>
                      <a:pPr marL="0" marR="0" algn="ctr">
                        <a:spcBef>
                          <a:spcPts val="200"/>
                        </a:spcBef>
                        <a:spcAft>
                          <a:spcPts val="200"/>
                        </a:spcAft>
                      </a:pPr>
                      <a:r>
                        <a:rPr lang="en-US" sz="1600" dirty="0">
                          <a:solidFill>
                            <a:srgbClr val="000000"/>
                          </a:solidFill>
                          <a:effectLst/>
                          <a:highlight>
                            <a:srgbClr val="FFFF00"/>
                          </a:highlight>
                          <a:latin typeface="Times New Roman" panose="02020603050405020304" pitchFamily="18" charset="0"/>
                          <a:ea typeface="MS Mincho" panose="02020609040205080304" pitchFamily="49" charset="-128"/>
                          <a:cs typeface="Times New Roman" panose="02020603050405020304" pitchFamily="18" charset="0"/>
                        </a:rPr>
                        <a:t>0.3506</a:t>
                      </a:r>
                      <a:endParaRPr lang="en-IN" sz="1600" dirty="0">
                        <a:effectLst/>
                        <a:highlight>
                          <a:srgbClr val="FFFF00"/>
                        </a:highlight>
                        <a:latin typeface="Times New Roman" panose="02020603050405020304" pitchFamily="18" charset="0"/>
                        <a:ea typeface="MS Mincho" panose="02020609040205080304" pitchFamily="49" charset="-128"/>
                        <a:cs typeface="Times New Roman" panose="02020603050405020304" pitchFamily="18" charset="0"/>
                      </a:endParaRPr>
                    </a:p>
                  </a:txBody>
                  <a:tcPr marL="0" marR="0" marT="0" marB="0" anchor="ctr">
                    <a:lnL w="12700" cap="flat" cmpd="sng" algn="ctr">
                      <a:solidFill>
                        <a:srgbClr val="EDBD3E"/>
                      </a:solidFill>
                      <a:prstDash val="solid"/>
                      <a:round/>
                      <a:headEnd type="none" w="med" len="med"/>
                      <a:tailEnd type="none" w="med" len="med"/>
                    </a:lnL>
                    <a:lnR w="12700" cap="flat" cmpd="sng" algn="ctr">
                      <a:solidFill>
                        <a:srgbClr val="EDBD3E"/>
                      </a:solidFill>
                      <a:prstDash val="solid"/>
                      <a:round/>
                      <a:headEnd type="none" w="med" len="med"/>
                      <a:tailEnd type="none" w="med" len="med"/>
                    </a:lnR>
                    <a:lnT w="12700" cap="flat" cmpd="sng" algn="ctr">
                      <a:solidFill>
                        <a:srgbClr val="EDBD3E"/>
                      </a:solidFill>
                      <a:prstDash val="solid"/>
                      <a:round/>
                      <a:headEnd type="none" w="med" len="med"/>
                      <a:tailEnd type="none" w="med" len="med"/>
                    </a:lnT>
                    <a:lnB w="12700" cap="flat" cmpd="sng" algn="ctr">
                      <a:solidFill>
                        <a:srgbClr val="EDBD3E"/>
                      </a:solidFill>
                      <a:prstDash val="solid"/>
                      <a:round/>
                      <a:headEnd type="none" w="med" len="med"/>
                      <a:tailEnd type="none" w="med" len="med"/>
                    </a:lnB>
                    <a:solidFill>
                      <a:srgbClr val="FFFFFF"/>
                    </a:solidFill>
                  </a:tcPr>
                </a:tc>
                <a:tc>
                  <a:txBody>
                    <a:bodyPr/>
                    <a:lstStyle/>
                    <a:p>
                      <a:pPr marL="0" marR="0" algn="ctr">
                        <a:spcBef>
                          <a:spcPts val="200"/>
                        </a:spcBef>
                        <a:spcAft>
                          <a:spcPts val="200"/>
                        </a:spcAft>
                      </a:pPr>
                      <a:r>
                        <a:rPr lang="en-US" sz="1600" dirty="0">
                          <a:solidFill>
                            <a:srgbClr val="000000"/>
                          </a:solidFill>
                          <a:effectLst/>
                          <a:highlight>
                            <a:srgbClr val="FFFF00"/>
                          </a:highlight>
                          <a:latin typeface="Times New Roman" panose="02020603050405020304" pitchFamily="18" charset="0"/>
                          <a:ea typeface="MS Mincho" panose="02020609040205080304" pitchFamily="49" charset="-128"/>
                          <a:cs typeface="Times New Roman" panose="02020603050405020304" pitchFamily="18" charset="0"/>
                        </a:rPr>
                        <a:t>0.3335</a:t>
                      </a:r>
                      <a:endParaRPr lang="en-IN" sz="1600" dirty="0">
                        <a:effectLst/>
                        <a:highlight>
                          <a:srgbClr val="FFFF00"/>
                        </a:highlight>
                        <a:latin typeface="Times New Roman" panose="02020603050405020304" pitchFamily="18" charset="0"/>
                        <a:ea typeface="MS Mincho" panose="02020609040205080304" pitchFamily="49" charset="-128"/>
                        <a:cs typeface="Times New Roman" panose="02020603050405020304" pitchFamily="18" charset="0"/>
                      </a:endParaRPr>
                    </a:p>
                  </a:txBody>
                  <a:tcPr marL="0" marR="0" marT="0" marB="0" anchor="ctr">
                    <a:lnL w="12700" cap="flat" cmpd="sng" algn="ctr">
                      <a:solidFill>
                        <a:srgbClr val="EDBD3E"/>
                      </a:solidFill>
                      <a:prstDash val="solid"/>
                      <a:round/>
                      <a:headEnd type="none" w="med" len="med"/>
                      <a:tailEnd type="none" w="med" len="med"/>
                    </a:lnL>
                    <a:lnR w="12700" cap="flat" cmpd="sng" algn="ctr">
                      <a:solidFill>
                        <a:srgbClr val="EDBD3E"/>
                      </a:solidFill>
                      <a:prstDash val="solid"/>
                      <a:round/>
                      <a:headEnd type="none" w="med" len="med"/>
                      <a:tailEnd type="none" w="med" len="med"/>
                    </a:lnR>
                    <a:lnT w="12700" cap="flat" cmpd="sng" algn="ctr">
                      <a:solidFill>
                        <a:srgbClr val="EDBD3E"/>
                      </a:solidFill>
                      <a:prstDash val="solid"/>
                      <a:round/>
                      <a:headEnd type="none" w="med" len="med"/>
                      <a:tailEnd type="none" w="med" len="med"/>
                    </a:lnT>
                    <a:lnB w="12700" cap="flat" cmpd="sng" algn="ctr">
                      <a:solidFill>
                        <a:srgbClr val="EDBD3E"/>
                      </a:solidFill>
                      <a:prstDash val="solid"/>
                      <a:round/>
                      <a:headEnd type="none" w="med" len="med"/>
                      <a:tailEnd type="none" w="med" len="med"/>
                    </a:lnB>
                    <a:solidFill>
                      <a:srgbClr val="FFFFFF"/>
                    </a:solidFill>
                  </a:tcPr>
                </a:tc>
                <a:extLst>
                  <a:ext uri="{0D108BD9-81ED-4DB2-BD59-A6C34878D82A}">
                    <a16:rowId xmlns:a16="http://schemas.microsoft.com/office/drawing/2014/main" val="2665704214"/>
                  </a:ext>
                </a:extLst>
              </a:tr>
              <a:tr h="250106">
                <a:tc>
                  <a:txBody>
                    <a:bodyPr/>
                    <a:lstStyle/>
                    <a:p>
                      <a:pPr marL="0" marR="0">
                        <a:spcBef>
                          <a:spcPts val="200"/>
                        </a:spcBef>
                        <a:spcAft>
                          <a:spcPts val="200"/>
                        </a:spcAft>
                      </a:pPr>
                      <a:r>
                        <a:rPr lang="en-US" sz="1600" dirty="0">
                          <a:solidFill>
                            <a:srgbClr val="000000"/>
                          </a:solidFill>
                          <a:effectLst/>
                          <a:latin typeface="Times New Roman" panose="02020603050405020304" pitchFamily="18" charset="0"/>
                          <a:ea typeface="MS Mincho" panose="02020609040205080304" pitchFamily="49" charset="-128"/>
                          <a:cs typeface="Times New Roman" panose="02020603050405020304" pitchFamily="18" charset="0"/>
                        </a:rPr>
                        <a:t>LRM with sig. variables</a:t>
                      </a:r>
                      <a:endParaRPr lang="en-IN" sz="16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0" marR="0" marT="0" marB="0" anchor="ctr">
                    <a:lnL w="12700" cap="flat" cmpd="sng" algn="ctr">
                      <a:solidFill>
                        <a:srgbClr val="EDBD3E"/>
                      </a:solidFill>
                      <a:prstDash val="solid"/>
                      <a:round/>
                      <a:headEnd type="none" w="med" len="med"/>
                      <a:tailEnd type="none" w="med" len="med"/>
                    </a:lnL>
                    <a:lnR w="12700" cap="flat" cmpd="sng" algn="ctr">
                      <a:solidFill>
                        <a:srgbClr val="EDBD3E"/>
                      </a:solidFill>
                      <a:prstDash val="solid"/>
                      <a:round/>
                      <a:headEnd type="none" w="med" len="med"/>
                      <a:tailEnd type="none" w="med" len="med"/>
                    </a:lnR>
                    <a:lnT w="12700" cap="flat" cmpd="sng" algn="ctr">
                      <a:solidFill>
                        <a:srgbClr val="EDBD3E"/>
                      </a:solidFill>
                      <a:prstDash val="solid"/>
                      <a:round/>
                      <a:headEnd type="none" w="med" len="med"/>
                      <a:tailEnd type="none" w="med" len="med"/>
                    </a:lnT>
                    <a:lnB w="12700" cap="flat" cmpd="sng" algn="ctr">
                      <a:solidFill>
                        <a:srgbClr val="EDBD3E"/>
                      </a:solidFill>
                      <a:prstDash val="solid"/>
                      <a:round/>
                      <a:headEnd type="none" w="med" len="med"/>
                      <a:tailEnd type="none" w="med" len="med"/>
                    </a:lnB>
                    <a:solidFill>
                      <a:srgbClr val="EFEFEF"/>
                    </a:solidFill>
                  </a:tcPr>
                </a:tc>
                <a:tc>
                  <a:txBody>
                    <a:bodyPr/>
                    <a:lstStyle/>
                    <a:p>
                      <a:pPr marL="0" marR="0" algn="ctr">
                        <a:spcBef>
                          <a:spcPts val="200"/>
                        </a:spcBef>
                        <a:spcAft>
                          <a:spcPts val="200"/>
                        </a:spcAft>
                      </a:pPr>
                      <a:r>
                        <a:rPr lang="en-US" sz="1600">
                          <a:solidFill>
                            <a:srgbClr val="000000"/>
                          </a:solidFill>
                          <a:effectLst/>
                          <a:latin typeface="Times New Roman" panose="02020603050405020304" pitchFamily="18" charset="0"/>
                          <a:ea typeface="MS Mincho" panose="02020609040205080304" pitchFamily="49" charset="-128"/>
                          <a:cs typeface="Times New Roman" panose="02020603050405020304" pitchFamily="18" charset="0"/>
                        </a:rPr>
                        <a:t>22729.83</a:t>
                      </a:r>
                      <a:endParaRPr lang="en-IN" sz="16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0" marR="0" marT="0" marB="0" anchor="ctr">
                    <a:lnL w="12700" cap="flat" cmpd="sng" algn="ctr">
                      <a:solidFill>
                        <a:srgbClr val="EDBD3E"/>
                      </a:solidFill>
                      <a:prstDash val="solid"/>
                      <a:round/>
                      <a:headEnd type="none" w="med" len="med"/>
                      <a:tailEnd type="none" w="med" len="med"/>
                    </a:lnL>
                    <a:lnR w="12700" cap="flat" cmpd="sng" algn="ctr">
                      <a:solidFill>
                        <a:srgbClr val="EDBD3E"/>
                      </a:solidFill>
                      <a:prstDash val="solid"/>
                      <a:round/>
                      <a:headEnd type="none" w="med" len="med"/>
                      <a:tailEnd type="none" w="med" len="med"/>
                    </a:lnR>
                    <a:lnT w="12700" cap="flat" cmpd="sng" algn="ctr">
                      <a:solidFill>
                        <a:srgbClr val="EDBD3E"/>
                      </a:solidFill>
                      <a:prstDash val="solid"/>
                      <a:round/>
                      <a:headEnd type="none" w="med" len="med"/>
                      <a:tailEnd type="none" w="med" len="med"/>
                    </a:lnT>
                    <a:lnB w="12700" cap="flat" cmpd="sng" algn="ctr">
                      <a:solidFill>
                        <a:srgbClr val="EDBD3E"/>
                      </a:solidFill>
                      <a:prstDash val="solid"/>
                      <a:round/>
                      <a:headEnd type="none" w="med" len="med"/>
                      <a:tailEnd type="none" w="med" len="med"/>
                    </a:lnB>
                    <a:solidFill>
                      <a:srgbClr val="EFEFEF"/>
                    </a:solidFill>
                  </a:tcPr>
                </a:tc>
                <a:tc>
                  <a:txBody>
                    <a:bodyPr/>
                    <a:lstStyle/>
                    <a:p>
                      <a:pPr marL="0" marR="0" algn="ctr">
                        <a:spcBef>
                          <a:spcPts val="200"/>
                        </a:spcBef>
                        <a:spcAft>
                          <a:spcPts val="200"/>
                        </a:spcAft>
                      </a:pPr>
                      <a:r>
                        <a:rPr lang="en-US" sz="1600">
                          <a:solidFill>
                            <a:srgbClr val="000000"/>
                          </a:solidFill>
                          <a:effectLst/>
                          <a:latin typeface="Times New Roman" panose="02020603050405020304" pitchFamily="18" charset="0"/>
                          <a:ea typeface="MS Mincho" panose="02020609040205080304" pitchFamily="49" charset="-128"/>
                          <a:cs typeface="Times New Roman" panose="02020603050405020304" pitchFamily="18" charset="0"/>
                        </a:rPr>
                        <a:t>22821.23</a:t>
                      </a:r>
                      <a:endParaRPr lang="en-IN" sz="16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0" marR="0" marT="0" marB="0" anchor="ctr">
                    <a:lnL w="12700" cap="flat" cmpd="sng" algn="ctr">
                      <a:solidFill>
                        <a:srgbClr val="EDBD3E"/>
                      </a:solidFill>
                      <a:prstDash val="solid"/>
                      <a:round/>
                      <a:headEnd type="none" w="med" len="med"/>
                      <a:tailEnd type="none" w="med" len="med"/>
                    </a:lnL>
                    <a:lnR w="12700" cap="flat" cmpd="sng" algn="ctr">
                      <a:solidFill>
                        <a:srgbClr val="EDBD3E"/>
                      </a:solidFill>
                      <a:prstDash val="solid"/>
                      <a:round/>
                      <a:headEnd type="none" w="med" len="med"/>
                      <a:tailEnd type="none" w="med" len="med"/>
                    </a:lnR>
                    <a:lnT w="12700" cap="flat" cmpd="sng" algn="ctr">
                      <a:solidFill>
                        <a:srgbClr val="EDBD3E"/>
                      </a:solidFill>
                      <a:prstDash val="solid"/>
                      <a:round/>
                      <a:headEnd type="none" w="med" len="med"/>
                      <a:tailEnd type="none" w="med" len="med"/>
                    </a:lnT>
                    <a:lnB w="12700" cap="flat" cmpd="sng" algn="ctr">
                      <a:solidFill>
                        <a:srgbClr val="EDBD3E"/>
                      </a:solidFill>
                      <a:prstDash val="solid"/>
                      <a:round/>
                      <a:headEnd type="none" w="med" len="med"/>
                      <a:tailEnd type="none" w="med" len="med"/>
                    </a:lnB>
                    <a:solidFill>
                      <a:srgbClr val="EFEFEF"/>
                    </a:solidFill>
                  </a:tcPr>
                </a:tc>
                <a:tc>
                  <a:txBody>
                    <a:bodyPr/>
                    <a:lstStyle/>
                    <a:p>
                      <a:pPr marL="0" marR="0" algn="ctr">
                        <a:spcBef>
                          <a:spcPts val="200"/>
                        </a:spcBef>
                        <a:spcAft>
                          <a:spcPts val="200"/>
                        </a:spcAft>
                      </a:pPr>
                      <a:r>
                        <a:rPr lang="en-US" sz="1600">
                          <a:solidFill>
                            <a:srgbClr val="000000"/>
                          </a:solidFill>
                          <a:effectLst/>
                          <a:latin typeface="Times New Roman" panose="02020603050405020304" pitchFamily="18" charset="0"/>
                          <a:ea typeface="MS Mincho" panose="02020609040205080304" pitchFamily="49" charset="-128"/>
                          <a:cs typeface="Times New Roman" panose="02020603050405020304" pitchFamily="18" charset="0"/>
                        </a:rPr>
                        <a:t>0.3533</a:t>
                      </a:r>
                      <a:endParaRPr lang="en-IN" sz="16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0" marR="0" marT="0" marB="0" anchor="ctr">
                    <a:lnL w="12700" cap="flat" cmpd="sng" algn="ctr">
                      <a:solidFill>
                        <a:srgbClr val="EDBD3E"/>
                      </a:solidFill>
                      <a:prstDash val="solid"/>
                      <a:round/>
                      <a:headEnd type="none" w="med" len="med"/>
                      <a:tailEnd type="none" w="med" len="med"/>
                    </a:lnL>
                    <a:lnR w="12700" cap="flat" cmpd="sng" algn="ctr">
                      <a:solidFill>
                        <a:srgbClr val="EDBD3E"/>
                      </a:solidFill>
                      <a:prstDash val="solid"/>
                      <a:round/>
                      <a:headEnd type="none" w="med" len="med"/>
                      <a:tailEnd type="none" w="med" len="med"/>
                    </a:lnR>
                    <a:lnT w="12700" cap="flat" cmpd="sng" algn="ctr">
                      <a:solidFill>
                        <a:srgbClr val="EDBD3E"/>
                      </a:solidFill>
                      <a:prstDash val="solid"/>
                      <a:round/>
                      <a:headEnd type="none" w="med" len="med"/>
                      <a:tailEnd type="none" w="med" len="med"/>
                    </a:lnT>
                    <a:lnB w="12700" cap="flat" cmpd="sng" algn="ctr">
                      <a:solidFill>
                        <a:srgbClr val="EDBD3E"/>
                      </a:solidFill>
                      <a:prstDash val="solid"/>
                      <a:round/>
                      <a:headEnd type="none" w="med" len="med"/>
                      <a:tailEnd type="none" w="med" len="med"/>
                    </a:lnB>
                    <a:solidFill>
                      <a:srgbClr val="EFEFEF"/>
                    </a:solidFill>
                  </a:tcPr>
                </a:tc>
                <a:tc>
                  <a:txBody>
                    <a:bodyPr/>
                    <a:lstStyle/>
                    <a:p>
                      <a:pPr marL="0" marR="0" algn="ctr">
                        <a:spcBef>
                          <a:spcPts val="200"/>
                        </a:spcBef>
                        <a:spcAft>
                          <a:spcPts val="200"/>
                        </a:spcAft>
                      </a:pPr>
                      <a:r>
                        <a:rPr lang="en-US" sz="1600">
                          <a:solidFill>
                            <a:srgbClr val="000000"/>
                          </a:solidFill>
                          <a:effectLst/>
                          <a:latin typeface="Times New Roman" panose="02020603050405020304" pitchFamily="18" charset="0"/>
                          <a:ea typeface="MS Mincho" panose="02020609040205080304" pitchFamily="49" charset="-128"/>
                          <a:cs typeface="Times New Roman" panose="02020603050405020304" pitchFamily="18" charset="0"/>
                        </a:rPr>
                        <a:t>0.3358</a:t>
                      </a:r>
                      <a:endParaRPr lang="en-IN" sz="16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0" marR="0" marT="0" marB="0" anchor="ctr">
                    <a:lnL w="12700" cap="flat" cmpd="sng" algn="ctr">
                      <a:solidFill>
                        <a:srgbClr val="EDBD3E"/>
                      </a:solidFill>
                      <a:prstDash val="solid"/>
                      <a:round/>
                      <a:headEnd type="none" w="med" len="med"/>
                      <a:tailEnd type="none" w="med" len="med"/>
                    </a:lnL>
                    <a:lnR w="12700" cap="flat" cmpd="sng" algn="ctr">
                      <a:solidFill>
                        <a:srgbClr val="EDBD3E"/>
                      </a:solidFill>
                      <a:prstDash val="solid"/>
                      <a:round/>
                      <a:headEnd type="none" w="med" len="med"/>
                      <a:tailEnd type="none" w="med" len="med"/>
                    </a:lnR>
                    <a:lnT w="12700" cap="flat" cmpd="sng" algn="ctr">
                      <a:solidFill>
                        <a:srgbClr val="EDBD3E"/>
                      </a:solidFill>
                      <a:prstDash val="solid"/>
                      <a:round/>
                      <a:headEnd type="none" w="med" len="med"/>
                      <a:tailEnd type="none" w="med" len="med"/>
                    </a:lnT>
                    <a:lnB w="12700" cap="flat" cmpd="sng" algn="ctr">
                      <a:solidFill>
                        <a:srgbClr val="EDBD3E"/>
                      </a:solidFill>
                      <a:prstDash val="solid"/>
                      <a:round/>
                      <a:headEnd type="none" w="med" len="med"/>
                      <a:tailEnd type="none" w="med" len="med"/>
                    </a:lnB>
                    <a:solidFill>
                      <a:srgbClr val="EFEFEF"/>
                    </a:solidFill>
                  </a:tcPr>
                </a:tc>
                <a:extLst>
                  <a:ext uri="{0D108BD9-81ED-4DB2-BD59-A6C34878D82A}">
                    <a16:rowId xmlns:a16="http://schemas.microsoft.com/office/drawing/2014/main" val="1090311975"/>
                  </a:ext>
                </a:extLst>
              </a:tr>
              <a:tr h="250106">
                <a:tc>
                  <a:txBody>
                    <a:bodyPr/>
                    <a:lstStyle/>
                    <a:p>
                      <a:pPr marL="0" marR="0">
                        <a:spcBef>
                          <a:spcPts val="200"/>
                        </a:spcBef>
                        <a:spcAft>
                          <a:spcPts val="200"/>
                        </a:spcAft>
                      </a:pPr>
                      <a:r>
                        <a:rPr lang="en-US" sz="1600" dirty="0">
                          <a:solidFill>
                            <a:srgbClr val="000000"/>
                          </a:solidFill>
                          <a:effectLst/>
                          <a:latin typeface="Times New Roman" panose="02020603050405020304" pitchFamily="18" charset="0"/>
                          <a:ea typeface="MS Mincho" panose="02020609040205080304" pitchFamily="49" charset="-128"/>
                          <a:cs typeface="Times New Roman" panose="02020603050405020304" pitchFamily="18" charset="0"/>
                        </a:rPr>
                        <a:t>LRM with 10 variables</a:t>
                      </a:r>
                      <a:endParaRPr lang="en-IN" sz="16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0" marR="0" marT="0" marB="0" anchor="ctr">
                    <a:lnL w="12700" cap="flat" cmpd="sng" algn="ctr">
                      <a:solidFill>
                        <a:srgbClr val="EDBD3E"/>
                      </a:solidFill>
                      <a:prstDash val="solid"/>
                      <a:round/>
                      <a:headEnd type="none" w="med" len="med"/>
                      <a:tailEnd type="none" w="med" len="med"/>
                    </a:lnL>
                    <a:lnR w="12700" cap="flat" cmpd="sng" algn="ctr">
                      <a:solidFill>
                        <a:srgbClr val="EDBD3E"/>
                      </a:solidFill>
                      <a:prstDash val="solid"/>
                      <a:round/>
                      <a:headEnd type="none" w="med" len="med"/>
                      <a:tailEnd type="none" w="med" len="med"/>
                    </a:lnR>
                    <a:lnT w="12700" cap="flat" cmpd="sng" algn="ctr">
                      <a:solidFill>
                        <a:srgbClr val="EDBD3E"/>
                      </a:solidFill>
                      <a:prstDash val="solid"/>
                      <a:round/>
                      <a:headEnd type="none" w="med" len="med"/>
                      <a:tailEnd type="none" w="med" len="med"/>
                    </a:lnT>
                    <a:lnB w="12700" cap="flat" cmpd="sng" algn="ctr">
                      <a:solidFill>
                        <a:srgbClr val="EDBD3E"/>
                      </a:solidFill>
                      <a:prstDash val="solid"/>
                      <a:round/>
                      <a:headEnd type="none" w="med" len="med"/>
                      <a:tailEnd type="none" w="med" len="med"/>
                    </a:lnB>
                    <a:solidFill>
                      <a:srgbClr val="FFFFFF"/>
                    </a:solidFill>
                  </a:tcPr>
                </a:tc>
                <a:tc>
                  <a:txBody>
                    <a:bodyPr/>
                    <a:lstStyle/>
                    <a:p>
                      <a:pPr marL="0" marR="0" algn="ctr">
                        <a:spcBef>
                          <a:spcPts val="200"/>
                        </a:spcBef>
                        <a:spcAft>
                          <a:spcPts val="200"/>
                        </a:spcAft>
                      </a:pPr>
                      <a:r>
                        <a:rPr lang="en-US" sz="1600">
                          <a:solidFill>
                            <a:srgbClr val="000000"/>
                          </a:solidFill>
                          <a:effectLst/>
                          <a:latin typeface="Times New Roman" panose="02020603050405020304" pitchFamily="18" charset="0"/>
                          <a:ea typeface="MS Mincho" panose="02020609040205080304" pitchFamily="49" charset="-128"/>
                          <a:cs typeface="Times New Roman" panose="02020603050405020304" pitchFamily="18" charset="0"/>
                        </a:rPr>
                        <a:t>25664.88</a:t>
                      </a:r>
                      <a:endParaRPr lang="en-IN" sz="16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0" marR="0" marT="0" marB="0" anchor="ctr">
                    <a:lnL w="12700" cap="flat" cmpd="sng" algn="ctr">
                      <a:solidFill>
                        <a:srgbClr val="EDBD3E"/>
                      </a:solidFill>
                      <a:prstDash val="solid"/>
                      <a:round/>
                      <a:headEnd type="none" w="med" len="med"/>
                      <a:tailEnd type="none" w="med" len="med"/>
                    </a:lnL>
                    <a:lnR w="12700" cap="flat" cmpd="sng" algn="ctr">
                      <a:solidFill>
                        <a:srgbClr val="EDBD3E"/>
                      </a:solidFill>
                      <a:prstDash val="solid"/>
                      <a:round/>
                      <a:headEnd type="none" w="med" len="med"/>
                      <a:tailEnd type="none" w="med" len="med"/>
                    </a:lnR>
                    <a:lnT w="12700" cap="flat" cmpd="sng" algn="ctr">
                      <a:solidFill>
                        <a:srgbClr val="EDBD3E"/>
                      </a:solidFill>
                      <a:prstDash val="solid"/>
                      <a:round/>
                      <a:headEnd type="none" w="med" len="med"/>
                      <a:tailEnd type="none" w="med" len="med"/>
                    </a:lnT>
                    <a:lnB w="12700" cap="flat" cmpd="sng" algn="ctr">
                      <a:solidFill>
                        <a:srgbClr val="EDBD3E"/>
                      </a:solidFill>
                      <a:prstDash val="solid"/>
                      <a:round/>
                      <a:headEnd type="none" w="med" len="med"/>
                      <a:tailEnd type="none" w="med" len="med"/>
                    </a:lnB>
                    <a:solidFill>
                      <a:srgbClr val="FFFFFF"/>
                    </a:solidFill>
                  </a:tcPr>
                </a:tc>
                <a:tc>
                  <a:txBody>
                    <a:bodyPr/>
                    <a:lstStyle/>
                    <a:p>
                      <a:pPr marL="0" marR="0" algn="ctr">
                        <a:spcBef>
                          <a:spcPts val="200"/>
                        </a:spcBef>
                        <a:spcAft>
                          <a:spcPts val="200"/>
                        </a:spcAft>
                      </a:pPr>
                      <a:r>
                        <a:rPr lang="en-US" sz="1600">
                          <a:solidFill>
                            <a:srgbClr val="000000"/>
                          </a:solidFill>
                          <a:effectLst/>
                          <a:latin typeface="Times New Roman" panose="02020603050405020304" pitchFamily="18" charset="0"/>
                          <a:ea typeface="MS Mincho" panose="02020609040205080304" pitchFamily="49" charset="-128"/>
                          <a:cs typeface="Times New Roman" panose="02020603050405020304" pitchFamily="18" charset="0"/>
                        </a:rPr>
                        <a:t>25764.59</a:t>
                      </a:r>
                      <a:endParaRPr lang="en-IN" sz="16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0" marR="0" marT="0" marB="0" anchor="ctr">
                    <a:lnL w="12700" cap="flat" cmpd="sng" algn="ctr">
                      <a:solidFill>
                        <a:srgbClr val="EDBD3E"/>
                      </a:solidFill>
                      <a:prstDash val="solid"/>
                      <a:round/>
                      <a:headEnd type="none" w="med" len="med"/>
                      <a:tailEnd type="none" w="med" len="med"/>
                    </a:lnL>
                    <a:lnR w="12700" cap="flat" cmpd="sng" algn="ctr">
                      <a:solidFill>
                        <a:srgbClr val="EDBD3E"/>
                      </a:solidFill>
                      <a:prstDash val="solid"/>
                      <a:round/>
                      <a:headEnd type="none" w="med" len="med"/>
                      <a:tailEnd type="none" w="med" len="med"/>
                    </a:lnR>
                    <a:lnT w="12700" cap="flat" cmpd="sng" algn="ctr">
                      <a:solidFill>
                        <a:srgbClr val="EDBD3E"/>
                      </a:solidFill>
                      <a:prstDash val="solid"/>
                      <a:round/>
                      <a:headEnd type="none" w="med" len="med"/>
                      <a:tailEnd type="none" w="med" len="med"/>
                    </a:lnT>
                    <a:lnB w="12700" cap="flat" cmpd="sng" algn="ctr">
                      <a:solidFill>
                        <a:srgbClr val="EDBD3E"/>
                      </a:solidFill>
                      <a:prstDash val="solid"/>
                      <a:round/>
                      <a:headEnd type="none" w="med" len="med"/>
                      <a:tailEnd type="none" w="med" len="med"/>
                    </a:lnB>
                    <a:solidFill>
                      <a:srgbClr val="FFFFFF"/>
                    </a:solidFill>
                  </a:tcPr>
                </a:tc>
                <a:tc>
                  <a:txBody>
                    <a:bodyPr/>
                    <a:lstStyle/>
                    <a:p>
                      <a:pPr marL="0" marR="0" algn="ctr">
                        <a:spcBef>
                          <a:spcPts val="200"/>
                        </a:spcBef>
                        <a:spcAft>
                          <a:spcPts val="200"/>
                        </a:spcAft>
                      </a:pPr>
                      <a:r>
                        <a:rPr lang="en-US" sz="1600">
                          <a:solidFill>
                            <a:srgbClr val="000000"/>
                          </a:solidFill>
                          <a:effectLst/>
                          <a:latin typeface="Times New Roman" panose="02020603050405020304" pitchFamily="18" charset="0"/>
                          <a:ea typeface="MS Mincho" panose="02020609040205080304" pitchFamily="49" charset="-128"/>
                          <a:cs typeface="Times New Roman" panose="02020603050405020304" pitchFamily="18" charset="0"/>
                        </a:rPr>
                        <a:t>0.371</a:t>
                      </a:r>
                      <a:endParaRPr lang="en-IN" sz="16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0" marR="0" marT="0" marB="0" anchor="ctr">
                    <a:lnL w="12700" cap="flat" cmpd="sng" algn="ctr">
                      <a:solidFill>
                        <a:srgbClr val="EDBD3E"/>
                      </a:solidFill>
                      <a:prstDash val="solid"/>
                      <a:round/>
                      <a:headEnd type="none" w="med" len="med"/>
                      <a:tailEnd type="none" w="med" len="med"/>
                    </a:lnL>
                    <a:lnR w="12700" cap="flat" cmpd="sng" algn="ctr">
                      <a:solidFill>
                        <a:srgbClr val="EDBD3E"/>
                      </a:solidFill>
                      <a:prstDash val="solid"/>
                      <a:round/>
                      <a:headEnd type="none" w="med" len="med"/>
                      <a:tailEnd type="none" w="med" len="med"/>
                    </a:lnR>
                    <a:lnT w="12700" cap="flat" cmpd="sng" algn="ctr">
                      <a:solidFill>
                        <a:srgbClr val="EDBD3E"/>
                      </a:solidFill>
                      <a:prstDash val="solid"/>
                      <a:round/>
                      <a:headEnd type="none" w="med" len="med"/>
                      <a:tailEnd type="none" w="med" len="med"/>
                    </a:lnT>
                    <a:lnB w="12700" cap="flat" cmpd="sng" algn="ctr">
                      <a:solidFill>
                        <a:srgbClr val="EDBD3E"/>
                      </a:solidFill>
                      <a:prstDash val="solid"/>
                      <a:round/>
                      <a:headEnd type="none" w="med" len="med"/>
                      <a:tailEnd type="none" w="med" len="med"/>
                    </a:lnB>
                    <a:solidFill>
                      <a:srgbClr val="FFFFFF"/>
                    </a:solidFill>
                  </a:tcPr>
                </a:tc>
                <a:tc>
                  <a:txBody>
                    <a:bodyPr/>
                    <a:lstStyle/>
                    <a:p>
                      <a:pPr marL="0" marR="0" algn="ctr">
                        <a:spcBef>
                          <a:spcPts val="200"/>
                        </a:spcBef>
                        <a:spcAft>
                          <a:spcPts val="200"/>
                        </a:spcAft>
                      </a:pPr>
                      <a:r>
                        <a:rPr lang="en-US" sz="1600">
                          <a:solidFill>
                            <a:srgbClr val="000000"/>
                          </a:solidFill>
                          <a:effectLst/>
                          <a:latin typeface="Times New Roman" panose="02020603050405020304" pitchFamily="18" charset="0"/>
                          <a:ea typeface="MS Mincho" panose="02020609040205080304" pitchFamily="49" charset="-128"/>
                          <a:cs typeface="Times New Roman" panose="02020603050405020304" pitchFamily="18" charset="0"/>
                        </a:rPr>
                        <a:t>0.3538</a:t>
                      </a:r>
                      <a:endParaRPr lang="en-IN" sz="16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0" marR="0" marT="0" marB="0" anchor="ctr">
                    <a:lnL w="12700" cap="flat" cmpd="sng" algn="ctr">
                      <a:solidFill>
                        <a:srgbClr val="EDBD3E"/>
                      </a:solidFill>
                      <a:prstDash val="solid"/>
                      <a:round/>
                      <a:headEnd type="none" w="med" len="med"/>
                      <a:tailEnd type="none" w="med" len="med"/>
                    </a:lnL>
                    <a:lnR w="12700" cap="flat" cmpd="sng" algn="ctr">
                      <a:solidFill>
                        <a:srgbClr val="EDBD3E"/>
                      </a:solidFill>
                      <a:prstDash val="solid"/>
                      <a:round/>
                      <a:headEnd type="none" w="med" len="med"/>
                      <a:tailEnd type="none" w="med" len="med"/>
                    </a:lnR>
                    <a:lnT w="12700" cap="flat" cmpd="sng" algn="ctr">
                      <a:solidFill>
                        <a:srgbClr val="EDBD3E"/>
                      </a:solidFill>
                      <a:prstDash val="solid"/>
                      <a:round/>
                      <a:headEnd type="none" w="med" len="med"/>
                      <a:tailEnd type="none" w="med" len="med"/>
                    </a:lnT>
                    <a:lnB w="12700" cap="flat" cmpd="sng" algn="ctr">
                      <a:solidFill>
                        <a:srgbClr val="EDBD3E"/>
                      </a:solidFill>
                      <a:prstDash val="solid"/>
                      <a:round/>
                      <a:headEnd type="none" w="med" len="med"/>
                      <a:tailEnd type="none" w="med" len="med"/>
                    </a:lnB>
                    <a:solidFill>
                      <a:srgbClr val="FFFFFF"/>
                    </a:solidFill>
                  </a:tcPr>
                </a:tc>
                <a:extLst>
                  <a:ext uri="{0D108BD9-81ED-4DB2-BD59-A6C34878D82A}">
                    <a16:rowId xmlns:a16="http://schemas.microsoft.com/office/drawing/2014/main" val="363657421"/>
                  </a:ext>
                </a:extLst>
              </a:tr>
              <a:tr h="300127">
                <a:tc>
                  <a:txBody>
                    <a:bodyPr/>
                    <a:lstStyle/>
                    <a:p>
                      <a:pPr marL="0" marR="0">
                        <a:spcBef>
                          <a:spcPts val="200"/>
                        </a:spcBef>
                        <a:spcAft>
                          <a:spcPts val="200"/>
                        </a:spcAft>
                      </a:pPr>
                      <a:r>
                        <a:rPr lang="en-US" sz="1600">
                          <a:solidFill>
                            <a:srgbClr val="000000"/>
                          </a:solidFill>
                          <a:effectLst/>
                          <a:latin typeface="Times New Roman" panose="02020603050405020304" pitchFamily="18" charset="0"/>
                          <a:ea typeface="MS Mincho" panose="02020609040205080304" pitchFamily="49" charset="-128"/>
                          <a:cs typeface="Times New Roman" panose="02020603050405020304" pitchFamily="18" charset="0"/>
                        </a:rPr>
                        <a:t>LASSO Regression Model</a:t>
                      </a:r>
                      <a:endParaRPr lang="en-IN" sz="16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0" marR="0" marT="0" marB="0" anchor="ctr">
                    <a:lnL w="12700" cap="flat" cmpd="sng" algn="ctr">
                      <a:solidFill>
                        <a:srgbClr val="EDBD3E"/>
                      </a:solidFill>
                      <a:prstDash val="solid"/>
                      <a:round/>
                      <a:headEnd type="none" w="med" len="med"/>
                      <a:tailEnd type="none" w="med" len="med"/>
                    </a:lnL>
                    <a:lnR w="12700" cap="flat" cmpd="sng" algn="ctr">
                      <a:solidFill>
                        <a:srgbClr val="EDBD3E"/>
                      </a:solidFill>
                      <a:prstDash val="solid"/>
                      <a:round/>
                      <a:headEnd type="none" w="med" len="med"/>
                      <a:tailEnd type="none" w="med" len="med"/>
                    </a:lnR>
                    <a:lnT w="12700" cap="flat" cmpd="sng" algn="ctr">
                      <a:solidFill>
                        <a:srgbClr val="EDBD3E"/>
                      </a:solidFill>
                      <a:prstDash val="solid"/>
                      <a:round/>
                      <a:headEnd type="none" w="med" len="med"/>
                      <a:tailEnd type="none" w="med" len="med"/>
                    </a:lnT>
                    <a:lnB w="12700" cap="flat" cmpd="sng" algn="ctr">
                      <a:solidFill>
                        <a:srgbClr val="EDBD3E"/>
                      </a:solidFill>
                      <a:prstDash val="solid"/>
                      <a:round/>
                      <a:headEnd type="none" w="med" len="med"/>
                      <a:tailEnd type="none" w="med" len="med"/>
                    </a:lnB>
                    <a:solidFill>
                      <a:srgbClr val="EFEFEF"/>
                    </a:solidFill>
                  </a:tcPr>
                </a:tc>
                <a:tc>
                  <a:txBody>
                    <a:bodyPr/>
                    <a:lstStyle/>
                    <a:p>
                      <a:pPr marL="0" marR="0" algn="ctr">
                        <a:spcBef>
                          <a:spcPts val="200"/>
                        </a:spcBef>
                        <a:spcAft>
                          <a:spcPts val="200"/>
                        </a:spcAft>
                      </a:pPr>
                      <a:r>
                        <a:rPr lang="en-US" sz="1600">
                          <a:effectLst/>
                          <a:latin typeface="Times New Roman" panose="02020603050405020304" pitchFamily="18" charset="0"/>
                          <a:ea typeface="MS Mincho" panose="02020609040205080304" pitchFamily="49" charset="-128"/>
                          <a:cs typeface="Times New Roman" panose="02020603050405020304" pitchFamily="18" charset="0"/>
                        </a:rPr>
                        <a:t> </a:t>
                      </a:r>
                      <a:endParaRPr lang="en-IN" sz="16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0" marR="0" marT="0" marB="0" anchor="ctr">
                    <a:lnL w="12700" cap="flat" cmpd="sng" algn="ctr">
                      <a:solidFill>
                        <a:srgbClr val="EDBD3E"/>
                      </a:solidFill>
                      <a:prstDash val="solid"/>
                      <a:round/>
                      <a:headEnd type="none" w="med" len="med"/>
                      <a:tailEnd type="none" w="med" len="med"/>
                    </a:lnL>
                    <a:lnR w="12700" cap="flat" cmpd="sng" algn="ctr">
                      <a:solidFill>
                        <a:srgbClr val="EDBD3E"/>
                      </a:solidFill>
                      <a:prstDash val="solid"/>
                      <a:round/>
                      <a:headEnd type="none" w="med" len="med"/>
                      <a:tailEnd type="none" w="med" len="med"/>
                    </a:lnR>
                    <a:lnT w="12700" cap="flat" cmpd="sng" algn="ctr">
                      <a:solidFill>
                        <a:srgbClr val="EDBD3E"/>
                      </a:solidFill>
                      <a:prstDash val="solid"/>
                      <a:round/>
                      <a:headEnd type="none" w="med" len="med"/>
                      <a:tailEnd type="none" w="med" len="med"/>
                    </a:lnT>
                    <a:lnB w="12700" cap="flat" cmpd="sng" algn="ctr">
                      <a:solidFill>
                        <a:srgbClr val="EDBD3E"/>
                      </a:solidFill>
                      <a:prstDash val="solid"/>
                      <a:round/>
                      <a:headEnd type="none" w="med" len="med"/>
                      <a:tailEnd type="none" w="med" len="med"/>
                    </a:lnB>
                    <a:solidFill>
                      <a:srgbClr val="EFEFEF"/>
                    </a:solidFill>
                  </a:tcPr>
                </a:tc>
                <a:tc>
                  <a:txBody>
                    <a:bodyPr/>
                    <a:lstStyle/>
                    <a:p>
                      <a:pPr marL="0" marR="0" algn="ctr">
                        <a:spcBef>
                          <a:spcPts val="200"/>
                        </a:spcBef>
                        <a:spcAft>
                          <a:spcPts val="200"/>
                        </a:spcAft>
                      </a:pPr>
                      <a:r>
                        <a:rPr lang="en-US" sz="1600" dirty="0">
                          <a:effectLst/>
                          <a:latin typeface="Times New Roman" panose="02020603050405020304" pitchFamily="18" charset="0"/>
                          <a:ea typeface="MS Mincho" panose="02020609040205080304" pitchFamily="49" charset="-128"/>
                          <a:cs typeface="Times New Roman" panose="02020603050405020304" pitchFamily="18" charset="0"/>
                        </a:rPr>
                        <a:t> </a:t>
                      </a:r>
                      <a:endParaRPr lang="en-IN" sz="16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0" marR="0" marT="0" marB="0" anchor="ctr">
                    <a:lnL w="12700" cap="flat" cmpd="sng" algn="ctr">
                      <a:solidFill>
                        <a:srgbClr val="EDBD3E"/>
                      </a:solidFill>
                      <a:prstDash val="solid"/>
                      <a:round/>
                      <a:headEnd type="none" w="med" len="med"/>
                      <a:tailEnd type="none" w="med" len="med"/>
                    </a:lnL>
                    <a:lnR w="12700" cap="flat" cmpd="sng" algn="ctr">
                      <a:solidFill>
                        <a:srgbClr val="EDBD3E"/>
                      </a:solidFill>
                      <a:prstDash val="solid"/>
                      <a:round/>
                      <a:headEnd type="none" w="med" len="med"/>
                      <a:tailEnd type="none" w="med" len="med"/>
                    </a:lnR>
                    <a:lnT w="12700" cap="flat" cmpd="sng" algn="ctr">
                      <a:solidFill>
                        <a:srgbClr val="EDBD3E"/>
                      </a:solidFill>
                      <a:prstDash val="solid"/>
                      <a:round/>
                      <a:headEnd type="none" w="med" len="med"/>
                      <a:tailEnd type="none" w="med" len="med"/>
                    </a:lnT>
                    <a:lnB w="12700" cap="flat" cmpd="sng" algn="ctr">
                      <a:solidFill>
                        <a:srgbClr val="EDBD3E"/>
                      </a:solidFill>
                      <a:prstDash val="solid"/>
                      <a:round/>
                      <a:headEnd type="none" w="med" len="med"/>
                      <a:tailEnd type="none" w="med" len="med"/>
                    </a:lnB>
                    <a:solidFill>
                      <a:srgbClr val="EFEFEF"/>
                    </a:solidFill>
                  </a:tcPr>
                </a:tc>
                <a:tc>
                  <a:txBody>
                    <a:bodyPr/>
                    <a:lstStyle/>
                    <a:p>
                      <a:pPr marL="0" marR="0" algn="ctr">
                        <a:spcBef>
                          <a:spcPts val="200"/>
                        </a:spcBef>
                        <a:spcAft>
                          <a:spcPts val="200"/>
                        </a:spcAft>
                      </a:pPr>
                      <a:r>
                        <a:rPr lang="en-US" sz="1600" dirty="0">
                          <a:solidFill>
                            <a:srgbClr val="000000"/>
                          </a:solidFill>
                          <a:effectLst/>
                          <a:highlight>
                            <a:srgbClr val="FFFF00"/>
                          </a:highlight>
                          <a:latin typeface="Times New Roman" panose="02020603050405020304" pitchFamily="18" charset="0"/>
                          <a:ea typeface="MS Mincho" panose="02020609040205080304" pitchFamily="49" charset="-128"/>
                          <a:cs typeface="Times New Roman" panose="02020603050405020304" pitchFamily="18" charset="0"/>
                        </a:rPr>
                        <a:t>0.3508</a:t>
                      </a:r>
                      <a:endParaRPr lang="en-IN" sz="1600" dirty="0">
                        <a:effectLst/>
                        <a:highlight>
                          <a:srgbClr val="FFFF00"/>
                        </a:highlight>
                        <a:latin typeface="Times New Roman" panose="02020603050405020304" pitchFamily="18" charset="0"/>
                        <a:ea typeface="MS Mincho" panose="02020609040205080304" pitchFamily="49" charset="-128"/>
                        <a:cs typeface="Times New Roman" panose="02020603050405020304" pitchFamily="18" charset="0"/>
                      </a:endParaRPr>
                    </a:p>
                  </a:txBody>
                  <a:tcPr marL="0" marR="0" marT="0" marB="0" anchor="ctr">
                    <a:lnL w="12700" cap="flat" cmpd="sng" algn="ctr">
                      <a:solidFill>
                        <a:srgbClr val="EDBD3E"/>
                      </a:solidFill>
                      <a:prstDash val="solid"/>
                      <a:round/>
                      <a:headEnd type="none" w="med" len="med"/>
                      <a:tailEnd type="none" w="med" len="med"/>
                    </a:lnL>
                    <a:lnR w="12700" cap="flat" cmpd="sng" algn="ctr">
                      <a:solidFill>
                        <a:srgbClr val="EDBD3E"/>
                      </a:solidFill>
                      <a:prstDash val="solid"/>
                      <a:round/>
                      <a:headEnd type="none" w="med" len="med"/>
                      <a:tailEnd type="none" w="med" len="med"/>
                    </a:lnR>
                    <a:lnT w="12700" cap="flat" cmpd="sng" algn="ctr">
                      <a:solidFill>
                        <a:srgbClr val="EDBD3E"/>
                      </a:solidFill>
                      <a:prstDash val="solid"/>
                      <a:round/>
                      <a:headEnd type="none" w="med" len="med"/>
                      <a:tailEnd type="none" w="med" len="med"/>
                    </a:lnT>
                    <a:lnB w="12700" cap="flat" cmpd="sng" algn="ctr">
                      <a:solidFill>
                        <a:srgbClr val="EDBD3E"/>
                      </a:solidFill>
                      <a:prstDash val="solid"/>
                      <a:round/>
                      <a:headEnd type="none" w="med" len="med"/>
                      <a:tailEnd type="none" w="med" len="med"/>
                    </a:lnB>
                    <a:solidFill>
                      <a:srgbClr val="EFEFEF"/>
                    </a:solidFill>
                  </a:tcPr>
                </a:tc>
                <a:tc>
                  <a:txBody>
                    <a:bodyPr/>
                    <a:lstStyle/>
                    <a:p>
                      <a:pPr marL="0" marR="0" algn="ctr">
                        <a:spcBef>
                          <a:spcPts val="200"/>
                        </a:spcBef>
                        <a:spcAft>
                          <a:spcPts val="200"/>
                        </a:spcAft>
                      </a:pPr>
                      <a:r>
                        <a:rPr lang="en-US" sz="1600" dirty="0">
                          <a:solidFill>
                            <a:srgbClr val="000000"/>
                          </a:solidFill>
                          <a:effectLst/>
                          <a:highlight>
                            <a:srgbClr val="FFFF00"/>
                          </a:highlight>
                          <a:latin typeface="Times New Roman" panose="02020603050405020304" pitchFamily="18" charset="0"/>
                          <a:ea typeface="MS Mincho" panose="02020609040205080304" pitchFamily="49" charset="-128"/>
                          <a:cs typeface="Times New Roman" panose="02020603050405020304" pitchFamily="18" charset="0"/>
                        </a:rPr>
                        <a:t>0.3335</a:t>
                      </a:r>
                      <a:endParaRPr lang="en-IN" sz="1600" dirty="0">
                        <a:effectLst/>
                        <a:highlight>
                          <a:srgbClr val="FFFF00"/>
                        </a:highlight>
                        <a:latin typeface="Times New Roman" panose="02020603050405020304" pitchFamily="18" charset="0"/>
                        <a:ea typeface="MS Mincho" panose="02020609040205080304" pitchFamily="49" charset="-128"/>
                        <a:cs typeface="Times New Roman" panose="02020603050405020304" pitchFamily="18" charset="0"/>
                      </a:endParaRPr>
                    </a:p>
                  </a:txBody>
                  <a:tcPr marL="0" marR="0" marT="0" marB="0" anchor="ctr">
                    <a:lnL w="12700" cap="flat" cmpd="sng" algn="ctr">
                      <a:solidFill>
                        <a:srgbClr val="EDBD3E"/>
                      </a:solidFill>
                      <a:prstDash val="solid"/>
                      <a:round/>
                      <a:headEnd type="none" w="med" len="med"/>
                      <a:tailEnd type="none" w="med" len="med"/>
                    </a:lnL>
                    <a:lnR w="12700" cap="flat" cmpd="sng" algn="ctr">
                      <a:solidFill>
                        <a:srgbClr val="EDBD3E"/>
                      </a:solidFill>
                      <a:prstDash val="solid"/>
                      <a:round/>
                      <a:headEnd type="none" w="med" len="med"/>
                      <a:tailEnd type="none" w="med" len="med"/>
                    </a:lnR>
                    <a:lnT w="12700" cap="flat" cmpd="sng" algn="ctr">
                      <a:solidFill>
                        <a:srgbClr val="EDBD3E"/>
                      </a:solidFill>
                      <a:prstDash val="solid"/>
                      <a:round/>
                      <a:headEnd type="none" w="med" len="med"/>
                      <a:tailEnd type="none" w="med" len="med"/>
                    </a:lnT>
                    <a:lnB w="12700" cap="flat" cmpd="sng" algn="ctr">
                      <a:solidFill>
                        <a:srgbClr val="EDBD3E"/>
                      </a:solidFill>
                      <a:prstDash val="solid"/>
                      <a:round/>
                      <a:headEnd type="none" w="med" len="med"/>
                      <a:tailEnd type="none" w="med" len="med"/>
                    </a:lnB>
                    <a:solidFill>
                      <a:srgbClr val="EFEFEF"/>
                    </a:solidFill>
                  </a:tcPr>
                </a:tc>
                <a:extLst>
                  <a:ext uri="{0D108BD9-81ED-4DB2-BD59-A6C34878D82A}">
                    <a16:rowId xmlns:a16="http://schemas.microsoft.com/office/drawing/2014/main" val="319052764"/>
                  </a:ext>
                </a:extLst>
              </a:tr>
            </a:tbl>
          </a:graphicData>
        </a:graphic>
      </p:graphicFrame>
      <p:sp>
        <p:nvSpPr>
          <p:cNvPr id="8" name="TextBox 7">
            <a:extLst>
              <a:ext uri="{FF2B5EF4-FFF2-40B4-BE49-F238E27FC236}">
                <a16:creationId xmlns:a16="http://schemas.microsoft.com/office/drawing/2014/main" id="{56206917-C7C9-8963-BA1F-C7F432D40AF0}"/>
              </a:ext>
            </a:extLst>
          </p:cNvPr>
          <p:cNvSpPr txBox="1"/>
          <p:nvPr/>
        </p:nvSpPr>
        <p:spPr>
          <a:xfrm>
            <a:off x="815586" y="1643193"/>
            <a:ext cx="5240474" cy="369332"/>
          </a:xfrm>
          <a:prstGeom prst="rect">
            <a:avLst/>
          </a:prstGeom>
          <a:noFill/>
        </p:spPr>
        <p:txBody>
          <a:bodyPr wrap="none" rtlCol="0">
            <a:spAutoFit/>
          </a:bodyPr>
          <a:lstStyle/>
          <a:p>
            <a:r>
              <a:rPr lang="en-US" b="1" dirty="0"/>
              <a:t>Using only complete cases in the dataset (n = 87,754)</a:t>
            </a:r>
            <a:endParaRPr lang="en-IN" b="1" dirty="0"/>
          </a:p>
        </p:txBody>
      </p:sp>
      <p:sp>
        <p:nvSpPr>
          <p:cNvPr id="10" name="TextBox 9">
            <a:extLst>
              <a:ext uri="{FF2B5EF4-FFF2-40B4-BE49-F238E27FC236}">
                <a16:creationId xmlns:a16="http://schemas.microsoft.com/office/drawing/2014/main" id="{6C07FEFF-80F2-1B2F-F3A0-C649A8613B12}"/>
              </a:ext>
            </a:extLst>
          </p:cNvPr>
          <p:cNvSpPr txBox="1"/>
          <p:nvPr/>
        </p:nvSpPr>
        <p:spPr>
          <a:xfrm>
            <a:off x="815586" y="3865752"/>
            <a:ext cx="6243484" cy="369332"/>
          </a:xfrm>
          <a:prstGeom prst="rect">
            <a:avLst/>
          </a:prstGeom>
          <a:noFill/>
        </p:spPr>
        <p:txBody>
          <a:bodyPr wrap="square">
            <a:spAutoFit/>
          </a:bodyPr>
          <a:lstStyle/>
          <a:p>
            <a:r>
              <a:rPr lang="en-US" b="1" dirty="0"/>
              <a:t>Using imputed data  (n = 181,615)</a:t>
            </a:r>
            <a:endParaRPr lang="en-IN" b="1" dirty="0"/>
          </a:p>
        </p:txBody>
      </p:sp>
      <p:graphicFrame>
        <p:nvGraphicFramePr>
          <p:cNvPr id="12" name="Table 11">
            <a:extLst>
              <a:ext uri="{FF2B5EF4-FFF2-40B4-BE49-F238E27FC236}">
                <a16:creationId xmlns:a16="http://schemas.microsoft.com/office/drawing/2014/main" id="{442BB004-436F-E054-A867-6ED85D9C7048}"/>
              </a:ext>
            </a:extLst>
          </p:cNvPr>
          <p:cNvGraphicFramePr>
            <a:graphicFrameLocks noGrp="1"/>
          </p:cNvGraphicFramePr>
          <p:nvPr>
            <p:extLst>
              <p:ext uri="{D42A27DB-BD31-4B8C-83A1-F6EECF244321}">
                <p14:modId xmlns:p14="http://schemas.microsoft.com/office/powerpoint/2010/main" val="3205923745"/>
              </p:ext>
            </p:extLst>
          </p:nvPr>
        </p:nvGraphicFramePr>
        <p:xfrm>
          <a:off x="1228542" y="4410344"/>
          <a:ext cx="8672544" cy="1466307"/>
        </p:xfrm>
        <a:graphic>
          <a:graphicData uri="http://schemas.openxmlformats.org/drawingml/2006/table">
            <a:tbl>
              <a:tblPr firstRow="1" bandRow="1"/>
              <a:tblGrid>
                <a:gridCol w="2411090">
                  <a:extLst>
                    <a:ext uri="{9D8B030D-6E8A-4147-A177-3AD203B41FA5}">
                      <a16:colId xmlns:a16="http://schemas.microsoft.com/office/drawing/2014/main" val="3697990957"/>
                    </a:ext>
                  </a:extLst>
                </a:gridCol>
                <a:gridCol w="1057928">
                  <a:extLst>
                    <a:ext uri="{9D8B030D-6E8A-4147-A177-3AD203B41FA5}">
                      <a16:colId xmlns:a16="http://schemas.microsoft.com/office/drawing/2014/main" val="1509136580"/>
                    </a:ext>
                  </a:extLst>
                </a:gridCol>
                <a:gridCol w="1057928">
                  <a:extLst>
                    <a:ext uri="{9D8B030D-6E8A-4147-A177-3AD203B41FA5}">
                      <a16:colId xmlns:a16="http://schemas.microsoft.com/office/drawing/2014/main" val="1723733009"/>
                    </a:ext>
                  </a:extLst>
                </a:gridCol>
                <a:gridCol w="2122415">
                  <a:extLst>
                    <a:ext uri="{9D8B030D-6E8A-4147-A177-3AD203B41FA5}">
                      <a16:colId xmlns:a16="http://schemas.microsoft.com/office/drawing/2014/main" val="342890526"/>
                    </a:ext>
                  </a:extLst>
                </a:gridCol>
                <a:gridCol w="2023183">
                  <a:extLst>
                    <a:ext uri="{9D8B030D-6E8A-4147-A177-3AD203B41FA5}">
                      <a16:colId xmlns:a16="http://schemas.microsoft.com/office/drawing/2014/main" val="8702598"/>
                    </a:ext>
                  </a:extLst>
                </a:gridCol>
              </a:tblGrid>
              <a:tr h="297421">
                <a:tc>
                  <a:txBody>
                    <a:bodyPr/>
                    <a:lstStyle/>
                    <a:p>
                      <a:pPr marL="0" marR="0" algn="ctr">
                        <a:spcBef>
                          <a:spcPts val="200"/>
                        </a:spcBef>
                        <a:spcAft>
                          <a:spcPts val="200"/>
                        </a:spcAft>
                      </a:pPr>
                      <a:r>
                        <a:rPr lang="en-US" sz="1600" b="1" dirty="0">
                          <a:solidFill>
                            <a:schemeClr val="bg1">
                              <a:lumMod val="95000"/>
                            </a:schemeClr>
                          </a:solidFill>
                          <a:effectLst/>
                          <a:latin typeface="Times New Roman" panose="02020603050405020304" pitchFamily="18" charset="0"/>
                          <a:ea typeface="MS Mincho" panose="02020609040205080304" pitchFamily="49" charset="-128"/>
                          <a:cs typeface="Times New Roman" panose="02020603050405020304" pitchFamily="18" charset="0"/>
                        </a:rPr>
                        <a:t>Prediction Model</a:t>
                      </a:r>
                      <a:endParaRPr lang="en-IN" sz="1600" dirty="0">
                        <a:solidFill>
                          <a:schemeClr val="bg1">
                            <a:lumMod val="95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EDBD3E"/>
                      </a:solidFill>
                      <a:prstDash val="solid"/>
                      <a:round/>
                      <a:headEnd type="none" w="med" len="med"/>
                      <a:tailEnd type="none" w="med" len="med"/>
                    </a:lnB>
                    <a:solidFill>
                      <a:srgbClr val="5B7778"/>
                    </a:solidFill>
                  </a:tcPr>
                </a:tc>
                <a:tc>
                  <a:txBody>
                    <a:bodyPr/>
                    <a:lstStyle/>
                    <a:p>
                      <a:pPr marL="0" marR="0" algn="ctr">
                        <a:spcBef>
                          <a:spcPts val="200"/>
                        </a:spcBef>
                        <a:spcAft>
                          <a:spcPts val="200"/>
                        </a:spcAft>
                      </a:pPr>
                      <a:r>
                        <a:rPr lang="en-US" sz="1600" b="1" dirty="0">
                          <a:solidFill>
                            <a:srgbClr val="FFFFFF"/>
                          </a:solidFill>
                          <a:effectLst/>
                          <a:latin typeface="Times New Roman" panose="02020603050405020304" pitchFamily="18" charset="0"/>
                          <a:ea typeface="MS Mincho" panose="02020609040205080304" pitchFamily="49" charset="-128"/>
                          <a:cs typeface="Times New Roman" panose="02020603050405020304" pitchFamily="18" charset="0"/>
                        </a:rPr>
                        <a:t>AIC</a:t>
                      </a:r>
                      <a:endParaRPr lang="en-IN" sz="16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EDBD3E"/>
                      </a:solidFill>
                      <a:prstDash val="solid"/>
                      <a:round/>
                      <a:headEnd type="none" w="med" len="med"/>
                      <a:tailEnd type="none" w="med" len="med"/>
                    </a:lnB>
                    <a:solidFill>
                      <a:srgbClr val="5B7778"/>
                    </a:solidFill>
                  </a:tcPr>
                </a:tc>
                <a:tc>
                  <a:txBody>
                    <a:bodyPr/>
                    <a:lstStyle/>
                    <a:p>
                      <a:pPr marL="0" marR="0" algn="ctr">
                        <a:spcBef>
                          <a:spcPts val="200"/>
                        </a:spcBef>
                        <a:spcAft>
                          <a:spcPts val="200"/>
                        </a:spcAft>
                      </a:pPr>
                      <a:r>
                        <a:rPr lang="en-US" sz="1600" b="1">
                          <a:solidFill>
                            <a:srgbClr val="FFFFFF"/>
                          </a:solidFill>
                          <a:effectLst/>
                          <a:latin typeface="Times New Roman" panose="02020603050405020304" pitchFamily="18" charset="0"/>
                          <a:ea typeface="MS Mincho" panose="02020609040205080304" pitchFamily="49" charset="-128"/>
                          <a:cs typeface="Times New Roman" panose="02020603050405020304" pitchFamily="18" charset="0"/>
                        </a:rPr>
                        <a:t>BIC</a:t>
                      </a:r>
                      <a:endParaRPr lang="en-IN" sz="16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EDBD3E"/>
                      </a:solidFill>
                      <a:prstDash val="solid"/>
                      <a:round/>
                      <a:headEnd type="none" w="med" len="med"/>
                      <a:tailEnd type="none" w="med" len="med"/>
                    </a:lnB>
                    <a:solidFill>
                      <a:srgbClr val="5B7778"/>
                    </a:solidFill>
                  </a:tcPr>
                </a:tc>
                <a:tc>
                  <a:txBody>
                    <a:bodyPr/>
                    <a:lstStyle/>
                    <a:p>
                      <a:pPr marL="0" marR="0" algn="ctr">
                        <a:spcBef>
                          <a:spcPts val="200"/>
                        </a:spcBef>
                        <a:spcAft>
                          <a:spcPts val="200"/>
                        </a:spcAft>
                      </a:pPr>
                      <a:r>
                        <a:rPr lang="en-US" sz="1600" b="1" dirty="0" err="1">
                          <a:solidFill>
                            <a:srgbClr val="FFFFFF"/>
                          </a:solidFill>
                          <a:effectLst/>
                          <a:latin typeface="Times New Roman" panose="02020603050405020304" pitchFamily="18" charset="0"/>
                          <a:ea typeface="MS Mincho" panose="02020609040205080304" pitchFamily="49" charset="-128"/>
                          <a:cs typeface="Times New Roman" panose="02020603050405020304" pitchFamily="18" charset="0"/>
                        </a:rPr>
                        <a:t>RMSE.Training.Data</a:t>
                      </a:r>
                      <a:endParaRPr lang="en-IN" sz="16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EDBD3E"/>
                      </a:solidFill>
                      <a:prstDash val="solid"/>
                      <a:round/>
                      <a:headEnd type="none" w="med" len="med"/>
                      <a:tailEnd type="none" w="med" len="med"/>
                    </a:lnB>
                    <a:solidFill>
                      <a:srgbClr val="5B7778"/>
                    </a:solidFill>
                  </a:tcPr>
                </a:tc>
                <a:tc>
                  <a:txBody>
                    <a:bodyPr/>
                    <a:lstStyle/>
                    <a:p>
                      <a:pPr marL="0" marR="0" algn="ctr">
                        <a:spcBef>
                          <a:spcPts val="200"/>
                        </a:spcBef>
                        <a:spcAft>
                          <a:spcPts val="200"/>
                        </a:spcAft>
                      </a:pPr>
                      <a:r>
                        <a:rPr lang="en-US" sz="1600" b="1" dirty="0" err="1">
                          <a:solidFill>
                            <a:srgbClr val="FFFFFF"/>
                          </a:solidFill>
                          <a:effectLst/>
                          <a:latin typeface="Times New Roman" panose="02020603050405020304" pitchFamily="18" charset="0"/>
                          <a:ea typeface="MS Mincho" panose="02020609040205080304" pitchFamily="49" charset="-128"/>
                          <a:cs typeface="Times New Roman" panose="02020603050405020304" pitchFamily="18" charset="0"/>
                        </a:rPr>
                        <a:t>RMSE.Testing.Data</a:t>
                      </a:r>
                      <a:endParaRPr lang="en-IN" sz="16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EDBD3E"/>
                      </a:solidFill>
                      <a:prstDash val="solid"/>
                      <a:round/>
                      <a:headEnd type="none" w="med" len="med"/>
                      <a:tailEnd type="none" w="med" len="med"/>
                    </a:lnB>
                    <a:solidFill>
                      <a:srgbClr val="5B7778"/>
                    </a:solidFill>
                  </a:tcPr>
                </a:tc>
                <a:extLst>
                  <a:ext uri="{0D108BD9-81ED-4DB2-BD59-A6C34878D82A}">
                    <a16:rowId xmlns:a16="http://schemas.microsoft.com/office/drawing/2014/main" val="1849078567"/>
                  </a:ext>
                </a:extLst>
              </a:tr>
              <a:tr h="218683">
                <a:tc>
                  <a:txBody>
                    <a:bodyPr/>
                    <a:lstStyle/>
                    <a:p>
                      <a:pPr marL="0" marR="0">
                        <a:spcBef>
                          <a:spcPts val="200"/>
                        </a:spcBef>
                        <a:spcAft>
                          <a:spcPts val="200"/>
                        </a:spcAft>
                      </a:pPr>
                      <a:r>
                        <a:rPr lang="en-US" sz="1600">
                          <a:solidFill>
                            <a:srgbClr val="000000"/>
                          </a:solidFill>
                          <a:effectLst/>
                          <a:latin typeface="Times New Roman" panose="02020603050405020304" pitchFamily="18" charset="0"/>
                          <a:ea typeface="MS Mincho" panose="02020609040205080304" pitchFamily="49" charset="-128"/>
                          <a:cs typeface="Times New Roman" panose="02020603050405020304" pitchFamily="18" charset="0"/>
                        </a:rPr>
                        <a:t>LRM with all variables</a:t>
                      </a:r>
                      <a:endParaRPr lang="en-IN" sz="16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0" marR="0" marT="0" marB="0" anchor="ctr">
                    <a:lnL w="12700" cap="flat" cmpd="sng" algn="ctr">
                      <a:solidFill>
                        <a:srgbClr val="EDBD3E"/>
                      </a:solidFill>
                      <a:prstDash val="solid"/>
                      <a:round/>
                      <a:headEnd type="none" w="med" len="med"/>
                      <a:tailEnd type="none" w="med" len="med"/>
                    </a:lnL>
                    <a:lnR w="12700" cap="flat" cmpd="sng" algn="ctr">
                      <a:solidFill>
                        <a:srgbClr val="EDBD3E"/>
                      </a:solidFill>
                      <a:prstDash val="solid"/>
                      <a:round/>
                      <a:headEnd type="none" w="med" len="med"/>
                      <a:tailEnd type="none" w="med" len="med"/>
                    </a:lnR>
                    <a:lnT w="12700" cap="flat" cmpd="sng" algn="ctr">
                      <a:solidFill>
                        <a:srgbClr val="EDBD3E"/>
                      </a:solidFill>
                      <a:prstDash val="solid"/>
                      <a:round/>
                      <a:headEnd type="none" w="med" len="med"/>
                      <a:tailEnd type="none" w="med" len="med"/>
                    </a:lnT>
                    <a:lnB w="12700" cap="flat" cmpd="sng" algn="ctr">
                      <a:solidFill>
                        <a:srgbClr val="EDBD3E"/>
                      </a:solidFill>
                      <a:prstDash val="solid"/>
                      <a:round/>
                      <a:headEnd type="none" w="med" len="med"/>
                      <a:tailEnd type="none" w="med" len="med"/>
                    </a:lnB>
                    <a:solidFill>
                      <a:srgbClr val="FFFFFF"/>
                    </a:solidFill>
                  </a:tcPr>
                </a:tc>
                <a:tc>
                  <a:txBody>
                    <a:bodyPr/>
                    <a:lstStyle/>
                    <a:p>
                      <a:pPr marL="0" marR="0" algn="ctr">
                        <a:spcBef>
                          <a:spcPts val="200"/>
                        </a:spcBef>
                        <a:spcAft>
                          <a:spcPts val="200"/>
                        </a:spcAft>
                      </a:pPr>
                      <a:r>
                        <a:rPr lang="en-US" sz="1600" dirty="0">
                          <a:solidFill>
                            <a:srgbClr val="000000"/>
                          </a:solidFill>
                          <a:effectLst/>
                          <a:highlight>
                            <a:srgbClr val="FFFF00"/>
                          </a:highlight>
                          <a:latin typeface="Times New Roman" panose="02020603050405020304" pitchFamily="18" charset="0"/>
                          <a:ea typeface="MS Mincho" panose="02020609040205080304" pitchFamily="49" charset="-128"/>
                          <a:cs typeface="Times New Roman" panose="02020603050405020304" pitchFamily="18" charset="0"/>
                        </a:rPr>
                        <a:t>19770.16</a:t>
                      </a:r>
                      <a:endParaRPr lang="en-IN" sz="1600" dirty="0">
                        <a:effectLst/>
                        <a:highlight>
                          <a:srgbClr val="FFFF00"/>
                        </a:highlight>
                        <a:latin typeface="Times New Roman" panose="02020603050405020304" pitchFamily="18" charset="0"/>
                        <a:ea typeface="MS Mincho" panose="02020609040205080304" pitchFamily="49" charset="-128"/>
                        <a:cs typeface="Times New Roman" panose="02020603050405020304" pitchFamily="18" charset="0"/>
                      </a:endParaRPr>
                    </a:p>
                  </a:txBody>
                  <a:tcPr marL="0" marR="0" marT="0" marB="0" anchor="ctr">
                    <a:lnL w="12700" cap="flat" cmpd="sng" algn="ctr">
                      <a:solidFill>
                        <a:srgbClr val="EDBD3E"/>
                      </a:solidFill>
                      <a:prstDash val="solid"/>
                      <a:round/>
                      <a:headEnd type="none" w="med" len="med"/>
                      <a:tailEnd type="none" w="med" len="med"/>
                    </a:lnL>
                    <a:lnR w="12700" cap="flat" cmpd="sng" algn="ctr">
                      <a:solidFill>
                        <a:srgbClr val="EDBD3E"/>
                      </a:solidFill>
                      <a:prstDash val="solid"/>
                      <a:round/>
                      <a:headEnd type="none" w="med" len="med"/>
                      <a:tailEnd type="none" w="med" len="med"/>
                    </a:lnR>
                    <a:lnT w="12700" cap="flat" cmpd="sng" algn="ctr">
                      <a:solidFill>
                        <a:srgbClr val="EDBD3E"/>
                      </a:solidFill>
                      <a:prstDash val="solid"/>
                      <a:round/>
                      <a:headEnd type="none" w="med" len="med"/>
                      <a:tailEnd type="none" w="med" len="med"/>
                    </a:lnT>
                    <a:lnB w="12700" cap="flat" cmpd="sng" algn="ctr">
                      <a:solidFill>
                        <a:srgbClr val="EDBD3E"/>
                      </a:solidFill>
                      <a:prstDash val="solid"/>
                      <a:round/>
                      <a:headEnd type="none" w="med" len="med"/>
                      <a:tailEnd type="none" w="med" len="med"/>
                    </a:lnB>
                    <a:solidFill>
                      <a:srgbClr val="FFFFFF"/>
                    </a:solidFill>
                  </a:tcPr>
                </a:tc>
                <a:tc>
                  <a:txBody>
                    <a:bodyPr/>
                    <a:lstStyle/>
                    <a:p>
                      <a:pPr marL="0" marR="0" algn="ctr">
                        <a:spcBef>
                          <a:spcPts val="200"/>
                        </a:spcBef>
                        <a:spcAft>
                          <a:spcPts val="200"/>
                        </a:spcAft>
                      </a:pPr>
                      <a:r>
                        <a:rPr lang="en-US" sz="1600" dirty="0">
                          <a:solidFill>
                            <a:srgbClr val="000000"/>
                          </a:solidFill>
                          <a:effectLst/>
                          <a:highlight>
                            <a:srgbClr val="FFFF00"/>
                          </a:highlight>
                          <a:latin typeface="Times New Roman" panose="02020603050405020304" pitchFamily="18" charset="0"/>
                          <a:ea typeface="MS Mincho" panose="02020609040205080304" pitchFamily="49" charset="-128"/>
                          <a:cs typeface="Times New Roman" panose="02020603050405020304" pitchFamily="18" charset="0"/>
                        </a:rPr>
                        <a:t>20252.08</a:t>
                      </a:r>
                      <a:endParaRPr lang="en-IN" sz="1600" dirty="0">
                        <a:effectLst/>
                        <a:highlight>
                          <a:srgbClr val="FFFF00"/>
                        </a:highlight>
                        <a:latin typeface="Times New Roman" panose="02020603050405020304" pitchFamily="18" charset="0"/>
                        <a:ea typeface="MS Mincho" panose="02020609040205080304" pitchFamily="49" charset="-128"/>
                        <a:cs typeface="Times New Roman" panose="02020603050405020304" pitchFamily="18" charset="0"/>
                      </a:endParaRPr>
                    </a:p>
                  </a:txBody>
                  <a:tcPr marL="0" marR="0" marT="0" marB="0" anchor="ctr">
                    <a:lnL w="12700" cap="flat" cmpd="sng" algn="ctr">
                      <a:solidFill>
                        <a:srgbClr val="EDBD3E"/>
                      </a:solidFill>
                      <a:prstDash val="solid"/>
                      <a:round/>
                      <a:headEnd type="none" w="med" len="med"/>
                      <a:tailEnd type="none" w="med" len="med"/>
                    </a:lnL>
                    <a:lnR w="12700" cap="flat" cmpd="sng" algn="ctr">
                      <a:solidFill>
                        <a:srgbClr val="EDBD3E"/>
                      </a:solidFill>
                      <a:prstDash val="solid"/>
                      <a:round/>
                      <a:headEnd type="none" w="med" len="med"/>
                      <a:tailEnd type="none" w="med" len="med"/>
                    </a:lnR>
                    <a:lnT w="12700" cap="flat" cmpd="sng" algn="ctr">
                      <a:solidFill>
                        <a:srgbClr val="EDBD3E"/>
                      </a:solidFill>
                      <a:prstDash val="solid"/>
                      <a:round/>
                      <a:headEnd type="none" w="med" len="med"/>
                      <a:tailEnd type="none" w="med" len="med"/>
                    </a:lnT>
                    <a:lnB w="12700" cap="flat" cmpd="sng" algn="ctr">
                      <a:solidFill>
                        <a:srgbClr val="EDBD3E"/>
                      </a:solidFill>
                      <a:prstDash val="solid"/>
                      <a:round/>
                      <a:headEnd type="none" w="med" len="med"/>
                      <a:tailEnd type="none" w="med" len="med"/>
                    </a:lnB>
                    <a:solidFill>
                      <a:srgbClr val="FFFFFF"/>
                    </a:solidFill>
                  </a:tcPr>
                </a:tc>
                <a:tc>
                  <a:txBody>
                    <a:bodyPr/>
                    <a:lstStyle/>
                    <a:p>
                      <a:pPr marL="0" marR="0" algn="ctr">
                        <a:spcBef>
                          <a:spcPts val="200"/>
                        </a:spcBef>
                        <a:spcAft>
                          <a:spcPts val="200"/>
                        </a:spcAft>
                      </a:pPr>
                      <a:r>
                        <a:rPr lang="en-US" sz="1600" dirty="0">
                          <a:solidFill>
                            <a:srgbClr val="000000"/>
                          </a:solidFill>
                          <a:effectLst/>
                          <a:highlight>
                            <a:srgbClr val="FFFF00"/>
                          </a:highlight>
                          <a:latin typeface="Times New Roman" panose="02020603050405020304" pitchFamily="18" charset="0"/>
                          <a:ea typeface="MS Mincho" panose="02020609040205080304" pitchFamily="49" charset="-128"/>
                          <a:cs typeface="Times New Roman" panose="02020603050405020304" pitchFamily="18" charset="0"/>
                        </a:rPr>
                        <a:t>0.3358</a:t>
                      </a:r>
                      <a:endParaRPr lang="en-IN" sz="1600" dirty="0">
                        <a:effectLst/>
                        <a:highlight>
                          <a:srgbClr val="FFFF00"/>
                        </a:highlight>
                        <a:latin typeface="Times New Roman" panose="02020603050405020304" pitchFamily="18" charset="0"/>
                        <a:ea typeface="MS Mincho" panose="02020609040205080304" pitchFamily="49" charset="-128"/>
                        <a:cs typeface="Times New Roman" panose="02020603050405020304" pitchFamily="18" charset="0"/>
                      </a:endParaRPr>
                    </a:p>
                  </a:txBody>
                  <a:tcPr marL="0" marR="0" marT="0" marB="0" anchor="ctr">
                    <a:lnL w="12700" cap="flat" cmpd="sng" algn="ctr">
                      <a:solidFill>
                        <a:srgbClr val="EDBD3E"/>
                      </a:solidFill>
                      <a:prstDash val="solid"/>
                      <a:round/>
                      <a:headEnd type="none" w="med" len="med"/>
                      <a:tailEnd type="none" w="med" len="med"/>
                    </a:lnL>
                    <a:lnR w="12700" cap="flat" cmpd="sng" algn="ctr">
                      <a:solidFill>
                        <a:srgbClr val="EDBD3E"/>
                      </a:solidFill>
                      <a:prstDash val="solid"/>
                      <a:round/>
                      <a:headEnd type="none" w="med" len="med"/>
                      <a:tailEnd type="none" w="med" len="med"/>
                    </a:lnR>
                    <a:lnT w="12700" cap="flat" cmpd="sng" algn="ctr">
                      <a:solidFill>
                        <a:srgbClr val="EDBD3E"/>
                      </a:solidFill>
                      <a:prstDash val="solid"/>
                      <a:round/>
                      <a:headEnd type="none" w="med" len="med"/>
                      <a:tailEnd type="none" w="med" len="med"/>
                    </a:lnT>
                    <a:lnB w="12700" cap="flat" cmpd="sng" algn="ctr">
                      <a:solidFill>
                        <a:srgbClr val="EDBD3E"/>
                      </a:solidFill>
                      <a:prstDash val="solid"/>
                      <a:round/>
                      <a:headEnd type="none" w="med" len="med"/>
                      <a:tailEnd type="none" w="med" len="med"/>
                    </a:lnB>
                    <a:solidFill>
                      <a:srgbClr val="FFFFFF"/>
                    </a:solidFill>
                  </a:tcPr>
                </a:tc>
                <a:tc>
                  <a:txBody>
                    <a:bodyPr/>
                    <a:lstStyle/>
                    <a:p>
                      <a:pPr marL="0" marR="0" algn="ctr">
                        <a:spcBef>
                          <a:spcPts val="200"/>
                        </a:spcBef>
                        <a:spcAft>
                          <a:spcPts val="200"/>
                        </a:spcAft>
                      </a:pPr>
                      <a:r>
                        <a:rPr lang="en-US" sz="1600" dirty="0">
                          <a:solidFill>
                            <a:srgbClr val="000000"/>
                          </a:solidFill>
                          <a:effectLst/>
                          <a:highlight>
                            <a:srgbClr val="FFFF00"/>
                          </a:highlight>
                          <a:latin typeface="Times New Roman" panose="02020603050405020304" pitchFamily="18" charset="0"/>
                          <a:ea typeface="MS Mincho" panose="02020609040205080304" pitchFamily="49" charset="-128"/>
                          <a:cs typeface="Times New Roman" panose="02020603050405020304" pitchFamily="18" charset="0"/>
                        </a:rPr>
                        <a:t>0.3524</a:t>
                      </a:r>
                      <a:endParaRPr lang="en-IN" sz="1600" dirty="0">
                        <a:effectLst/>
                        <a:highlight>
                          <a:srgbClr val="FFFF00"/>
                        </a:highlight>
                        <a:latin typeface="Times New Roman" panose="02020603050405020304" pitchFamily="18" charset="0"/>
                        <a:ea typeface="MS Mincho" panose="02020609040205080304" pitchFamily="49" charset="-128"/>
                        <a:cs typeface="Times New Roman" panose="02020603050405020304" pitchFamily="18" charset="0"/>
                      </a:endParaRPr>
                    </a:p>
                  </a:txBody>
                  <a:tcPr marL="0" marR="0" marT="0" marB="0" anchor="ctr">
                    <a:lnL w="12700" cap="flat" cmpd="sng" algn="ctr">
                      <a:solidFill>
                        <a:srgbClr val="EDBD3E"/>
                      </a:solidFill>
                      <a:prstDash val="solid"/>
                      <a:round/>
                      <a:headEnd type="none" w="med" len="med"/>
                      <a:tailEnd type="none" w="med" len="med"/>
                    </a:lnL>
                    <a:lnR w="12700" cap="flat" cmpd="sng" algn="ctr">
                      <a:solidFill>
                        <a:srgbClr val="EDBD3E"/>
                      </a:solidFill>
                      <a:prstDash val="solid"/>
                      <a:round/>
                      <a:headEnd type="none" w="med" len="med"/>
                      <a:tailEnd type="none" w="med" len="med"/>
                    </a:lnR>
                    <a:lnT w="12700" cap="flat" cmpd="sng" algn="ctr">
                      <a:solidFill>
                        <a:srgbClr val="EDBD3E"/>
                      </a:solidFill>
                      <a:prstDash val="solid"/>
                      <a:round/>
                      <a:headEnd type="none" w="med" len="med"/>
                      <a:tailEnd type="none" w="med" len="med"/>
                    </a:lnT>
                    <a:lnB w="12700" cap="flat" cmpd="sng" algn="ctr">
                      <a:solidFill>
                        <a:srgbClr val="EDBD3E"/>
                      </a:solidFill>
                      <a:prstDash val="solid"/>
                      <a:round/>
                      <a:headEnd type="none" w="med" len="med"/>
                      <a:tailEnd type="none" w="med" len="med"/>
                    </a:lnB>
                    <a:solidFill>
                      <a:srgbClr val="FFFFFF"/>
                    </a:solidFill>
                  </a:tcPr>
                </a:tc>
                <a:extLst>
                  <a:ext uri="{0D108BD9-81ED-4DB2-BD59-A6C34878D82A}">
                    <a16:rowId xmlns:a16="http://schemas.microsoft.com/office/drawing/2014/main" val="1718783436"/>
                  </a:ext>
                </a:extLst>
              </a:tr>
              <a:tr h="218683">
                <a:tc>
                  <a:txBody>
                    <a:bodyPr/>
                    <a:lstStyle/>
                    <a:p>
                      <a:pPr marL="0" marR="0">
                        <a:spcBef>
                          <a:spcPts val="200"/>
                        </a:spcBef>
                        <a:spcAft>
                          <a:spcPts val="200"/>
                        </a:spcAft>
                      </a:pPr>
                      <a:r>
                        <a:rPr lang="en-US" sz="1600" dirty="0">
                          <a:solidFill>
                            <a:srgbClr val="000000"/>
                          </a:solidFill>
                          <a:effectLst/>
                          <a:latin typeface="Times New Roman" panose="02020603050405020304" pitchFamily="18" charset="0"/>
                          <a:ea typeface="MS Mincho" panose="02020609040205080304" pitchFamily="49" charset="-128"/>
                          <a:cs typeface="Times New Roman" panose="02020603050405020304" pitchFamily="18" charset="0"/>
                        </a:rPr>
                        <a:t>LRM with sig. variables</a:t>
                      </a:r>
                      <a:endParaRPr lang="en-IN" sz="16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0" marR="0" marT="0" marB="0" anchor="ctr">
                    <a:lnL w="12700" cap="flat" cmpd="sng" algn="ctr">
                      <a:solidFill>
                        <a:srgbClr val="EDBD3E"/>
                      </a:solidFill>
                      <a:prstDash val="solid"/>
                      <a:round/>
                      <a:headEnd type="none" w="med" len="med"/>
                      <a:tailEnd type="none" w="med" len="med"/>
                    </a:lnL>
                    <a:lnR w="12700" cap="flat" cmpd="sng" algn="ctr">
                      <a:solidFill>
                        <a:srgbClr val="EDBD3E"/>
                      </a:solidFill>
                      <a:prstDash val="solid"/>
                      <a:round/>
                      <a:headEnd type="none" w="med" len="med"/>
                      <a:tailEnd type="none" w="med" len="med"/>
                    </a:lnR>
                    <a:lnT w="12700" cap="flat" cmpd="sng" algn="ctr">
                      <a:solidFill>
                        <a:srgbClr val="EDBD3E"/>
                      </a:solidFill>
                      <a:prstDash val="solid"/>
                      <a:round/>
                      <a:headEnd type="none" w="med" len="med"/>
                      <a:tailEnd type="none" w="med" len="med"/>
                    </a:lnT>
                    <a:lnB w="12700" cap="flat" cmpd="sng" algn="ctr">
                      <a:solidFill>
                        <a:srgbClr val="EDBD3E"/>
                      </a:solidFill>
                      <a:prstDash val="solid"/>
                      <a:round/>
                      <a:headEnd type="none" w="med" len="med"/>
                      <a:tailEnd type="none" w="med" len="med"/>
                    </a:lnB>
                    <a:solidFill>
                      <a:srgbClr val="EFEFEF"/>
                    </a:solidFill>
                  </a:tcPr>
                </a:tc>
                <a:tc>
                  <a:txBody>
                    <a:bodyPr/>
                    <a:lstStyle/>
                    <a:p>
                      <a:pPr marL="0" marR="0" algn="ctr">
                        <a:spcBef>
                          <a:spcPts val="200"/>
                        </a:spcBef>
                        <a:spcAft>
                          <a:spcPts val="200"/>
                        </a:spcAft>
                      </a:pPr>
                      <a:r>
                        <a:rPr lang="en-US" sz="1600">
                          <a:solidFill>
                            <a:srgbClr val="000000"/>
                          </a:solidFill>
                          <a:effectLst/>
                          <a:latin typeface="Times New Roman" panose="02020603050405020304" pitchFamily="18" charset="0"/>
                          <a:ea typeface="MS Mincho" panose="02020609040205080304" pitchFamily="49" charset="-128"/>
                          <a:cs typeface="Times New Roman" panose="02020603050405020304" pitchFamily="18" charset="0"/>
                        </a:rPr>
                        <a:t>20146.93</a:t>
                      </a:r>
                      <a:endParaRPr lang="en-IN" sz="16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0" marR="0" marT="0" marB="0" anchor="ctr">
                    <a:lnL w="12700" cap="flat" cmpd="sng" algn="ctr">
                      <a:solidFill>
                        <a:srgbClr val="EDBD3E"/>
                      </a:solidFill>
                      <a:prstDash val="solid"/>
                      <a:round/>
                      <a:headEnd type="none" w="med" len="med"/>
                      <a:tailEnd type="none" w="med" len="med"/>
                    </a:lnL>
                    <a:lnR w="12700" cap="flat" cmpd="sng" algn="ctr">
                      <a:solidFill>
                        <a:srgbClr val="EDBD3E"/>
                      </a:solidFill>
                      <a:prstDash val="solid"/>
                      <a:round/>
                      <a:headEnd type="none" w="med" len="med"/>
                      <a:tailEnd type="none" w="med" len="med"/>
                    </a:lnR>
                    <a:lnT w="12700" cap="flat" cmpd="sng" algn="ctr">
                      <a:solidFill>
                        <a:srgbClr val="EDBD3E"/>
                      </a:solidFill>
                      <a:prstDash val="solid"/>
                      <a:round/>
                      <a:headEnd type="none" w="med" len="med"/>
                      <a:tailEnd type="none" w="med" len="med"/>
                    </a:lnT>
                    <a:lnB w="12700" cap="flat" cmpd="sng" algn="ctr">
                      <a:solidFill>
                        <a:srgbClr val="EDBD3E"/>
                      </a:solidFill>
                      <a:prstDash val="solid"/>
                      <a:round/>
                      <a:headEnd type="none" w="med" len="med"/>
                      <a:tailEnd type="none" w="med" len="med"/>
                    </a:lnB>
                    <a:solidFill>
                      <a:srgbClr val="EFEFEF"/>
                    </a:solidFill>
                  </a:tcPr>
                </a:tc>
                <a:tc>
                  <a:txBody>
                    <a:bodyPr/>
                    <a:lstStyle/>
                    <a:p>
                      <a:pPr marL="0" marR="0" algn="ctr">
                        <a:spcBef>
                          <a:spcPts val="200"/>
                        </a:spcBef>
                        <a:spcAft>
                          <a:spcPts val="200"/>
                        </a:spcAft>
                      </a:pPr>
                      <a:r>
                        <a:rPr lang="en-US" sz="1600">
                          <a:solidFill>
                            <a:srgbClr val="000000"/>
                          </a:solidFill>
                          <a:effectLst/>
                          <a:latin typeface="Times New Roman" panose="02020603050405020304" pitchFamily="18" charset="0"/>
                          <a:ea typeface="MS Mincho" panose="02020609040205080304" pitchFamily="49" charset="-128"/>
                          <a:cs typeface="Times New Roman" panose="02020603050405020304" pitchFamily="18" charset="0"/>
                        </a:rPr>
                        <a:t>20238.32</a:t>
                      </a:r>
                      <a:endParaRPr lang="en-IN" sz="16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0" marR="0" marT="0" marB="0" anchor="ctr">
                    <a:lnL w="12700" cap="flat" cmpd="sng" algn="ctr">
                      <a:solidFill>
                        <a:srgbClr val="EDBD3E"/>
                      </a:solidFill>
                      <a:prstDash val="solid"/>
                      <a:round/>
                      <a:headEnd type="none" w="med" len="med"/>
                      <a:tailEnd type="none" w="med" len="med"/>
                    </a:lnL>
                    <a:lnR w="12700" cap="flat" cmpd="sng" algn="ctr">
                      <a:solidFill>
                        <a:srgbClr val="EDBD3E"/>
                      </a:solidFill>
                      <a:prstDash val="solid"/>
                      <a:round/>
                      <a:headEnd type="none" w="med" len="med"/>
                      <a:tailEnd type="none" w="med" len="med"/>
                    </a:lnR>
                    <a:lnT w="12700" cap="flat" cmpd="sng" algn="ctr">
                      <a:solidFill>
                        <a:srgbClr val="EDBD3E"/>
                      </a:solidFill>
                      <a:prstDash val="solid"/>
                      <a:round/>
                      <a:headEnd type="none" w="med" len="med"/>
                      <a:tailEnd type="none" w="med" len="med"/>
                    </a:lnT>
                    <a:lnB w="12700" cap="flat" cmpd="sng" algn="ctr">
                      <a:solidFill>
                        <a:srgbClr val="EDBD3E"/>
                      </a:solidFill>
                      <a:prstDash val="solid"/>
                      <a:round/>
                      <a:headEnd type="none" w="med" len="med"/>
                      <a:tailEnd type="none" w="med" len="med"/>
                    </a:lnB>
                    <a:solidFill>
                      <a:srgbClr val="EFEFEF"/>
                    </a:solidFill>
                  </a:tcPr>
                </a:tc>
                <a:tc>
                  <a:txBody>
                    <a:bodyPr/>
                    <a:lstStyle/>
                    <a:p>
                      <a:pPr marL="0" marR="0" algn="ctr">
                        <a:spcBef>
                          <a:spcPts val="200"/>
                        </a:spcBef>
                        <a:spcAft>
                          <a:spcPts val="200"/>
                        </a:spcAft>
                      </a:pPr>
                      <a:r>
                        <a:rPr lang="en-US" sz="1600">
                          <a:solidFill>
                            <a:srgbClr val="000000"/>
                          </a:solidFill>
                          <a:effectLst/>
                          <a:latin typeface="Times New Roman" panose="02020603050405020304" pitchFamily="18" charset="0"/>
                          <a:ea typeface="MS Mincho" panose="02020609040205080304" pitchFamily="49" charset="-128"/>
                          <a:cs typeface="Times New Roman" panose="02020603050405020304" pitchFamily="18" charset="0"/>
                        </a:rPr>
                        <a:t>0.3384</a:t>
                      </a:r>
                      <a:endParaRPr lang="en-IN" sz="16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0" marR="0" marT="0" marB="0" anchor="ctr">
                    <a:lnL w="12700" cap="flat" cmpd="sng" algn="ctr">
                      <a:solidFill>
                        <a:srgbClr val="EDBD3E"/>
                      </a:solidFill>
                      <a:prstDash val="solid"/>
                      <a:round/>
                      <a:headEnd type="none" w="med" len="med"/>
                      <a:tailEnd type="none" w="med" len="med"/>
                    </a:lnL>
                    <a:lnR w="12700" cap="flat" cmpd="sng" algn="ctr">
                      <a:solidFill>
                        <a:srgbClr val="EDBD3E"/>
                      </a:solidFill>
                      <a:prstDash val="solid"/>
                      <a:round/>
                      <a:headEnd type="none" w="med" len="med"/>
                      <a:tailEnd type="none" w="med" len="med"/>
                    </a:lnR>
                    <a:lnT w="12700" cap="flat" cmpd="sng" algn="ctr">
                      <a:solidFill>
                        <a:srgbClr val="EDBD3E"/>
                      </a:solidFill>
                      <a:prstDash val="solid"/>
                      <a:round/>
                      <a:headEnd type="none" w="med" len="med"/>
                      <a:tailEnd type="none" w="med" len="med"/>
                    </a:lnT>
                    <a:lnB w="12700" cap="flat" cmpd="sng" algn="ctr">
                      <a:solidFill>
                        <a:srgbClr val="EDBD3E"/>
                      </a:solidFill>
                      <a:prstDash val="solid"/>
                      <a:round/>
                      <a:headEnd type="none" w="med" len="med"/>
                      <a:tailEnd type="none" w="med" len="med"/>
                    </a:lnB>
                    <a:solidFill>
                      <a:srgbClr val="EFEFEF"/>
                    </a:solidFill>
                  </a:tcPr>
                </a:tc>
                <a:tc>
                  <a:txBody>
                    <a:bodyPr/>
                    <a:lstStyle/>
                    <a:p>
                      <a:pPr marL="0" marR="0" algn="ctr">
                        <a:spcBef>
                          <a:spcPts val="200"/>
                        </a:spcBef>
                        <a:spcAft>
                          <a:spcPts val="200"/>
                        </a:spcAft>
                      </a:pPr>
                      <a:r>
                        <a:rPr lang="en-US" sz="1600" dirty="0">
                          <a:solidFill>
                            <a:srgbClr val="000000"/>
                          </a:solidFill>
                          <a:effectLst/>
                          <a:latin typeface="Times New Roman" panose="02020603050405020304" pitchFamily="18" charset="0"/>
                          <a:ea typeface="MS Mincho" panose="02020609040205080304" pitchFamily="49" charset="-128"/>
                          <a:cs typeface="Times New Roman" panose="02020603050405020304" pitchFamily="18" charset="0"/>
                        </a:rPr>
                        <a:t>0.3561</a:t>
                      </a:r>
                      <a:endParaRPr lang="en-IN" sz="16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0" marR="0" marT="0" marB="0" anchor="ctr">
                    <a:lnL w="12700" cap="flat" cmpd="sng" algn="ctr">
                      <a:solidFill>
                        <a:srgbClr val="EDBD3E"/>
                      </a:solidFill>
                      <a:prstDash val="solid"/>
                      <a:round/>
                      <a:headEnd type="none" w="med" len="med"/>
                      <a:tailEnd type="none" w="med" len="med"/>
                    </a:lnL>
                    <a:lnR w="12700" cap="flat" cmpd="sng" algn="ctr">
                      <a:solidFill>
                        <a:srgbClr val="EDBD3E"/>
                      </a:solidFill>
                      <a:prstDash val="solid"/>
                      <a:round/>
                      <a:headEnd type="none" w="med" len="med"/>
                      <a:tailEnd type="none" w="med" len="med"/>
                    </a:lnR>
                    <a:lnT w="12700" cap="flat" cmpd="sng" algn="ctr">
                      <a:solidFill>
                        <a:srgbClr val="EDBD3E"/>
                      </a:solidFill>
                      <a:prstDash val="solid"/>
                      <a:round/>
                      <a:headEnd type="none" w="med" len="med"/>
                      <a:tailEnd type="none" w="med" len="med"/>
                    </a:lnT>
                    <a:lnB w="12700" cap="flat" cmpd="sng" algn="ctr">
                      <a:solidFill>
                        <a:srgbClr val="EDBD3E"/>
                      </a:solidFill>
                      <a:prstDash val="solid"/>
                      <a:round/>
                      <a:headEnd type="none" w="med" len="med"/>
                      <a:tailEnd type="none" w="med" len="med"/>
                    </a:lnB>
                    <a:solidFill>
                      <a:srgbClr val="EFEFEF"/>
                    </a:solidFill>
                  </a:tcPr>
                </a:tc>
                <a:extLst>
                  <a:ext uri="{0D108BD9-81ED-4DB2-BD59-A6C34878D82A}">
                    <a16:rowId xmlns:a16="http://schemas.microsoft.com/office/drawing/2014/main" val="1655384074"/>
                  </a:ext>
                </a:extLst>
              </a:tr>
              <a:tr h="218683">
                <a:tc>
                  <a:txBody>
                    <a:bodyPr/>
                    <a:lstStyle/>
                    <a:p>
                      <a:pPr marL="0" marR="0">
                        <a:spcBef>
                          <a:spcPts val="200"/>
                        </a:spcBef>
                        <a:spcAft>
                          <a:spcPts val="200"/>
                        </a:spcAft>
                      </a:pPr>
                      <a:r>
                        <a:rPr lang="en-US" sz="1600" dirty="0">
                          <a:solidFill>
                            <a:srgbClr val="000000"/>
                          </a:solidFill>
                          <a:effectLst/>
                          <a:latin typeface="Times New Roman" panose="02020603050405020304" pitchFamily="18" charset="0"/>
                          <a:ea typeface="MS Mincho" panose="02020609040205080304" pitchFamily="49" charset="-128"/>
                          <a:cs typeface="Times New Roman" panose="02020603050405020304" pitchFamily="18" charset="0"/>
                        </a:rPr>
                        <a:t>LRM with 10 variables</a:t>
                      </a:r>
                      <a:endParaRPr lang="en-IN" sz="16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0" marR="0" marT="0" marB="0" anchor="ctr">
                    <a:lnL w="12700" cap="flat" cmpd="sng" algn="ctr">
                      <a:solidFill>
                        <a:srgbClr val="EDBD3E"/>
                      </a:solidFill>
                      <a:prstDash val="solid"/>
                      <a:round/>
                      <a:headEnd type="none" w="med" len="med"/>
                      <a:tailEnd type="none" w="med" len="med"/>
                    </a:lnL>
                    <a:lnR w="12700" cap="flat" cmpd="sng" algn="ctr">
                      <a:solidFill>
                        <a:srgbClr val="EDBD3E"/>
                      </a:solidFill>
                      <a:prstDash val="solid"/>
                      <a:round/>
                      <a:headEnd type="none" w="med" len="med"/>
                      <a:tailEnd type="none" w="med" len="med"/>
                    </a:lnR>
                    <a:lnT w="12700" cap="flat" cmpd="sng" algn="ctr">
                      <a:solidFill>
                        <a:srgbClr val="EDBD3E"/>
                      </a:solidFill>
                      <a:prstDash val="solid"/>
                      <a:round/>
                      <a:headEnd type="none" w="med" len="med"/>
                      <a:tailEnd type="none" w="med" len="med"/>
                    </a:lnT>
                    <a:lnB w="12700" cap="flat" cmpd="sng" algn="ctr">
                      <a:solidFill>
                        <a:srgbClr val="EDBD3E"/>
                      </a:solidFill>
                      <a:prstDash val="solid"/>
                      <a:round/>
                      <a:headEnd type="none" w="med" len="med"/>
                      <a:tailEnd type="none" w="med" len="med"/>
                    </a:lnB>
                    <a:solidFill>
                      <a:srgbClr val="FFFFFF"/>
                    </a:solidFill>
                  </a:tcPr>
                </a:tc>
                <a:tc>
                  <a:txBody>
                    <a:bodyPr/>
                    <a:lstStyle/>
                    <a:p>
                      <a:pPr marL="0" marR="0" algn="ctr">
                        <a:spcBef>
                          <a:spcPts val="200"/>
                        </a:spcBef>
                        <a:spcAft>
                          <a:spcPts val="200"/>
                        </a:spcAft>
                      </a:pPr>
                      <a:r>
                        <a:rPr lang="en-US" sz="1600">
                          <a:solidFill>
                            <a:srgbClr val="000000"/>
                          </a:solidFill>
                          <a:effectLst/>
                          <a:latin typeface="Times New Roman" panose="02020603050405020304" pitchFamily="18" charset="0"/>
                          <a:ea typeface="MS Mincho" panose="02020609040205080304" pitchFamily="49" charset="-128"/>
                          <a:cs typeface="Times New Roman" panose="02020603050405020304" pitchFamily="18" charset="0"/>
                        </a:rPr>
                        <a:t>22561.69</a:t>
                      </a:r>
                      <a:endParaRPr lang="en-IN" sz="16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0" marR="0" marT="0" marB="0" anchor="ctr">
                    <a:lnL w="12700" cap="flat" cmpd="sng" algn="ctr">
                      <a:solidFill>
                        <a:srgbClr val="EDBD3E"/>
                      </a:solidFill>
                      <a:prstDash val="solid"/>
                      <a:round/>
                      <a:headEnd type="none" w="med" len="med"/>
                      <a:tailEnd type="none" w="med" len="med"/>
                    </a:lnL>
                    <a:lnR w="12700" cap="flat" cmpd="sng" algn="ctr">
                      <a:solidFill>
                        <a:srgbClr val="EDBD3E"/>
                      </a:solidFill>
                      <a:prstDash val="solid"/>
                      <a:round/>
                      <a:headEnd type="none" w="med" len="med"/>
                      <a:tailEnd type="none" w="med" len="med"/>
                    </a:lnR>
                    <a:lnT w="12700" cap="flat" cmpd="sng" algn="ctr">
                      <a:solidFill>
                        <a:srgbClr val="EDBD3E"/>
                      </a:solidFill>
                      <a:prstDash val="solid"/>
                      <a:round/>
                      <a:headEnd type="none" w="med" len="med"/>
                      <a:tailEnd type="none" w="med" len="med"/>
                    </a:lnT>
                    <a:lnB w="12700" cap="flat" cmpd="sng" algn="ctr">
                      <a:solidFill>
                        <a:srgbClr val="EDBD3E"/>
                      </a:solidFill>
                      <a:prstDash val="solid"/>
                      <a:round/>
                      <a:headEnd type="none" w="med" len="med"/>
                      <a:tailEnd type="none" w="med" len="med"/>
                    </a:lnB>
                    <a:solidFill>
                      <a:srgbClr val="FFFFFF"/>
                    </a:solidFill>
                  </a:tcPr>
                </a:tc>
                <a:tc>
                  <a:txBody>
                    <a:bodyPr/>
                    <a:lstStyle/>
                    <a:p>
                      <a:pPr marL="0" marR="0" algn="ctr">
                        <a:spcBef>
                          <a:spcPts val="200"/>
                        </a:spcBef>
                        <a:spcAft>
                          <a:spcPts val="200"/>
                        </a:spcAft>
                      </a:pPr>
                      <a:r>
                        <a:rPr lang="en-US" sz="1600">
                          <a:solidFill>
                            <a:srgbClr val="000000"/>
                          </a:solidFill>
                          <a:effectLst/>
                          <a:latin typeface="Times New Roman" panose="02020603050405020304" pitchFamily="18" charset="0"/>
                          <a:ea typeface="MS Mincho" panose="02020609040205080304" pitchFamily="49" charset="-128"/>
                          <a:cs typeface="Times New Roman" panose="02020603050405020304" pitchFamily="18" charset="0"/>
                        </a:rPr>
                        <a:t>22661.39</a:t>
                      </a:r>
                      <a:endParaRPr lang="en-IN" sz="16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0" marR="0" marT="0" marB="0" anchor="ctr">
                    <a:lnL w="12700" cap="flat" cmpd="sng" algn="ctr">
                      <a:solidFill>
                        <a:srgbClr val="EDBD3E"/>
                      </a:solidFill>
                      <a:prstDash val="solid"/>
                      <a:round/>
                      <a:headEnd type="none" w="med" len="med"/>
                      <a:tailEnd type="none" w="med" len="med"/>
                    </a:lnL>
                    <a:lnR w="12700" cap="flat" cmpd="sng" algn="ctr">
                      <a:solidFill>
                        <a:srgbClr val="EDBD3E"/>
                      </a:solidFill>
                      <a:prstDash val="solid"/>
                      <a:round/>
                      <a:headEnd type="none" w="med" len="med"/>
                      <a:tailEnd type="none" w="med" len="med"/>
                    </a:lnR>
                    <a:lnT w="12700" cap="flat" cmpd="sng" algn="ctr">
                      <a:solidFill>
                        <a:srgbClr val="EDBD3E"/>
                      </a:solidFill>
                      <a:prstDash val="solid"/>
                      <a:round/>
                      <a:headEnd type="none" w="med" len="med"/>
                      <a:tailEnd type="none" w="med" len="med"/>
                    </a:lnT>
                    <a:lnB w="12700" cap="flat" cmpd="sng" algn="ctr">
                      <a:solidFill>
                        <a:srgbClr val="EDBD3E"/>
                      </a:solidFill>
                      <a:prstDash val="solid"/>
                      <a:round/>
                      <a:headEnd type="none" w="med" len="med"/>
                      <a:tailEnd type="none" w="med" len="med"/>
                    </a:lnB>
                    <a:solidFill>
                      <a:srgbClr val="FFFFFF"/>
                    </a:solidFill>
                  </a:tcPr>
                </a:tc>
                <a:tc>
                  <a:txBody>
                    <a:bodyPr/>
                    <a:lstStyle/>
                    <a:p>
                      <a:pPr marL="0" marR="0" algn="ctr">
                        <a:spcBef>
                          <a:spcPts val="200"/>
                        </a:spcBef>
                        <a:spcAft>
                          <a:spcPts val="200"/>
                        </a:spcAft>
                      </a:pPr>
                      <a:r>
                        <a:rPr lang="en-US" sz="1600" dirty="0">
                          <a:solidFill>
                            <a:srgbClr val="000000"/>
                          </a:solidFill>
                          <a:effectLst/>
                          <a:highlight>
                            <a:srgbClr val="FFFF00"/>
                          </a:highlight>
                          <a:latin typeface="Times New Roman" panose="02020603050405020304" pitchFamily="18" charset="0"/>
                          <a:ea typeface="MS Mincho" panose="02020609040205080304" pitchFamily="49" charset="-128"/>
                          <a:cs typeface="Times New Roman" panose="02020603050405020304" pitchFamily="18" charset="0"/>
                        </a:rPr>
                        <a:t>0.3523</a:t>
                      </a:r>
                      <a:endParaRPr lang="en-IN" sz="1600" dirty="0">
                        <a:effectLst/>
                        <a:highlight>
                          <a:srgbClr val="FFFF00"/>
                        </a:highlight>
                        <a:latin typeface="Times New Roman" panose="02020603050405020304" pitchFamily="18" charset="0"/>
                        <a:ea typeface="MS Mincho" panose="02020609040205080304" pitchFamily="49" charset="-128"/>
                        <a:cs typeface="Times New Roman" panose="02020603050405020304" pitchFamily="18" charset="0"/>
                      </a:endParaRPr>
                    </a:p>
                  </a:txBody>
                  <a:tcPr marL="0" marR="0" marT="0" marB="0" anchor="ctr">
                    <a:lnL w="12700" cap="flat" cmpd="sng" algn="ctr">
                      <a:solidFill>
                        <a:srgbClr val="EDBD3E"/>
                      </a:solidFill>
                      <a:prstDash val="solid"/>
                      <a:round/>
                      <a:headEnd type="none" w="med" len="med"/>
                      <a:tailEnd type="none" w="med" len="med"/>
                    </a:lnL>
                    <a:lnR w="12700" cap="flat" cmpd="sng" algn="ctr">
                      <a:solidFill>
                        <a:srgbClr val="EDBD3E"/>
                      </a:solidFill>
                      <a:prstDash val="solid"/>
                      <a:round/>
                      <a:headEnd type="none" w="med" len="med"/>
                      <a:tailEnd type="none" w="med" len="med"/>
                    </a:lnR>
                    <a:lnT w="12700" cap="flat" cmpd="sng" algn="ctr">
                      <a:solidFill>
                        <a:srgbClr val="EDBD3E"/>
                      </a:solidFill>
                      <a:prstDash val="solid"/>
                      <a:round/>
                      <a:headEnd type="none" w="med" len="med"/>
                      <a:tailEnd type="none" w="med" len="med"/>
                    </a:lnT>
                    <a:lnB w="12700" cap="flat" cmpd="sng" algn="ctr">
                      <a:solidFill>
                        <a:srgbClr val="EDBD3E"/>
                      </a:solidFill>
                      <a:prstDash val="solid"/>
                      <a:round/>
                      <a:headEnd type="none" w="med" len="med"/>
                      <a:tailEnd type="none" w="med" len="med"/>
                    </a:lnB>
                    <a:solidFill>
                      <a:srgbClr val="FFFFFF"/>
                    </a:solidFill>
                  </a:tcPr>
                </a:tc>
                <a:tc>
                  <a:txBody>
                    <a:bodyPr/>
                    <a:lstStyle/>
                    <a:p>
                      <a:pPr marL="0" marR="0" algn="ctr">
                        <a:spcBef>
                          <a:spcPts val="200"/>
                        </a:spcBef>
                        <a:spcAft>
                          <a:spcPts val="200"/>
                        </a:spcAft>
                      </a:pPr>
                      <a:r>
                        <a:rPr lang="en-US" sz="1600">
                          <a:solidFill>
                            <a:srgbClr val="000000"/>
                          </a:solidFill>
                          <a:effectLst/>
                          <a:latin typeface="Times New Roman" panose="02020603050405020304" pitchFamily="18" charset="0"/>
                          <a:ea typeface="MS Mincho" panose="02020609040205080304" pitchFamily="49" charset="-128"/>
                          <a:cs typeface="Times New Roman" panose="02020603050405020304" pitchFamily="18" charset="0"/>
                        </a:rPr>
                        <a:t>0.3728</a:t>
                      </a:r>
                      <a:endParaRPr lang="en-IN" sz="16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0" marR="0" marT="0" marB="0" anchor="ctr">
                    <a:lnL w="12700" cap="flat" cmpd="sng" algn="ctr">
                      <a:solidFill>
                        <a:srgbClr val="EDBD3E"/>
                      </a:solidFill>
                      <a:prstDash val="solid"/>
                      <a:round/>
                      <a:headEnd type="none" w="med" len="med"/>
                      <a:tailEnd type="none" w="med" len="med"/>
                    </a:lnL>
                    <a:lnR w="12700" cap="flat" cmpd="sng" algn="ctr">
                      <a:solidFill>
                        <a:srgbClr val="EDBD3E"/>
                      </a:solidFill>
                      <a:prstDash val="solid"/>
                      <a:round/>
                      <a:headEnd type="none" w="med" len="med"/>
                      <a:tailEnd type="none" w="med" len="med"/>
                    </a:lnR>
                    <a:lnT w="12700" cap="flat" cmpd="sng" algn="ctr">
                      <a:solidFill>
                        <a:srgbClr val="EDBD3E"/>
                      </a:solidFill>
                      <a:prstDash val="solid"/>
                      <a:round/>
                      <a:headEnd type="none" w="med" len="med"/>
                      <a:tailEnd type="none" w="med" len="med"/>
                    </a:lnT>
                    <a:lnB w="12700" cap="flat" cmpd="sng" algn="ctr">
                      <a:solidFill>
                        <a:srgbClr val="EDBD3E"/>
                      </a:solidFill>
                      <a:prstDash val="solid"/>
                      <a:round/>
                      <a:headEnd type="none" w="med" len="med"/>
                      <a:tailEnd type="none" w="med" len="med"/>
                    </a:lnB>
                    <a:solidFill>
                      <a:srgbClr val="FFFFFF"/>
                    </a:solidFill>
                  </a:tcPr>
                </a:tc>
                <a:extLst>
                  <a:ext uri="{0D108BD9-81ED-4DB2-BD59-A6C34878D82A}">
                    <a16:rowId xmlns:a16="http://schemas.microsoft.com/office/drawing/2014/main" val="4136175738"/>
                  </a:ext>
                </a:extLst>
              </a:tr>
              <a:tr h="437366">
                <a:tc>
                  <a:txBody>
                    <a:bodyPr/>
                    <a:lstStyle/>
                    <a:p>
                      <a:pPr marL="0" marR="0">
                        <a:spcBef>
                          <a:spcPts val="200"/>
                        </a:spcBef>
                        <a:spcAft>
                          <a:spcPts val="200"/>
                        </a:spcAft>
                      </a:pPr>
                      <a:r>
                        <a:rPr lang="en-US" sz="1600" dirty="0">
                          <a:solidFill>
                            <a:srgbClr val="000000"/>
                          </a:solidFill>
                          <a:effectLst/>
                          <a:latin typeface="Times New Roman" panose="02020603050405020304" pitchFamily="18" charset="0"/>
                          <a:ea typeface="MS Mincho" panose="02020609040205080304" pitchFamily="49" charset="-128"/>
                          <a:cs typeface="Times New Roman" panose="02020603050405020304" pitchFamily="18" charset="0"/>
                        </a:rPr>
                        <a:t>LASSO Regression Model</a:t>
                      </a:r>
                      <a:endParaRPr lang="en-IN" sz="16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0" marR="0" marT="0" marB="0" anchor="ctr">
                    <a:lnL w="12700" cap="flat" cmpd="sng" algn="ctr">
                      <a:solidFill>
                        <a:srgbClr val="EDBD3E"/>
                      </a:solidFill>
                      <a:prstDash val="solid"/>
                      <a:round/>
                      <a:headEnd type="none" w="med" len="med"/>
                      <a:tailEnd type="none" w="med" len="med"/>
                    </a:lnL>
                    <a:lnR w="12700" cap="flat" cmpd="sng" algn="ctr">
                      <a:solidFill>
                        <a:srgbClr val="EDBD3E"/>
                      </a:solidFill>
                      <a:prstDash val="solid"/>
                      <a:round/>
                      <a:headEnd type="none" w="med" len="med"/>
                      <a:tailEnd type="none" w="med" len="med"/>
                    </a:lnR>
                    <a:lnT w="12700" cap="flat" cmpd="sng" algn="ctr">
                      <a:solidFill>
                        <a:srgbClr val="EDBD3E"/>
                      </a:solidFill>
                      <a:prstDash val="solid"/>
                      <a:round/>
                      <a:headEnd type="none" w="med" len="med"/>
                      <a:tailEnd type="none" w="med" len="med"/>
                    </a:lnT>
                    <a:lnB w="12700" cap="flat" cmpd="sng" algn="ctr">
                      <a:solidFill>
                        <a:srgbClr val="EDBD3E"/>
                      </a:solidFill>
                      <a:prstDash val="solid"/>
                      <a:round/>
                      <a:headEnd type="none" w="med" len="med"/>
                      <a:tailEnd type="none" w="med" len="med"/>
                    </a:lnB>
                    <a:solidFill>
                      <a:srgbClr val="EFEFEF"/>
                    </a:solidFill>
                  </a:tcPr>
                </a:tc>
                <a:tc>
                  <a:txBody>
                    <a:bodyPr/>
                    <a:lstStyle/>
                    <a:p>
                      <a:pPr marL="0" marR="0" algn="ctr">
                        <a:spcBef>
                          <a:spcPts val="200"/>
                        </a:spcBef>
                        <a:spcAft>
                          <a:spcPts val="200"/>
                        </a:spcAft>
                      </a:pPr>
                      <a:r>
                        <a:rPr lang="en-US" sz="1600">
                          <a:effectLst/>
                          <a:latin typeface="Times New Roman" panose="02020603050405020304" pitchFamily="18" charset="0"/>
                          <a:ea typeface="MS Mincho" panose="02020609040205080304" pitchFamily="49" charset="-128"/>
                          <a:cs typeface="Times New Roman" panose="02020603050405020304" pitchFamily="18" charset="0"/>
                        </a:rPr>
                        <a:t> </a:t>
                      </a:r>
                      <a:endParaRPr lang="en-IN" sz="16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0" marR="0" marT="0" marB="0" anchor="ctr">
                    <a:lnL w="12700" cap="flat" cmpd="sng" algn="ctr">
                      <a:solidFill>
                        <a:srgbClr val="EDBD3E"/>
                      </a:solidFill>
                      <a:prstDash val="solid"/>
                      <a:round/>
                      <a:headEnd type="none" w="med" len="med"/>
                      <a:tailEnd type="none" w="med" len="med"/>
                    </a:lnL>
                    <a:lnR w="12700" cap="flat" cmpd="sng" algn="ctr">
                      <a:solidFill>
                        <a:srgbClr val="EDBD3E"/>
                      </a:solidFill>
                      <a:prstDash val="solid"/>
                      <a:round/>
                      <a:headEnd type="none" w="med" len="med"/>
                      <a:tailEnd type="none" w="med" len="med"/>
                    </a:lnR>
                    <a:lnT w="12700" cap="flat" cmpd="sng" algn="ctr">
                      <a:solidFill>
                        <a:srgbClr val="EDBD3E"/>
                      </a:solidFill>
                      <a:prstDash val="solid"/>
                      <a:round/>
                      <a:headEnd type="none" w="med" len="med"/>
                      <a:tailEnd type="none" w="med" len="med"/>
                    </a:lnT>
                    <a:lnB w="12700" cap="flat" cmpd="sng" algn="ctr">
                      <a:solidFill>
                        <a:srgbClr val="EDBD3E"/>
                      </a:solidFill>
                      <a:prstDash val="solid"/>
                      <a:round/>
                      <a:headEnd type="none" w="med" len="med"/>
                      <a:tailEnd type="none" w="med" len="med"/>
                    </a:lnB>
                    <a:solidFill>
                      <a:srgbClr val="EFEFEF"/>
                    </a:solidFill>
                  </a:tcPr>
                </a:tc>
                <a:tc>
                  <a:txBody>
                    <a:bodyPr/>
                    <a:lstStyle/>
                    <a:p>
                      <a:pPr marL="0" marR="0" algn="ctr">
                        <a:spcBef>
                          <a:spcPts val="200"/>
                        </a:spcBef>
                        <a:spcAft>
                          <a:spcPts val="200"/>
                        </a:spcAft>
                      </a:pPr>
                      <a:r>
                        <a:rPr lang="en-US" sz="1600">
                          <a:effectLst/>
                          <a:latin typeface="Times New Roman" panose="02020603050405020304" pitchFamily="18" charset="0"/>
                          <a:ea typeface="MS Mincho" panose="02020609040205080304" pitchFamily="49" charset="-128"/>
                          <a:cs typeface="Times New Roman" panose="02020603050405020304" pitchFamily="18" charset="0"/>
                        </a:rPr>
                        <a:t> </a:t>
                      </a:r>
                      <a:endParaRPr lang="en-IN" sz="16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0" marR="0" marT="0" marB="0" anchor="ctr">
                    <a:lnL w="12700" cap="flat" cmpd="sng" algn="ctr">
                      <a:solidFill>
                        <a:srgbClr val="EDBD3E"/>
                      </a:solidFill>
                      <a:prstDash val="solid"/>
                      <a:round/>
                      <a:headEnd type="none" w="med" len="med"/>
                      <a:tailEnd type="none" w="med" len="med"/>
                    </a:lnL>
                    <a:lnR w="12700" cap="flat" cmpd="sng" algn="ctr">
                      <a:solidFill>
                        <a:srgbClr val="EDBD3E"/>
                      </a:solidFill>
                      <a:prstDash val="solid"/>
                      <a:round/>
                      <a:headEnd type="none" w="med" len="med"/>
                      <a:tailEnd type="none" w="med" len="med"/>
                    </a:lnR>
                    <a:lnT w="12700" cap="flat" cmpd="sng" algn="ctr">
                      <a:solidFill>
                        <a:srgbClr val="EDBD3E"/>
                      </a:solidFill>
                      <a:prstDash val="solid"/>
                      <a:round/>
                      <a:headEnd type="none" w="med" len="med"/>
                      <a:tailEnd type="none" w="med" len="med"/>
                    </a:lnT>
                    <a:lnB w="12700" cap="flat" cmpd="sng" algn="ctr">
                      <a:solidFill>
                        <a:srgbClr val="EDBD3E"/>
                      </a:solidFill>
                      <a:prstDash val="solid"/>
                      <a:round/>
                      <a:headEnd type="none" w="med" len="med"/>
                      <a:tailEnd type="none" w="med" len="med"/>
                    </a:lnB>
                    <a:solidFill>
                      <a:srgbClr val="EFEFEF"/>
                    </a:solidFill>
                  </a:tcPr>
                </a:tc>
                <a:tc>
                  <a:txBody>
                    <a:bodyPr/>
                    <a:lstStyle/>
                    <a:p>
                      <a:pPr marL="0" marR="0" algn="ctr">
                        <a:spcBef>
                          <a:spcPts val="200"/>
                        </a:spcBef>
                        <a:spcAft>
                          <a:spcPts val="200"/>
                        </a:spcAft>
                      </a:pPr>
                      <a:r>
                        <a:rPr lang="en-US" sz="1600" dirty="0">
                          <a:solidFill>
                            <a:srgbClr val="000000"/>
                          </a:solidFill>
                          <a:effectLst/>
                          <a:highlight>
                            <a:srgbClr val="FFFF00"/>
                          </a:highlight>
                          <a:latin typeface="Times New Roman" panose="02020603050405020304" pitchFamily="18" charset="0"/>
                          <a:ea typeface="MS Mincho" panose="02020609040205080304" pitchFamily="49" charset="-128"/>
                          <a:cs typeface="Times New Roman" panose="02020603050405020304" pitchFamily="18" charset="0"/>
                        </a:rPr>
                        <a:t>0.3359</a:t>
                      </a:r>
                      <a:endParaRPr lang="en-IN" sz="1600" dirty="0">
                        <a:effectLst/>
                        <a:highlight>
                          <a:srgbClr val="FFFF00"/>
                        </a:highlight>
                        <a:latin typeface="Times New Roman" panose="02020603050405020304" pitchFamily="18" charset="0"/>
                        <a:ea typeface="MS Mincho" panose="02020609040205080304" pitchFamily="49" charset="-128"/>
                        <a:cs typeface="Times New Roman" panose="02020603050405020304" pitchFamily="18" charset="0"/>
                      </a:endParaRPr>
                    </a:p>
                  </a:txBody>
                  <a:tcPr marL="0" marR="0" marT="0" marB="0" anchor="ctr">
                    <a:lnL w="12700" cap="flat" cmpd="sng" algn="ctr">
                      <a:solidFill>
                        <a:srgbClr val="EDBD3E"/>
                      </a:solidFill>
                      <a:prstDash val="solid"/>
                      <a:round/>
                      <a:headEnd type="none" w="med" len="med"/>
                      <a:tailEnd type="none" w="med" len="med"/>
                    </a:lnL>
                    <a:lnR w="12700" cap="flat" cmpd="sng" algn="ctr">
                      <a:solidFill>
                        <a:srgbClr val="EDBD3E"/>
                      </a:solidFill>
                      <a:prstDash val="solid"/>
                      <a:round/>
                      <a:headEnd type="none" w="med" len="med"/>
                      <a:tailEnd type="none" w="med" len="med"/>
                    </a:lnR>
                    <a:lnT w="12700" cap="flat" cmpd="sng" algn="ctr">
                      <a:solidFill>
                        <a:srgbClr val="EDBD3E"/>
                      </a:solidFill>
                      <a:prstDash val="solid"/>
                      <a:round/>
                      <a:headEnd type="none" w="med" len="med"/>
                      <a:tailEnd type="none" w="med" len="med"/>
                    </a:lnT>
                    <a:lnB w="12700" cap="flat" cmpd="sng" algn="ctr">
                      <a:solidFill>
                        <a:srgbClr val="EDBD3E"/>
                      </a:solidFill>
                      <a:prstDash val="solid"/>
                      <a:round/>
                      <a:headEnd type="none" w="med" len="med"/>
                      <a:tailEnd type="none" w="med" len="med"/>
                    </a:lnB>
                    <a:solidFill>
                      <a:srgbClr val="EFEFEF"/>
                    </a:solidFill>
                  </a:tcPr>
                </a:tc>
                <a:tc>
                  <a:txBody>
                    <a:bodyPr/>
                    <a:lstStyle/>
                    <a:p>
                      <a:pPr marL="0" marR="0" algn="ctr">
                        <a:spcBef>
                          <a:spcPts val="200"/>
                        </a:spcBef>
                        <a:spcAft>
                          <a:spcPts val="200"/>
                        </a:spcAft>
                      </a:pPr>
                      <a:r>
                        <a:rPr lang="en-US" sz="1600" dirty="0">
                          <a:solidFill>
                            <a:srgbClr val="000000"/>
                          </a:solidFill>
                          <a:effectLst/>
                          <a:highlight>
                            <a:srgbClr val="FFFF00"/>
                          </a:highlight>
                          <a:latin typeface="Times New Roman" panose="02020603050405020304" pitchFamily="18" charset="0"/>
                          <a:ea typeface="MS Mincho" panose="02020609040205080304" pitchFamily="49" charset="-128"/>
                          <a:cs typeface="Times New Roman" panose="02020603050405020304" pitchFamily="18" charset="0"/>
                        </a:rPr>
                        <a:t>0.3527</a:t>
                      </a:r>
                      <a:endParaRPr lang="en-IN" sz="1600" dirty="0">
                        <a:effectLst/>
                        <a:highlight>
                          <a:srgbClr val="FFFF00"/>
                        </a:highlight>
                        <a:latin typeface="Times New Roman" panose="02020603050405020304" pitchFamily="18" charset="0"/>
                        <a:ea typeface="MS Mincho" panose="02020609040205080304" pitchFamily="49" charset="-128"/>
                        <a:cs typeface="Times New Roman" panose="02020603050405020304" pitchFamily="18" charset="0"/>
                      </a:endParaRPr>
                    </a:p>
                  </a:txBody>
                  <a:tcPr marL="0" marR="0" marT="0" marB="0" anchor="ctr">
                    <a:lnL w="12700" cap="flat" cmpd="sng" algn="ctr">
                      <a:solidFill>
                        <a:srgbClr val="EDBD3E"/>
                      </a:solidFill>
                      <a:prstDash val="solid"/>
                      <a:round/>
                      <a:headEnd type="none" w="med" len="med"/>
                      <a:tailEnd type="none" w="med" len="med"/>
                    </a:lnL>
                    <a:lnR w="12700" cap="flat" cmpd="sng" algn="ctr">
                      <a:solidFill>
                        <a:srgbClr val="EDBD3E"/>
                      </a:solidFill>
                      <a:prstDash val="solid"/>
                      <a:round/>
                      <a:headEnd type="none" w="med" len="med"/>
                      <a:tailEnd type="none" w="med" len="med"/>
                    </a:lnR>
                    <a:lnT w="12700" cap="flat" cmpd="sng" algn="ctr">
                      <a:solidFill>
                        <a:srgbClr val="EDBD3E"/>
                      </a:solidFill>
                      <a:prstDash val="solid"/>
                      <a:round/>
                      <a:headEnd type="none" w="med" len="med"/>
                      <a:tailEnd type="none" w="med" len="med"/>
                    </a:lnT>
                    <a:lnB w="12700" cap="flat" cmpd="sng" algn="ctr">
                      <a:solidFill>
                        <a:srgbClr val="EDBD3E"/>
                      </a:solidFill>
                      <a:prstDash val="solid"/>
                      <a:round/>
                      <a:headEnd type="none" w="med" len="med"/>
                      <a:tailEnd type="none" w="med" len="med"/>
                    </a:lnB>
                    <a:solidFill>
                      <a:srgbClr val="EFEFEF"/>
                    </a:solidFill>
                  </a:tcPr>
                </a:tc>
                <a:extLst>
                  <a:ext uri="{0D108BD9-81ED-4DB2-BD59-A6C34878D82A}">
                    <a16:rowId xmlns:a16="http://schemas.microsoft.com/office/drawing/2014/main" val="2587832168"/>
                  </a:ext>
                </a:extLst>
              </a:tr>
            </a:tbl>
          </a:graphicData>
        </a:graphic>
      </p:graphicFrame>
      <p:cxnSp>
        <p:nvCxnSpPr>
          <p:cNvPr id="2" name="Straight Arrow Connector 1">
            <a:extLst>
              <a:ext uri="{FF2B5EF4-FFF2-40B4-BE49-F238E27FC236}">
                <a16:creationId xmlns:a16="http://schemas.microsoft.com/office/drawing/2014/main" id="{CFFC7F6F-BFC6-8CCF-41A0-C8DEA0E386DE}"/>
              </a:ext>
            </a:extLst>
          </p:cNvPr>
          <p:cNvCxnSpPr>
            <a:cxnSpLocks/>
          </p:cNvCxnSpPr>
          <p:nvPr/>
        </p:nvCxnSpPr>
        <p:spPr>
          <a:xfrm>
            <a:off x="7462683" y="4786257"/>
            <a:ext cx="0" cy="950838"/>
          </a:xfrm>
          <a:prstGeom prst="straightConnector1">
            <a:avLst/>
          </a:prstGeom>
          <a:ln w="76200">
            <a:tailEnd type="triangle"/>
          </a:ln>
        </p:spPr>
        <p:style>
          <a:lnRef idx="1">
            <a:schemeClr val="accent6"/>
          </a:lnRef>
          <a:fillRef idx="0">
            <a:schemeClr val="accent6"/>
          </a:fillRef>
          <a:effectRef idx="0">
            <a:schemeClr val="accent6"/>
          </a:effectRef>
          <a:fontRef idx="minor">
            <a:schemeClr val="tx1"/>
          </a:fontRef>
        </p:style>
      </p:cxnSp>
      <p:cxnSp>
        <p:nvCxnSpPr>
          <p:cNvPr id="6" name="Straight Arrow Connector 5">
            <a:extLst>
              <a:ext uri="{FF2B5EF4-FFF2-40B4-BE49-F238E27FC236}">
                <a16:creationId xmlns:a16="http://schemas.microsoft.com/office/drawing/2014/main" id="{0069B48A-A933-2887-D21B-C81844AA91E1}"/>
              </a:ext>
            </a:extLst>
          </p:cNvPr>
          <p:cNvCxnSpPr/>
          <p:nvPr/>
        </p:nvCxnSpPr>
        <p:spPr>
          <a:xfrm flipV="1">
            <a:off x="9576619" y="4786257"/>
            <a:ext cx="0" cy="852515"/>
          </a:xfrm>
          <a:prstGeom prst="straightConnector1">
            <a:avLst/>
          </a:prstGeom>
          <a:ln w="76200">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7671554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E1DB726-B5BF-6F43-A778-3DE37034A86F}"/>
              </a:ext>
            </a:extLst>
          </p:cNvPr>
          <p:cNvSpPr/>
          <p:nvPr/>
        </p:nvSpPr>
        <p:spPr>
          <a:xfrm>
            <a:off x="-155275" y="365125"/>
            <a:ext cx="12473795" cy="1118618"/>
          </a:xfrm>
          <a:prstGeom prst="rect">
            <a:avLst/>
          </a:prstGeom>
          <a:solidFill>
            <a:srgbClr val="928E35"/>
          </a:solidFill>
          <a:ln>
            <a:solidFill>
              <a:srgbClr val="928E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TH" dirty="0"/>
          </a:p>
        </p:txBody>
      </p:sp>
      <p:sp>
        <p:nvSpPr>
          <p:cNvPr id="5" name="Title 1">
            <a:extLst>
              <a:ext uri="{FF2B5EF4-FFF2-40B4-BE49-F238E27FC236}">
                <a16:creationId xmlns:a16="http://schemas.microsoft.com/office/drawing/2014/main" id="{DAB97638-5932-9942-87BF-A9961CF7DBF0}"/>
              </a:ext>
            </a:extLst>
          </p:cNvPr>
          <p:cNvSpPr>
            <a:spLocks noGrp="1"/>
          </p:cNvSpPr>
          <p:nvPr>
            <p:ph type="title"/>
          </p:nvPr>
        </p:nvSpPr>
        <p:spPr>
          <a:xfrm>
            <a:off x="1051560" y="288133"/>
            <a:ext cx="10515600" cy="1325563"/>
          </a:xfrm>
        </p:spPr>
        <p:txBody>
          <a:bodyPr>
            <a:normAutofit/>
          </a:bodyPr>
          <a:lstStyle/>
          <a:p>
            <a:r>
              <a:rPr lang="en-US" sz="4000" b="1" dirty="0">
                <a:solidFill>
                  <a:schemeClr val="bg1"/>
                </a:solidFill>
              </a:rPr>
              <a:t>Comparing the Models – Impact of sample size</a:t>
            </a:r>
            <a:endParaRPr lang="en-TH" sz="4000" b="1" dirty="0">
              <a:solidFill>
                <a:schemeClr val="bg1"/>
              </a:solidFill>
            </a:endParaRPr>
          </a:p>
        </p:txBody>
      </p:sp>
      <p:sp>
        <p:nvSpPr>
          <p:cNvPr id="3" name="TextBox 2">
            <a:extLst>
              <a:ext uri="{FF2B5EF4-FFF2-40B4-BE49-F238E27FC236}">
                <a16:creationId xmlns:a16="http://schemas.microsoft.com/office/drawing/2014/main" id="{9DCC7150-C999-08B1-40B6-2B14D3F42F57}"/>
              </a:ext>
            </a:extLst>
          </p:cNvPr>
          <p:cNvSpPr txBox="1"/>
          <p:nvPr/>
        </p:nvSpPr>
        <p:spPr>
          <a:xfrm>
            <a:off x="304800" y="6246701"/>
            <a:ext cx="11582399" cy="369332"/>
          </a:xfrm>
          <a:prstGeom prst="rect">
            <a:avLst/>
          </a:prstGeom>
          <a:noFill/>
        </p:spPr>
        <p:txBody>
          <a:bodyPr wrap="square">
            <a:spAutoFit/>
          </a:bodyPr>
          <a:lstStyle/>
          <a:p>
            <a:r>
              <a:rPr lang="en-US" sz="1800" dirty="0"/>
              <a:t>*Random sampling without replacement: Training Data: </a:t>
            </a:r>
            <a:r>
              <a:rPr lang="en-US" dirty="0"/>
              <a:t>68</a:t>
            </a:r>
            <a:r>
              <a:rPr lang="en-US" sz="1800" dirty="0"/>
              <a:t>,000 obs. 57 variables | Testing Data: 12,000 obs. 57 variables</a:t>
            </a:r>
          </a:p>
        </p:txBody>
      </p:sp>
      <p:sp>
        <p:nvSpPr>
          <p:cNvPr id="8" name="TextBox 7">
            <a:extLst>
              <a:ext uri="{FF2B5EF4-FFF2-40B4-BE49-F238E27FC236}">
                <a16:creationId xmlns:a16="http://schemas.microsoft.com/office/drawing/2014/main" id="{56206917-C7C9-8963-BA1F-C7F432D40AF0}"/>
              </a:ext>
            </a:extLst>
          </p:cNvPr>
          <p:cNvSpPr txBox="1"/>
          <p:nvPr/>
        </p:nvSpPr>
        <p:spPr>
          <a:xfrm>
            <a:off x="815586" y="1643193"/>
            <a:ext cx="6527877" cy="369332"/>
          </a:xfrm>
          <a:prstGeom prst="rect">
            <a:avLst/>
          </a:prstGeom>
          <a:noFill/>
        </p:spPr>
        <p:txBody>
          <a:bodyPr wrap="none" rtlCol="0">
            <a:spAutoFit/>
          </a:bodyPr>
          <a:lstStyle/>
          <a:p>
            <a:r>
              <a:rPr lang="en-US" b="1" dirty="0"/>
              <a:t>RMSE Table - Using only complete cases in the dataset (n = 87,754)</a:t>
            </a:r>
            <a:endParaRPr lang="en-IN" b="1" dirty="0"/>
          </a:p>
        </p:txBody>
      </p:sp>
      <p:sp>
        <p:nvSpPr>
          <p:cNvPr id="10" name="TextBox 9">
            <a:extLst>
              <a:ext uri="{FF2B5EF4-FFF2-40B4-BE49-F238E27FC236}">
                <a16:creationId xmlns:a16="http://schemas.microsoft.com/office/drawing/2014/main" id="{6C07FEFF-80F2-1B2F-F3A0-C649A8613B12}"/>
              </a:ext>
            </a:extLst>
          </p:cNvPr>
          <p:cNvSpPr txBox="1"/>
          <p:nvPr/>
        </p:nvSpPr>
        <p:spPr>
          <a:xfrm>
            <a:off x="815586" y="4044651"/>
            <a:ext cx="6243484" cy="369332"/>
          </a:xfrm>
          <a:prstGeom prst="rect">
            <a:avLst/>
          </a:prstGeom>
          <a:noFill/>
        </p:spPr>
        <p:txBody>
          <a:bodyPr wrap="square">
            <a:spAutoFit/>
          </a:bodyPr>
          <a:lstStyle/>
          <a:p>
            <a:r>
              <a:rPr lang="en-US" b="1" dirty="0"/>
              <a:t>RMSE Table - Using imputed data  (n = 181,615)</a:t>
            </a:r>
            <a:endParaRPr lang="en-IN" b="1" dirty="0"/>
          </a:p>
        </p:txBody>
      </p:sp>
      <p:graphicFrame>
        <p:nvGraphicFramePr>
          <p:cNvPr id="2" name="Table 1">
            <a:extLst>
              <a:ext uri="{FF2B5EF4-FFF2-40B4-BE49-F238E27FC236}">
                <a16:creationId xmlns:a16="http://schemas.microsoft.com/office/drawing/2014/main" id="{B73E578D-F624-0F05-0242-6D5DA11065FB}"/>
              </a:ext>
            </a:extLst>
          </p:cNvPr>
          <p:cNvGraphicFramePr>
            <a:graphicFrameLocks noGrp="1"/>
          </p:cNvGraphicFramePr>
          <p:nvPr>
            <p:extLst>
              <p:ext uri="{D42A27DB-BD31-4B8C-83A1-F6EECF244321}">
                <p14:modId xmlns:p14="http://schemas.microsoft.com/office/powerpoint/2010/main" val="1715504918"/>
              </p:ext>
            </p:extLst>
          </p:nvPr>
        </p:nvGraphicFramePr>
        <p:xfrm>
          <a:off x="815586" y="2176908"/>
          <a:ext cx="10223500" cy="1630680"/>
        </p:xfrm>
        <a:graphic>
          <a:graphicData uri="http://schemas.openxmlformats.org/drawingml/2006/table">
            <a:tbl>
              <a:tblPr>
                <a:tableStyleId>{74C1A8A3-306A-4EB7-A6B1-4F7E0EB9C5D6}</a:tableStyleId>
              </a:tblPr>
              <a:tblGrid>
                <a:gridCol w="2752134">
                  <a:extLst>
                    <a:ext uri="{9D8B030D-6E8A-4147-A177-3AD203B41FA5}">
                      <a16:colId xmlns:a16="http://schemas.microsoft.com/office/drawing/2014/main" val="3245489498"/>
                    </a:ext>
                  </a:extLst>
                </a:gridCol>
                <a:gridCol w="1931005">
                  <a:extLst>
                    <a:ext uri="{9D8B030D-6E8A-4147-A177-3AD203B41FA5}">
                      <a16:colId xmlns:a16="http://schemas.microsoft.com/office/drawing/2014/main" val="775206504"/>
                    </a:ext>
                  </a:extLst>
                </a:gridCol>
                <a:gridCol w="1804678">
                  <a:extLst>
                    <a:ext uri="{9D8B030D-6E8A-4147-A177-3AD203B41FA5}">
                      <a16:colId xmlns:a16="http://schemas.microsoft.com/office/drawing/2014/main" val="1871732874"/>
                    </a:ext>
                  </a:extLst>
                </a:gridCol>
                <a:gridCol w="1931005">
                  <a:extLst>
                    <a:ext uri="{9D8B030D-6E8A-4147-A177-3AD203B41FA5}">
                      <a16:colId xmlns:a16="http://schemas.microsoft.com/office/drawing/2014/main" val="698438044"/>
                    </a:ext>
                  </a:extLst>
                </a:gridCol>
                <a:gridCol w="1804678">
                  <a:extLst>
                    <a:ext uri="{9D8B030D-6E8A-4147-A177-3AD203B41FA5}">
                      <a16:colId xmlns:a16="http://schemas.microsoft.com/office/drawing/2014/main" val="577808580"/>
                    </a:ext>
                  </a:extLst>
                </a:gridCol>
              </a:tblGrid>
              <a:tr h="266700">
                <a:tc>
                  <a:txBody>
                    <a:bodyPr/>
                    <a:lstStyle/>
                    <a:p>
                      <a:pPr algn="l" fontAlgn="b"/>
                      <a:endParaRPr lang="en-IN" sz="1600" b="0" i="0" u="none" strike="noStrike" dirty="0">
                        <a:solidFill>
                          <a:srgbClr val="000000"/>
                        </a:solidFill>
                        <a:effectLst/>
                        <a:latin typeface="Times New Roman" panose="02020603050405020304" pitchFamily="18" charset="0"/>
                      </a:endParaRPr>
                    </a:p>
                  </a:txBody>
                  <a:tcPr marL="7620" marR="7620" marT="7620" marB="0" anchor="b"/>
                </a:tc>
                <a:tc gridSpan="2">
                  <a:txBody>
                    <a:bodyPr/>
                    <a:lstStyle/>
                    <a:p>
                      <a:pPr algn="ctr" fontAlgn="b"/>
                      <a:r>
                        <a:rPr lang="en-IN" sz="1600" b="1" u="none" strike="noStrike" dirty="0">
                          <a:effectLst/>
                        </a:rPr>
                        <a:t>Sampling 1</a:t>
                      </a:r>
                      <a:endParaRPr lang="en-IN" sz="1600" b="1" i="0" u="none" strike="noStrike" dirty="0">
                        <a:solidFill>
                          <a:srgbClr val="000000"/>
                        </a:solidFill>
                        <a:effectLst/>
                        <a:latin typeface="Times New Roman" panose="02020603050405020304" pitchFamily="18" charset="0"/>
                      </a:endParaRPr>
                    </a:p>
                  </a:txBody>
                  <a:tcPr marL="7620" marR="7620" marT="7620" marB="0" anchor="b"/>
                </a:tc>
                <a:tc hMerge="1">
                  <a:txBody>
                    <a:bodyPr/>
                    <a:lstStyle/>
                    <a:p>
                      <a:endParaRPr lang="en-IN"/>
                    </a:p>
                  </a:txBody>
                  <a:tcPr/>
                </a:tc>
                <a:tc gridSpan="2">
                  <a:txBody>
                    <a:bodyPr/>
                    <a:lstStyle/>
                    <a:p>
                      <a:pPr algn="ctr" fontAlgn="b"/>
                      <a:r>
                        <a:rPr lang="en-IN" sz="1600" b="1" u="none" strike="noStrike" dirty="0">
                          <a:effectLst/>
                        </a:rPr>
                        <a:t>Sampling 2</a:t>
                      </a:r>
                      <a:endParaRPr lang="en-IN" sz="1600" b="1" i="0" u="none" strike="noStrike" dirty="0">
                        <a:solidFill>
                          <a:srgbClr val="000000"/>
                        </a:solidFill>
                        <a:effectLst/>
                        <a:latin typeface="Times New Roman" panose="02020603050405020304" pitchFamily="18" charset="0"/>
                      </a:endParaRPr>
                    </a:p>
                  </a:txBody>
                  <a:tcPr marL="7620" marR="7620" marT="7620" marB="0" anchor="b"/>
                </a:tc>
                <a:tc hMerge="1">
                  <a:txBody>
                    <a:bodyPr/>
                    <a:lstStyle/>
                    <a:p>
                      <a:endParaRPr lang="en-IN"/>
                    </a:p>
                  </a:txBody>
                  <a:tcPr/>
                </a:tc>
                <a:extLst>
                  <a:ext uri="{0D108BD9-81ED-4DB2-BD59-A6C34878D82A}">
                    <a16:rowId xmlns:a16="http://schemas.microsoft.com/office/drawing/2014/main" val="1152247989"/>
                  </a:ext>
                </a:extLst>
              </a:tr>
              <a:tr h="266700">
                <a:tc>
                  <a:txBody>
                    <a:bodyPr/>
                    <a:lstStyle/>
                    <a:p>
                      <a:pPr algn="ctr" rtl="0" fontAlgn="ctr"/>
                      <a:r>
                        <a:rPr lang="en-IN" sz="1600" b="1" u="none" strike="noStrike" dirty="0">
                          <a:effectLst/>
                        </a:rPr>
                        <a:t>Prediction Model</a:t>
                      </a:r>
                      <a:endParaRPr lang="en-IN" sz="1600" b="1" i="0" u="none" strike="noStrike" dirty="0">
                        <a:solidFill>
                          <a:srgbClr val="F2F2F2"/>
                        </a:solidFill>
                        <a:effectLst/>
                        <a:latin typeface="Times New Roman" panose="02020603050405020304" pitchFamily="18" charset="0"/>
                      </a:endParaRPr>
                    </a:p>
                  </a:txBody>
                  <a:tcPr marL="7620" marR="7620" marT="7620" marB="0" anchor="ctr"/>
                </a:tc>
                <a:tc>
                  <a:txBody>
                    <a:bodyPr/>
                    <a:lstStyle/>
                    <a:p>
                      <a:pPr algn="ctr" rtl="0" fontAlgn="ctr"/>
                      <a:r>
                        <a:rPr lang="en-IN" sz="1600" b="1" u="none" strike="noStrike" dirty="0">
                          <a:effectLst/>
                        </a:rPr>
                        <a:t>Training Data</a:t>
                      </a:r>
                      <a:endParaRPr lang="en-IN" sz="1600" b="1" i="0" u="none" strike="noStrike" dirty="0">
                        <a:solidFill>
                          <a:srgbClr val="FFFFFF"/>
                        </a:solidFill>
                        <a:effectLst/>
                        <a:latin typeface="Times New Roman" panose="02020603050405020304" pitchFamily="18" charset="0"/>
                      </a:endParaRPr>
                    </a:p>
                  </a:txBody>
                  <a:tcPr marL="7620" marR="7620" marT="7620" marB="0" anchor="ctr"/>
                </a:tc>
                <a:tc>
                  <a:txBody>
                    <a:bodyPr/>
                    <a:lstStyle/>
                    <a:p>
                      <a:pPr algn="ctr" rtl="0" fontAlgn="ctr"/>
                      <a:r>
                        <a:rPr lang="en-IN" sz="1600" b="1" u="none" strike="noStrike">
                          <a:effectLst/>
                        </a:rPr>
                        <a:t>Testing Data</a:t>
                      </a:r>
                      <a:endParaRPr lang="en-IN" sz="1600" b="1" i="0" u="none" strike="noStrike">
                        <a:solidFill>
                          <a:srgbClr val="FFFFFF"/>
                        </a:solidFill>
                        <a:effectLst/>
                        <a:latin typeface="Times New Roman" panose="02020603050405020304" pitchFamily="18" charset="0"/>
                      </a:endParaRPr>
                    </a:p>
                  </a:txBody>
                  <a:tcPr marL="7620" marR="7620" marT="7620" marB="0" anchor="ctr"/>
                </a:tc>
                <a:tc>
                  <a:txBody>
                    <a:bodyPr/>
                    <a:lstStyle/>
                    <a:p>
                      <a:pPr algn="ctr" rtl="0" fontAlgn="ctr"/>
                      <a:r>
                        <a:rPr lang="en-IN" sz="1600" b="1" u="none" strike="noStrike">
                          <a:effectLst/>
                        </a:rPr>
                        <a:t>Training Data</a:t>
                      </a:r>
                      <a:endParaRPr lang="en-IN" sz="1600" b="1" i="0" u="none" strike="noStrike">
                        <a:solidFill>
                          <a:srgbClr val="FFFFFF"/>
                        </a:solidFill>
                        <a:effectLst/>
                        <a:latin typeface="Times New Roman" panose="02020603050405020304" pitchFamily="18" charset="0"/>
                      </a:endParaRPr>
                    </a:p>
                  </a:txBody>
                  <a:tcPr marL="7620" marR="7620" marT="7620" marB="0" anchor="ctr"/>
                </a:tc>
                <a:tc>
                  <a:txBody>
                    <a:bodyPr/>
                    <a:lstStyle/>
                    <a:p>
                      <a:pPr algn="ctr" rtl="0" fontAlgn="ctr"/>
                      <a:r>
                        <a:rPr lang="en-IN" sz="1600" b="1" u="none" strike="noStrike" dirty="0">
                          <a:effectLst/>
                        </a:rPr>
                        <a:t>Testing Data</a:t>
                      </a:r>
                      <a:endParaRPr lang="en-IN" sz="1600" b="1" i="0" u="none" strike="noStrike" dirty="0">
                        <a:solidFill>
                          <a:srgbClr val="FFFFFF"/>
                        </a:solidFill>
                        <a:effectLst/>
                        <a:latin typeface="Times New Roman" panose="02020603050405020304" pitchFamily="18" charset="0"/>
                      </a:endParaRPr>
                    </a:p>
                  </a:txBody>
                  <a:tcPr marL="7620" marR="7620" marT="7620" marB="0" anchor="ctr"/>
                </a:tc>
                <a:extLst>
                  <a:ext uri="{0D108BD9-81ED-4DB2-BD59-A6C34878D82A}">
                    <a16:rowId xmlns:a16="http://schemas.microsoft.com/office/drawing/2014/main" val="2214638070"/>
                  </a:ext>
                </a:extLst>
              </a:tr>
              <a:tr h="274320">
                <a:tc>
                  <a:txBody>
                    <a:bodyPr/>
                    <a:lstStyle/>
                    <a:p>
                      <a:pPr algn="l" rtl="0" fontAlgn="ctr"/>
                      <a:r>
                        <a:rPr lang="en-IN" sz="1600" u="none" strike="noStrike" dirty="0">
                          <a:effectLst/>
                        </a:rPr>
                        <a:t>LRM with all variables</a:t>
                      </a:r>
                      <a:endParaRPr lang="en-IN" sz="1600" b="0" i="0" u="none" strike="noStrike" dirty="0">
                        <a:solidFill>
                          <a:srgbClr val="000000"/>
                        </a:solidFill>
                        <a:effectLst/>
                        <a:latin typeface="Times New Roman" panose="02020603050405020304" pitchFamily="18" charset="0"/>
                      </a:endParaRPr>
                    </a:p>
                  </a:txBody>
                  <a:tcPr marL="7620" marR="7620" marT="7620" marB="0" anchor="ctr"/>
                </a:tc>
                <a:tc>
                  <a:txBody>
                    <a:bodyPr/>
                    <a:lstStyle/>
                    <a:p>
                      <a:pPr algn="ctr" rtl="0" fontAlgn="ctr"/>
                      <a:r>
                        <a:rPr lang="en-IN" sz="1600" u="none" strike="noStrike" dirty="0">
                          <a:effectLst/>
                        </a:rPr>
                        <a:t>0.3506</a:t>
                      </a:r>
                      <a:endParaRPr lang="en-IN" sz="1600" b="0" i="0" u="none" strike="noStrike" dirty="0">
                        <a:solidFill>
                          <a:srgbClr val="000000"/>
                        </a:solidFill>
                        <a:effectLst/>
                        <a:latin typeface="Times New Roman" panose="02020603050405020304" pitchFamily="18" charset="0"/>
                      </a:endParaRPr>
                    </a:p>
                  </a:txBody>
                  <a:tcPr marL="7620" marR="7620" marT="7620" marB="0" anchor="ctr"/>
                </a:tc>
                <a:tc>
                  <a:txBody>
                    <a:bodyPr/>
                    <a:lstStyle/>
                    <a:p>
                      <a:pPr algn="ctr" rtl="0" fontAlgn="ctr"/>
                      <a:r>
                        <a:rPr lang="en-IN" sz="1600" u="none" strike="noStrike">
                          <a:effectLst/>
                        </a:rPr>
                        <a:t>0.3335</a:t>
                      </a:r>
                      <a:endParaRPr lang="en-IN" sz="16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ctr" rtl="0" fontAlgn="ctr"/>
                      <a:r>
                        <a:rPr lang="en-IN" sz="1600" u="none" strike="noStrike" dirty="0">
                          <a:effectLst/>
                        </a:rPr>
                        <a:t>0.3479</a:t>
                      </a:r>
                      <a:endParaRPr lang="en-IN" sz="1600" b="0" i="0" u="none" strike="noStrike" dirty="0">
                        <a:solidFill>
                          <a:srgbClr val="000000"/>
                        </a:solidFill>
                        <a:effectLst/>
                        <a:latin typeface="Times New Roman" panose="02020603050405020304" pitchFamily="18" charset="0"/>
                      </a:endParaRPr>
                    </a:p>
                  </a:txBody>
                  <a:tcPr marL="7620" marR="7620" marT="7620" marB="0" anchor="ctr"/>
                </a:tc>
                <a:tc>
                  <a:txBody>
                    <a:bodyPr/>
                    <a:lstStyle/>
                    <a:p>
                      <a:pPr algn="ctr" rtl="0" fontAlgn="ctr"/>
                      <a:r>
                        <a:rPr lang="en-IN" sz="1600" u="none" strike="noStrike">
                          <a:effectLst/>
                        </a:rPr>
                        <a:t>0.3391</a:t>
                      </a:r>
                      <a:endParaRPr lang="en-IN" sz="1600" b="0" i="0" u="none" strike="noStrike">
                        <a:solidFill>
                          <a:srgbClr val="000000"/>
                        </a:solidFill>
                        <a:effectLst/>
                        <a:latin typeface="Times New Roman" panose="02020603050405020304" pitchFamily="18" charset="0"/>
                      </a:endParaRPr>
                    </a:p>
                  </a:txBody>
                  <a:tcPr marL="7620" marR="7620" marT="7620" marB="0" anchor="ctr"/>
                </a:tc>
                <a:extLst>
                  <a:ext uri="{0D108BD9-81ED-4DB2-BD59-A6C34878D82A}">
                    <a16:rowId xmlns:a16="http://schemas.microsoft.com/office/drawing/2014/main" val="1002468050"/>
                  </a:ext>
                </a:extLst>
              </a:tr>
              <a:tr h="274320">
                <a:tc>
                  <a:txBody>
                    <a:bodyPr/>
                    <a:lstStyle/>
                    <a:p>
                      <a:pPr algn="l" rtl="0" fontAlgn="ctr"/>
                      <a:r>
                        <a:rPr lang="en-IN" sz="1600" u="none" strike="noStrike">
                          <a:effectLst/>
                        </a:rPr>
                        <a:t>LRM with sig. variables</a:t>
                      </a:r>
                      <a:endParaRPr lang="en-IN" sz="16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ctr" rtl="0" fontAlgn="ctr"/>
                      <a:r>
                        <a:rPr lang="en-IN" sz="1600" u="none" strike="noStrike">
                          <a:effectLst/>
                        </a:rPr>
                        <a:t>0.3533</a:t>
                      </a:r>
                      <a:endParaRPr lang="en-IN" sz="16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ctr" rtl="0" fontAlgn="ctr"/>
                      <a:r>
                        <a:rPr lang="en-IN" sz="1600" u="none" strike="noStrike">
                          <a:effectLst/>
                        </a:rPr>
                        <a:t>0.3358</a:t>
                      </a:r>
                      <a:endParaRPr lang="en-IN" sz="16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ctr" rtl="0" fontAlgn="ctr"/>
                      <a:r>
                        <a:rPr lang="en-IN" sz="1600" u="none" strike="noStrike">
                          <a:effectLst/>
                        </a:rPr>
                        <a:t>0.35</a:t>
                      </a:r>
                      <a:endParaRPr lang="en-IN" sz="16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ctr" rtl="0" fontAlgn="ctr"/>
                      <a:r>
                        <a:rPr lang="en-IN" sz="1600" u="none" strike="noStrike">
                          <a:effectLst/>
                        </a:rPr>
                        <a:t>0.3418</a:t>
                      </a:r>
                      <a:endParaRPr lang="en-IN" sz="1600" b="0" i="0" u="none" strike="noStrike">
                        <a:solidFill>
                          <a:srgbClr val="000000"/>
                        </a:solidFill>
                        <a:effectLst/>
                        <a:latin typeface="Times New Roman" panose="02020603050405020304" pitchFamily="18" charset="0"/>
                      </a:endParaRPr>
                    </a:p>
                  </a:txBody>
                  <a:tcPr marL="7620" marR="7620" marT="7620" marB="0" anchor="ctr"/>
                </a:tc>
                <a:extLst>
                  <a:ext uri="{0D108BD9-81ED-4DB2-BD59-A6C34878D82A}">
                    <a16:rowId xmlns:a16="http://schemas.microsoft.com/office/drawing/2014/main" val="4123901432"/>
                  </a:ext>
                </a:extLst>
              </a:tr>
              <a:tr h="274320">
                <a:tc>
                  <a:txBody>
                    <a:bodyPr/>
                    <a:lstStyle/>
                    <a:p>
                      <a:pPr algn="l" rtl="0" fontAlgn="ctr"/>
                      <a:r>
                        <a:rPr lang="en-IN" sz="1600" u="none" strike="noStrike">
                          <a:effectLst/>
                        </a:rPr>
                        <a:t>LRM with 10 variables</a:t>
                      </a:r>
                      <a:endParaRPr lang="en-IN" sz="16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ctr" rtl="0" fontAlgn="ctr"/>
                      <a:r>
                        <a:rPr lang="en-IN" sz="1600" u="none" strike="noStrike">
                          <a:effectLst/>
                        </a:rPr>
                        <a:t>0.371</a:t>
                      </a:r>
                      <a:endParaRPr lang="en-IN" sz="16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ctr" rtl="0" fontAlgn="ctr"/>
                      <a:r>
                        <a:rPr lang="en-IN" sz="1600" u="none" strike="noStrike">
                          <a:effectLst/>
                        </a:rPr>
                        <a:t>0.3538</a:t>
                      </a:r>
                      <a:endParaRPr lang="en-IN" sz="16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ctr" rtl="0" fontAlgn="ctr"/>
                      <a:r>
                        <a:rPr lang="en-IN" sz="1600" u="none" strike="noStrike">
                          <a:effectLst/>
                        </a:rPr>
                        <a:t>0.369</a:t>
                      </a:r>
                      <a:endParaRPr lang="en-IN" sz="16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ctr" rtl="0" fontAlgn="ctr"/>
                      <a:r>
                        <a:rPr lang="en-IN" sz="1600" u="none" strike="noStrike">
                          <a:effectLst/>
                        </a:rPr>
                        <a:t>0.3535</a:t>
                      </a:r>
                      <a:endParaRPr lang="en-IN" sz="1600" b="0" i="0" u="none" strike="noStrike">
                        <a:solidFill>
                          <a:srgbClr val="000000"/>
                        </a:solidFill>
                        <a:effectLst/>
                        <a:latin typeface="Times New Roman" panose="02020603050405020304" pitchFamily="18" charset="0"/>
                      </a:endParaRPr>
                    </a:p>
                  </a:txBody>
                  <a:tcPr marL="7620" marR="7620" marT="7620" marB="0" anchor="ctr"/>
                </a:tc>
                <a:extLst>
                  <a:ext uri="{0D108BD9-81ED-4DB2-BD59-A6C34878D82A}">
                    <a16:rowId xmlns:a16="http://schemas.microsoft.com/office/drawing/2014/main" val="692024140"/>
                  </a:ext>
                </a:extLst>
              </a:tr>
              <a:tr h="274320">
                <a:tc>
                  <a:txBody>
                    <a:bodyPr/>
                    <a:lstStyle/>
                    <a:p>
                      <a:pPr algn="l" rtl="0" fontAlgn="ctr"/>
                      <a:r>
                        <a:rPr lang="en-IN" sz="1600" u="none" strike="noStrike">
                          <a:effectLst/>
                        </a:rPr>
                        <a:t>LASSO Regression Model</a:t>
                      </a:r>
                      <a:endParaRPr lang="en-IN" sz="16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ctr" rtl="0" fontAlgn="ctr"/>
                      <a:r>
                        <a:rPr lang="en-IN" sz="1600" u="none" strike="noStrike" dirty="0">
                          <a:effectLst/>
                        </a:rPr>
                        <a:t>0.3508</a:t>
                      </a:r>
                      <a:endParaRPr lang="en-IN" sz="1600" b="0" i="0" u="none" strike="noStrike" dirty="0">
                        <a:solidFill>
                          <a:srgbClr val="000000"/>
                        </a:solidFill>
                        <a:effectLst/>
                        <a:latin typeface="Times New Roman" panose="02020603050405020304" pitchFamily="18" charset="0"/>
                      </a:endParaRPr>
                    </a:p>
                  </a:txBody>
                  <a:tcPr marL="7620" marR="7620" marT="7620" marB="0" anchor="ctr"/>
                </a:tc>
                <a:tc>
                  <a:txBody>
                    <a:bodyPr/>
                    <a:lstStyle/>
                    <a:p>
                      <a:pPr algn="ctr" rtl="0" fontAlgn="ctr"/>
                      <a:r>
                        <a:rPr lang="en-IN" sz="1600" u="none" strike="noStrike">
                          <a:effectLst/>
                        </a:rPr>
                        <a:t>0.3335</a:t>
                      </a:r>
                      <a:endParaRPr lang="en-IN" sz="16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ctr" rtl="0" fontAlgn="ctr"/>
                      <a:r>
                        <a:rPr lang="en-IN" sz="1600" u="none" strike="noStrike" dirty="0">
                          <a:effectLst/>
                        </a:rPr>
                        <a:t>0.348</a:t>
                      </a:r>
                      <a:endParaRPr lang="en-IN" sz="1600" b="0" i="0" u="none" strike="noStrike" dirty="0">
                        <a:solidFill>
                          <a:srgbClr val="000000"/>
                        </a:solidFill>
                        <a:effectLst/>
                        <a:latin typeface="Times New Roman" panose="02020603050405020304" pitchFamily="18" charset="0"/>
                      </a:endParaRPr>
                    </a:p>
                  </a:txBody>
                  <a:tcPr marL="7620" marR="7620" marT="7620" marB="0" anchor="ctr"/>
                </a:tc>
                <a:tc>
                  <a:txBody>
                    <a:bodyPr/>
                    <a:lstStyle/>
                    <a:p>
                      <a:pPr algn="ctr" rtl="0" fontAlgn="ctr"/>
                      <a:r>
                        <a:rPr lang="en-IN" sz="1600" u="none" strike="noStrike" dirty="0">
                          <a:effectLst/>
                        </a:rPr>
                        <a:t>0.3389</a:t>
                      </a:r>
                      <a:endParaRPr lang="en-IN" sz="1600" b="0" i="0" u="none" strike="noStrike" dirty="0">
                        <a:solidFill>
                          <a:srgbClr val="000000"/>
                        </a:solidFill>
                        <a:effectLst/>
                        <a:latin typeface="Times New Roman" panose="02020603050405020304" pitchFamily="18" charset="0"/>
                      </a:endParaRPr>
                    </a:p>
                  </a:txBody>
                  <a:tcPr marL="7620" marR="7620" marT="7620" marB="0" anchor="ctr"/>
                </a:tc>
                <a:extLst>
                  <a:ext uri="{0D108BD9-81ED-4DB2-BD59-A6C34878D82A}">
                    <a16:rowId xmlns:a16="http://schemas.microsoft.com/office/drawing/2014/main" val="1094793899"/>
                  </a:ext>
                </a:extLst>
              </a:tr>
            </a:tbl>
          </a:graphicData>
        </a:graphic>
      </p:graphicFrame>
      <p:graphicFrame>
        <p:nvGraphicFramePr>
          <p:cNvPr id="9" name="Table 8">
            <a:extLst>
              <a:ext uri="{FF2B5EF4-FFF2-40B4-BE49-F238E27FC236}">
                <a16:creationId xmlns:a16="http://schemas.microsoft.com/office/drawing/2014/main" id="{E6C07BEB-D062-9602-E411-32D416F3CCD7}"/>
              </a:ext>
            </a:extLst>
          </p:cNvPr>
          <p:cNvGraphicFramePr>
            <a:graphicFrameLocks noGrp="1"/>
          </p:cNvGraphicFramePr>
          <p:nvPr>
            <p:extLst>
              <p:ext uri="{D42A27DB-BD31-4B8C-83A1-F6EECF244321}">
                <p14:modId xmlns:p14="http://schemas.microsoft.com/office/powerpoint/2010/main" val="72271504"/>
              </p:ext>
            </p:extLst>
          </p:nvPr>
        </p:nvGraphicFramePr>
        <p:xfrm>
          <a:off x="815586" y="4541672"/>
          <a:ext cx="10223500" cy="1577340"/>
        </p:xfrm>
        <a:graphic>
          <a:graphicData uri="http://schemas.openxmlformats.org/drawingml/2006/table">
            <a:tbl>
              <a:tblPr firstRow="1" bandRow="1">
                <a:tableStyleId>{2D5ABB26-0587-4C30-8999-92F81FD0307C}</a:tableStyleId>
              </a:tblPr>
              <a:tblGrid>
                <a:gridCol w="2324100">
                  <a:extLst>
                    <a:ext uri="{9D8B030D-6E8A-4147-A177-3AD203B41FA5}">
                      <a16:colId xmlns:a16="http://schemas.microsoft.com/office/drawing/2014/main" val="3306279204"/>
                    </a:ext>
                  </a:extLst>
                </a:gridCol>
                <a:gridCol w="2044700">
                  <a:extLst>
                    <a:ext uri="{9D8B030D-6E8A-4147-A177-3AD203B41FA5}">
                      <a16:colId xmlns:a16="http://schemas.microsoft.com/office/drawing/2014/main" val="2151256541"/>
                    </a:ext>
                  </a:extLst>
                </a:gridCol>
                <a:gridCol w="1905000">
                  <a:extLst>
                    <a:ext uri="{9D8B030D-6E8A-4147-A177-3AD203B41FA5}">
                      <a16:colId xmlns:a16="http://schemas.microsoft.com/office/drawing/2014/main" val="3915507572"/>
                    </a:ext>
                  </a:extLst>
                </a:gridCol>
                <a:gridCol w="2044700">
                  <a:extLst>
                    <a:ext uri="{9D8B030D-6E8A-4147-A177-3AD203B41FA5}">
                      <a16:colId xmlns:a16="http://schemas.microsoft.com/office/drawing/2014/main" val="3276203884"/>
                    </a:ext>
                  </a:extLst>
                </a:gridCol>
                <a:gridCol w="1905000">
                  <a:extLst>
                    <a:ext uri="{9D8B030D-6E8A-4147-A177-3AD203B41FA5}">
                      <a16:colId xmlns:a16="http://schemas.microsoft.com/office/drawing/2014/main" val="3244897977"/>
                    </a:ext>
                  </a:extLst>
                </a:gridCol>
              </a:tblGrid>
              <a:tr h="0">
                <a:tc>
                  <a:txBody>
                    <a:bodyPr/>
                    <a:lstStyle/>
                    <a:p>
                      <a:pPr algn="l" fontAlgn="b"/>
                      <a:endParaRPr lang="en-IN" sz="1600" b="0" i="0" u="none" strike="noStrike" dirty="0">
                        <a:solidFill>
                          <a:srgbClr val="000000"/>
                        </a:solidFill>
                        <a:effectLst/>
                        <a:latin typeface="Times New Roman" panose="02020603050405020304" pitchFamily="18" charset="0"/>
                      </a:endParaRPr>
                    </a:p>
                  </a:txBody>
                  <a:tcPr marL="7620" marR="7620" marT="7620" marB="0" anchor="b">
                    <a:lnT w="12700" cap="flat" cmpd="sng" algn="ctr">
                      <a:solidFill>
                        <a:schemeClr val="tx1"/>
                      </a:solidFill>
                      <a:prstDash val="solid"/>
                      <a:round/>
                      <a:headEnd type="none" w="med" len="med"/>
                      <a:tailEnd type="none" w="med" len="med"/>
                    </a:lnT>
                  </a:tcPr>
                </a:tc>
                <a:tc gridSpan="2">
                  <a:txBody>
                    <a:bodyPr/>
                    <a:lstStyle/>
                    <a:p>
                      <a:pPr algn="ctr" fontAlgn="b"/>
                      <a:r>
                        <a:rPr lang="en-IN" sz="1600" b="1" u="none" strike="noStrike" dirty="0">
                          <a:effectLst/>
                        </a:rPr>
                        <a:t>Sampling 1</a:t>
                      </a:r>
                      <a:endParaRPr lang="en-IN" sz="1600" b="1" i="0" u="none" strike="noStrike" dirty="0">
                        <a:solidFill>
                          <a:srgbClr val="000000"/>
                        </a:solidFill>
                        <a:effectLst/>
                        <a:latin typeface="Times New Roman" panose="02020603050405020304" pitchFamily="18" charset="0"/>
                      </a:endParaRPr>
                    </a:p>
                  </a:txBody>
                  <a:tcPr marL="7620" marR="7620" marT="7620" marB="0" anchor="b">
                    <a:lnT w="12700" cap="flat" cmpd="sng" algn="ctr">
                      <a:solidFill>
                        <a:schemeClr val="tx1"/>
                      </a:solidFill>
                      <a:prstDash val="solid"/>
                      <a:round/>
                      <a:headEnd type="none" w="med" len="med"/>
                      <a:tailEnd type="none" w="med" len="med"/>
                    </a:lnT>
                  </a:tcPr>
                </a:tc>
                <a:tc hMerge="1">
                  <a:txBody>
                    <a:bodyPr/>
                    <a:lstStyle/>
                    <a:p>
                      <a:endParaRPr lang="en-IN"/>
                    </a:p>
                  </a:txBody>
                  <a:tcPr/>
                </a:tc>
                <a:tc gridSpan="2">
                  <a:txBody>
                    <a:bodyPr/>
                    <a:lstStyle/>
                    <a:p>
                      <a:pPr algn="ctr" fontAlgn="b"/>
                      <a:r>
                        <a:rPr lang="en-IN" sz="1600" b="1" u="none" strike="noStrike" dirty="0">
                          <a:effectLst/>
                        </a:rPr>
                        <a:t>Sampling 2</a:t>
                      </a:r>
                      <a:endParaRPr lang="en-IN" sz="1600" b="1" i="0" u="none" strike="noStrike" dirty="0">
                        <a:solidFill>
                          <a:srgbClr val="000000"/>
                        </a:solidFill>
                        <a:effectLst/>
                        <a:latin typeface="Times New Roman" panose="02020603050405020304" pitchFamily="18" charset="0"/>
                      </a:endParaRPr>
                    </a:p>
                  </a:txBody>
                  <a:tcPr marL="7620" marR="7620" marT="7620" marB="0" anchor="b">
                    <a:lnT w="12700" cap="flat" cmpd="sng" algn="ctr">
                      <a:solidFill>
                        <a:schemeClr val="tx1"/>
                      </a:solidFill>
                      <a:prstDash val="solid"/>
                      <a:round/>
                      <a:headEnd type="none" w="med" len="med"/>
                      <a:tailEnd type="none" w="med" len="med"/>
                    </a:lnT>
                  </a:tcPr>
                </a:tc>
                <a:tc hMerge="1">
                  <a:txBody>
                    <a:bodyPr/>
                    <a:lstStyle/>
                    <a:p>
                      <a:endParaRPr lang="en-IN"/>
                    </a:p>
                  </a:txBody>
                  <a:tcPr/>
                </a:tc>
                <a:extLst>
                  <a:ext uri="{0D108BD9-81ED-4DB2-BD59-A6C34878D82A}">
                    <a16:rowId xmlns:a16="http://schemas.microsoft.com/office/drawing/2014/main" val="2274363957"/>
                  </a:ext>
                </a:extLst>
              </a:tr>
              <a:tr h="259080">
                <a:tc>
                  <a:txBody>
                    <a:bodyPr/>
                    <a:lstStyle/>
                    <a:p>
                      <a:pPr algn="ctr" rtl="0" fontAlgn="ctr"/>
                      <a:r>
                        <a:rPr lang="en-IN" sz="1600" b="1" u="none" strike="noStrike" dirty="0">
                          <a:effectLst/>
                        </a:rPr>
                        <a:t>Prediction Model</a:t>
                      </a:r>
                      <a:endParaRPr lang="en-IN" sz="1600" b="1" i="0" u="none" strike="noStrike" dirty="0">
                        <a:solidFill>
                          <a:srgbClr val="F2F2F2"/>
                        </a:solidFill>
                        <a:effectLst/>
                        <a:latin typeface="Times New Roman" panose="02020603050405020304" pitchFamily="18" charset="0"/>
                      </a:endParaRPr>
                    </a:p>
                  </a:txBody>
                  <a:tcPr marL="7620" marR="7620" marT="7620" marB="0" anchor="ctr"/>
                </a:tc>
                <a:tc>
                  <a:txBody>
                    <a:bodyPr/>
                    <a:lstStyle/>
                    <a:p>
                      <a:pPr algn="ctr" rtl="0" fontAlgn="ctr"/>
                      <a:r>
                        <a:rPr lang="en-IN" sz="1600" b="1" u="none" strike="noStrike">
                          <a:effectLst/>
                        </a:rPr>
                        <a:t>Training Data</a:t>
                      </a:r>
                      <a:endParaRPr lang="en-IN" sz="1600" b="1" i="0" u="none" strike="noStrike">
                        <a:solidFill>
                          <a:srgbClr val="FFFFFF"/>
                        </a:solidFill>
                        <a:effectLst/>
                        <a:latin typeface="Times New Roman" panose="02020603050405020304" pitchFamily="18" charset="0"/>
                      </a:endParaRPr>
                    </a:p>
                  </a:txBody>
                  <a:tcPr marL="7620" marR="7620" marT="7620" marB="0" anchor="ctr"/>
                </a:tc>
                <a:tc>
                  <a:txBody>
                    <a:bodyPr/>
                    <a:lstStyle/>
                    <a:p>
                      <a:pPr algn="ctr" rtl="0" fontAlgn="ctr"/>
                      <a:r>
                        <a:rPr lang="en-IN" sz="1600" b="1" u="none" strike="noStrike">
                          <a:effectLst/>
                        </a:rPr>
                        <a:t>Testing Data</a:t>
                      </a:r>
                      <a:endParaRPr lang="en-IN" sz="1600" b="1" i="0" u="none" strike="noStrike">
                        <a:solidFill>
                          <a:srgbClr val="FFFFFF"/>
                        </a:solidFill>
                        <a:effectLst/>
                        <a:latin typeface="Times New Roman" panose="02020603050405020304" pitchFamily="18" charset="0"/>
                      </a:endParaRPr>
                    </a:p>
                  </a:txBody>
                  <a:tcPr marL="7620" marR="7620" marT="7620" marB="0" anchor="ctr"/>
                </a:tc>
                <a:tc>
                  <a:txBody>
                    <a:bodyPr/>
                    <a:lstStyle/>
                    <a:p>
                      <a:pPr algn="ctr" rtl="0" fontAlgn="ctr"/>
                      <a:r>
                        <a:rPr lang="en-IN" sz="1600" b="1" u="none" strike="noStrike">
                          <a:effectLst/>
                        </a:rPr>
                        <a:t>Training Data</a:t>
                      </a:r>
                      <a:endParaRPr lang="en-IN" sz="1600" b="1" i="0" u="none" strike="noStrike">
                        <a:solidFill>
                          <a:srgbClr val="FFFFFF"/>
                        </a:solidFill>
                        <a:effectLst/>
                        <a:latin typeface="Times New Roman" panose="02020603050405020304" pitchFamily="18" charset="0"/>
                      </a:endParaRPr>
                    </a:p>
                  </a:txBody>
                  <a:tcPr marL="7620" marR="7620" marT="7620" marB="0" anchor="ctr"/>
                </a:tc>
                <a:tc>
                  <a:txBody>
                    <a:bodyPr/>
                    <a:lstStyle/>
                    <a:p>
                      <a:pPr algn="ctr" rtl="0" fontAlgn="ctr"/>
                      <a:r>
                        <a:rPr lang="en-IN" sz="1600" b="1" u="none" strike="noStrike" dirty="0">
                          <a:effectLst/>
                        </a:rPr>
                        <a:t>Testing Data</a:t>
                      </a:r>
                      <a:endParaRPr lang="en-IN" sz="1600" b="1" i="0" u="none" strike="noStrike" dirty="0">
                        <a:solidFill>
                          <a:srgbClr val="FFFFFF"/>
                        </a:solidFill>
                        <a:effectLst/>
                        <a:latin typeface="Times New Roman" panose="02020603050405020304" pitchFamily="18" charset="0"/>
                      </a:endParaRPr>
                    </a:p>
                  </a:txBody>
                  <a:tcPr marL="7620" marR="7620" marT="7620" marB="0" anchor="ctr"/>
                </a:tc>
                <a:extLst>
                  <a:ext uri="{0D108BD9-81ED-4DB2-BD59-A6C34878D82A}">
                    <a16:rowId xmlns:a16="http://schemas.microsoft.com/office/drawing/2014/main" val="3914620632"/>
                  </a:ext>
                </a:extLst>
              </a:tr>
              <a:tr h="266700">
                <a:tc>
                  <a:txBody>
                    <a:bodyPr/>
                    <a:lstStyle/>
                    <a:p>
                      <a:pPr algn="l" rtl="0" fontAlgn="ctr"/>
                      <a:r>
                        <a:rPr lang="en-IN" sz="1600" u="none" strike="noStrike">
                          <a:effectLst/>
                        </a:rPr>
                        <a:t>LRM with all variables</a:t>
                      </a:r>
                      <a:endParaRPr lang="en-IN" sz="16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ctr" rtl="0" fontAlgn="ctr"/>
                      <a:r>
                        <a:rPr lang="en-IN" sz="1600" u="none" strike="noStrike">
                          <a:effectLst/>
                        </a:rPr>
                        <a:t>0.3358</a:t>
                      </a:r>
                      <a:endParaRPr lang="en-IN" sz="16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ctr" rtl="0" fontAlgn="ctr"/>
                      <a:r>
                        <a:rPr lang="en-IN" sz="1600" u="none" strike="noStrike">
                          <a:effectLst/>
                        </a:rPr>
                        <a:t>0.3524</a:t>
                      </a:r>
                      <a:endParaRPr lang="en-IN" sz="16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ctr" rtl="0" fontAlgn="ctr"/>
                      <a:r>
                        <a:rPr lang="en-IN" sz="1600" u="none" strike="noStrike">
                          <a:effectLst/>
                        </a:rPr>
                        <a:t>0.34</a:t>
                      </a:r>
                      <a:endParaRPr lang="en-IN" sz="16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ctr" rtl="0" fontAlgn="ctr"/>
                      <a:r>
                        <a:rPr lang="en-IN" sz="1600" u="none" strike="noStrike">
                          <a:effectLst/>
                        </a:rPr>
                        <a:t>0.3366</a:t>
                      </a:r>
                      <a:endParaRPr lang="en-IN" sz="1600" b="0" i="0" u="none" strike="noStrike">
                        <a:solidFill>
                          <a:srgbClr val="000000"/>
                        </a:solidFill>
                        <a:effectLst/>
                        <a:latin typeface="Times New Roman" panose="02020603050405020304" pitchFamily="18" charset="0"/>
                      </a:endParaRPr>
                    </a:p>
                  </a:txBody>
                  <a:tcPr marL="7620" marR="7620" marT="7620" marB="0" anchor="ctr"/>
                </a:tc>
                <a:extLst>
                  <a:ext uri="{0D108BD9-81ED-4DB2-BD59-A6C34878D82A}">
                    <a16:rowId xmlns:a16="http://schemas.microsoft.com/office/drawing/2014/main" val="2623608043"/>
                  </a:ext>
                </a:extLst>
              </a:tr>
              <a:tr h="266700">
                <a:tc>
                  <a:txBody>
                    <a:bodyPr/>
                    <a:lstStyle/>
                    <a:p>
                      <a:pPr algn="l" rtl="0" fontAlgn="ctr"/>
                      <a:r>
                        <a:rPr lang="en-IN" sz="1600" u="none" strike="noStrike">
                          <a:effectLst/>
                        </a:rPr>
                        <a:t>LRM with sig. variables</a:t>
                      </a:r>
                      <a:endParaRPr lang="en-IN" sz="16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ctr" rtl="0" fontAlgn="ctr"/>
                      <a:r>
                        <a:rPr lang="en-IN" sz="1600" u="none" strike="noStrike">
                          <a:effectLst/>
                        </a:rPr>
                        <a:t>0.3384</a:t>
                      </a:r>
                      <a:endParaRPr lang="en-IN" sz="16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ctr" rtl="0" fontAlgn="ctr"/>
                      <a:r>
                        <a:rPr lang="en-IN" sz="1600" u="none" strike="noStrike">
                          <a:effectLst/>
                        </a:rPr>
                        <a:t>0.3561</a:t>
                      </a:r>
                      <a:endParaRPr lang="en-IN" sz="16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ctr" rtl="0" fontAlgn="ctr"/>
                      <a:r>
                        <a:rPr lang="en-IN" sz="1600" u="none" strike="noStrike">
                          <a:effectLst/>
                        </a:rPr>
                        <a:t>0.3428</a:t>
                      </a:r>
                      <a:endParaRPr lang="en-IN" sz="16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ctr" rtl="0" fontAlgn="ctr"/>
                      <a:r>
                        <a:rPr lang="en-IN" sz="1600" u="none" strike="noStrike">
                          <a:effectLst/>
                        </a:rPr>
                        <a:t>0.3394</a:t>
                      </a:r>
                      <a:endParaRPr lang="en-IN" sz="1600" b="0" i="0" u="none" strike="noStrike">
                        <a:solidFill>
                          <a:srgbClr val="000000"/>
                        </a:solidFill>
                        <a:effectLst/>
                        <a:latin typeface="Times New Roman" panose="02020603050405020304" pitchFamily="18" charset="0"/>
                      </a:endParaRPr>
                    </a:p>
                  </a:txBody>
                  <a:tcPr marL="7620" marR="7620" marT="7620" marB="0" anchor="ctr"/>
                </a:tc>
                <a:extLst>
                  <a:ext uri="{0D108BD9-81ED-4DB2-BD59-A6C34878D82A}">
                    <a16:rowId xmlns:a16="http://schemas.microsoft.com/office/drawing/2014/main" val="2776195527"/>
                  </a:ext>
                </a:extLst>
              </a:tr>
              <a:tr h="266700">
                <a:tc>
                  <a:txBody>
                    <a:bodyPr/>
                    <a:lstStyle/>
                    <a:p>
                      <a:pPr algn="l" rtl="0" fontAlgn="ctr"/>
                      <a:r>
                        <a:rPr lang="en-IN" sz="1600" u="none" strike="noStrike">
                          <a:effectLst/>
                        </a:rPr>
                        <a:t>LRM with 10 variables</a:t>
                      </a:r>
                      <a:endParaRPr lang="en-IN" sz="16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ctr" rtl="0" fontAlgn="ctr"/>
                      <a:r>
                        <a:rPr lang="en-IN" sz="1600" u="none" strike="noStrike" dirty="0">
                          <a:effectLst/>
                        </a:rPr>
                        <a:t>0.3523</a:t>
                      </a:r>
                      <a:endParaRPr lang="en-IN" sz="1600" b="0" i="0" u="none" strike="noStrike" dirty="0">
                        <a:solidFill>
                          <a:srgbClr val="000000"/>
                        </a:solidFill>
                        <a:effectLst/>
                        <a:latin typeface="Times New Roman" panose="02020603050405020304" pitchFamily="18" charset="0"/>
                      </a:endParaRPr>
                    </a:p>
                  </a:txBody>
                  <a:tcPr marL="7620" marR="7620" marT="7620" marB="0" anchor="ctr"/>
                </a:tc>
                <a:tc>
                  <a:txBody>
                    <a:bodyPr/>
                    <a:lstStyle/>
                    <a:p>
                      <a:pPr algn="ctr" rtl="0" fontAlgn="ctr"/>
                      <a:r>
                        <a:rPr lang="en-IN" sz="1600" u="none" strike="noStrike">
                          <a:effectLst/>
                        </a:rPr>
                        <a:t>0.3728</a:t>
                      </a:r>
                      <a:endParaRPr lang="en-IN" sz="16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ctr" rtl="0" fontAlgn="ctr"/>
                      <a:r>
                        <a:rPr lang="en-IN" sz="1600" u="none" strike="noStrike">
                          <a:effectLst/>
                        </a:rPr>
                        <a:t>0.3562</a:t>
                      </a:r>
                      <a:endParaRPr lang="en-IN" sz="1600" b="0" i="0" u="none" strike="noStrike">
                        <a:solidFill>
                          <a:srgbClr val="000000"/>
                        </a:solidFill>
                        <a:effectLst/>
                        <a:latin typeface="Times New Roman" panose="02020603050405020304" pitchFamily="18" charset="0"/>
                      </a:endParaRPr>
                    </a:p>
                  </a:txBody>
                  <a:tcPr marL="7620" marR="7620" marT="7620" marB="0" anchor="ctr"/>
                </a:tc>
                <a:tc>
                  <a:txBody>
                    <a:bodyPr/>
                    <a:lstStyle/>
                    <a:p>
                      <a:pPr algn="ctr" rtl="0" fontAlgn="ctr"/>
                      <a:r>
                        <a:rPr lang="en-IN" sz="1600" u="none" strike="noStrike" dirty="0">
                          <a:effectLst/>
                        </a:rPr>
                        <a:t>0.355</a:t>
                      </a:r>
                      <a:endParaRPr lang="en-IN" sz="1600" b="0" i="0" u="none" strike="noStrike" dirty="0">
                        <a:solidFill>
                          <a:srgbClr val="000000"/>
                        </a:solidFill>
                        <a:effectLst/>
                        <a:latin typeface="Times New Roman" panose="02020603050405020304" pitchFamily="18" charset="0"/>
                      </a:endParaRPr>
                    </a:p>
                  </a:txBody>
                  <a:tcPr marL="7620" marR="7620" marT="7620" marB="0" anchor="ctr"/>
                </a:tc>
                <a:extLst>
                  <a:ext uri="{0D108BD9-81ED-4DB2-BD59-A6C34878D82A}">
                    <a16:rowId xmlns:a16="http://schemas.microsoft.com/office/drawing/2014/main" val="4215473845"/>
                  </a:ext>
                </a:extLst>
              </a:tr>
              <a:tr h="266700">
                <a:tc>
                  <a:txBody>
                    <a:bodyPr/>
                    <a:lstStyle/>
                    <a:p>
                      <a:pPr algn="l" rtl="0" fontAlgn="ctr"/>
                      <a:r>
                        <a:rPr lang="en-IN" sz="1600" u="none" strike="noStrike">
                          <a:effectLst/>
                        </a:rPr>
                        <a:t>LASSO Regression Model</a:t>
                      </a:r>
                      <a:endParaRPr lang="en-IN" sz="1600" b="0" i="0" u="none" strike="noStrike">
                        <a:solidFill>
                          <a:srgbClr val="000000"/>
                        </a:solidFill>
                        <a:effectLst/>
                        <a:latin typeface="Times New Roman" panose="02020603050405020304" pitchFamily="18" charset="0"/>
                      </a:endParaRPr>
                    </a:p>
                  </a:txBody>
                  <a:tcPr marL="7620" marR="7620" marT="7620" marB="0" anchor="ctr">
                    <a:lnB w="12700" cap="flat" cmpd="sng" algn="ctr">
                      <a:solidFill>
                        <a:schemeClr val="tx1"/>
                      </a:solidFill>
                      <a:prstDash val="solid"/>
                      <a:round/>
                      <a:headEnd type="none" w="med" len="med"/>
                      <a:tailEnd type="none" w="med" len="med"/>
                    </a:lnB>
                  </a:tcPr>
                </a:tc>
                <a:tc>
                  <a:txBody>
                    <a:bodyPr/>
                    <a:lstStyle/>
                    <a:p>
                      <a:pPr algn="ctr" rtl="0" fontAlgn="ctr"/>
                      <a:r>
                        <a:rPr lang="en-IN" sz="1600" u="none" strike="noStrike">
                          <a:effectLst/>
                        </a:rPr>
                        <a:t>0.3359</a:t>
                      </a:r>
                      <a:endParaRPr lang="en-IN" sz="1600" b="0" i="0" u="none" strike="noStrike">
                        <a:solidFill>
                          <a:srgbClr val="000000"/>
                        </a:solidFill>
                        <a:effectLst/>
                        <a:latin typeface="Times New Roman" panose="02020603050405020304" pitchFamily="18" charset="0"/>
                      </a:endParaRPr>
                    </a:p>
                  </a:txBody>
                  <a:tcPr marL="7620" marR="7620" marT="7620" marB="0" anchor="ctr">
                    <a:lnB w="12700" cap="flat" cmpd="sng" algn="ctr">
                      <a:solidFill>
                        <a:schemeClr val="tx1"/>
                      </a:solidFill>
                      <a:prstDash val="solid"/>
                      <a:round/>
                      <a:headEnd type="none" w="med" len="med"/>
                      <a:tailEnd type="none" w="med" len="med"/>
                    </a:lnB>
                  </a:tcPr>
                </a:tc>
                <a:tc>
                  <a:txBody>
                    <a:bodyPr/>
                    <a:lstStyle/>
                    <a:p>
                      <a:pPr algn="ctr" rtl="0" fontAlgn="ctr"/>
                      <a:r>
                        <a:rPr lang="en-IN" sz="1600" u="none" strike="noStrike">
                          <a:effectLst/>
                        </a:rPr>
                        <a:t>0.3527</a:t>
                      </a:r>
                      <a:endParaRPr lang="en-IN" sz="1600" b="0" i="0" u="none" strike="noStrike">
                        <a:solidFill>
                          <a:srgbClr val="000000"/>
                        </a:solidFill>
                        <a:effectLst/>
                        <a:latin typeface="Times New Roman" panose="02020603050405020304" pitchFamily="18" charset="0"/>
                      </a:endParaRPr>
                    </a:p>
                  </a:txBody>
                  <a:tcPr marL="7620" marR="7620" marT="7620" marB="0" anchor="ctr">
                    <a:lnB w="12700" cap="flat" cmpd="sng" algn="ctr">
                      <a:solidFill>
                        <a:schemeClr val="tx1"/>
                      </a:solidFill>
                      <a:prstDash val="solid"/>
                      <a:round/>
                      <a:headEnd type="none" w="med" len="med"/>
                      <a:tailEnd type="none" w="med" len="med"/>
                    </a:lnB>
                  </a:tcPr>
                </a:tc>
                <a:tc>
                  <a:txBody>
                    <a:bodyPr/>
                    <a:lstStyle/>
                    <a:p>
                      <a:pPr algn="ctr" rtl="0" fontAlgn="ctr"/>
                      <a:r>
                        <a:rPr lang="en-IN" sz="1600" u="none" strike="noStrike">
                          <a:effectLst/>
                        </a:rPr>
                        <a:t>0.3401</a:t>
                      </a:r>
                      <a:endParaRPr lang="en-IN" sz="1600" b="0" i="0" u="none" strike="noStrike">
                        <a:solidFill>
                          <a:srgbClr val="000000"/>
                        </a:solidFill>
                        <a:effectLst/>
                        <a:latin typeface="Times New Roman" panose="02020603050405020304" pitchFamily="18" charset="0"/>
                      </a:endParaRPr>
                    </a:p>
                  </a:txBody>
                  <a:tcPr marL="7620" marR="7620" marT="7620" marB="0" anchor="ctr">
                    <a:lnB w="12700" cap="flat" cmpd="sng" algn="ctr">
                      <a:solidFill>
                        <a:schemeClr val="tx1"/>
                      </a:solidFill>
                      <a:prstDash val="solid"/>
                      <a:round/>
                      <a:headEnd type="none" w="med" len="med"/>
                      <a:tailEnd type="none" w="med" len="med"/>
                    </a:lnB>
                  </a:tcPr>
                </a:tc>
                <a:tc>
                  <a:txBody>
                    <a:bodyPr/>
                    <a:lstStyle/>
                    <a:p>
                      <a:pPr algn="ctr" rtl="0" fontAlgn="ctr"/>
                      <a:r>
                        <a:rPr lang="en-IN" sz="1600" u="none" strike="noStrike" dirty="0">
                          <a:effectLst/>
                        </a:rPr>
                        <a:t>0.3366</a:t>
                      </a:r>
                      <a:endParaRPr lang="en-IN" sz="1600" b="0" i="0" u="none" strike="noStrike" dirty="0">
                        <a:solidFill>
                          <a:srgbClr val="000000"/>
                        </a:solidFill>
                        <a:effectLst/>
                        <a:latin typeface="Times New Roman" panose="02020603050405020304" pitchFamily="18" charset="0"/>
                      </a:endParaRPr>
                    </a:p>
                  </a:txBody>
                  <a:tcPr marL="7620" marR="7620" marT="7620" marB="0"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52821254"/>
                  </a:ext>
                </a:extLst>
              </a:tr>
            </a:tbl>
          </a:graphicData>
        </a:graphic>
      </p:graphicFrame>
      <p:cxnSp>
        <p:nvCxnSpPr>
          <p:cNvPr id="7" name="Straight Arrow Connector 6">
            <a:extLst>
              <a:ext uri="{FF2B5EF4-FFF2-40B4-BE49-F238E27FC236}">
                <a16:creationId xmlns:a16="http://schemas.microsoft.com/office/drawing/2014/main" id="{50A24A17-951B-50AB-04D3-493C68E014B1}"/>
              </a:ext>
            </a:extLst>
          </p:cNvPr>
          <p:cNvCxnSpPr/>
          <p:nvPr/>
        </p:nvCxnSpPr>
        <p:spPr>
          <a:xfrm>
            <a:off x="8839200" y="2809973"/>
            <a:ext cx="0" cy="852515"/>
          </a:xfrm>
          <a:prstGeom prst="straightConnector1">
            <a:avLst/>
          </a:prstGeom>
          <a:ln w="76200">
            <a:tailEnd type="triangle"/>
          </a:ln>
        </p:spPr>
        <p:style>
          <a:lnRef idx="1">
            <a:schemeClr val="accent6"/>
          </a:lnRef>
          <a:fillRef idx="0">
            <a:schemeClr val="accent6"/>
          </a:fillRef>
          <a:effectRef idx="0">
            <a:schemeClr val="accent6"/>
          </a:effectRef>
          <a:fontRef idx="minor">
            <a:schemeClr val="tx1"/>
          </a:fontRef>
        </p:style>
      </p:cxnSp>
      <p:cxnSp>
        <p:nvCxnSpPr>
          <p:cNvPr id="12" name="Straight Arrow Connector 11">
            <a:extLst>
              <a:ext uri="{FF2B5EF4-FFF2-40B4-BE49-F238E27FC236}">
                <a16:creationId xmlns:a16="http://schemas.microsoft.com/office/drawing/2014/main" id="{520F5150-3C32-CB6A-0106-D62A39D16A6C}"/>
              </a:ext>
            </a:extLst>
          </p:cNvPr>
          <p:cNvCxnSpPr/>
          <p:nvPr/>
        </p:nvCxnSpPr>
        <p:spPr>
          <a:xfrm flipV="1">
            <a:off x="10697497" y="2809973"/>
            <a:ext cx="0" cy="852515"/>
          </a:xfrm>
          <a:prstGeom prst="straightConnector1">
            <a:avLst/>
          </a:prstGeom>
          <a:ln w="76200">
            <a:tailEnd type="triangle"/>
          </a:ln>
        </p:spPr>
        <p:style>
          <a:lnRef idx="1">
            <a:schemeClr val="accent2"/>
          </a:lnRef>
          <a:fillRef idx="0">
            <a:schemeClr val="accent2"/>
          </a:fillRef>
          <a:effectRef idx="0">
            <a:schemeClr val="accent2"/>
          </a:effectRef>
          <a:fontRef idx="minor">
            <a:schemeClr val="tx1"/>
          </a:fontRef>
        </p:style>
      </p:cxnSp>
      <p:cxnSp>
        <p:nvCxnSpPr>
          <p:cNvPr id="13" name="Straight Arrow Connector 12">
            <a:extLst>
              <a:ext uri="{FF2B5EF4-FFF2-40B4-BE49-F238E27FC236}">
                <a16:creationId xmlns:a16="http://schemas.microsoft.com/office/drawing/2014/main" id="{CE64F993-E94F-969C-F858-C24E0867E3A6}"/>
              </a:ext>
            </a:extLst>
          </p:cNvPr>
          <p:cNvCxnSpPr/>
          <p:nvPr/>
        </p:nvCxnSpPr>
        <p:spPr>
          <a:xfrm flipV="1">
            <a:off x="8676968" y="5156225"/>
            <a:ext cx="0" cy="852515"/>
          </a:xfrm>
          <a:prstGeom prst="straightConnector1">
            <a:avLst/>
          </a:prstGeom>
          <a:ln w="76200">
            <a:tailEnd type="triangle"/>
          </a:ln>
        </p:spPr>
        <p:style>
          <a:lnRef idx="1">
            <a:schemeClr val="accent2"/>
          </a:lnRef>
          <a:fillRef idx="0">
            <a:schemeClr val="accent2"/>
          </a:fillRef>
          <a:effectRef idx="0">
            <a:schemeClr val="accent2"/>
          </a:effectRef>
          <a:fontRef idx="minor">
            <a:schemeClr val="tx1"/>
          </a:fontRef>
        </p:style>
      </p:cxnSp>
      <p:cxnSp>
        <p:nvCxnSpPr>
          <p:cNvPr id="14" name="Straight Arrow Connector 13">
            <a:extLst>
              <a:ext uri="{FF2B5EF4-FFF2-40B4-BE49-F238E27FC236}">
                <a16:creationId xmlns:a16="http://schemas.microsoft.com/office/drawing/2014/main" id="{34BB7F2D-7C2F-0ADA-0FC0-AF1EA8FD1F88}"/>
              </a:ext>
            </a:extLst>
          </p:cNvPr>
          <p:cNvCxnSpPr/>
          <p:nvPr/>
        </p:nvCxnSpPr>
        <p:spPr>
          <a:xfrm>
            <a:off x="10594258" y="5156224"/>
            <a:ext cx="0" cy="852515"/>
          </a:xfrm>
          <a:prstGeom prst="straightConnector1">
            <a:avLst/>
          </a:prstGeom>
          <a:ln w="76200">
            <a:tailEnd type="triangle"/>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29870253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E1DB726-B5BF-6F43-A778-3DE37034A86F}"/>
              </a:ext>
            </a:extLst>
          </p:cNvPr>
          <p:cNvSpPr/>
          <p:nvPr/>
        </p:nvSpPr>
        <p:spPr>
          <a:xfrm>
            <a:off x="-155275" y="365125"/>
            <a:ext cx="12473795" cy="1118618"/>
          </a:xfrm>
          <a:prstGeom prst="rect">
            <a:avLst/>
          </a:prstGeom>
          <a:solidFill>
            <a:srgbClr val="928E35"/>
          </a:solidFill>
          <a:ln>
            <a:solidFill>
              <a:srgbClr val="928E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TH" dirty="0"/>
          </a:p>
        </p:txBody>
      </p:sp>
      <p:sp>
        <p:nvSpPr>
          <p:cNvPr id="5" name="Title 1">
            <a:extLst>
              <a:ext uri="{FF2B5EF4-FFF2-40B4-BE49-F238E27FC236}">
                <a16:creationId xmlns:a16="http://schemas.microsoft.com/office/drawing/2014/main" id="{DAB97638-5932-9942-87BF-A9961CF7DBF0}"/>
              </a:ext>
            </a:extLst>
          </p:cNvPr>
          <p:cNvSpPr>
            <a:spLocks noGrp="1"/>
          </p:cNvSpPr>
          <p:nvPr>
            <p:ph type="title"/>
          </p:nvPr>
        </p:nvSpPr>
        <p:spPr>
          <a:xfrm>
            <a:off x="1051560" y="288133"/>
            <a:ext cx="10515600" cy="1325563"/>
          </a:xfrm>
        </p:spPr>
        <p:txBody>
          <a:bodyPr>
            <a:normAutofit/>
          </a:bodyPr>
          <a:lstStyle/>
          <a:p>
            <a:r>
              <a:rPr lang="en-TH" sz="4000" b="1" dirty="0">
                <a:solidFill>
                  <a:schemeClr val="bg1"/>
                </a:solidFill>
              </a:rPr>
              <a:t>Conclusion</a:t>
            </a:r>
          </a:p>
        </p:txBody>
      </p:sp>
      <p:sp>
        <p:nvSpPr>
          <p:cNvPr id="3" name="TextBox 2">
            <a:extLst>
              <a:ext uri="{FF2B5EF4-FFF2-40B4-BE49-F238E27FC236}">
                <a16:creationId xmlns:a16="http://schemas.microsoft.com/office/drawing/2014/main" id="{61B3B5B3-A162-4A43-A06B-4689E7EAC048}"/>
              </a:ext>
            </a:extLst>
          </p:cNvPr>
          <p:cNvSpPr txBox="1"/>
          <p:nvPr/>
        </p:nvSpPr>
        <p:spPr>
          <a:xfrm>
            <a:off x="1181246" y="1755922"/>
            <a:ext cx="9575243" cy="4247317"/>
          </a:xfrm>
          <a:prstGeom prst="rect">
            <a:avLst/>
          </a:prstGeom>
          <a:noFill/>
        </p:spPr>
        <p:txBody>
          <a:bodyPr wrap="square" rtlCol="0">
            <a:spAutoFit/>
          </a:bodyPr>
          <a:lstStyle/>
          <a:p>
            <a:pPr marL="285750" indent="-285750" algn="just">
              <a:spcAft>
                <a:spcPts val="1200"/>
              </a:spcAft>
              <a:buFont typeface="Wingdings" pitchFamily="2" charset="2"/>
              <a:buChar char="ü"/>
            </a:pPr>
            <a:r>
              <a:rPr lang="en-US" sz="2400" dirty="0">
                <a:latin typeface="Times New Roman" panose="02020603050405020304" pitchFamily="18" charset="0"/>
                <a:cs typeface="Times New Roman" panose="02020603050405020304" pitchFamily="18" charset="0"/>
              </a:rPr>
              <a:t>More the</a:t>
            </a:r>
            <a:r>
              <a:rPr lang="th-TH" sz="2400" dirty="0">
                <a:latin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number of occupants, the greater the risk of fatally injured people involved in the crash</a:t>
            </a:r>
            <a:endParaRPr lang="th-TH" sz="2400" dirty="0">
              <a:latin typeface="Times New Roman" panose="02020603050405020304" pitchFamily="18" charset="0"/>
            </a:endParaRPr>
          </a:p>
          <a:p>
            <a:pPr marL="285750" indent="-285750" algn="just">
              <a:spcAft>
                <a:spcPts val="1200"/>
              </a:spcAft>
              <a:buFont typeface="Wingdings" pitchFamily="2" charset="2"/>
              <a:buChar char="ü"/>
            </a:pPr>
            <a:r>
              <a:rPr lang="en-US" sz="2400" dirty="0">
                <a:latin typeface="Times New Roman" panose="02020603050405020304" pitchFamily="18" charset="0"/>
                <a:cs typeface="Times New Roman" panose="02020603050405020304" pitchFamily="18" charset="0"/>
              </a:rPr>
              <a:t>Driving under the Influence of Alcohol, Drugs, or Medication leads to an increased risk of serious injury in an accident</a:t>
            </a:r>
          </a:p>
          <a:p>
            <a:pPr marL="285750" indent="-285750" algn="just">
              <a:spcAft>
                <a:spcPts val="1200"/>
              </a:spcAft>
              <a:buFont typeface="Wingdings" pitchFamily="2" charset="2"/>
              <a:buChar char="ü"/>
            </a:pPr>
            <a:r>
              <a:rPr lang="en-US" sz="2400" dirty="0">
                <a:latin typeface="Times New Roman" panose="02020603050405020304" pitchFamily="18" charset="0"/>
                <a:cs typeface="Times New Roman" panose="02020603050405020304" pitchFamily="18" charset="0"/>
              </a:rPr>
              <a:t>In Crash cases occurred on highways, high fatalities numbers are observed when driver of the contact vehicle did not stop to render aid, and crash involves fire</a:t>
            </a:r>
          </a:p>
          <a:p>
            <a:pPr marL="285750" indent="-285750" algn="just">
              <a:spcAft>
                <a:spcPts val="1200"/>
              </a:spcAft>
              <a:buFont typeface="Wingdings" pitchFamily="2" charset="2"/>
              <a:buChar char="ü"/>
            </a:pPr>
            <a:r>
              <a:rPr lang="en-US" sz="2400" dirty="0">
                <a:latin typeface="Times New Roman" panose="02020603050405020304" pitchFamily="18" charset="0"/>
                <a:cs typeface="Times New Roman" panose="02020603050405020304" pitchFamily="18" charset="0"/>
              </a:rPr>
              <a:t>Number of people involved in the crash, Fire in the crash, Violation history of drivers, their drunk status, Influence of Drugs, or Medication are the top factors that (positively) contributed to</a:t>
            </a:r>
            <a:r>
              <a:rPr lang="th-TH" sz="2400" dirty="0">
                <a:latin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predicting fatalities</a:t>
            </a:r>
            <a:endParaRPr lang="en-TH"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575735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E1DB726-B5BF-6F43-A778-3DE37034A86F}"/>
              </a:ext>
            </a:extLst>
          </p:cNvPr>
          <p:cNvSpPr/>
          <p:nvPr/>
        </p:nvSpPr>
        <p:spPr>
          <a:xfrm>
            <a:off x="-140898" y="5417376"/>
            <a:ext cx="12473795" cy="1118618"/>
          </a:xfrm>
          <a:prstGeom prst="rect">
            <a:avLst/>
          </a:prstGeom>
          <a:solidFill>
            <a:srgbClr val="928E35"/>
          </a:solidFill>
          <a:ln>
            <a:solidFill>
              <a:srgbClr val="928E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latin typeface="Times New Roman" panose="02020603050405020304" pitchFamily="18" charset="0"/>
                <a:cs typeface="Times New Roman" panose="02020603050405020304" pitchFamily="18" charset="0"/>
              </a:rPr>
              <a:t>							Thank You</a:t>
            </a:r>
            <a:endParaRPr lang="en-TH" sz="5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548486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diagram&#10;&#10;Description automatically generated">
            <a:extLst>
              <a:ext uri="{FF2B5EF4-FFF2-40B4-BE49-F238E27FC236}">
                <a16:creationId xmlns:a16="http://schemas.microsoft.com/office/drawing/2014/main" id="{0A52C4DC-2C66-8E47-A9E3-BB2736DD2875}"/>
              </a:ext>
            </a:extLst>
          </p:cNvPr>
          <p:cNvPicPr>
            <a:picLocks noChangeAspect="1"/>
          </p:cNvPicPr>
          <p:nvPr/>
        </p:nvPicPr>
        <p:blipFill>
          <a:blip r:embed="rId2"/>
          <a:stretch>
            <a:fillRect/>
          </a:stretch>
        </p:blipFill>
        <p:spPr>
          <a:xfrm>
            <a:off x="5167704" y="2477647"/>
            <a:ext cx="7024296" cy="4380353"/>
          </a:xfrm>
          <a:prstGeom prst="rect">
            <a:avLst/>
          </a:prstGeom>
        </p:spPr>
      </p:pic>
      <p:sp>
        <p:nvSpPr>
          <p:cNvPr id="6" name="Rectangle 5">
            <a:extLst>
              <a:ext uri="{FF2B5EF4-FFF2-40B4-BE49-F238E27FC236}">
                <a16:creationId xmlns:a16="http://schemas.microsoft.com/office/drawing/2014/main" id="{C5B5DEC3-7663-1340-94F4-696863F9D835}"/>
              </a:ext>
            </a:extLst>
          </p:cNvPr>
          <p:cNvSpPr/>
          <p:nvPr/>
        </p:nvSpPr>
        <p:spPr>
          <a:xfrm>
            <a:off x="9517812" y="2691818"/>
            <a:ext cx="2674188" cy="112143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TH"/>
          </a:p>
        </p:txBody>
      </p:sp>
      <p:sp>
        <p:nvSpPr>
          <p:cNvPr id="7" name="Rectangle 6">
            <a:extLst>
              <a:ext uri="{FF2B5EF4-FFF2-40B4-BE49-F238E27FC236}">
                <a16:creationId xmlns:a16="http://schemas.microsoft.com/office/drawing/2014/main" id="{A00E5811-32C9-E249-ACBB-603473ACBDB6}"/>
              </a:ext>
            </a:extLst>
          </p:cNvPr>
          <p:cNvSpPr/>
          <p:nvPr/>
        </p:nvSpPr>
        <p:spPr>
          <a:xfrm>
            <a:off x="0" y="6296229"/>
            <a:ext cx="11772181" cy="552091"/>
          </a:xfrm>
          <a:prstGeom prst="rect">
            <a:avLst/>
          </a:prstGeom>
          <a:solidFill>
            <a:srgbClr val="928E35"/>
          </a:solidFill>
          <a:ln>
            <a:solidFill>
              <a:srgbClr val="928E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TH"/>
          </a:p>
        </p:txBody>
      </p:sp>
      <p:sp>
        <p:nvSpPr>
          <p:cNvPr id="8" name="Rectangle 7">
            <a:extLst>
              <a:ext uri="{FF2B5EF4-FFF2-40B4-BE49-F238E27FC236}">
                <a16:creationId xmlns:a16="http://schemas.microsoft.com/office/drawing/2014/main" id="{C9672AB4-E887-024B-A327-0EA65FB36A5B}"/>
              </a:ext>
            </a:extLst>
          </p:cNvPr>
          <p:cNvSpPr/>
          <p:nvPr/>
        </p:nvSpPr>
        <p:spPr>
          <a:xfrm>
            <a:off x="0" y="5607170"/>
            <a:ext cx="6024113" cy="689059"/>
          </a:xfrm>
          <a:prstGeom prst="rect">
            <a:avLst/>
          </a:prstGeom>
          <a:solidFill>
            <a:srgbClr val="928E35"/>
          </a:solidFill>
          <a:ln>
            <a:solidFill>
              <a:srgbClr val="928E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TH"/>
          </a:p>
        </p:txBody>
      </p:sp>
      <p:sp>
        <p:nvSpPr>
          <p:cNvPr id="9" name="Rounded Rectangle 8">
            <a:extLst>
              <a:ext uri="{FF2B5EF4-FFF2-40B4-BE49-F238E27FC236}">
                <a16:creationId xmlns:a16="http://schemas.microsoft.com/office/drawing/2014/main" id="{7398B3C4-8A3C-B047-BF74-FDA114AA8BB2}"/>
              </a:ext>
            </a:extLst>
          </p:cNvPr>
          <p:cNvSpPr/>
          <p:nvPr/>
        </p:nvSpPr>
        <p:spPr>
          <a:xfrm>
            <a:off x="5037827" y="5349875"/>
            <a:ext cx="672860" cy="257295"/>
          </a:xfrm>
          <a:prstGeom prst="roundRect">
            <a:avLst/>
          </a:prstGeom>
          <a:solidFill>
            <a:srgbClr val="B3D5D5"/>
          </a:solidFill>
          <a:ln>
            <a:solidFill>
              <a:srgbClr val="B3D5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TH" dirty="0"/>
          </a:p>
        </p:txBody>
      </p:sp>
      <p:sp>
        <p:nvSpPr>
          <p:cNvPr id="2" name="Title 1">
            <a:extLst>
              <a:ext uri="{FF2B5EF4-FFF2-40B4-BE49-F238E27FC236}">
                <a16:creationId xmlns:a16="http://schemas.microsoft.com/office/drawing/2014/main" id="{97618429-746E-B343-A4CA-8F27C18F3B3A}"/>
              </a:ext>
            </a:extLst>
          </p:cNvPr>
          <p:cNvSpPr>
            <a:spLocks noGrp="1"/>
          </p:cNvSpPr>
          <p:nvPr>
            <p:ph type="ctrTitle"/>
          </p:nvPr>
        </p:nvSpPr>
        <p:spPr/>
        <p:txBody>
          <a:bodyPr>
            <a:normAutofit/>
          </a:bodyPr>
          <a:lstStyle/>
          <a:p>
            <a:pPr algn="l"/>
            <a:r>
              <a:rPr lang="en-US" sz="4000" b="1" dirty="0"/>
              <a:t>Estimates of Motor Vehicle Traffic Fatalities in Crash Cases</a:t>
            </a:r>
            <a:endParaRPr lang="en-TH" sz="4000" b="1" dirty="0"/>
          </a:p>
        </p:txBody>
      </p:sp>
      <p:sp>
        <p:nvSpPr>
          <p:cNvPr id="3" name="Subtitle 2">
            <a:extLst>
              <a:ext uri="{FF2B5EF4-FFF2-40B4-BE49-F238E27FC236}">
                <a16:creationId xmlns:a16="http://schemas.microsoft.com/office/drawing/2014/main" id="{5FB19F4C-F78E-0846-9879-670ADDA2D18E}"/>
              </a:ext>
            </a:extLst>
          </p:cNvPr>
          <p:cNvSpPr>
            <a:spLocks noGrp="1"/>
          </p:cNvSpPr>
          <p:nvPr>
            <p:ph type="subTitle" idx="1"/>
          </p:nvPr>
        </p:nvSpPr>
        <p:spPr/>
        <p:txBody>
          <a:bodyPr>
            <a:normAutofit/>
          </a:bodyPr>
          <a:lstStyle/>
          <a:p>
            <a:pPr algn="l"/>
            <a:r>
              <a:rPr lang="en-US" sz="1600" b="1" dirty="0"/>
              <a:t>S</a:t>
            </a:r>
            <a:r>
              <a:rPr lang="en-TH" sz="1600" b="1" dirty="0"/>
              <a:t>ource : </a:t>
            </a:r>
            <a:r>
              <a:rPr lang="en-TH" sz="1600" dirty="0"/>
              <a:t>Fatality Analysis Reporting System (FARS) </a:t>
            </a:r>
          </a:p>
          <a:p>
            <a:pPr algn="l"/>
            <a:r>
              <a:rPr lang="en-TH" sz="1600" dirty="0"/>
              <a:t>from 2010 to 2015</a:t>
            </a:r>
          </a:p>
        </p:txBody>
      </p:sp>
    </p:spTree>
    <p:extLst>
      <p:ext uri="{BB962C8B-B14F-4D97-AF65-F5344CB8AC3E}">
        <p14:creationId xmlns:p14="http://schemas.microsoft.com/office/powerpoint/2010/main" val="42887067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C3002F5-F15A-AD4A-B55D-86645E3F32A1}"/>
              </a:ext>
            </a:extLst>
          </p:cNvPr>
          <p:cNvSpPr/>
          <p:nvPr/>
        </p:nvSpPr>
        <p:spPr>
          <a:xfrm>
            <a:off x="-155275" y="365125"/>
            <a:ext cx="12473795" cy="1118618"/>
          </a:xfrm>
          <a:prstGeom prst="rect">
            <a:avLst/>
          </a:prstGeom>
          <a:solidFill>
            <a:srgbClr val="928E35"/>
          </a:solidFill>
          <a:ln>
            <a:solidFill>
              <a:srgbClr val="928E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TH" dirty="0"/>
          </a:p>
        </p:txBody>
      </p:sp>
      <p:sp>
        <p:nvSpPr>
          <p:cNvPr id="2" name="Title 1">
            <a:extLst>
              <a:ext uri="{FF2B5EF4-FFF2-40B4-BE49-F238E27FC236}">
                <a16:creationId xmlns:a16="http://schemas.microsoft.com/office/drawing/2014/main" id="{3AB468C3-A144-5042-BF38-2F41718DB146}"/>
              </a:ext>
            </a:extLst>
          </p:cNvPr>
          <p:cNvSpPr>
            <a:spLocks noGrp="1"/>
          </p:cNvSpPr>
          <p:nvPr>
            <p:ph type="title"/>
          </p:nvPr>
        </p:nvSpPr>
        <p:spPr/>
        <p:txBody>
          <a:bodyPr/>
          <a:lstStyle/>
          <a:p>
            <a:r>
              <a:rPr lang="en-TH" sz="4000" b="1" dirty="0">
                <a:solidFill>
                  <a:schemeClr val="bg1"/>
                </a:solidFill>
              </a:rPr>
              <a:t>Analysis Propose</a:t>
            </a:r>
          </a:p>
        </p:txBody>
      </p:sp>
      <p:sp>
        <p:nvSpPr>
          <p:cNvPr id="3" name="Content Placeholder 2">
            <a:extLst>
              <a:ext uri="{FF2B5EF4-FFF2-40B4-BE49-F238E27FC236}">
                <a16:creationId xmlns:a16="http://schemas.microsoft.com/office/drawing/2014/main" id="{3CA630CE-37E4-0648-9C86-293FFADB2A2F}"/>
              </a:ext>
            </a:extLst>
          </p:cNvPr>
          <p:cNvSpPr>
            <a:spLocks noGrp="1"/>
          </p:cNvSpPr>
          <p:nvPr>
            <p:ph idx="1"/>
          </p:nvPr>
        </p:nvSpPr>
        <p:spPr>
          <a:xfrm>
            <a:off x="1562818" y="1880469"/>
            <a:ext cx="9565257" cy="4351338"/>
          </a:xfrm>
        </p:spPr>
        <p:txBody>
          <a:bodyPr>
            <a:normAutofit/>
          </a:bodyPr>
          <a:lstStyle/>
          <a:p>
            <a:pPr>
              <a:lnSpc>
                <a:spcPct val="150000"/>
              </a:lnSpc>
              <a:spcAft>
                <a:spcPts val="600"/>
              </a:spcAft>
            </a:pPr>
            <a:r>
              <a:rPr lang="en-US" sz="2400" dirty="0">
                <a:latin typeface="Times New Roman" panose="02020603050405020304" pitchFamily="18" charset="0"/>
                <a:cs typeface="Times New Roman" panose="02020603050405020304" pitchFamily="18" charset="0"/>
              </a:rPr>
              <a:t>T</a:t>
            </a:r>
            <a:r>
              <a:rPr lang="en-TH" sz="2400" dirty="0">
                <a:latin typeface="Times New Roman" panose="02020603050405020304" pitchFamily="18" charset="0"/>
                <a:cs typeface="Times New Roman" panose="02020603050405020304" pitchFamily="18" charset="0"/>
              </a:rPr>
              <a:t>o establish an accurate model for predicting </a:t>
            </a:r>
            <a:r>
              <a:rPr lang="en-US" sz="2400" dirty="0">
                <a:latin typeface="Times New Roman" panose="02020603050405020304" pitchFamily="18" charset="0"/>
                <a:cs typeface="Times New Roman" panose="02020603050405020304" pitchFamily="18" charset="0"/>
              </a:rPr>
              <a:t>the number of fatally injured persons in the crash using reliable predictor variables</a:t>
            </a:r>
          </a:p>
          <a:p>
            <a:pPr marL="806450" lvl="1" indent="-349250">
              <a:lnSpc>
                <a:spcPct val="150000"/>
              </a:lnSpc>
              <a:spcAft>
                <a:spcPts val="600"/>
              </a:spcAft>
              <a:buFont typeface="Wingdings" pitchFamily="2" charset="2"/>
              <a:buChar char="Ø"/>
            </a:pPr>
            <a:r>
              <a:rPr lang="en-US" dirty="0">
                <a:latin typeface="Times New Roman" panose="02020603050405020304" pitchFamily="18" charset="0"/>
                <a:cs typeface="Times New Roman" panose="02020603050405020304" pitchFamily="18" charset="0"/>
              </a:rPr>
              <a:t>Apply EDA technique and plot to identify the relationship between number of fatalities (response) and accident causes (predictors)</a:t>
            </a:r>
          </a:p>
          <a:p>
            <a:pPr marL="857250" lvl="1" indent="-400050">
              <a:lnSpc>
                <a:spcPct val="150000"/>
              </a:lnSpc>
              <a:spcAft>
                <a:spcPts val="600"/>
              </a:spcAft>
              <a:buFont typeface="Wingdings" pitchFamily="2" charset="2"/>
              <a:buChar char="Ø"/>
            </a:pPr>
            <a:r>
              <a:rPr lang="en-US" dirty="0">
                <a:latin typeface="Times New Roman" panose="02020603050405020304" pitchFamily="18" charset="0"/>
                <a:cs typeface="Times New Roman" panose="02020603050405020304" pitchFamily="18" charset="0"/>
              </a:rPr>
              <a:t>Find an appropriate forecasting model for fatalities </a:t>
            </a:r>
          </a:p>
          <a:p>
            <a:pPr>
              <a:lnSpc>
                <a:spcPct val="150000"/>
              </a:lnSpc>
            </a:pPr>
            <a:endParaRPr lang="en-TH"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285833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ounded Rectangle 11">
            <a:extLst>
              <a:ext uri="{FF2B5EF4-FFF2-40B4-BE49-F238E27FC236}">
                <a16:creationId xmlns:a16="http://schemas.microsoft.com/office/drawing/2014/main" id="{4E3402A9-D845-4E42-B8BB-2E99DB8644B7}"/>
              </a:ext>
            </a:extLst>
          </p:cNvPr>
          <p:cNvSpPr/>
          <p:nvPr/>
        </p:nvSpPr>
        <p:spPr>
          <a:xfrm>
            <a:off x="546340" y="4856014"/>
            <a:ext cx="4991819" cy="1682808"/>
          </a:xfrm>
          <a:prstGeom prst="roundRect">
            <a:avLst/>
          </a:prstGeom>
          <a:solidFill>
            <a:schemeClr val="accent6">
              <a:lumMod val="40000"/>
              <a:lumOff val="60000"/>
            </a:schemeClr>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TH"/>
          </a:p>
        </p:txBody>
      </p:sp>
      <p:sp>
        <p:nvSpPr>
          <p:cNvPr id="8" name="Rounded Rectangle 7">
            <a:extLst>
              <a:ext uri="{FF2B5EF4-FFF2-40B4-BE49-F238E27FC236}">
                <a16:creationId xmlns:a16="http://schemas.microsoft.com/office/drawing/2014/main" id="{17F81FF3-3953-194F-BDA2-0284164E056D}"/>
              </a:ext>
            </a:extLst>
          </p:cNvPr>
          <p:cNvSpPr/>
          <p:nvPr/>
        </p:nvSpPr>
        <p:spPr>
          <a:xfrm>
            <a:off x="534839" y="3413571"/>
            <a:ext cx="4991817" cy="628306"/>
          </a:xfrm>
          <a:prstGeom prst="roundRect">
            <a:avLst/>
          </a:prstGeom>
          <a:solidFill>
            <a:schemeClr val="accent6">
              <a:lumMod val="40000"/>
              <a:lumOff val="60000"/>
            </a:schemeClr>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TH"/>
          </a:p>
        </p:txBody>
      </p:sp>
      <p:sp>
        <p:nvSpPr>
          <p:cNvPr id="4" name="Rectangle 3">
            <a:extLst>
              <a:ext uri="{FF2B5EF4-FFF2-40B4-BE49-F238E27FC236}">
                <a16:creationId xmlns:a16="http://schemas.microsoft.com/office/drawing/2014/main" id="{D741049B-14EA-6C45-9C52-94398BA37304}"/>
              </a:ext>
            </a:extLst>
          </p:cNvPr>
          <p:cNvSpPr/>
          <p:nvPr/>
        </p:nvSpPr>
        <p:spPr>
          <a:xfrm>
            <a:off x="-2875" y="517525"/>
            <a:ext cx="12473795" cy="1118618"/>
          </a:xfrm>
          <a:prstGeom prst="rect">
            <a:avLst/>
          </a:prstGeom>
          <a:solidFill>
            <a:srgbClr val="928E35"/>
          </a:solidFill>
          <a:ln>
            <a:solidFill>
              <a:srgbClr val="928E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TH" dirty="0"/>
          </a:p>
        </p:txBody>
      </p:sp>
      <p:sp>
        <p:nvSpPr>
          <p:cNvPr id="5" name="Title 1">
            <a:extLst>
              <a:ext uri="{FF2B5EF4-FFF2-40B4-BE49-F238E27FC236}">
                <a16:creationId xmlns:a16="http://schemas.microsoft.com/office/drawing/2014/main" id="{08699977-A066-1248-AAB0-DD84AC2BC46C}"/>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TH" sz="4000" b="1" dirty="0">
                <a:solidFill>
                  <a:schemeClr val="bg1"/>
                </a:solidFill>
              </a:rPr>
              <a:t>Data</a:t>
            </a:r>
            <a:r>
              <a:rPr lang="en-US" sz="4000" b="1" dirty="0">
                <a:solidFill>
                  <a:schemeClr val="bg1"/>
                </a:solidFill>
              </a:rPr>
              <a:t>set</a:t>
            </a:r>
            <a:r>
              <a:rPr lang="en-TH" sz="4000" b="1" dirty="0">
                <a:solidFill>
                  <a:schemeClr val="bg1"/>
                </a:solidFill>
              </a:rPr>
              <a:t> </a:t>
            </a:r>
            <a:r>
              <a:rPr lang="en-US" sz="4000" b="1" dirty="0">
                <a:solidFill>
                  <a:schemeClr val="bg1"/>
                </a:solidFill>
              </a:rPr>
              <a:t>O</a:t>
            </a:r>
            <a:r>
              <a:rPr lang="en-TH" sz="4000" b="1" dirty="0">
                <a:solidFill>
                  <a:schemeClr val="bg1"/>
                </a:solidFill>
              </a:rPr>
              <a:t>verview</a:t>
            </a:r>
          </a:p>
        </p:txBody>
      </p:sp>
      <p:sp>
        <p:nvSpPr>
          <p:cNvPr id="6" name="Rounded Rectangle 5">
            <a:extLst>
              <a:ext uri="{FF2B5EF4-FFF2-40B4-BE49-F238E27FC236}">
                <a16:creationId xmlns:a16="http://schemas.microsoft.com/office/drawing/2014/main" id="{B08EC63E-3A7D-5A41-8919-9073C9765EC9}"/>
              </a:ext>
            </a:extLst>
          </p:cNvPr>
          <p:cNvSpPr/>
          <p:nvPr/>
        </p:nvSpPr>
        <p:spPr>
          <a:xfrm>
            <a:off x="534839" y="1873005"/>
            <a:ext cx="5003319" cy="1447058"/>
          </a:xfrm>
          <a:prstGeom prst="roundRect">
            <a:avLst/>
          </a:prstGeom>
          <a:solidFill>
            <a:schemeClr val="accent6">
              <a:lumMod val="40000"/>
              <a:lumOff val="60000"/>
            </a:schemeClr>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TH"/>
          </a:p>
        </p:txBody>
      </p:sp>
      <p:sp>
        <p:nvSpPr>
          <p:cNvPr id="3" name="Content Placeholder 2">
            <a:extLst>
              <a:ext uri="{FF2B5EF4-FFF2-40B4-BE49-F238E27FC236}">
                <a16:creationId xmlns:a16="http://schemas.microsoft.com/office/drawing/2014/main" id="{EBF094E5-C2E5-684F-AB7F-7D4FD85339BA}"/>
              </a:ext>
            </a:extLst>
          </p:cNvPr>
          <p:cNvSpPr>
            <a:spLocks noGrp="1"/>
          </p:cNvSpPr>
          <p:nvPr>
            <p:ph idx="1"/>
          </p:nvPr>
        </p:nvSpPr>
        <p:spPr>
          <a:xfrm>
            <a:off x="809448" y="1994500"/>
            <a:ext cx="4717208" cy="1325563"/>
          </a:xfrm>
        </p:spPr>
        <p:txBody>
          <a:bodyPr>
            <a:normAutofit/>
          </a:bodyPr>
          <a:lstStyle/>
          <a:p>
            <a:pPr>
              <a:lnSpc>
                <a:spcPct val="150000"/>
              </a:lnSpc>
            </a:pPr>
            <a:r>
              <a:rPr lang="en-US" sz="1600" dirty="0"/>
              <a:t>FARS contains data on a census of fatal traffic crashes within the 50 states, the District of Columbia, and Puerto Rico</a:t>
            </a:r>
            <a:r>
              <a:rPr lang="en-TH" sz="1600" dirty="0">
                <a:effectLst/>
              </a:rPr>
              <a:t> </a:t>
            </a:r>
            <a:endParaRPr lang="en-TH" sz="1600" dirty="0"/>
          </a:p>
        </p:txBody>
      </p:sp>
      <p:sp>
        <p:nvSpPr>
          <p:cNvPr id="7" name="Content Placeholder 2">
            <a:extLst>
              <a:ext uri="{FF2B5EF4-FFF2-40B4-BE49-F238E27FC236}">
                <a16:creationId xmlns:a16="http://schemas.microsoft.com/office/drawing/2014/main" id="{F624C695-00FE-874F-B4A5-5493E37D614D}"/>
              </a:ext>
            </a:extLst>
          </p:cNvPr>
          <p:cNvSpPr txBox="1">
            <a:spLocks/>
          </p:cNvSpPr>
          <p:nvPr/>
        </p:nvSpPr>
        <p:spPr>
          <a:xfrm>
            <a:off x="781412" y="3448077"/>
            <a:ext cx="3699294" cy="50684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US" sz="1600" dirty="0"/>
              <a:t>C</a:t>
            </a:r>
            <a:r>
              <a:rPr lang="en-TH" sz="1600" dirty="0"/>
              <a:t>ollected from 2010 to 2015 </a:t>
            </a:r>
          </a:p>
        </p:txBody>
      </p:sp>
      <p:sp>
        <p:nvSpPr>
          <p:cNvPr id="9" name="Rounded Rectangle 8">
            <a:extLst>
              <a:ext uri="{FF2B5EF4-FFF2-40B4-BE49-F238E27FC236}">
                <a16:creationId xmlns:a16="http://schemas.microsoft.com/office/drawing/2014/main" id="{F25D6FB6-567E-E54C-B446-68694ABF8539}"/>
              </a:ext>
            </a:extLst>
          </p:cNvPr>
          <p:cNvSpPr/>
          <p:nvPr/>
        </p:nvSpPr>
        <p:spPr>
          <a:xfrm>
            <a:off x="546341" y="4135650"/>
            <a:ext cx="4991818" cy="628306"/>
          </a:xfrm>
          <a:prstGeom prst="roundRect">
            <a:avLst/>
          </a:prstGeom>
          <a:solidFill>
            <a:schemeClr val="accent6">
              <a:lumMod val="40000"/>
              <a:lumOff val="60000"/>
            </a:schemeClr>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TH"/>
          </a:p>
        </p:txBody>
      </p:sp>
      <p:sp>
        <p:nvSpPr>
          <p:cNvPr id="10" name="Content Placeholder 2">
            <a:extLst>
              <a:ext uri="{FF2B5EF4-FFF2-40B4-BE49-F238E27FC236}">
                <a16:creationId xmlns:a16="http://schemas.microsoft.com/office/drawing/2014/main" id="{F5D56DEE-8D13-6C41-9785-AAB9FEFC7D09}"/>
              </a:ext>
            </a:extLst>
          </p:cNvPr>
          <p:cNvSpPr txBox="1">
            <a:spLocks/>
          </p:cNvSpPr>
          <p:nvPr/>
        </p:nvSpPr>
        <p:spPr>
          <a:xfrm>
            <a:off x="820949" y="4205387"/>
            <a:ext cx="3699294" cy="62830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US" sz="1600" dirty="0"/>
              <a:t>185,426 crash case observations</a:t>
            </a:r>
          </a:p>
        </p:txBody>
      </p:sp>
      <p:sp>
        <p:nvSpPr>
          <p:cNvPr id="11" name="Content Placeholder 2">
            <a:extLst>
              <a:ext uri="{FF2B5EF4-FFF2-40B4-BE49-F238E27FC236}">
                <a16:creationId xmlns:a16="http://schemas.microsoft.com/office/drawing/2014/main" id="{2645F1D9-9FF0-B041-9F36-68F0DCC5F2C6}"/>
              </a:ext>
            </a:extLst>
          </p:cNvPr>
          <p:cNvSpPr txBox="1">
            <a:spLocks/>
          </p:cNvSpPr>
          <p:nvPr/>
        </p:nvSpPr>
        <p:spPr>
          <a:xfrm>
            <a:off x="792912" y="4908497"/>
            <a:ext cx="4561217" cy="147770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US" sz="1600" dirty="0"/>
              <a:t>Collected across 58 variables which include 34 quantitative variables and 24 categorical variables</a:t>
            </a:r>
            <a:r>
              <a:rPr lang="th-TH" sz="1600" dirty="0"/>
              <a:t> </a:t>
            </a:r>
            <a:r>
              <a:rPr lang="en-US" sz="1600" dirty="0"/>
              <a:t>stating where,</a:t>
            </a:r>
            <a:r>
              <a:rPr lang="th-TH" sz="1600" dirty="0"/>
              <a:t>  </a:t>
            </a:r>
            <a:r>
              <a:rPr lang="en-US" sz="1600" dirty="0"/>
              <a:t>when,</a:t>
            </a:r>
            <a:r>
              <a:rPr lang="th-TH" sz="1600" dirty="0"/>
              <a:t> </a:t>
            </a:r>
            <a:r>
              <a:rPr lang="en-US" sz="1600" dirty="0"/>
              <a:t>how the accident occurred, and for what reason</a:t>
            </a:r>
            <a:endParaRPr lang="en-TH" sz="1600" dirty="0"/>
          </a:p>
        </p:txBody>
      </p:sp>
      <p:pic>
        <p:nvPicPr>
          <p:cNvPr id="1028" name="Picture 4" descr="Injured person icon image Royalty Free Vector Image">
            <a:extLst>
              <a:ext uri="{FF2B5EF4-FFF2-40B4-BE49-F238E27FC236}">
                <a16:creationId xmlns:a16="http://schemas.microsoft.com/office/drawing/2014/main" id="{F4F9A83D-A739-1F4E-9D48-A80BCBA3064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7546"/>
          <a:stretch/>
        </p:blipFill>
        <p:spPr bwMode="auto">
          <a:xfrm>
            <a:off x="6722854" y="2490954"/>
            <a:ext cx="1202666" cy="1447058"/>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305A8EC4-E283-7646-B10F-991415FA48AE}"/>
              </a:ext>
            </a:extLst>
          </p:cNvPr>
          <p:cNvSpPr txBox="1"/>
          <p:nvPr/>
        </p:nvSpPr>
        <p:spPr>
          <a:xfrm>
            <a:off x="7848597" y="2856868"/>
            <a:ext cx="3502325" cy="646331"/>
          </a:xfrm>
          <a:prstGeom prst="rect">
            <a:avLst/>
          </a:prstGeom>
          <a:noFill/>
        </p:spPr>
        <p:txBody>
          <a:bodyPr wrap="square" rtlCol="0">
            <a:spAutoFit/>
          </a:bodyPr>
          <a:lstStyle/>
          <a:p>
            <a:r>
              <a:rPr lang="en-US" dirty="0"/>
              <a:t>F</a:t>
            </a:r>
            <a:r>
              <a:rPr lang="en-TH" dirty="0"/>
              <a:t>ocus </a:t>
            </a:r>
            <a:r>
              <a:rPr lang="en-TH" b="1" dirty="0">
                <a:solidFill>
                  <a:srgbClr val="FF0000"/>
                </a:solidFill>
              </a:rPr>
              <a:t>on the number</a:t>
            </a:r>
            <a:r>
              <a:rPr lang="en-US" b="1" dirty="0">
                <a:solidFill>
                  <a:srgbClr val="FF0000"/>
                </a:solidFill>
              </a:rPr>
              <a:t> of Fatalities</a:t>
            </a:r>
            <a:endParaRPr lang="th-TH" b="1" dirty="0">
              <a:solidFill>
                <a:srgbClr val="FF0000"/>
              </a:solidFill>
            </a:endParaRPr>
          </a:p>
          <a:p>
            <a:r>
              <a:rPr lang="th-TH" dirty="0"/>
              <a:t> </a:t>
            </a:r>
            <a:r>
              <a:rPr lang="en-US" dirty="0"/>
              <a:t>by looking through relevant cause</a:t>
            </a:r>
          </a:p>
        </p:txBody>
      </p:sp>
      <p:sp>
        <p:nvSpPr>
          <p:cNvPr id="15" name="Triangle 14">
            <a:extLst>
              <a:ext uri="{FF2B5EF4-FFF2-40B4-BE49-F238E27FC236}">
                <a16:creationId xmlns:a16="http://schemas.microsoft.com/office/drawing/2014/main" id="{94D60A93-954F-E74D-96DC-AD4F0B366696}"/>
              </a:ext>
            </a:extLst>
          </p:cNvPr>
          <p:cNvSpPr/>
          <p:nvPr/>
        </p:nvSpPr>
        <p:spPr>
          <a:xfrm rot="5400000">
            <a:off x="3798672" y="3829421"/>
            <a:ext cx="4496887" cy="751932"/>
          </a:xfrm>
          <a:prstGeom prst="triangle">
            <a:avLst/>
          </a:prstGeom>
          <a:solidFill>
            <a:srgbClr val="ADCDCE"/>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TH"/>
          </a:p>
        </p:txBody>
      </p:sp>
      <p:sp>
        <p:nvSpPr>
          <p:cNvPr id="18" name="Rounded Rectangle 17">
            <a:extLst>
              <a:ext uri="{FF2B5EF4-FFF2-40B4-BE49-F238E27FC236}">
                <a16:creationId xmlns:a16="http://schemas.microsoft.com/office/drawing/2014/main" id="{FA93CB99-AADB-6944-9779-7AE4654EDE6A}"/>
              </a:ext>
            </a:extLst>
          </p:cNvPr>
          <p:cNvSpPr/>
          <p:nvPr/>
        </p:nvSpPr>
        <p:spPr>
          <a:xfrm>
            <a:off x="8161621" y="3727724"/>
            <a:ext cx="3189301" cy="1036232"/>
          </a:xfrm>
          <a:prstGeom prst="roundRect">
            <a:avLst/>
          </a:prstGeom>
          <a:solidFill>
            <a:srgbClr val="DBF09B"/>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TH" dirty="0"/>
          </a:p>
        </p:txBody>
      </p:sp>
      <p:sp>
        <p:nvSpPr>
          <p:cNvPr id="19" name="Content Placeholder 2">
            <a:extLst>
              <a:ext uri="{FF2B5EF4-FFF2-40B4-BE49-F238E27FC236}">
                <a16:creationId xmlns:a16="http://schemas.microsoft.com/office/drawing/2014/main" id="{AAF6B98D-A69B-A34B-8925-B7B966CD55FE}"/>
              </a:ext>
            </a:extLst>
          </p:cNvPr>
          <p:cNvSpPr txBox="1">
            <a:spLocks/>
          </p:cNvSpPr>
          <p:nvPr/>
        </p:nvSpPr>
        <p:spPr>
          <a:xfrm>
            <a:off x="8161621" y="3869113"/>
            <a:ext cx="3189301" cy="81946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buNone/>
            </a:pPr>
            <a:r>
              <a:rPr lang="en-TH" sz="1600" dirty="0"/>
              <a:t>Number of people</a:t>
            </a:r>
          </a:p>
          <a:p>
            <a:pPr marL="0" indent="0" algn="ctr">
              <a:lnSpc>
                <a:spcPct val="100000"/>
              </a:lnSpc>
              <a:buNone/>
            </a:pPr>
            <a:r>
              <a:rPr lang="en-TH" sz="1600" dirty="0"/>
              <a:t> involed </a:t>
            </a:r>
            <a:r>
              <a:rPr lang="en-US" sz="1600" dirty="0"/>
              <a:t>in the</a:t>
            </a:r>
            <a:r>
              <a:rPr lang="en-TH" sz="1600" dirty="0"/>
              <a:t> crash</a:t>
            </a:r>
          </a:p>
        </p:txBody>
      </p:sp>
      <p:sp>
        <p:nvSpPr>
          <p:cNvPr id="20" name="Rounded Rectangle 19">
            <a:extLst>
              <a:ext uri="{FF2B5EF4-FFF2-40B4-BE49-F238E27FC236}">
                <a16:creationId xmlns:a16="http://schemas.microsoft.com/office/drawing/2014/main" id="{080990C0-37FD-D44C-923D-DB2C2702A575}"/>
              </a:ext>
            </a:extLst>
          </p:cNvPr>
          <p:cNvSpPr/>
          <p:nvPr/>
        </p:nvSpPr>
        <p:spPr>
          <a:xfrm>
            <a:off x="8161621" y="5014911"/>
            <a:ext cx="3484039" cy="1163581"/>
          </a:xfrm>
          <a:prstGeom prst="roundRect">
            <a:avLst/>
          </a:prstGeom>
          <a:solidFill>
            <a:srgbClr val="DBF09B"/>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TH"/>
          </a:p>
        </p:txBody>
      </p:sp>
      <p:sp>
        <p:nvSpPr>
          <p:cNvPr id="21" name="Content Placeholder 2">
            <a:extLst>
              <a:ext uri="{FF2B5EF4-FFF2-40B4-BE49-F238E27FC236}">
                <a16:creationId xmlns:a16="http://schemas.microsoft.com/office/drawing/2014/main" id="{CEC1FA6A-4582-FF4C-9EFB-C095EEE4962B}"/>
              </a:ext>
            </a:extLst>
          </p:cNvPr>
          <p:cNvSpPr txBox="1">
            <a:spLocks/>
          </p:cNvSpPr>
          <p:nvPr/>
        </p:nvSpPr>
        <p:spPr>
          <a:xfrm>
            <a:off x="8357616" y="5195723"/>
            <a:ext cx="3185160" cy="125089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TH" sz="1600" dirty="0"/>
              <a:t>Driver conditions : Drunk, Invalid License, Previous Record Crashes, Age, </a:t>
            </a:r>
            <a:r>
              <a:rPr lang="en-US" sz="1600" dirty="0"/>
              <a:t>Gender,</a:t>
            </a:r>
            <a:r>
              <a:rPr lang="en-TH" sz="1600" dirty="0"/>
              <a:t> etc.</a:t>
            </a:r>
          </a:p>
        </p:txBody>
      </p:sp>
      <p:cxnSp>
        <p:nvCxnSpPr>
          <p:cNvPr id="23" name="Straight Connector 22">
            <a:extLst>
              <a:ext uri="{FF2B5EF4-FFF2-40B4-BE49-F238E27FC236}">
                <a16:creationId xmlns:a16="http://schemas.microsoft.com/office/drawing/2014/main" id="{4A3C9725-3664-C642-B165-0E9B2DEAA354}"/>
              </a:ext>
            </a:extLst>
          </p:cNvPr>
          <p:cNvCxnSpPr/>
          <p:nvPr/>
        </p:nvCxnSpPr>
        <p:spPr>
          <a:xfrm>
            <a:off x="7205472" y="3905491"/>
            <a:ext cx="0" cy="1946669"/>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71C018F1-6304-4C41-8046-45EA06C2329A}"/>
              </a:ext>
            </a:extLst>
          </p:cNvPr>
          <p:cNvCxnSpPr/>
          <p:nvPr/>
        </p:nvCxnSpPr>
        <p:spPr>
          <a:xfrm>
            <a:off x="7205472" y="4412332"/>
            <a:ext cx="956149"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27" name="Straight Connector 26">
            <a:extLst>
              <a:ext uri="{FF2B5EF4-FFF2-40B4-BE49-F238E27FC236}">
                <a16:creationId xmlns:a16="http://schemas.microsoft.com/office/drawing/2014/main" id="{B1E93770-7683-2F4B-8E98-5B09E0941C76}"/>
              </a:ext>
            </a:extLst>
          </p:cNvPr>
          <p:cNvCxnSpPr/>
          <p:nvPr/>
        </p:nvCxnSpPr>
        <p:spPr>
          <a:xfrm>
            <a:off x="7205472" y="5852160"/>
            <a:ext cx="95614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854703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What is data preprocessing and why it is needed | Electronics Media">
            <a:extLst>
              <a:ext uri="{FF2B5EF4-FFF2-40B4-BE49-F238E27FC236}">
                <a16:creationId xmlns:a16="http://schemas.microsoft.com/office/drawing/2014/main" id="{5FF00DC1-0606-EB4B-8A7A-A88367F7DAD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4793" t="24067" r="40792" b="30650"/>
          <a:stretch/>
        </p:blipFill>
        <p:spPr bwMode="auto">
          <a:xfrm>
            <a:off x="1616000" y="3533245"/>
            <a:ext cx="2254003" cy="2090883"/>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14988985-1807-E042-876B-B3A8836CE78E}"/>
              </a:ext>
            </a:extLst>
          </p:cNvPr>
          <p:cNvSpPr/>
          <p:nvPr/>
        </p:nvSpPr>
        <p:spPr>
          <a:xfrm>
            <a:off x="-155275" y="365125"/>
            <a:ext cx="12473795" cy="1118618"/>
          </a:xfrm>
          <a:prstGeom prst="rect">
            <a:avLst/>
          </a:prstGeom>
          <a:solidFill>
            <a:srgbClr val="928E35"/>
          </a:solidFill>
          <a:ln>
            <a:solidFill>
              <a:srgbClr val="928E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TH" dirty="0"/>
          </a:p>
        </p:txBody>
      </p:sp>
      <p:sp>
        <p:nvSpPr>
          <p:cNvPr id="6" name="Title 1">
            <a:extLst>
              <a:ext uri="{FF2B5EF4-FFF2-40B4-BE49-F238E27FC236}">
                <a16:creationId xmlns:a16="http://schemas.microsoft.com/office/drawing/2014/main" id="{E624596D-5E9D-4946-B5A6-DD10D612760C}"/>
              </a:ext>
            </a:extLst>
          </p:cNvPr>
          <p:cNvSpPr>
            <a:spLocks noGrp="1"/>
          </p:cNvSpPr>
          <p:nvPr>
            <p:ph type="title"/>
          </p:nvPr>
        </p:nvSpPr>
        <p:spPr>
          <a:xfrm>
            <a:off x="838200" y="365125"/>
            <a:ext cx="10515600" cy="1325563"/>
          </a:xfrm>
        </p:spPr>
        <p:txBody>
          <a:bodyPr/>
          <a:lstStyle/>
          <a:p>
            <a:r>
              <a:rPr lang="en-US" sz="4000" b="1" dirty="0">
                <a:solidFill>
                  <a:schemeClr val="bg1"/>
                </a:solidFill>
              </a:rPr>
              <a:t>Data Pre-processing</a:t>
            </a:r>
            <a:endParaRPr lang="en-TH" sz="4000" b="1" dirty="0">
              <a:solidFill>
                <a:schemeClr val="bg1"/>
              </a:solidFill>
            </a:endParaRPr>
          </a:p>
        </p:txBody>
      </p:sp>
      <p:sp>
        <p:nvSpPr>
          <p:cNvPr id="7" name="Rounded Rectangle 6">
            <a:extLst>
              <a:ext uri="{FF2B5EF4-FFF2-40B4-BE49-F238E27FC236}">
                <a16:creationId xmlns:a16="http://schemas.microsoft.com/office/drawing/2014/main" id="{773D097B-021D-CD45-A962-5E82AE4037B3}"/>
              </a:ext>
            </a:extLst>
          </p:cNvPr>
          <p:cNvSpPr/>
          <p:nvPr/>
        </p:nvSpPr>
        <p:spPr>
          <a:xfrm>
            <a:off x="4010939" y="3102629"/>
            <a:ext cx="6006485" cy="628306"/>
          </a:xfrm>
          <a:prstGeom prst="roundRect">
            <a:avLst/>
          </a:prstGeom>
          <a:solidFill>
            <a:srgbClr val="B3D5D5"/>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TH" dirty="0"/>
          </a:p>
        </p:txBody>
      </p:sp>
      <p:sp>
        <p:nvSpPr>
          <p:cNvPr id="8" name="Content Placeholder 2">
            <a:extLst>
              <a:ext uri="{FF2B5EF4-FFF2-40B4-BE49-F238E27FC236}">
                <a16:creationId xmlns:a16="http://schemas.microsoft.com/office/drawing/2014/main" id="{160AEE7B-2C29-0E4A-B853-12EF8C9913B0}"/>
              </a:ext>
            </a:extLst>
          </p:cNvPr>
          <p:cNvSpPr txBox="1">
            <a:spLocks/>
          </p:cNvSpPr>
          <p:nvPr/>
        </p:nvSpPr>
        <p:spPr>
          <a:xfrm>
            <a:off x="4257512" y="3137135"/>
            <a:ext cx="5759912" cy="58616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TH" sz="1800" dirty="0"/>
              <a:t>Identify missing value</a:t>
            </a:r>
            <a:r>
              <a:rPr lang="en-US" sz="1800" dirty="0"/>
              <a:t>s and duplicate columns</a:t>
            </a:r>
            <a:endParaRPr lang="en-TH" sz="1800" dirty="0"/>
          </a:p>
        </p:txBody>
      </p:sp>
      <p:sp>
        <p:nvSpPr>
          <p:cNvPr id="9" name="Rounded Rectangle 8">
            <a:extLst>
              <a:ext uri="{FF2B5EF4-FFF2-40B4-BE49-F238E27FC236}">
                <a16:creationId xmlns:a16="http://schemas.microsoft.com/office/drawing/2014/main" id="{F240351B-C552-3B4E-9D8F-B01CE1950CD9}"/>
              </a:ext>
            </a:extLst>
          </p:cNvPr>
          <p:cNvSpPr/>
          <p:nvPr/>
        </p:nvSpPr>
        <p:spPr>
          <a:xfrm>
            <a:off x="4766673" y="3979479"/>
            <a:ext cx="5238389" cy="628306"/>
          </a:xfrm>
          <a:prstGeom prst="roundRect">
            <a:avLst/>
          </a:prstGeom>
          <a:solidFill>
            <a:srgbClr val="B3D5D5"/>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TH" dirty="0"/>
          </a:p>
        </p:txBody>
      </p:sp>
      <p:sp>
        <p:nvSpPr>
          <p:cNvPr id="10" name="Content Placeholder 2">
            <a:extLst>
              <a:ext uri="{FF2B5EF4-FFF2-40B4-BE49-F238E27FC236}">
                <a16:creationId xmlns:a16="http://schemas.microsoft.com/office/drawing/2014/main" id="{322A7676-3BE4-0247-ACE5-FA9592DB9185}"/>
              </a:ext>
            </a:extLst>
          </p:cNvPr>
          <p:cNvSpPr txBox="1">
            <a:spLocks/>
          </p:cNvSpPr>
          <p:nvPr/>
        </p:nvSpPr>
        <p:spPr>
          <a:xfrm>
            <a:off x="5025608" y="3175579"/>
            <a:ext cx="3699294" cy="50684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endParaRPr lang="en-TH" sz="1600" dirty="0"/>
          </a:p>
        </p:txBody>
      </p:sp>
      <p:sp>
        <p:nvSpPr>
          <p:cNvPr id="11" name="Content Placeholder 2">
            <a:extLst>
              <a:ext uri="{FF2B5EF4-FFF2-40B4-BE49-F238E27FC236}">
                <a16:creationId xmlns:a16="http://schemas.microsoft.com/office/drawing/2014/main" id="{2EC349FC-C198-DC44-8282-3F02B6C1FCE7}"/>
              </a:ext>
            </a:extLst>
          </p:cNvPr>
          <p:cNvSpPr txBox="1">
            <a:spLocks/>
          </p:cNvSpPr>
          <p:nvPr/>
        </p:nvSpPr>
        <p:spPr>
          <a:xfrm>
            <a:off x="5013246" y="4024017"/>
            <a:ext cx="4991816" cy="612847"/>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US" sz="2900" dirty="0"/>
              <a:t>Remove rows with NA from a list using na.omit() </a:t>
            </a:r>
          </a:p>
          <a:p>
            <a:pPr>
              <a:lnSpc>
                <a:spcPct val="150000"/>
              </a:lnSpc>
            </a:pPr>
            <a:endParaRPr lang="en-TH" sz="1600" dirty="0"/>
          </a:p>
        </p:txBody>
      </p:sp>
      <p:sp>
        <p:nvSpPr>
          <p:cNvPr id="12" name="Rounded Rectangle 11">
            <a:extLst>
              <a:ext uri="{FF2B5EF4-FFF2-40B4-BE49-F238E27FC236}">
                <a16:creationId xmlns:a16="http://schemas.microsoft.com/office/drawing/2014/main" id="{D21D7B54-1DA9-B445-A713-0D5A5248FEE4}"/>
              </a:ext>
            </a:extLst>
          </p:cNvPr>
          <p:cNvSpPr/>
          <p:nvPr/>
        </p:nvSpPr>
        <p:spPr>
          <a:xfrm>
            <a:off x="5337611" y="4893043"/>
            <a:ext cx="4667451" cy="628306"/>
          </a:xfrm>
          <a:prstGeom prst="roundRect">
            <a:avLst/>
          </a:prstGeom>
          <a:solidFill>
            <a:srgbClr val="B3D5D5"/>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TH" dirty="0"/>
          </a:p>
        </p:txBody>
      </p:sp>
      <p:sp>
        <p:nvSpPr>
          <p:cNvPr id="13" name="Content Placeholder 2">
            <a:extLst>
              <a:ext uri="{FF2B5EF4-FFF2-40B4-BE49-F238E27FC236}">
                <a16:creationId xmlns:a16="http://schemas.microsoft.com/office/drawing/2014/main" id="{79F24436-4058-3449-8E92-9D73AD61EC84}"/>
              </a:ext>
            </a:extLst>
          </p:cNvPr>
          <p:cNvSpPr txBox="1">
            <a:spLocks/>
          </p:cNvSpPr>
          <p:nvPr/>
        </p:nvSpPr>
        <p:spPr>
          <a:xfrm>
            <a:off x="5584184" y="4936048"/>
            <a:ext cx="4991816" cy="61284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TH" sz="1800" dirty="0"/>
              <a:t>Data imputation with mode or mean</a:t>
            </a:r>
          </a:p>
        </p:txBody>
      </p:sp>
      <p:sp>
        <p:nvSpPr>
          <p:cNvPr id="18" name="Rounded Rectangle 17">
            <a:extLst>
              <a:ext uri="{FF2B5EF4-FFF2-40B4-BE49-F238E27FC236}">
                <a16:creationId xmlns:a16="http://schemas.microsoft.com/office/drawing/2014/main" id="{C4E12CE6-6EE7-D74B-94CE-B3825A0CD76C}"/>
              </a:ext>
            </a:extLst>
          </p:cNvPr>
          <p:cNvSpPr/>
          <p:nvPr/>
        </p:nvSpPr>
        <p:spPr>
          <a:xfrm>
            <a:off x="2997592" y="2191929"/>
            <a:ext cx="6870421" cy="628306"/>
          </a:xfrm>
          <a:prstGeom prst="roundRect">
            <a:avLst/>
          </a:prstGeom>
          <a:solidFill>
            <a:srgbClr val="B3D5D5"/>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TH" dirty="0"/>
          </a:p>
        </p:txBody>
      </p:sp>
      <p:sp>
        <p:nvSpPr>
          <p:cNvPr id="19" name="Content Placeholder 2">
            <a:extLst>
              <a:ext uri="{FF2B5EF4-FFF2-40B4-BE49-F238E27FC236}">
                <a16:creationId xmlns:a16="http://schemas.microsoft.com/office/drawing/2014/main" id="{CA3EC7DA-8C68-DA41-BD8E-0DD165096BB8}"/>
              </a:ext>
            </a:extLst>
          </p:cNvPr>
          <p:cNvSpPr txBox="1">
            <a:spLocks/>
          </p:cNvSpPr>
          <p:nvPr/>
        </p:nvSpPr>
        <p:spPr>
          <a:xfrm>
            <a:off x="3381213" y="2234678"/>
            <a:ext cx="6636211" cy="85699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TH" sz="1800" dirty="0"/>
              <a:t>Merge two dataframe by row (FARS 2010 -2014) and (FARS 2015)</a:t>
            </a:r>
          </a:p>
        </p:txBody>
      </p:sp>
      <p:pic>
        <p:nvPicPr>
          <p:cNvPr id="4100" name="Picture 4" descr="Right Mark Images – Browse 96,039 Stock Photos, Vectors, and ...">
            <a:extLst>
              <a:ext uri="{FF2B5EF4-FFF2-40B4-BE49-F238E27FC236}">
                <a16:creationId xmlns:a16="http://schemas.microsoft.com/office/drawing/2014/main" id="{10285708-0FE2-1649-9235-7DB158250DCE}"/>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sharpenSoften amount="50000"/>
                    </a14:imgEffect>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10139732" y="3912632"/>
            <a:ext cx="762000" cy="76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94180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C3002F5-F15A-AD4A-B55D-86645E3F32A1}"/>
              </a:ext>
            </a:extLst>
          </p:cNvPr>
          <p:cNvSpPr/>
          <p:nvPr/>
        </p:nvSpPr>
        <p:spPr>
          <a:xfrm>
            <a:off x="-155275" y="365125"/>
            <a:ext cx="12473795" cy="1118618"/>
          </a:xfrm>
          <a:prstGeom prst="rect">
            <a:avLst/>
          </a:prstGeom>
          <a:solidFill>
            <a:srgbClr val="928E35"/>
          </a:solidFill>
          <a:ln>
            <a:solidFill>
              <a:srgbClr val="928E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TH" dirty="0"/>
          </a:p>
        </p:txBody>
      </p:sp>
      <p:sp>
        <p:nvSpPr>
          <p:cNvPr id="2" name="Title 1">
            <a:extLst>
              <a:ext uri="{FF2B5EF4-FFF2-40B4-BE49-F238E27FC236}">
                <a16:creationId xmlns:a16="http://schemas.microsoft.com/office/drawing/2014/main" id="{3AB468C3-A144-5042-BF38-2F41718DB146}"/>
              </a:ext>
            </a:extLst>
          </p:cNvPr>
          <p:cNvSpPr>
            <a:spLocks noGrp="1"/>
          </p:cNvSpPr>
          <p:nvPr>
            <p:ph type="title"/>
          </p:nvPr>
        </p:nvSpPr>
        <p:spPr/>
        <p:txBody>
          <a:bodyPr/>
          <a:lstStyle/>
          <a:p>
            <a:r>
              <a:rPr lang="en-US" sz="4000" b="1" dirty="0">
                <a:solidFill>
                  <a:schemeClr val="bg1"/>
                </a:solidFill>
              </a:rPr>
              <a:t>Data Summary</a:t>
            </a:r>
            <a:endParaRPr lang="en-TH" sz="4000" b="1" dirty="0">
              <a:solidFill>
                <a:schemeClr val="bg1"/>
              </a:solidFill>
            </a:endParaRPr>
          </a:p>
        </p:txBody>
      </p:sp>
      <p:pic>
        <p:nvPicPr>
          <p:cNvPr id="10" name="Picture 9">
            <a:extLst>
              <a:ext uri="{FF2B5EF4-FFF2-40B4-BE49-F238E27FC236}">
                <a16:creationId xmlns:a16="http://schemas.microsoft.com/office/drawing/2014/main" id="{B6ADD027-F31E-EA4B-8CC7-6BA3C965573C}"/>
              </a:ext>
            </a:extLst>
          </p:cNvPr>
          <p:cNvPicPr>
            <a:picLocks noChangeAspect="1"/>
          </p:cNvPicPr>
          <p:nvPr/>
        </p:nvPicPr>
        <p:blipFill>
          <a:blip r:embed="rId2"/>
          <a:stretch>
            <a:fillRect/>
          </a:stretch>
        </p:blipFill>
        <p:spPr>
          <a:xfrm>
            <a:off x="1379977" y="2180092"/>
            <a:ext cx="9109744" cy="980821"/>
          </a:xfrm>
          <a:prstGeom prst="rect">
            <a:avLst/>
          </a:prstGeom>
        </p:spPr>
      </p:pic>
      <p:pic>
        <p:nvPicPr>
          <p:cNvPr id="15" name="Picture 14">
            <a:extLst>
              <a:ext uri="{FF2B5EF4-FFF2-40B4-BE49-F238E27FC236}">
                <a16:creationId xmlns:a16="http://schemas.microsoft.com/office/drawing/2014/main" id="{34AF9A0E-9FE5-2140-BEC0-2E2A9893C0E8}"/>
              </a:ext>
            </a:extLst>
          </p:cNvPr>
          <p:cNvPicPr>
            <a:picLocks noChangeAspect="1"/>
          </p:cNvPicPr>
          <p:nvPr/>
        </p:nvPicPr>
        <p:blipFill>
          <a:blip r:embed="rId3"/>
          <a:stretch>
            <a:fillRect/>
          </a:stretch>
        </p:blipFill>
        <p:spPr>
          <a:xfrm>
            <a:off x="883311" y="4180930"/>
            <a:ext cx="10625766" cy="1095991"/>
          </a:xfrm>
          <a:prstGeom prst="rect">
            <a:avLst/>
          </a:prstGeom>
        </p:spPr>
      </p:pic>
      <p:pic>
        <p:nvPicPr>
          <p:cNvPr id="17" name="Picture 16">
            <a:extLst>
              <a:ext uri="{FF2B5EF4-FFF2-40B4-BE49-F238E27FC236}">
                <a16:creationId xmlns:a16="http://schemas.microsoft.com/office/drawing/2014/main" id="{09FC3ECD-4360-A147-98D2-6B6BE8E8982E}"/>
              </a:ext>
            </a:extLst>
          </p:cNvPr>
          <p:cNvPicPr>
            <a:picLocks noChangeAspect="1"/>
          </p:cNvPicPr>
          <p:nvPr/>
        </p:nvPicPr>
        <p:blipFill>
          <a:blip r:embed="rId4"/>
          <a:stretch>
            <a:fillRect/>
          </a:stretch>
        </p:blipFill>
        <p:spPr>
          <a:xfrm>
            <a:off x="883311" y="5371936"/>
            <a:ext cx="10625776" cy="1095992"/>
          </a:xfrm>
          <a:prstGeom prst="rect">
            <a:avLst/>
          </a:prstGeom>
        </p:spPr>
      </p:pic>
      <p:sp>
        <p:nvSpPr>
          <p:cNvPr id="18" name="TextBox 17">
            <a:extLst>
              <a:ext uri="{FF2B5EF4-FFF2-40B4-BE49-F238E27FC236}">
                <a16:creationId xmlns:a16="http://schemas.microsoft.com/office/drawing/2014/main" id="{5383A0D4-56E9-3241-9C84-30EC06244491}"/>
              </a:ext>
            </a:extLst>
          </p:cNvPr>
          <p:cNvSpPr txBox="1"/>
          <p:nvPr/>
        </p:nvSpPr>
        <p:spPr>
          <a:xfrm>
            <a:off x="1801666" y="1747972"/>
            <a:ext cx="8266366" cy="369332"/>
          </a:xfrm>
          <a:prstGeom prst="rect">
            <a:avLst/>
          </a:prstGeom>
          <a:noFill/>
        </p:spPr>
        <p:txBody>
          <a:bodyPr wrap="none" rtlCol="0">
            <a:spAutoFit/>
          </a:bodyPr>
          <a:lstStyle/>
          <a:p>
            <a:r>
              <a:rPr lang="en-US" dirty="0"/>
              <a:t>High fatally injured incidents accounted for </a:t>
            </a:r>
            <a:r>
              <a:rPr lang="en-US" b="1" dirty="0">
                <a:solidFill>
                  <a:srgbClr val="FF0000"/>
                </a:solidFill>
              </a:rPr>
              <a:t>7%</a:t>
            </a:r>
            <a:r>
              <a:rPr lang="en-US" dirty="0"/>
              <a:t> of crashes occur each year. (&gt;1 persons)</a:t>
            </a:r>
          </a:p>
        </p:txBody>
      </p:sp>
      <p:sp>
        <p:nvSpPr>
          <p:cNvPr id="19" name="TextBox 18">
            <a:extLst>
              <a:ext uri="{FF2B5EF4-FFF2-40B4-BE49-F238E27FC236}">
                <a16:creationId xmlns:a16="http://schemas.microsoft.com/office/drawing/2014/main" id="{910437C5-CDA5-4444-BC68-6D8C834AA7BF}"/>
              </a:ext>
            </a:extLst>
          </p:cNvPr>
          <p:cNvSpPr txBox="1"/>
          <p:nvPr/>
        </p:nvSpPr>
        <p:spPr>
          <a:xfrm>
            <a:off x="676004" y="3494720"/>
            <a:ext cx="11018209" cy="646331"/>
          </a:xfrm>
          <a:prstGeom prst="rect">
            <a:avLst/>
          </a:prstGeom>
          <a:noFill/>
        </p:spPr>
        <p:txBody>
          <a:bodyPr wrap="none" rtlCol="0">
            <a:spAutoFit/>
          </a:bodyPr>
          <a:lstStyle/>
          <a:p>
            <a:pPr algn="ctr"/>
            <a:r>
              <a:rPr lang="en-US" dirty="0"/>
              <a:t>Texas had the highest number of fatality incidents (&gt;1 persons), but in terms of percentage North Dakota at </a:t>
            </a:r>
            <a:r>
              <a:rPr lang="en-US" b="1" dirty="0">
                <a:solidFill>
                  <a:srgbClr val="FF0000"/>
                </a:solidFill>
              </a:rPr>
              <a:t>10.63% </a:t>
            </a:r>
          </a:p>
          <a:p>
            <a:pPr algn="ctr"/>
            <a:r>
              <a:rPr lang="en-US" b="1" dirty="0"/>
              <a:t>Incidents with more severe injuries are more likely to occur in small cities</a:t>
            </a:r>
          </a:p>
        </p:txBody>
      </p:sp>
    </p:spTree>
    <p:extLst>
      <p:ext uri="{BB962C8B-B14F-4D97-AF65-F5344CB8AC3E}">
        <p14:creationId xmlns:p14="http://schemas.microsoft.com/office/powerpoint/2010/main" val="13389102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C3002F5-F15A-AD4A-B55D-86645E3F32A1}"/>
              </a:ext>
            </a:extLst>
          </p:cNvPr>
          <p:cNvSpPr/>
          <p:nvPr/>
        </p:nvSpPr>
        <p:spPr>
          <a:xfrm>
            <a:off x="-155275" y="365125"/>
            <a:ext cx="12473795" cy="1118618"/>
          </a:xfrm>
          <a:prstGeom prst="rect">
            <a:avLst/>
          </a:prstGeom>
          <a:solidFill>
            <a:srgbClr val="928E35"/>
          </a:solidFill>
          <a:ln>
            <a:solidFill>
              <a:srgbClr val="928E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TH" dirty="0"/>
          </a:p>
        </p:txBody>
      </p:sp>
      <p:sp>
        <p:nvSpPr>
          <p:cNvPr id="2" name="Title 1">
            <a:extLst>
              <a:ext uri="{FF2B5EF4-FFF2-40B4-BE49-F238E27FC236}">
                <a16:creationId xmlns:a16="http://schemas.microsoft.com/office/drawing/2014/main" id="{3AB468C3-A144-5042-BF38-2F41718DB146}"/>
              </a:ext>
            </a:extLst>
          </p:cNvPr>
          <p:cNvSpPr>
            <a:spLocks noGrp="1"/>
          </p:cNvSpPr>
          <p:nvPr>
            <p:ph type="title"/>
          </p:nvPr>
        </p:nvSpPr>
        <p:spPr/>
        <p:txBody>
          <a:bodyPr/>
          <a:lstStyle/>
          <a:p>
            <a:r>
              <a:rPr lang="en-US" sz="4000" b="1" dirty="0">
                <a:solidFill>
                  <a:schemeClr val="bg1"/>
                </a:solidFill>
              </a:rPr>
              <a:t>Data Summary</a:t>
            </a:r>
            <a:endParaRPr lang="en-TH" sz="4000" b="1" dirty="0">
              <a:solidFill>
                <a:schemeClr val="bg1"/>
              </a:solidFill>
            </a:endParaRPr>
          </a:p>
        </p:txBody>
      </p:sp>
      <p:sp>
        <p:nvSpPr>
          <p:cNvPr id="18" name="TextBox 17">
            <a:extLst>
              <a:ext uri="{FF2B5EF4-FFF2-40B4-BE49-F238E27FC236}">
                <a16:creationId xmlns:a16="http://schemas.microsoft.com/office/drawing/2014/main" id="{5383A0D4-56E9-3241-9C84-30EC06244491}"/>
              </a:ext>
            </a:extLst>
          </p:cNvPr>
          <p:cNvSpPr txBox="1"/>
          <p:nvPr/>
        </p:nvSpPr>
        <p:spPr>
          <a:xfrm>
            <a:off x="1451027" y="2074880"/>
            <a:ext cx="9261190" cy="400110"/>
          </a:xfrm>
          <a:prstGeom prst="rect">
            <a:avLst/>
          </a:prstGeom>
          <a:noFill/>
        </p:spPr>
        <p:txBody>
          <a:bodyPr wrap="none" rtlCol="0">
            <a:spAutoFit/>
          </a:bodyPr>
          <a:lstStyle/>
          <a:p>
            <a:r>
              <a:rPr lang="en-US" sz="2000" b="1" dirty="0"/>
              <a:t>“Car crash incidents usually occur when the weather is clear</a:t>
            </a:r>
            <a:r>
              <a:rPr lang="th-TH" sz="2000" b="1" dirty="0"/>
              <a:t> </a:t>
            </a:r>
            <a:r>
              <a:rPr lang="en-US" sz="2000" b="1" dirty="0"/>
              <a:t>and during the daylight”</a:t>
            </a:r>
          </a:p>
        </p:txBody>
      </p:sp>
      <p:pic>
        <p:nvPicPr>
          <p:cNvPr id="12" name="Picture 11">
            <a:extLst>
              <a:ext uri="{FF2B5EF4-FFF2-40B4-BE49-F238E27FC236}">
                <a16:creationId xmlns:a16="http://schemas.microsoft.com/office/drawing/2014/main" id="{FA065F0C-69FA-3C4C-988E-616394FD069E}"/>
              </a:ext>
            </a:extLst>
          </p:cNvPr>
          <p:cNvPicPr>
            <a:picLocks noChangeAspect="1"/>
          </p:cNvPicPr>
          <p:nvPr/>
        </p:nvPicPr>
        <p:blipFill>
          <a:blip r:embed="rId2"/>
          <a:stretch>
            <a:fillRect/>
          </a:stretch>
        </p:blipFill>
        <p:spPr>
          <a:xfrm>
            <a:off x="1451027" y="2682909"/>
            <a:ext cx="9296442" cy="1057871"/>
          </a:xfrm>
          <a:prstGeom prst="rect">
            <a:avLst/>
          </a:prstGeom>
        </p:spPr>
      </p:pic>
      <p:pic>
        <p:nvPicPr>
          <p:cNvPr id="13" name="Picture 12">
            <a:extLst>
              <a:ext uri="{FF2B5EF4-FFF2-40B4-BE49-F238E27FC236}">
                <a16:creationId xmlns:a16="http://schemas.microsoft.com/office/drawing/2014/main" id="{614F7DAF-5E0D-C546-B058-6C2883451FA2}"/>
              </a:ext>
            </a:extLst>
          </p:cNvPr>
          <p:cNvPicPr>
            <a:picLocks noChangeAspect="1"/>
          </p:cNvPicPr>
          <p:nvPr/>
        </p:nvPicPr>
        <p:blipFill>
          <a:blip r:embed="rId3"/>
          <a:stretch>
            <a:fillRect/>
          </a:stretch>
        </p:blipFill>
        <p:spPr>
          <a:xfrm>
            <a:off x="1261246" y="4204252"/>
            <a:ext cx="9969636" cy="1057871"/>
          </a:xfrm>
          <a:prstGeom prst="rect">
            <a:avLst/>
          </a:prstGeom>
        </p:spPr>
      </p:pic>
    </p:spTree>
    <p:extLst>
      <p:ext uri="{BB962C8B-B14F-4D97-AF65-F5344CB8AC3E}">
        <p14:creationId xmlns:p14="http://schemas.microsoft.com/office/powerpoint/2010/main" val="25587781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C3002F5-F15A-AD4A-B55D-86645E3F32A1}"/>
              </a:ext>
            </a:extLst>
          </p:cNvPr>
          <p:cNvSpPr/>
          <p:nvPr/>
        </p:nvSpPr>
        <p:spPr>
          <a:xfrm>
            <a:off x="-155275" y="365125"/>
            <a:ext cx="12473795" cy="1118618"/>
          </a:xfrm>
          <a:prstGeom prst="rect">
            <a:avLst/>
          </a:prstGeom>
          <a:solidFill>
            <a:srgbClr val="928E35"/>
          </a:solidFill>
          <a:ln>
            <a:solidFill>
              <a:srgbClr val="928E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TH" dirty="0"/>
          </a:p>
        </p:txBody>
      </p:sp>
      <p:sp>
        <p:nvSpPr>
          <p:cNvPr id="2" name="Title 1">
            <a:extLst>
              <a:ext uri="{FF2B5EF4-FFF2-40B4-BE49-F238E27FC236}">
                <a16:creationId xmlns:a16="http://schemas.microsoft.com/office/drawing/2014/main" id="{3AB468C3-A144-5042-BF38-2F41718DB146}"/>
              </a:ext>
            </a:extLst>
          </p:cNvPr>
          <p:cNvSpPr>
            <a:spLocks noGrp="1"/>
          </p:cNvSpPr>
          <p:nvPr>
            <p:ph type="title"/>
          </p:nvPr>
        </p:nvSpPr>
        <p:spPr/>
        <p:txBody>
          <a:bodyPr/>
          <a:lstStyle/>
          <a:p>
            <a:r>
              <a:rPr lang="en-TH" sz="4000" b="1" dirty="0">
                <a:solidFill>
                  <a:schemeClr val="bg1"/>
                </a:solidFill>
              </a:rPr>
              <a:t>Correlation </a:t>
            </a:r>
            <a:r>
              <a:rPr lang="en-US" sz="4000" b="1" dirty="0">
                <a:solidFill>
                  <a:schemeClr val="bg1"/>
                </a:solidFill>
              </a:rPr>
              <a:t>Ma</a:t>
            </a:r>
            <a:r>
              <a:rPr lang="en-TH" sz="4000" b="1" dirty="0">
                <a:solidFill>
                  <a:schemeClr val="bg1"/>
                </a:solidFill>
              </a:rPr>
              <a:t>trix</a:t>
            </a:r>
          </a:p>
        </p:txBody>
      </p:sp>
      <p:sp>
        <p:nvSpPr>
          <p:cNvPr id="8" name="TextBox 7">
            <a:extLst>
              <a:ext uri="{FF2B5EF4-FFF2-40B4-BE49-F238E27FC236}">
                <a16:creationId xmlns:a16="http://schemas.microsoft.com/office/drawing/2014/main" id="{07F3D2B7-A9E8-CD4F-AC8F-1C5922E00072}"/>
              </a:ext>
            </a:extLst>
          </p:cNvPr>
          <p:cNvSpPr txBox="1"/>
          <p:nvPr/>
        </p:nvSpPr>
        <p:spPr>
          <a:xfrm>
            <a:off x="757084" y="2314127"/>
            <a:ext cx="5191432" cy="2554545"/>
          </a:xfrm>
          <a:prstGeom prst="rect">
            <a:avLst/>
          </a:prstGeom>
          <a:noFill/>
        </p:spPr>
        <p:txBody>
          <a:bodyPr wrap="square" rtlCol="0">
            <a:spAutoFit/>
          </a:bodyPr>
          <a:lstStyle/>
          <a:p>
            <a:r>
              <a:rPr lang="en-US" sz="2000" dirty="0"/>
              <a:t>The “Number of fatalities” is correlated with:</a:t>
            </a:r>
          </a:p>
          <a:p>
            <a:pPr marL="285750" indent="203200">
              <a:buFont typeface="Wingdings" pitchFamily="2" charset="2"/>
              <a:buChar char="ü"/>
            </a:pPr>
            <a:r>
              <a:rPr lang="en-US" sz="2000" dirty="0"/>
              <a:t>  “Number of occupants”</a:t>
            </a:r>
          </a:p>
          <a:p>
            <a:pPr marL="285750" indent="39688">
              <a:buFont typeface="Wingdings" pitchFamily="2" charset="2"/>
              <a:buChar char="ü"/>
            </a:pPr>
            <a:r>
              <a:rPr lang="en-US" sz="2000" dirty="0"/>
              <a:t>   “Persons in Motor Vehicles in Transport”</a:t>
            </a:r>
          </a:p>
          <a:p>
            <a:endParaRPr lang="en-US" sz="2000" dirty="0"/>
          </a:p>
          <a:p>
            <a:r>
              <a:rPr lang="en-US" sz="2000" dirty="0"/>
              <a:t>It is about </a:t>
            </a:r>
            <a:r>
              <a:rPr lang="en-US" sz="2000" b="1" dirty="0"/>
              <a:t>0.5</a:t>
            </a:r>
            <a:r>
              <a:rPr lang="en-US" sz="2000" dirty="0"/>
              <a:t>, which indicates that they’re positively correlated. More number of people involved in the crash is moderately related to higher number of fatalities.</a:t>
            </a:r>
            <a:endParaRPr lang="en-TH" sz="2000" dirty="0"/>
          </a:p>
        </p:txBody>
      </p:sp>
      <p:pic>
        <p:nvPicPr>
          <p:cNvPr id="16" name="Picture 15" descr="Chart, scatter chart&#10;&#10;Description automatically generated">
            <a:extLst>
              <a:ext uri="{FF2B5EF4-FFF2-40B4-BE49-F238E27FC236}">
                <a16:creationId xmlns:a16="http://schemas.microsoft.com/office/drawing/2014/main" id="{FEE4DD0E-38F6-1043-941B-6CA7AB7666C0}"/>
              </a:ext>
            </a:extLst>
          </p:cNvPr>
          <p:cNvPicPr>
            <a:picLocks noChangeAspect="1"/>
          </p:cNvPicPr>
          <p:nvPr/>
        </p:nvPicPr>
        <p:blipFill>
          <a:blip r:embed="rId2"/>
          <a:stretch>
            <a:fillRect/>
          </a:stretch>
        </p:blipFill>
        <p:spPr>
          <a:xfrm>
            <a:off x="5776916" y="1497440"/>
            <a:ext cx="6402892" cy="5360560"/>
          </a:xfrm>
          <a:prstGeom prst="rect">
            <a:avLst/>
          </a:prstGeom>
        </p:spPr>
      </p:pic>
      <p:sp>
        <p:nvSpPr>
          <p:cNvPr id="7" name="TextBox 6">
            <a:extLst>
              <a:ext uri="{FF2B5EF4-FFF2-40B4-BE49-F238E27FC236}">
                <a16:creationId xmlns:a16="http://schemas.microsoft.com/office/drawing/2014/main" id="{E6DDFF18-2075-024B-86F3-D8BC7228C0C7}"/>
              </a:ext>
            </a:extLst>
          </p:cNvPr>
          <p:cNvSpPr txBox="1"/>
          <p:nvPr/>
        </p:nvSpPr>
        <p:spPr>
          <a:xfrm>
            <a:off x="757084" y="1698880"/>
            <a:ext cx="6295510" cy="400110"/>
          </a:xfrm>
          <a:prstGeom prst="rect">
            <a:avLst/>
          </a:prstGeom>
          <a:noFill/>
        </p:spPr>
        <p:txBody>
          <a:bodyPr wrap="square" rtlCol="0">
            <a:spAutoFit/>
          </a:bodyPr>
          <a:lstStyle/>
          <a:p>
            <a:r>
              <a:rPr lang="en-US" sz="2000" b="1" dirty="0"/>
              <a:t>Find out relationships relates to the number of fatalities</a:t>
            </a:r>
          </a:p>
        </p:txBody>
      </p:sp>
      <p:sp>
        <p:nvSpPr>
          <p:cNvPr id="17" name="Oval 16">
            <a:extLst>
              <a:ext uri="{FF2B5EF4-FFF2-40B4-BE49-F238E27FC236}">
                <a16:creationId xmlns:a16="http://schemas.microsoft.com/office/drawing/2014/main" id="{C7FD661F-9F89-024E-BE0E-B7A7F78E2012}"/>
              </a:ext>
            </a:extLst>
          </p:cNvPr>
          <p:cNvSpPr/>
          <p:nvPr/>
        </p:nvSpPr>
        <p:spPr>
          <a:xfrm>
            <a:off x="8174736" y="1723942"/>
            <a:ext cx="365760" cy="1325563"/>
          </a:xfrm>
          <a:prstGeom prst="ellipse">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TH"/>
          </a:p>
        </p:txBody>
      </p:sp>
      <p:sp>
        <p:nvSpPr>
          <p:cNvPr id="19" name="Oval 18">
            <a:extLst>
              <a:ext uri="{FF2B5EF4-FFF2-40B4-BE49-F238E27FC236}">
                <a16:creationId xmlns:a16="http://schemas.microsoft.com/office/drawing/2014/main" id="{0E07FC36-8337-2E47-9DFC-1998B16AF12B}"/>
              </a:ext>
            </a:extLst>
          </p:cNvPr>
          <p:cNvSpPr/>
          <p:nvPr/>
        </p:nvSpPr>
        <p:spPr>
          <a:xfrm>
            <a:off x="10541418" y="2249424"/>
            <a:ext cx="260216" cy="766827"/>
          </a:xfrm>
          <a:prstGeom prst="ellipse">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TH"/>
          </a:p>
        </p:txBody>
      </p:sp>
    </p:spTree>
    <p:extLst>
      <p:ext uri="{BB962C8B-B14F-4D97-AF65-F5344CB8AC3E}">
        <p14:creationId xmlns:p14="http://schemas.microsoft.com/office/powerpoint/2010/main" val="22157992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C3002F5-F15A-AD4A-B55D-86645E3F32A1}"/>
              </a:ext>
            </a:extLst>
          </p:cNvPr>
          <p:cNvSpPr/>
          <p:nvPr/>
        </p:nvSpPr>
        <p:spPr>
          <a:xfrm>
            <a:off x="-155275" y="365125"/>
            <a:ext cx="12473795" cy="1118618"/>
          </a:xfrm>
          <a:prstGeom prst="rect">
            <a:avLst/>
          </a:prstGeom>
          <a:solidFill>
            <a:srgbClr val="928E35"/>
          </a:solidFill>
          <a:ln>
            <a:solidFill>
              <a:srgbClr val="928E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TH" dirty="0"/>
          </a:p>
        </p:txBody>
      </p:sp>
      <p:sp>
        <p:nvSpPr>
          <p:cNvPr id="2" name="Title 1">
            <a:extLst>
              <a:ext uri="{FF2B5EF4-FFF2-40B4-BE49-F238E27FC236}">
                <a16:creationId xmlns:a16="http://schemas.microsoft.com/office/drawing/2014/main" id="{3AB468C3-A144-5042-BF38-2F41718DB146}"/>
              </a:ext>
            </a:extLst>
          </p:cNvPr>
          <p:cNvSpPr>
            <a:spLocks noGrp="1"/>
          </p:cNvSpPr>
          <p:nvPr>
            <p:ph type="title"/>
          </p:nvPr>
        </p:nvSpPr>
        <p:spPr>
          <a:xfrm>
            <a:off x="838200" y="310261"/>
            <a:ext cx="10515600" cy="1325563"/>
          </a:xfrm>
        </p:spPr>
        <p:txBody>
          <a:bodyPr>
            <a:normAutofit/>
          </a:bodyPr>
          <a:lstStyle/>
          <a:p>
            <a:r>
              <a:rPr lang="en-US" sz="3200" b="1" dirty="0">
                <a:solidFill>
                  <a:schemeClr val="bg1"/>
                </a:solidFill>
              </a:rPr>
              <a:t>N</a:t>
            </a:r>
            <a:r>
              <a:rPr lang="en-TH" sz="3200" b="1" dirty="0">
                <a:solidFill>
                  <a:schemeClr val="bg1"/>
                </a:solidFill>
              </a:rPr>
              <a:t>umber of </a:t>
            </a:r>
            <a:r>
              <a:rPr lang="en-US" sz="3200" b="1" dirty="0">
                <a:solidFill>
                  <a:schemeClr val="bg1"/>
                </a:solidFill>
              </a:rPr>
              <a:t>P</a:t>
            </a:r>
            <a:r>
              <a:rPr lang="en-TH" sz="3200" b="1" dirty="0">
                <a:solidFill>
                  <a:schemeClr val="bg1"/>
                </a:solidFill>
              </a:rPr>
              <a:t>eople </a:t>
            </a:r>
            <a:r>
              <a:rPr lang="en-US" sz="3200" b="1" dirty="0">
                <a:solidFill>
                  <a:schemeClr val="bg1"/>
                </a:solidFill>
              </a:rPr>
              <a:t>I</a:t>
            </a:r>
            <a:r>
              <a:rPr lang="en-TH" sz="3200" b="1" dirty="0">
                <a:solidFill>
                  <a:schemeClr val="bg1"/>
                </a:solidFill>
              </a:rPr>
              <a:t>nvolved in </a:t>
            </a:r>
            <a:r>
              <a:rPr lang="en-US" sz="3200" b="1" dirty="0">
                <a:solidFill>
                  <a:schemeClr val="bg1"/>
                </a:solidFill>
              </a:rPr>
              <a:t>C</a:t>
            </a:r>
            <a:r>
              <a:rPr lang="en-TH" sz="3200" b="1" dirty="0">
                <a:solidFill>
                  <a:schemeClr val="bg1"/>
                </a:solidFill>
              </a:rPr>
              <a:t>rash vs </a:t>
            </a:r>
            <a:r>
              <a:rPr lang="en-US" sz="3200" b="1" dirty="0">
                <a:solidFill>
                  <a:schemeClr val="bg1"/>
                </a:solidFill>
              </a:rPr>
              <a:t>N</a:t>
            </a:r>
            <a:r>
              <a:rPr lang="en-TH" sz="3200" b="1" dirty="0">
                <a:solidFill>
                  <a:schemeClr val="bg1"/>
                </a:solidFill>
              </a:rPr>
              <a:t>umber of </a:t>
            </a:r>
            <a:r>
              <a:rPr lang="en-US" sz="3200" b="1" dirty="0">
                <a:solidFill>
                  <a:schemeClr val="bg1"/>
                </a:solidFill>
              </a:rPr>
              <a:t>F</a:t>
            </a:r>
            <a:r>
              <a:rPr lang="en-TH" sz="3200" b="1" dirty="0">
                <a:solidFill>
                  <a:schemeClr val="bg1"/>
                </a:solidFill>
              </a:rPr>
              <a:t>atalities </a:t>
            </a:r>
          </a:p>
        </p:txBody>
      </p:sp>
      <p:sp>
        <p:nvSpPr>
          <p:cNvPr id="8" name="Title 1">
            <a:extLst>
              <a:ext uri="{FF2B5EF4-FFF2-40B4-BE49-F238E27FC236}">
                <a16:creationId xmlns:a16="http://schemas.microsoft.com/office/drawing/2014/main" id="{85E3505E-E0D0-4149-9A70-6A14751C575D}"/>
              </a:ext>
            </a:extLst>
          </p:cNvPr>
          <p:cNvSpPr txBox="1">
            <a:spLocks/>
          </p:cNvSpPr>
          <p:nvPr/>
        </p:nvSpPr>
        <p:spPr>
          <a:xfrm>
            <a:off x="1155192" y="148374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TH" sz="4000" b="1" dirty="0"/>
          </a:p>
        </p:txBody>
      </p:sp>
      <p:sp>
        <p:nvSpPr>
          <p:cNvPr id="9" name="Title 1">
            <a:extLst>
              <a:ext uri="{FF2B5EF4-FFF2-40B4-BE49-F238E27FC236}">
                <a16:creationId xmlns:a16="http://schemas.microsoft.com/office/drawing/2014/main" id="{3928491F-4206-6B46-BE52-59EE0BC839DE}"/>
              </a:ext>
            </a:extLst>
          </p:cNvPr>
          <p:cNvSpPr txBox="1">
            <a:spLocks/>
          </p:cNvSpPr>
          <p:nvPr/>
        </p:nvSpPr>
        <p:spPr>
          <a:xfrm>
            <a:off x="7122314" y="2171717"/>
            <a:ext cx="3914494"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TH" sz="2000" b="1" dirty="0"/>
              <a:t>Test the hypothesis that two groups ha</a:t>
            </a:r>
            <a:r>
              <a:rPr lang="en-US" sz="2000" b="1" dirty="0" err="1"/>
              <a:t>ve</a:t>
            </a:r>
            <a:r>
              <a:rPr lang="en-TH" sz="2000" b="1" dirty="0"/>
              <a:t> equal fatalities means  </a:t>
            </a:r>
          </a:p>
        </p:txBody>
      </p:sp>
      <p:sp>
        <p:nvSpPr>
          <p:cNvPr id="10" name="Title 1">
            <a:extLst>
              <a:ext uri="{FF2B5EF4-FFF2-40B4-BE49-F238E27FC236}">
                <a16:creationId xmlns:a16="http://schemas.microsoft.com/office/drawing/2014/main" id="{82A37E00-5024-D543-8378-953065381C4D}"/>
              </a:ext>
            </a:extLst>
          </p:cNvPr>
          <p:cNvSpPr txBox="1">
            <a:spLocks/>
          </p:cNvSpPr>
          <p:nvPr/>
        </p:nvSpPr>
        <p:spPr>
          <a:xfrm>
            <a:off x="7122314" y="2736012"/>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TH" sz="1800" b="1" dirty="0">
                <a:solidFill>
                  <a:schemeClr val="bg2">
                    <a:lumMod val="50000"/>
                  </a:schemeClr>
                </a:solidFill>
              </a:rPr>
              <a:t>Use Welch Two Sample t-test (</a:t>
            </a:r>
            <a:r>
              <a:rPr lang="el-GR" sz="1800" dirty="0">
                <a:solidFill>
                  <a:schemeClr val="bg2">
                    <a:lumMod val="50000"/>
                  </a:schemeClr>
                </a:solidFill>
              </a:rPr>
              <a:t>α = </a:t>
            </a:r>
            <a:r>
              <a:rPr lang="el-GR" sz="1800" b="1" dirty="0">
                <a:solidFill>
                  <a:schemeClr val="bg2">
                    <a:lumMod val="50000"/>
                  </a:schemeClr>
                </a:solidFill>
              </a:rPr>
              <a:t>0.05</a:t>
            </a:r>
            <a:r>
              <a:rPr lang="en-US" sz="1800" b="1" dirty="0">
                <a:solidFill>
                  <a:schemeClr val="bg2">
                    <a:lumMod val="50000"/>
                  </a:schemeClr>
                </a:solidFill>
              </a:rPr>
              <a:t>)</a:t>
            </a:r>
            <a:endParaRPr lang="en-TH" sz="1800" b="1" dirty="0">
              <a:solidFill>
                <a:schemeClr val="bg2">
                  <a:lumMod val="50000"/>
                </a:schemeClr>
              </a:solidFill>
            </a:endParaRPr>
          </a:p>
        </p:txBody>
      </p:sp>
      <p:sp>
        <p:nvSpPr>
          <p:cNvPr id="14" name="Title 1">
            <a:extLst>
              <a:ext uri="{FF2B5EF4-FFF2-40B4-BE49-F238E27FC236}">
                <a16:creationId xmlns:a16="http://schemas.microsoft.com/office/drawing/2014/main" id="{14B89E56-8675-294C-AE81-BCD92C378C98}"/>
              </a:ext>
            </a:extLst>
          </p:cNvPr>
          <p:cNvSpPr txBox="1">
            <a:spLocks/>
          </p:cNvSpPr>
          <p:nvPr/>
        </p:nvSpPr>
        <p:spPr>
          <a:xfrm>
            <a:off x="7171082" y="3345199"/>
            <a:ext cx="4231486" cy="232880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50000"/>
              </a:lnSpc>
            </a:pPr>
            <a:r>
              <a:rPr lang="en-US" sz="1800" b="1" dirty="0"/>
              <a:t>When the number of occupancy is greater than the average, the number of fatally injuries in car crashes is likely to increase</a:t>
            </a:r>
            <a:r>
              <a:rPr lang="en-US" sz="1800" b="1" dirty="0">
                <a:solidFill>
                  <a:schemeClr val="bg2">
                    <a:lumMod val="50000"/>
                  </a:schemeClr>
                </a:solidFill>
              </a:rPr>
              <a:t>. </a:t>
            </a:r>
            <a:endParaRPr lang="en-TH" sz="1800" b="1" dirty="0">
              <a:solidFill>
                <a:schemeClr val="bg2">
                  <a:lumMod val="50000"/>
                </a:schemeClr>
              </a:solidFill>
            </a:endParaRPr>
          </a:p>
        </p:txBody>
      </p:sp>
      <p:pic>
        <p:nvPicPr>
          <p:cNvPr id="7" name="Picture 6">
            <a:extLst>
              <a:ext uri="{FF2B5EF4-FFF2-40B4-BE49-F238E27FC236}">
                <a16:creationId xmlns:a16="http://schemas.microsoft.com/office/drawing/2014/main" id="{492C284F-0811-264E-9C87-0D86259A6751}"/>
              </a:ext>
            </a:extLst>
          </p:cNvPr>
          <p:cNvPicPr>
            <a:picLocks noChangeAspect="1"/>
          </p:cNvPicPr>
          <p:nvPr/>
        </p:nvPicPr>
        <p:blipFill>
          <a:blip r:embed="rId2"/>
          <a:stretch>
            <a:fillRect/>
          </a:stretch>
        </p:blipFill>
        <p:spPr>
          <a:xfrm>
            <a:off x="385270" y="2210970"/>
            <a:ext cx="6627316" cy="1920961"/>
          </a:xfrm>
          <a:prstGeom prst="rect">
            <a:avLst/>
          </a:prstGeom>
        </p:spPr>
      </p:pic>
      <p:sp>
        <p:nvSpPr>
          <p:cNvPr id="11" name="TextBox 10">
            <a:extLst>
              <a:ext uri="{FF2B5EF4-FFF2-40B4-BE49-F238E27FC236}">
                <a16:creationId xmlns:a16="http://schemas.microsoft.com/office/drawing/2014/main" id="{1E4F1FCE-3E40-404A-810F-97AF81C45BAD}"/>
              </a:ext>
            </a:extLst>
          </p:cNvPr>
          <p:cNvSpPr txBox="1"/>
          <p:nvPr/>
        </p:nvSpPr>
        <p:spPr>
          <a:xfrm>
            <a:off x="804672" y="4185254"/>
            <a:ext cx="5257800" cy="523220"/>
          </a:xfrm>
          <a:prstGeom prst="rect">
            <a:avLst/>
          </a:prstGeom>
          <a:noFill/>
        </p:spPr>
        <p:txBody>
          <a:bodyPr wrap="square" rtlCol="0">
            <a:spAutoFit/>
          </a:bodyPr>
          <a:lstStyle/>
          <a:p>
            <a:r>
              <a:rPr lang="en-TH" sz="1400" dirty="0"/>
              <a:t>**1.50  person per vehicle is the average vehicle occupancy </a:t>
            </a:r>
          </a:p>
          <a:p>
            <a:r>
              <a:rPr lang="en-US" sz="1400" dirty="0"/>
              <a:t>B</a:t>
            </a:r>
            <a:r>
              <a:rPr lang="en-TH" sz="1400" dirty="0"/>
              <a:t>aesd on data from the National Household Travel Survey</a:t>
            </a:r>
          </a:p>
        </p:txBody>
      </p:sp>
    </p:spTree>
    <p:extLst>
      <p:ext uri="{BB962C8B-B14F-4D97-AF65-F5344CB8AC3E}">
        <p14:creationId xmlns:p14="http://schemas.microsoft.com/office/powerpoint/2010/main" val="23758682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2609</TotalTime>
  <Words>1746</Words>
  <Application>Microsoft Office PowerPoint</Application>
  <PresentationFormat>Widescreen</PresentationFormat>
  <Paragraphs>326</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Calibri Light</vt:lpstr>
      <vt:lpstr>Times New Roman</vt:lpstr>
      <vt:lpstr>Wingdings</vt:lpstr>
      <vt:lpstr>Office Theme</vt:lpstr>
      <vt:lpstr>Comparing the models</vt:lpstr>
      <vt:lpstr>Estimates of Motor Vehicle Traffic Fatalities in Crash Cases</vt:lpstr>
      <vt:lpstr>Analysis Propose</vt:lpstr>
      <vt:lpstr>PowerPoint Presentation</vt:lpstr>
      <vt:lpstr>Data Pre-processing</vt:lpstr>
      <vt:lpstr>Data Summary</vt:lpstr>
      <vt:lpstr>Data Summary</vt:lpstr>
      <vt:lpstr>Correlation Matrix</vt:lpstr>
      <vt:lpstr>Number of People Involved in Crash vs Number of Fatalities </vt:lpstr>
      <vt:lpstr>Categorical Variables that Affects Fatalities</vt:lpstr>
      <vt:lpstr>Prediction Models</vt:lpstr>
      <vt:lpstr>Interpreting the Prediction Models</vt:lpstr>
      <vt:lpstr>Interpreting the Prediction Models</vt:lpstr>
      <vt:lpstr>Comparing the Models</vt:lpstr>
      <vt:lpstr>Comparing the Models – Top 10 States </vt:lpstr>
      <vt:lpstr>Comparing the Models – Impact of imputing</vt:lpstr>
      <vt:lpstr>Comparing the Models – Impact of sample size</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Estimates of Motor Vehicle Traffic Fatalities in crash cases</dc:title>
  <dc:creator>Phimonkae Wilairat</dc:creator>
  <cp:lastModifiedBy>Vidhya Lakshmi Vaithilingam Palanimurugan</cp:lastModifiedBy>
  <cp:revision>67</cp:revision>
  <dcterms:created xsi:type="dcterms:W3CDTF">2022-08-16T00:38:42Z</dcterms:created>
  <dcterms:modified xsi:type="dcterms:W3CDTF">2022-08-17T22:34:41Z</dcterms:modified>
</cp:coreProperties>
</file>