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30"/>
  </p:notesMasterIdLst>
  <p:sldIdLst>
    <p:sldId id="256" r:id="rId2"/>
    <p:sldId id="292" r:id="rId3"/>
    <p:sldId id="272" r:id="rId4"/>
    <p:sldId id="282" r:id="rId5"/>
    <p:sldId id="258" r:id="rId6"/>
    <p:sldId id="294" r:id="rId7"/>
    <p:sldId id="260"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259" r:id="rId21"/>
    <p:sldId id="307" r:id="rId22"/>
    <p:sldId id="308" r:id="rId23"/>
    <p:sldId id="309" r:id="rId24"/>
    <p:sldId id="310" r:id="rId25"/>
    <p:sldId id="311" r:id="rId26"/>
    <p:sldId id="312" r:id="rId27"/>
    <p:sldId id="287" r:id="rId28"/>
    <p:sldId id="278" r:id="rId29"/>
  </p:sldIdLst>
  <p:sldSz cx="9144000" cy="5143500" type="screen16x9"/>
  <p:notesSz cx="6858000" cy="9144000"/>
  <p:embeddedFontLst>
    <p:embeddedFont>
      <p:font typeface="Tw Cen MT" panose="020B0602020104020603"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108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7842472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5745813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7896204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977662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7805318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9287189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0861444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648109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43572520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3488317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416979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1144806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7738730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7519755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067940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7451192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96DFF08F-DC6B-4601-B491-B0F83F6DD2DA}" type="datetimeFigureOut">
              <a:rPr lang="en-US" smtClean="0"/>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6983609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2974316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8751089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96DFF08F-DC6B-4601-B491-B0F83F6DD2DA}" type="datetimeFigureOut">
              <a:rPr lang="en-US" smtClean="0"/>
              <a:pPr/>
              <a:t>9/18/2024</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3233523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extBox 1">
            <a:extLst>
              <a:ext uri="{FF2B5EF4-FFF2-40B4-BE49-F238E27FC236}">
                <a16:creationId xmlns:a16="http://schemas.microsoft.com/office/drawing/2014/main" id="{6AC403B2-F379-AF2B-ED53-F45B853E3561}"/>
              </a:ext>
            </a:extLst>
          </p:cNvPr>
          <p:cNvSpPr txBox="1"/>
          <p:nvPr/>
        </p:nvSpPr>
        <p:spPr>
          <a:xfrm>
            <a:off x="1229631" y="1231519"/>
            <a:ext cx="6742061" cy="3416320"/>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     </a:t>
            </a:r>
            <a:r>
              <a:rPr lang="en-IN" sz="2400" u="sng" dirty="0">
                <a:latin typeface="Arial" panose="020B0604020202020204" pitchFamily="34" charset="0"/>
                <a:cs typeface="Arial" panose="020B0604020202020204" pitchFamily="34" charset="0"/>
              </a:rPr>
              <a:t>TOPIC:-     </a:t>
            </a:r>
          </a:p>
          <a:p>
            <a:r>
              <a:rPr lang="en-IN" sz="3600" dirty="0">
                <a:latin typeface="Arial" panose="020B0604020202020204" pitchFamily="34" charset="0"/>
                <a:cs typeface="Arial" panose="020B0604020202020204" pitchFamily="34" charset="0"/>
              </a:rPr>
              <a:t>          TED TALKS VIEW </a:t>
            </a:r>
          </a:p>
          <a:p>
            <a:r>
              <a:rPr lang="en-IN" sz="3600" dirty="0">
                <a:latin typeface="Arial" panose="020B0604020202020204" pitchFamily="34" charset="0"/>
                <a:cs typeface="Arial" panose="020B0604020202020204" pitchFamily="34" charset="0"/>
              </a:rPr>
              <a:t>             PREDICTION</a:t>
            </a:r>
          </a:p>
          <a:p>
            <a:r>
              <a:rPr lang="en-IN" sz="3600"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Presented by :  A . VIDHYA</a:t>
            </a:r>
          </a:p>
          <a:p>
            <a:r>
              <a:rPr lang="en-IN" sz="2400" dirty="0">
                <a:latin typeface="Arial" panose="020B0604020202020204" pitchFamily="34" charset="0"/>
                <a:cs typeface="Arial" panose="020B0604020202020204" pitchFamily="34" charset="0"/>
              </a:rPr>
              <a:t>                                                       221FA14120</a:t>
            </a:r>
          </a:p>
          <a:p>
            <a:r>
              <a:rPr lang="en-IN" sz="2400" dirty="0">
                <a:latin typeface="Arial" panose="020B0604020202020204" pitchFamily="34" charset="0"/>
                <a:cs typeface="Arial" panose="020B0604020202020204" pitchFamily="34" charset="0"/>
              </a:rPr>
              <a:t>                                                       3BI-B</a:t>
            </a:r>
          </a:p>
          <a:p>
            <a:r>
              <a:rPr lang="en-IN" sz="2400" dirty="0">
                <a:latin typeface="Arial" panose="020B0604020202020204" pitchFamily="34" charset="0"/>
                <a:cs typeface="Arial" panose="020B0604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7D5A-9C8E-E453-9AC6-14E180573C6A}"/>
              </a:ext>
            </a:extLst>
          </p:cNvPr>
          <p:cNvSpPr>
            <a:spLocks noGrp="1"/>
          </p:cNvSpPr>
          <p:nvPr>
            <p:ph type="title"/>
          </p:nvPr>
        </p:nvSpPr>
        <p:spPr/>
        <p:txBody>
          <a:bodyPr/>
          <a:lstStyle/>
          <a:p>
            <a:r>
              <a:rPr lang="en-US" dirty="0"/>
              <a:t>Step-by-step of thought process &amp; approach</a:t>
            </a:r>
            <a:endParaRPr lang="en-IN" dirty="0"/>
          </a:p>
        </p:txBody>
      </p:sp>
      <p:sp>
        <p:nvSpPr>
          <p:cNvPr id="3" name="Text Placeholder 2">
            <a:extLst>
              <a:ext uri="{FF2B5EF4-FFF2-40B4-BE49-F238E27FC236}">
                <a16:creationId xmlns:a16="http://schemas.microsoft.com/office/drawing/2014/main" id="{B253942A-2533-BA45-744F-AE7496757EFB}"/>
              </a:ext>
            </a:extLst>
          </p:cNvPr>
          <p:cNvSpPr>
            <a:spLocks noGrp="1"/>
          </p:cNvSpPr>
          <p:nvPr>
            <p:ph type="body" idx="1"/>
          </p:nvPr>
        </p:nvSpPr>
        <p:spPr/>
        <p:txBody>
          <a:bodyPr/>
          <a:lstStyle/>
          <a:p>
            <a:pPr marL="114300" indent="0">
              <a:buNone/>
            </a:pPr>
            <a:r>
              <a:rPr lang="en-US" b="1" dirty="0"/>
              <a:t>1. Data Understanding &amp; Exploration:</a:t>
            </a:r>
          </a:p>
          <a:p>
            <a:pPr>
              <a:buFont typeface="Arial" panose="020B0604020202020204" pitchFamily="34" charset="0"/>
              <a:buChar char="•"/>
            </a:pPr>
            <a:r>
              <a:rPr lang="en-US" sz="1600" b="1" dirty="0"/>
              <a:t>Objective</a:t>
            </a:r>
            <a:r>
              <a:rPr lang="en-US" sz="1600" dirty="0"/>
              <a:t>: Understand the dataset, ensure data completeness, and get a high-level overview of the relationships between features and the target variable (number of views).</a:t>
            </a:r>
          </a:p>
          <a:p>
            <a:pPr>
              <a:buFont typeface="Arial" panose="020B0604020202020204" pitchFamily="34" charset="0"/>
              <a:buChar char="•"/>
            </a:pPr>
            <a:r>
              <a:rPr lang="en-US" sz="1600" b="1" dirty="0"/>
              <a:t>Steps</a:t>
            </a:r>
            <a:r>
              <a:rPr lang="en-US" sz="1600" dirty="0"/>
              <a:t>:</a:t>
            </a:r>
          </a:p>
          <a:p>
            <a:pPr marL="742950" lvl="1" indent="-285750">
              <a:buFont typeface="Arial" panose="020B0604020202020204" pitchFamily="34" charset="0"/>
              <a:buChar char="•"/>
            </a:pPr>
            <a:r>
              <a:rPr lang="en-US" sz="1600" dirty="0"/>
              <a:t>Load the dataset and inspect its </a:t>
            </a:r>
          </a:p>
          <a:p>
            <a:pPr marL="742950" lvl="1" indent="-285750">
              <a:buFont typeface="Arial" panose="020B0604020202020204" pitchFamily="34" charset="0"/>
              <a:buChar char="•"/>
            </a:pPr>
            <a:r>
              <a:rPr lang="en-US" sz="1600" dirty="0"/>
              <a:t>structure (features and rows).</a:t>
            </a:r>
          </a:p>
          <a:p>
            <a:pPr marL="742950" lvl="1" indent="-285750">
              <a:buFont typeface="Arial" panose="020B0604020202020204" pitchFamily="34" charset="0"/>
              <a:buChar char="•"/>
            </a:pPr>
            <a:r>
              <a:rPr lang="en-US" sz="1600" dirty="0"/>
              <a:t>Check for missing or inconsistent data (null values, duplicates).</a:t>
            </a:r>
          </a:p>
          <a:p>
            <a:pPr marL="742950" lvl="1" indent="-285750">
              <a:buFont typeface="Arial" panose="020B0604020202020204" pitchFamily="34" charset="0"/>
              <a:buChar char="•"/>
            </a:pPr>
            <a:r>
              <a:rPr lang="en-US" sz="1600" dirty="0"/>
              <a:t>Perform exploratory data analysis (EDA) to identify trends, outliers, and distributions of key features (e.g., views, speaker popularity, topic categories).</a:t>
            </a:r>
          </a:p>
          <a:p>
            <a:pPr marL="114300" indent="0">
              <a:buNone/>
            </a:pPr>
            <a:endParaRPr lang="en-IN" dirty="0"/>
          </a:p>
        </p:txBody>
      </p:sp>
    </p:spTree>
    <p:extLst>
      <p:ext uri="{BB962C8B-B14F-4D97-AF65-F5344CB8AC3E}">
        <p14:creationId xmlns:p14="http://schemas.microsoft.com/office/powerpoint/2010/main" val="309845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B4428D-7E30-FEB8-0687-623C717D7CFF}"/>
              </a:ext>
            </a:extLst>
          </p:cNvPr>
          <p:cNvSpPr>
            <a:spLocks noGrp="1"/>
          </p:cNvSpPr>
          <p:nvPr>
            <p:ph type="body" idx="1"/>
          </p:nvPr>
        </p:nvSpPr>
        <p:spPr>
          <a:xfrm>
            <a:off x="311700" y="342900"/>
            <a:ext cx="8273500" cy="4225975"/>
          </a:xfrm>
        </p:spPr>
        <p:txBody>
          <a:bodyPr/>
          <a:lstStyle/>
          <a:p>
            <a:pPr marL="114300" indent="0">
              <a:buNone/>
            </a:pPr>
            <a:r>
              <a:rPr lang="en-US" sz="1600" b="1" dirty="0"/>
              <a:t>2.  Data Preprocessing:</a:t>
            </a:r>
          </a:p>
          <a:p>
            <a:pPr marL="114300" indent="0">
              <a:buNone/>
            </a:pPr>
            <a:r>
              <a:rPr lang="en-US" sz="1600" b="1" dirty="0"/>
              <a:t>Objective</a:t>
            </a:r>
            <a:r>
              <a:rPr lang="en-US" sz="1600" dirty="0"/>
              <a:t>: Clean and preprocess the data to prepare it for modeling.</a:t>
            </a:r>
          </a:p>
          <a:p>
            <a:pPr marL="114300" indent="0">
              <a:buNone/>
            </a:pPr>
            <a:r>
              <a:rPr lang="en-US" sz="1600" b="1" dirty="0"/>
              <a:t>Steps</a:t>
            </a:r>
            <a:r>
              <a:rPr lang="en-US" sz="1600" dirty="0"/>
              <a:t>:</a:t>
            </a:r>
          </a:p>
          <a:p>
            <a:pPr marL="742950" lvl="1" indent="-285750">
              <a:buFont typeface="Arial" panose="020B0604020202020204" pitchFamily="34" charset="0"/>
              <a:buChar char="•"/>
            </a:pPr>
            <a:r>
              <a:rPr lang="en-US" sz="1600" b="1" dirty="0"/>
              <a:t>Handling Missing Values</a:t>
            </a:r>
            <a:r>
              <a:rPr lang="en-US" sz="1600" dirty="0"/>
              <a:t>: Impute or remove missing data.</a:t>
            </a:r>
          </a:p>
          <a:p>
            <a:pPr marL="742950" lvl="1" indent="-285750">
              <a:buFont typeface="Arial" panose="020B0604020202020204" pitchFamily="34" charset="0"/>
              <a:buChar char="•"/>
            </a:pPr>
            <a:r>
              <a:rPr lang="en-US" sz="1600" b="1" dirty="0"/>
              <a:t>Feature Engineering</a:t>
            </a:r>
            <a:r>
              <a:rPr lang="en-US" sz="1600" dirty="0"/>
              <a:t>: Create new features based on existing ones (e.g., sentiment score from talk transcript, popular vs. niche topics).</a:t>
            </a:r>
          </a:p>
          <a:p>
            <a:pPr marL="742950" lvl="1" indent="-285750">
              <a:buFont typeface="Arial" panose="020B0604020202020204" pitchFamily="34" charset="0"/>
              <a:buChar char="•"/>
            </a:pPr>
            <a:r>
              <a:rPr lang="en-US" sz="1600" b="1" dirty="0"/>
              <a:t>Text Preprocessing</a:t>
            </a:r>
            <a:r>
              <a:rPr lang="en-US" sz="1600" dirty="0"/>
              <a:t>: Use Natural Language Processing (NLP) techniques for text-based features (title, </a:t>
            </a:r>
            <a:r>
              <a:rPr lang="en-US" sz="1600" dirty="0" err="1"/>
              <a:t>descriptn</a:t>
            </a:r>
            <a:r>
              <a:rPr lang="en-US" sz="1600" dirty="0"/>
              <a:t>, transcript). This could involve:</a:t>
            </a:r>
          </a:p>
          <a:p>
            <a:pPr marL="1143000" lvl="2" indent="-228600">
              <a:buFont typeface="Arial" panose="020B0604020202020204" pitchFamily="34" charset="0"/>
              <a:buChar char="•"/>
            </a:pPr>
            <a:r>
              <a:rPr lang="en-US" sz="1600" dirty="0"/>
              <a:t>Tokenization</a:t>
            </a:r>
          </a:p>
          <a:p>
            <a:pPr marL="1143000" lvl="2" indent="-228600">
              <a:buFont typeface="Arial" panose="020B0604020202020204" pitchFamily="34" charset="0"/>
              <a:buChar char="•"/>
            </a:pPr>
            <a:r>
              <a:rPr lang="en-US" sz="1600" dirty="0"/>
              <a:t>Removing stop words</a:t>
            </a:r>
          </a:p>
          <a:p>
            <a:pPr marL="1143000" lvl="2" indent="-228600">
              <a:buFont typeface="Arial" panose="020B0604020202020204" pitchFamily="34" charset="0"/>
              <a:buChar char="•"/>
            </a:pPr>
            <a:r>
              <a:rPr lang="en-US" sz="1600" dirty="0"/>
              <a:t>Word embeddings or TF-IDF to </a:t>
            </a:r>
            <a:r>
              <a:rPr lang="en-US" sz="1600" dirty="0" err="1"/>
              <a:t>iocapture</a:t>
            </a:r>
            <a:r>
              <a:rPr lang="en-US" sz="1600" dirty="0"/>
              <a:t> content meaning</a:t>
            </a:r>
          </a:p>
          <a:p>
            <a:pPr marL="114300" indent="0">
              <a:buNone/>
            </a:pPr>
            <a:endParaRPr lang="en-IN" dirty="0"/>
          </a:p>
        </p:txBody>
      </p:sp>
    </p:spTree>
    <p:extLst>
      <p:ext uri="{BB962C8B-B14F-4D97-AF65-F5344CB8AC3E}">
        <p14:creationId xmlns:p14="http://schemas.microsoft.com/office/powerpoint/2010/main" val="349922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2669E6-FBE6-1C89-E911-453ED969DDDF}"/>
              </a:ext>
            </a:extLst>
          </p:cNvPr>
          <p:cNvSpPr>
            <a:spLocks noGrp="1"/>
          </p:cNvSpPr>
          <p:nvPr>
            <p:ph type="body" idx="1"/>
          </p:nvPr>
        </p:nvSpPr>
        <p:spPr>
          <a:xfrm>
            <a:off x="311700" y="342900"/>
            <a:ext cx="8520600" cy="4225975"/>
          </a:xfrm>
        </p:spPr>
        <p:txBody>
          <a:bodyPr/>
          <a:lstStyle/>
          <a:p>
            <a:pPr marL="742950" lvl="1" indent="-285750">
              <a:buFont typeface="Arial" panose="020B0604020202020204" pitchFamily="34" charset="0"/>
              <a:buChar char="•"/>
            </a:pPr>
            <a:r>
              <a:rPr lang="en-US" b="1" dirty="0"/>
              <a:t>Categorical Encoding</a:t>
            </a:r>
            <a:r>
              <a:rPr lang="en-US" dirty="0"/>
              <a:t>: Convert categorical features (e.g., speaker occupation, tags) into numerical representations (e.g., one-hot encoding).</a:t>
            </a:r>
          </a:p>
          <a:p>
            <a:pPr marL="742950" lvl="1" indent="-285750">
              <a:buFont typeface="Arial" panose="020B0604020202020204" pitchFamily="34" charset="0"/>
              <a:buChar char="•"/>
            </a:pPr>
            <a:r>
              <a:rPr lang="en-US" b="1" dirty="0"/>
              <a:t>Scaling</a:t>
            </a:r>
            <a:r>
              <a:rPr lang="en-US" dirty="0"/>
              <a:t>: Scale continuous variables (e.g., duration, number of comments) to ensure uniformity.</a:t>
            </a:r>
          </a:p>
          <a:p>
            <a:pPr marL="114300" indent="0">
              <a:buNone/>
            </a:pPr>
            <a:r>
              <a:rPr lang="en-US" b="1" dirty="0"/>
              <a:t>3. Feature Selection:</a:t>
            </a:r>
          </a:p>
          <a:p>
            <a:pPr marL="114300" indent="0">
              <a:buNone/>
            </a:pPr>
            <a:r>
              <a:rPr lang="en-US" b="1" dirty="0"/>
              <a:t>Objective</a:t>
            </a:r>
            <a:r>
              <a:rPr lang="en-US" dirty="0"/>
              <a:t>: Identify the most relevant features for predicting views.</a:t>
            </a:r>
          </a:p>
          <a:p>
            <a:pPr marL="114300" indent="0">
              <a:buNone/>
            </a:pPr>
            <a:r>
              <a:rPr lang="en-US" b="1" dirty="0"/>
              <a:t>Steps</a:t>
            </a:r>
            <a:r>
              <a:rPr lang="en-US" dirty="0"/>
              <a:t>:</a:t>
            </a:r>
          </a:p>
          <a:p>
            <a:pPr marL="742950" lvl="1" indent="-285750">
              <a:buFont typeface="Arial" panose="020B0604020202020204" pitchFamily="34" charset="0"/>
              <a:buChar char="•"/>
            </a:pPr>
            <a:r>
              <a:rPr lang="en-US" dirty="0"/>
              <a:t>Use correlation analysis to check which features are highly correlated with the target variable (views).</a:t>
            </a:r>
          </a:p>
          <a:p>
            <a:pPr marL="742950" lvl="1" indent="-285750">
              <a:buFont typeface="Arial" panose="020B0604020202020204" pitchFamily="34" charset="0"/>
              <a:buChar char="•"/>
            </a:pPr>
            <a:r>
              <a:rPr lang="en-US" dirty="0"/>
              <a:t>Perform dimensionality reduction techniques, such as PCA (Principal Component Analysis), to simplify the feature space while retaining key information.</a:t>
            </a:r>
          </a:p>
          <a:p>
            <a:pPr marL="742950" lvl="1" indent="-285750">
              <a:buFont typeface="Arial" panose="020B0604020202020204" pitchFamily="34" charset="0"/>
              <a:buChar char="•"/>
            </a:pPr>
            <a:r>
              <a:rPr lang="en-US" dirty="0"/>
              <a:t>Apply feature selection algorithms, like recursive feature elimination (RFE), to further narrow down important predictors.</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406776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C81F93-8469-7E61-4729-F73FE53A384F}"/>
              </a:ext>
            </a:extLst>
          </p:cNvPr>
          <p:cNvSpPr>
            <a:spLocks noGrp="1"/>
          </p:cNvSpPr>
          <p:nvPr>
            <p:ph type="body" idx="1"/>
          </p:nvPr>
        </p:nvSpPr>
        <p:spPr>
          <a:xfrm>
            <a:off x="311700" y="304800"/>
            <a:ext cx="8520600" cy="4264075"/>
          </a:xfrm>
        </p:spPr>
        <p:txBody>
          <a:bodyPr/>
          <a:lstStyle/>
          <a:p>
            <a:pPr marL="114300" indent="0">
              <a:buNone/>
            </a:pPr>
            <a:r>
              <a:rPr lang="en-US" sz="1400" b="1" dirty="0"/>
              <a:t>4. Model Building:</a:t>
            </a:r>
          </a:p>
          <a:p>
            <a:pPr>
              <a:buFont typeface="Arial" panose="020B0604020202020204" pitchFamily="34" charset="0"/>
              <a:buChar char="•"/>
            </a:pPr>
            <a:r>
              <a:rPr lang="en-US" sz="1400" b="1" dirty="0"/>
              <a:t>Objective</a:t>
            </a:r>
            <a:r>
              <a:rPr lang="en-US" sz="1400" dirty="0"/>
              <a:t>: Develop a predictive model to estimate TED Talk views.</a:t>
            </a:r>
          </a:p>
          <a:p>
            <a:pPr>
              <a:buFont typeface="Arial" panose="020B0604020202020204" pitchFamily="34" charset="0"/>
              <a:buChar char="•"/>
            </a:pPr>
            <a:r>
              <a:rPr lang="en-US" sz="1400" b="1" dirty="0"/>
              <a:t>Steps</a:t>
            </a:r>
            <a:r>
              <a:rPr lang="en-US" sz="1400" dirty="0"/>
              <a:t>:</a:t>
            </a:r>
          </a:p>
          <a:p>
            <a:pPr marL="742950" lvl="1" indent="-285750">
              <a:buFont typeface="Arial" panose="020B0604020202020204" pitchFamily="34" charset="0"/>
              <a:buChar char="•"/>
            </a:pPr>
            <a:r>
              <a:rPr lang="en-US" sz="1400" b="1" dirty="0"/>
              <a:t>Split the Dataset</a:t>
            </a:r>
            <a:r>
              <a:rPr lang="en-US" sz="1400" dirty="0"/>
              <a:t>: Divide the dataset into training and testing sets (e.g., 80% training, 20% testing).</a:t>
            </a:r>
          </a:p>
          <a:p>
            <a:pPr marL="742950" lvl="1" indent="-285750">
              <a:buFont typeface="Arial" panose="020B0604020202020204" pitchFamily="34" charset="0"/>
              <a:buChar char="•"/>
            </a:pPr>
            <a:r>
              <a:rPr lang="en-US" sz="1400" b="1" dirty="0"/>
              <a:t>Model Selection</a:t>
            </a:r>
            <a:r>
              <a:rPr lang="en-US" sz="1400" dirty="0"/>
              <a:t>: Experiment with different machine learning algorithms:</a:t>
            </a:r>
          </a:p>
          <a:p>
            <a:pPr marL="1143000" lvl="2" indent="-228600">
              <a:buFont typeface="Arial" panose="020B0604020202020204" pitchFamily="34" charset="0"/>
              <a:buChar char="•"/>
            </a:pPr>
            <a:r>
              <a:rPr lang="en-US" sz="1400" b="1" dirty="0"/>
              <a:t>Linear Regression</a:t>
            </a:r>
            <a:r>
              <a:rPr lang="en-US" sz="1400" dirty="0"/>
              <a:t>: For baseline performance.</a:t>
            </a:r>
          </a:p>
          <a:p>
            <a:pPr marL="1143000" lvl="2" indent="-228600">
              <a:buFont typeface="Arial" panose="020B0604020202020204" pitchFamily="34" charset="0"/>
              <a:buChar char="•"/>
            </a:pPr>
            <a:r>
              <a:rPr lang="en-US" sz="1400" b="1" dirty="0"/>
              <a:t>Random Forest Regression</a:t>
            </a:r>
            <a:r>
              <a:rPr lang="en-US" sz="1400" dirty="0"/>
              <a:t>: To capture non-linear relationships between features and views.</a:t>
            </a:r>
          </a:p>
          <a:p>
            <a:pPr marL="1143000" lvl="2" indent="-228600">
              <a:buFont typeface="Arial" panose="020B0604020202020204" pitchFamily="34" charset="0"/>
              <a:buChar char="•"/>
            </a:pPr>
            <a:r>
              <a:rPr lang="en-US" sz="1400" b="1" dirty="0"/>
              <a:t>Gradient Boosting (</a:t>
            </a:r>
            <a:r>
              <a:rPr lang="en-US" sz="1400" b="1" dirty="0" err="1"/>
              <a:t>XGBoost</a:t>
            </a:r>
            <a:r>
              <a:rPr lang="en-US" sz="1400" b="1" dirty="0"/>
              <a:t>, </a:t>
            </a:r>
            <a:r>
              <a:rPr lang="en-US" sz="1400" b="1" dirty="0" err="1"/>
              <a:t>LightGBM</a:t>
            </a:r>
            <a:r>
              <a:rPr lang="en-US" sz="1400" b="1" dirty="0"/>
              <a:t>)</a:t>
            </a:r>
            <a:r>
              <a:rPr lang="en-US" sz="1400" dirty="0"/>
              <a:t>: For high-performance, optimized predictions.</a:t>
            </a:r>
          </a:p>
          <a:p>
            <a:pPr marL="1143000" lvl="2" indent="-228600">
              <a:buFont typeface="Arial" panose="020B0604020202020204" pitchFamily="34" charset="0"/>
              <a:buChar char="•"/>
            </a:pPr>
            <a:r>
              <a:rPr lang="en-US" sz="1400" b="1" dirty="0"/>
              <a:t>Deep Learning (Neural Networks)</a:t>
            </a:r>
            <a:r>
              <a:rPr lang="en-US" sz="1400" dirty="0"/>
              <a:t>: If the dataset is large enough and requires capturing complex interactions.</a:t>
            </a:r>
          </a:p>
          <a:p>
            <a:pPr marL="114300" indent="0">
              <a:buNone/>
            </a:pPr>
            <a:endParaRPr lang="en-IN" dirty="0"/>
          </a:p>
        </p:txBody>
      </p:sp>
    </p:spTree>
    <p:extLst>
      <p:ext uri="{BB962C8B-B14F-4D97-AF65-F5344CB8AC3E}">
        <p14:creationId xmlns:p14="http://schemas.microsoft.com/office/powerpoint/2010/main" val="244841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8C32EB-D803-6511-0412-341FF85279CC}"/>
              </a:ext>
            </a:extLst>
          </p:cNvPr>
          <p:cNvSpPr>
            <a:spLocks noGrp="1"/>
          </p:cNvSpPr>
          <p:nvPr>
            <p:ph type="body" idx="1"/>
          </p:nvPr>
        </p:nvSpPr>
        <p:spPr>
          <a:xfrm>
            <a:off x="210100" y="-165100"/>
            <a:ext cx="8520600" cy="4213275"/>
          </a:xfrm>
        </p:spPr>
        <p:txBody>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sz="1400" b="1" dirty="0"/>
              <a:t>Cross-Validation</a:t>
            </a:r>
            <a:r>
              <a:rPr lang="en-US" sz="1400" dirty="0"/>
              <a:t>: Use k-fold cross-validation to ensure model stability and prevent overfitting.</a:t>
            </a:r>
          </a:p>
          <a:p>
            <a:pPr marL="742950" lvl="1" indent="-285750">
              <a:buFont typeface="Arial" panose="020B0604020202020204" pitchFamily="34" charset="0"/>
              <a:buChar char="•"/>
            </a:pPr>
            <a:r>
              <a:rPr lang="en-US" sz="1400" b="1" dirty="0"/>
              <a:t>Hyperparameter Tuning</a:t>
            </a:r>
            <a:r>
              <a:rPr lang="en-US" sz="1400" dirty="0"/>
              <a:t>: Perform grid search or random search to optimize the model's hyperparameters (e.g., learning rate, number of trees).</a:t>
            </a:r>
          </a:p>
          <a:p>
            <a:pPr marL="114300" indent="0">
              <a:buNone/>
            </a:pPr>
            <a:r>
              <a:rPr lang="en-US" sz="1400" b="1" dirty="0"/>
              <a:t>5. Model Evaluation:</a:t>
            </a:r>
          </a:p>
          <a:p>
            <a:pPr marL="114300" indent="0">
              <a:buNone/>
            </a:pPr>
            <a:r>
              <a:rPr lang="en-US" sz="1400" b="1" dirty="0"/>
              <a:t>Objective</a:t>
            </a:r>
            <a:r>
              <a:rPr lang="en-US" sz="1400" dirty="0"/>
              <a:t>: Evaluate the performance of the model using appropriate metrics.</a:t>
            </a:r>
          </a:p>
          <a:p>
            <a:pPr marL="114300" indent="0">
              <a:buNone/>
            </a:pPr>
            <a:r>
              <a:rPr lang="en-US" sz="1400" b="1" dirty="0"/>
              <a:t>Steps</a:t>
            </a:r>
            <a:r>
              <a:rPr lang="en-US" sz="1400" dirty="0"/>
              <a:t>:</a:t>
            </a:r>
          </a:p>
          <a:p>
            <a:pPr marL="742950" lvl="1" indent="-285750">
              <a:buFont typeface="Arial" panose="020B0604020202020204" pitchFamily="34" charset="0"/>
              <a:buChar char="•"/>
            </a:pPr>
            <a:r>
              <a:rPr lang="en-US" sz="1400" dirty="0"/>
              <a:t>Measure the performance of the model using metrics such as:</a:t>
            </a:r>
          </a:p>
          <a:p>
            <a:pPr marL="1143000" lvl="2" indent="-228600">
              <a:buFont typeface="Arial" panose="020B0604020202020204" pitchFamily="34" charset="0"/>
              <a:buChar char="•"/>
            </a:pPr>
            <a:r>
              <a:rPr lang="en-US" sz="1400" b="1" dirty="0"/>
              <a:t>R-squared (R²)</a:t>
            </a:r>
            <a:r>
              <a:rPr lang="en-US" sz="1400" dirty="0"/>
              <a:t>: To understand how much variance in the views is explained by the model.</a:t>
            </a:r>
          </a:p>
          <a:p>
            <a:pPr marL="1143000" lvl="2" indent="-228600">
              <a:buFont typeface="Arial" panose="020B0604020202020204" pitchFamily="34" charset="0"/>
              <a:buChar char="•"/>
            </a:pPr>
            <a:r>
              <a:rPr lang="en-US" sz="1400" b="1" dirty="0"/>
              <a:t>Mean Absolute Error (MAE)</a:t>
            </a:r>
            <a:r>
              <a:rPr lang="en-US" sz="1400" dirty="0"/>
              <a:t>: To measure the average magnitude of the errors in predictions.</a:t>
            </a:r>
          </a:p>
          <a:p>
            <a:pPr marL="1143000" lvl="2" indent="-228600">
              <a:buFont typeface="Arial" panose="020B0604020202020204" pitchFamily="34" charset="0"/>
              <a:buChar char="•"/>
            </a:pPr>
            <a:r>
              <a:rPr lang="en-US" sz="1400" b="1" dirty="0"/>
              <a:t>Root Mean Squared Error (RMSE)</a:t>
            </a:r>
            <a:r>
              <a:rPr lang="en-US" sz="1400" dirty="0"/>
              <a:t>: To emphasize larger errors in prediction.</a:t>
            </a:r>
          </a:p>
          <a:p>
            <a:pPr marL="742950" lvl="1" indent="-285750">
              <a:buFont typeface="Arial" panose="020B0604020202020204" pitchFamily="34" charset="0"/>
              <a:buChar char="•"/>
            </a:pPr>
            <a:r>
              <a:rPr lang="en-US" sz="1400" dirty="0"/>
              <a:t>Compare performance across different models and choose the best one</a:t>
            </a:r>
            <a:r>
              <a:rPr lang="en-US" dirty="0"/>
              <a:t>.</a:t>
            </a:r>
          </a:p>
          <a:p>
            <a:pPr marL="114300" indent="0">
              <a:buNone/>
            </a:pPr>
            <a:endParaRPr lang="en-IN" dirty="0"/>
          </a:p>
        </p:txBody>
      </p:sp>
    </p:spTree>
    <p:extLst>
      <p:ext uri="{BB962C8B-B14F-4D97-AF65-F5344CB8AC3E}">
        <p14:creationId xmlns:p14="http://schemas.microsoft.com/office/powerpoint/2010/main" val="1678095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9909A0-5FA6-FD8C-D0B9-D71E252C829A}"/>
              </a:ext>
            </a:extLst>
          </p:cNvPr>
          <p:cNvSpPr>
            <a:spLocks noGrp="1"/>
          </p:cNvSpPr>
          <p:nvPr>
            <p:ph type="body" idx="1"/>
          </p:nvPr>
        </p:nvSpPr>
        <p:spPr>
          <a:xfrm>
            <a:off x="311700" y="254000"/>
            <a:ext cx="8520600" cy="4470400"/>
          </a:xfrm>
        </p:spPr>
        <p:txBody>
          <a:bodyPr/>
          <a:lstStyle/>
          <a:p>
            <a:pPr marL="114300" indent="0">
              <a:buNone/>
            </a:pPr>
            <a:r>
              <a:rPr lang="en-US" b="1" dirty="0"/>
              <a:t>6.Model Interpretation and Insights:</a:t>
            </a:r>
          </a:p>
          <a:p>
            <a:pPr>
              <a:buFont typeface="Arial" panose="020B0604020202020204" pitchFamily="34" charset="0"/>
              <a:buChar char="•"/>
            </a:pPr>
            <a:r>
              <a:rPr lang="en-US" b="1" dirty="0"/>
              <a:t>Objective</a:t>
            </a:r>
            <a:r>
              <a:rPr lang="en-US" dirty="0"/>
              <a:t>: Provide actionable insights from the model’s output.</a:t>
            </a:r>
          </a:p>
          <a:p>
            <a:pPr>
              <a:buFont typeface="Arial" panose="020B0604020202020204" pitchFamily="34" charset="0"/>
              <a:buChar char="•"/>
            </a:pPr>
            <a:r>
              <a:rPr lang="en-US" b="1" dirty="0"/>
              <a:t>Steps</a:t>
            </a:r>
            <a:r>
              <a:rPr lang="en-US" dirty="0"/>
              <a:t>:</a:t>
            </a:r>
          </a:p>
          <a:p>
            <a:pPr marL="742950" lvl="1" indent="-285750">
              <a:buFont typeface="Arial" panose="020B0604020202020204" pitchFamily="34" charset="0"/>
              <a:buChar char="•"/>
            </a:pPr>
            <a:r>
              <a:rPr lang="en-US" dirty="0"/>
              <a:t>Analyze feature importance to understand which factors contribute the most to view prediction (e.g., speaker popularity, topic tags, talk duration).</a:t>
            </a:r>
          </a:p>
          <a:p>
            <a:pPr marL="742950" lvl="1" indent="-285750">
              <a:buFont typeface="Arial" panose="020B0604020202020204" pitchFamily="34" charset="0"/>
              <a:buChar char="•"/>
            </a:pPr>
            <a:r>
              <a:rPr lang="en-US" dirty="0"/>
              <a:t>Interpret the results to guide business decisions, such as what topics or speakers are likely to generate high engagement.</a:t>
            </a:r>
          </a:p>
          <a:p>
            <a:pPr marL="114300" indent="0">
              <a:buNone/>
            </a:pPr>
            <a:r>
              <a:rPr lang="en-US" b="1" dirty="0"/>
              <a:t>7. Model Deployment:</a:t>
            </a:r>
          </a:p>
          <a:p>
            <a:pPr>
              <a:buFont typeface="Arial" panose="020B0604020202020204" pitchFamily="34" charset="0"/>
              <a:buChar char="•"/>
            </a:pPr>
            <a:r>
              <a:rPr lang="en-US" b="1" dirty="0"/>
              <a:t>Objective</a:t>
            </a:r>
            <a:r>
              <a:rPr lang="en-US" dirty="0"/>
              <a:t>: Implement the model in a real-world environment where it can predict views for new TED Talks.</a:t>
            </a:r>
          </a:p>
          <a:p>
            <a:pPr>
              <a:buFont typeface="Arial" panose="020B0604020202020204" pitchFamily="34" charset="0"/>
              <a:buChar char="•"/>
            </a:pPr>
            <a:r>
              <a:rPr lang="en-US" b="1" dirty="0"/>
              <a:t>Steps</a:t>
            </a:r>
            <a:r>
              <a:rPr lang="en-US" dirty="0"/>
              <a:t>:</a:t>
            </a:r>
          </a:p>
          <a:p>
            <a:pPr marL="742950" lvl="1" indent="-285750">
              <a:buFont typeface="Arial" panose="020B0604020202020204" pitchFamily="34" charset="0"/>
              <a:buChar char="•"/>
            </a:pPr>
            <a:r>
              <a:rPr lang="en-US" dirty="0"/>
              <a:t>Create an API or integrate the model into TED's content management system for automated view predictions.</a:t>
            </a:r>
          </a:p>
          <a:p>
            <a:pPr marL="742950" lvl="1" indent="-285750">
              <a:buFont typeface="Arial" panose="020B0604020202020204" pitchFamily="34" charset="0"/>
              <a:buChar char="•"/>
            </a:pPr>
            <a:r>
              <a:rPr lang="en-US" dirty="0"/>
              <a:t>Set up a dashboard to visualize predictions and track actual view counts over time.</a:t>
            </a:r>
          </a:p>
          <a:p>
            <a:pPr marL="114300" indent="0">
              <a:buNone/>
            </a:pPr>
            <a:endParaRPr lang="en-IN" dirty="0"/>
          </a:p>
        </p:txBody>
      </p:sp>
    </p:spTree>
    <p:extLst>
      <p:ext uri="{BB962C8B-B14F-4D97-AF65-F5344CB8AC3E}">
        <p14:creationId xmlns:p14="http://schemas.microsoft.com/office/powerpoint/2010/main" val="314184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0F2019-E57E-8B4B-36A8-C535C4F57435}"/>
              </a:ext>
            </a:extLst>
          </p:cNvPr>
          <p:cNvSpPr>
            <a:spLocks noGrp="1"/>
          </p:cNvSpPr>
          <p:nvPr>
            <p:ph type="body" idx="1"/>
          </p:nvPr>
        </p:nvSpPr>
        <p:spPr>
          <a:xfrm>
            <a:off x="311700" y="241300"/>
            <a:ext cx="8520600" cy="4327575"/>
          </a:xfrm>
        </p:spPr>
        <p:txBody>
          <a:bodyPr/>
          <a:lstStyle/>
          <a:p>
            <a:pPr marL="114300" indent="0">
              <a:buNone/>
            </a:pPr>
            <a:r>
              <a:rPr lang="en-US" sz="1600" b="1" dirty="0"/>
              <a:t>8. Continuous Monitoring and Model Updates:</a:t>
            </a:r>
          </a:p>
          <a:p>
            <a:pPr>
              <a:buFont typeface="Arial" panose="020B0604020202020204" pitchFamily="34" charset="0"/>
              <a:buChar char="•"/>
            </a:pPr>
            <a:r>
              <a:rPr lang="en-US" sz="1600" b="1" dirty="0"/>
              <a:t>Objective</a:t>
            </a:r>
            <a:r>
              <a:rPr lang="en-US" sz="1600" dirty="0"/>
              <a:t>: Ensure that the model remains accurate and up-to-date.</a:t>
            </a:r>
          </a:p>
          <a:p>
            <a:pPr>
              <a:buFont typeface="Arial" panose="020B0604020202020204" pitchFamily="34" charset="0"/>
              <a:buChar char="•"/>
            </a:pPr>
            <a:r>
              <a:rPr lang="en-US" sz="1600" b="1" dirty="0"/>
              <a:t>Steps</a:t>
            </a:r>
            <a:r>
              <a:rPr lang="en-US" sz="1600" dirty="0"/>
              <a:t>:</a:t>
            </a:r>
          </a:p>
          <a:p>
            <a:pPr marL="742950" lvl="1" indent="-285750">
              <a:buFont typeface="Arial" panose="020B0604020202020204" pitchFamily="34" charset="0"/>
              <a:buChar char="•"/>
            </a:pPr>
            <a:r>
              <a:rPr lang="en-US" sz="1600" dirty="0"/>
              <a:t>Monitor model performance using real-time data.</a:t>
            </a:r>
          </a:p>
          <a:p>
            <a:pPr marL="742950" lvl="1" indent="-285750">
              <a:buFont typeface="Arial" panose="020B0604020202020204" pitchFamily="34" charset="0"/>
              <a:buChar char="•"/>
            </a:pPr>
            <a:r>
              <a:rPr lang="en-US" sz="1600" dirty="0"/>
              <a:t>Retrain the model periodically with new TED Talks data to capture evolving trends.</a:t>
            </a:r>
          </a:p>
          <a:p>
            <a:pPr marL="742950" lvl="1" indent="-285750">
              <a:buFont typeface="Arial" panose="020B0604020202020204" pitchFamily="34" charset="0"/>
              <a:buChar char="•"/>
            </a:pPr>
            <a:r>
              <a:rPr lang="en-US" sz="1600" dirty="0"/>
              <a:t>Adjust the model for seasonality, emerging trends, or significant content changes.</a:t>
            </a:r>
          </a:p>
          <a:p>
            <a:pPr marL="114300" indent="0">
              <a:buNone/>
            </a:pPr>
            <a:endParaRPr lang="en-IN" dirty="0"/>
          </a:p>
        </p:txBody>
      </p:sp>
    </p:spTree>
    <p:extLst>
      <p:ext uri="{BB962C8B-B14F-4D97-AF65-F5344CB8AC3E}">
        <p14:creationId xmlns:p14="http://schemas.microsoft.com/office/powerpoint/2010/main" val="146725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C945-3151-9A9C-3EE9-2A130E9FA668}"/>
              </a:ext>
            </a:extLst>
          </p:cNvPr>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 EDA charts</a:t>
            </a:r>
            <a:endParaRPr lang="en-IN" dirty="0"/>
          </a:p>
        </p:txBody>
      </p:sp>
      <p:pic>
        <p:nvPicPr>
          <p:cNvPr id="5122" name="Picture 2" descr="Predicting TED Talks Popularity | The Official Blog of BigML.com">
            <a:extLst>
              <a:ext uri="{FF2B5EF4-FFF2-40B4-BE49-F238E27FC236}">
                <a16:creationId xmlns:a16="http://schemas.microsoft.com/office/drawing/2014/main" id="{6DD56CA4-1C32-7C87-C911-4DAEB8615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73149"/>
            <a:ext cx="4273742" cy="36253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Box Plot: A Simple but Informative Visualization | by Aaron Chen |  Analytics Vidhya | Medium">
            <a:extLst>
              <a:ext uri="{FF2B5EF4-FFF2-40B4-BE49-F238E27FC236}">
                <a16:creationId xmlns:a16="http://schemas.microsoft.com/office/drawing/2014/main" id="{DE88C36C-1098-AEB1-A3ED-453497EEA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087" y="1017725"/>
            <a:ext cx="3986213" cy="368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05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rrelation heat map. | Download Scientific Diagram">
            <a:extLst>
              <a:ext uri="{FF2B5EF4-FFF2-40B4-BE49-F238E27FC236}">
                <a16:creationId xmlns:a16="http://schemas.microsoft.com/office/drawing/2014/main" id="{196958AE-45F1-9F7E-B516-D126FC694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431800"/>
            <a:ext cx="3094468" cy="409848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Pubs - What Makes a TED Talk Popular?">
            <a:extLst>
              <a:ext uri="{FF2B5EF4-FFF2-40B4-BE49-F238E27FC236}">
                <a16:creationId xmlns:a16="http://schemas.microsoft.com/office/drawing/2014/main" id="{654A9413-2011-1E19-7309-FB731BC77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622" y="431800"/>
            <a:ext cx="4492978" cy="4098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65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ED reaches its billionth video view ...">
            <a:extLst>
              <a:ext uri="{FF2B5EF4-FFF2-40B4-BE49-F238E27FC236}">
                <a16:creationId xmlns:a16="http://schemas.microsoft.com/office/drawing/2014/main" id="{F828F047-7DB6-D405-6062-6D0FB87C6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178" y="711201"/>
            <a:ext cx="5734755" cy="3702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50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46" y="246726"/>
            <a:ext cx="8520600" cy="572700"/>
          </a:xfrm>
        </p:spPr>
        <p:txBody>
          <a:bodyPr/>
          <a:lstStyle/>
          <a:p>
            <a:r>
              <a:rPr lang="en-US" b="1" dirty="0">
                <a:solidFill>
                  <a:schemeClr val="tx1"/>
                </a:solidFill>
              </a:rPr>
              <a:t>Presentation Outline:</a:t>
            </a:r>
            <a:endParaRPr lang="en-US" dirty="0">
              <a:solidFill>
                <a:schemeClr val="tx1"/>
              </a:solidFill>
            </a:endParaRPr>
          </a:p>
        </p:txBody>
      </p:sp>
      <p:sp>
        <p:nvSpPr>
          <p:cNvPr id="3" name="Text Placeholder 2"/>
          <p:cNvSpPr>
            <a:spLocks noGrp="1"/>
          </p:cNvSpPr>
          <p:nvPr>
            <p:ph type="body" idx="1"/>
          </p:nvPr>
        </p:nvSpPr>
        <p:spPr>
          <a:xfrm>
            <a:off x="458846" y="749417"/>
            <a:ext cx="8520600" cy="4394083"/>
          </a:xfrm>
        </p:spPr>
        <p:txBody>
          <a:bodyPr/>
          <a:lstStyle/>
          <a:p>
            <a:pPr>
              <a:buClr>
                <a:srgbClr val="002060"/>
              </a:buClr>
              <a:buFont typeface="Arial" pitchFamily="34" charset="0"/>
              <a:buChar char="•"/>
            </a:pPr>
            <a:r>
              <a:rPr lang="en-US" dirty="0">
                <a:solidFill>
                  <a:schemeClr val="tx1"/>
                </a:solidFill>
              </a:rPr>
              <a:t> Industry overview</a:t>
            </a:r>
          </a:p>
          <a:p>
            <a:pPr>
              <a:buClr>
                <a:srgbClr val="002060"/>
              </a:buClr>
              <a:buFont typeface="Arial" pitchFamily="34" charset="0"/>
              <a:buChar char="•"/>
            </a:pPr>
            <a:r>
              <a:rPr lang="en-US" dirty="0">
                <a:solidFill>
                  <a:schemeClr val="tx1"/>
                </a:solidFill>
                <a:latin typeface="Arial" panose="020B0604020202020204" pitchFamily="34" charset="0"/>
                <a:cs typeface="Arial" panose="020B0604020202020204" pitchFamily="34" charset="0"/>
              </a:rPr>
              <a:t> Problem Statement</a:t>
            </a:r>
          </a:p>
          <a:p>
            <a:pPr>
              <a:buClr>
                <a:srgbClr val="002060"/>
              </a:buClr>
              <a:buFont typeface="Arial" pitchFamily="34" charset="0"/>
              <a:buChar char="•"/>
            </a:pPr>
            <a:r>
              <a:rPr lang="en-US" dirty="0">
                <a:solidFill>
                  <a:schemeClr val="tx1"/>
                </a:solidFill>
                <a:latin typeface="Arial" panose="020B0604020202020204" pitchFamily="34" charset="0"/>
                <a:cs typeface="Arial" panose="020B0604020202020204" pitchFamily="34" charset="0"/>
              </a:rPr>
              <a:t> Project Objective</a:t>
            </a:r>
          </a:p>
          <a:p>
            <a:pPr>
              <a:buClr>
                <a:srgbClr val="002060"/>
              </a:buClr>
              <a:buFont typeface="Arial" pitchFamily="34" charset="0"/>
              <a:buChar char="•"/>
            </a:pPr>
            <a:r>
              <a:rPr lang="en-US" dirty="0">
                <a:solidFill>
                  <a:schemeClr val="tx1"/>
                </a:solidFill>
                <a:latin typeface="Arial" panose="020B0604020202020204" pitchFamily="34" charset="0"/>
                <a:cs typeface="Arial" panose="020B0604020202020204" pitchFamily="34" charset="0"/>
              </a:rPr>
              <a:t> Exploring the dataset</a:t>
            </a:r>
          </a:p>
          <a:p>
            <a:pPr>
              <a:buClr>
                <a:srgbClr val="002060"/>
              </a:buClr>
              <a:buFont typeface="Arial" pitchFamily="34" charset="0"/>
              <a:buChar char="•"/>
            </a:pPr>
            <a:r>
              <a:rPr lang="en-US" dirty="0">
                <a:solidFill>
                  <a:schemeClr val="tx1"/>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plan of action</a:t>
            </a:r>
          </a:p>
          <a:p>
            <a:pPr>
              <a:buClr>
                <a:srgbClr val="002060"/>
              </a:buClr>
              <a:buFont typeface="Arial" pitchFamily="34" charset="0"/>
              <a:buChar char="•"/>
            </a:pPr>
            <a:r>
              <a:rPr lang="en-US" dirty="0">
                <a:solidFill>
                  <a:schemeClr val="tx1"/>
                </a:solidFill>
                <a:latin typeface="Arial" panose="020B0604020202020204" pitchFamily="34" charset="0"/>
                <a:cs typeface="Arial" panose="020B0604020202020204" pitchFamily="34" charset="0"/>
              </a:rPr>
              <a:t>Step</a:t>
            </a:r>
            <a:r>
              <a:rPr lang="en-US" dirty="0">
                <a:latin typeface="Arial" panose="020B0604020202020204" pitchFamily="34" charset="0"/>
                <a:cs typeface="Arial" panose="020B0604020202020204" pitchFamily="34" charset="0"/>
              </a:rPr>
              <a:t> by step of thought process and approach</a:t>
            </a:r>
            <a:endParaRPr lang="en-US" dirty="0">
              <a:solidFill>
                <a:schemeClr val="tx1"/>
              </a:solidFill>
              <a:latin typeface="Arial" panose="020B0604020202020204" pitchFamily="34" charset="0"/>
              <a:cs typeface="Arial" panose="020B0604020202020204" pitchFamily="34" charset="0"/>
            </a:endParaRPr>
          </a:p>
          <a:p>
            <a:pPr>
              <a:buClr>
                <a:srgbClr val="002060"/>
              </a:buClr>
              <a:buFont typeface="Arial" pitchFamily="34" charset="0"/>
              <a:buChar char="•"/>
            </a:pPr>
            <a:r>
              <a:rPr lang="en-US" dirty="0">
                <a:solidFill>
                  <a:schemeClr val="tx1"/>
                </a:solidFill>
                <a:latin typeface="Arial" panose="020B0604020202020204" pitchFamily="34" charset="0"/>
                <a:cs typeface="Arial" panose="020B0604020202020204" pitchFamily="34" charset="0"/>
              </a:rPr>
              <a:t> EDA CHARTS</a:t>
            </a:r>
          </a:p>
          <a:p>
            <a:pPr>
              <a:buClr>
                <a:srgbClr val="002060"/>
              </a:buClr>
              <a:buFont typeface="Arial" pitchFamily="34" charset="0"/>
              <a:buChar char="•"/>
            </a:pPr>
            <a:r>
              <a:rPr lang="en-US" sz="1800" dirty="0">
                <a:solidFill>
                  <a:schemeClr val="tx1"/>
                </a:solidFill>
              </a:rPr>
              <a:t>Histogram of data</a:t>
            </a:r>
          </a:p>
          <a:p>
            <a:pPr>
              <a:buClr>
                <a:srgbClr val="002060"/>
              </a:buClr>
              <a:buFont typeface="Arial" pitchFamily="34" charset="0"/>
              <a:buChar char="•"/>
            </a:pPr>
            <a:r>
              <a:rPr lang="en-US" sz="1800" dirty="0">
                <a:solidFill>
                  <a:schemeClr val="tx1"/>
                </a:solidFill>
              </a:rPr>
              <a:t>Correlation matrix</a:t>
            </a:r>
          </a:p>
          <a:p>
            <a:pPr>
              <a:buClr>
                <a:srgbClr val="002060"/>
              </a:buClr>
              <a:buFont typeface="Arial" pitchFamily="34" charset="0"/>
              <a:buChar char="•"/>
            </a:pPr>
            <a:r>
              <a:rPr lang="en-US" sz="1800" dirty="0">
                <a:solidFill>
                  <a:schemeClr val="tx1"/>
                </a:solidFill>
              </a:rPr>
              <a:t>Boxplot , linear regression  plot , scatter plot’s</a:t>
            </a:r>
          </a:p>
          <a:p>
            <a:pPr>
              <a:buClr>
                <a:srgbClr val="002060"/>
              </a:buClr>
              <a:buFont typeface="Arial" pitchFamily="34" charset="0"/>
              <a:buChar char="•"/>
            </a:pPr>
            <a:r>
              <a:rPr lang="en-US" sz="1800" dirty="0">
                <a:solidFill>
                  <a:schemeClr val="tx1"/>
                </a:solidFill>
              </a:rPr>
              <a:t>Data Processing</a:t>
            </a:r>
          </a:p>
          <a:p>
            <a:pPr>
              <a:buClr>
                <a:srgbClr val="002060"/>
              </a:buClr>
              <a:buFont typeface="Arial" pitchFamily="34" charset="0"/>
              <a:buChar char="•"/>
            </a:pPr>
            <a:r>
              <a:rPr lang="en-US" sz="1800" dirty="0">
                <a:solidFill>
                  <a:schemeClr val="tx1"/>
                </a:solidFill>
              </a:rPr>
              <a:t>Data splitting AND MODELS</a:t>
            </a:r>
          </a:p>
          <a:p>
            <a:pPr>
              <a:buClr>
                <a:srgbClr val="002060"/>
              </a:buClr>
              <a:buFont typeface="Arial" pitchFamily="34" charset="0"/>
              <a:buChar char="•"/>
            </a:pPr>
            <a:r>
              <a:rPr lang="en-US" dirty="0">
                <a:solidFill>
                  <a:schemeClr val="tx1"/>
                </a:solidFill>
                <a:latin typeface="Arial" panose="020B0604020202020204" pitchFamily="34" charset="0"/>
                <a:cs typeface="Arial" panose="020B0604020202020204" pitchFamily="34" charset="0"/>
              </a:rPr>
              <a:t> IMPROVEMENTS DUE TO HYPERPARAMETER TUNING</a:t>
            </a:r>
          </a:p>
          <a:p>
            <a:pPr>
              <a:buClr>
                <a:srgbClr val="002060"/>
              </a:buClr>
              <a:buFont typeface="Arial" pitchFamily="34" charset="0"/>
              <a:buChar char="•"/>
            </a:pPr>
            <a:r>
              <a:rPr lang="en-US" dirty="0">
                <a:latin typeface="Arial" panose="020B0604020202020204" pitchFamily="34" charset="0"/>
                <a:cs typeface="Arial" panose="020B0604020202020204" pitchFamily="34" charset="0"/>
              </a:rPr>
              <a:t>RESULT</a:t>
            </a:r>
            <a:endParaRPr lang="en-US" dirty="0">
              <a:solidFill>
                <a:schemeClr val="tx1"/>
              </a:solidFill>
              <a:latin typeface="Arial" panose="020B0604020202020204" pitchFamily="34" charset="0"/>
              <a:cs typeface="Arial" panose="020B0604020202020204" pitchFamily="34" charset="0"/>
            </a:endParaRPr>
          </a:p>
          <a:p>
            <a:pPr>
              <a:buClr>
                <a:srgbClr val="002060"/>
              </a:buClr>
              <a:buFont typeface="Arial" pitchFamily="34" charset="0"/>
              <a:buChar char="•"/>
            </a:pPr>
            <a:r>
              <a:rPr lang="en-US" dirty="0">
                <a:solidFill>
                  <a:schemeClr val="tx1"/>
                </a:solidFill>
                <a:latin typeface="Arial" panose="020B0604020202020204" pitchFamily="34" charset="0"/>
                <a:cs typeface="Arial" panose="020B0604020202020204" pitchFamily="34" charset="0"/>
              </a:rPr>
              <a:t> Conclusion</a:t>
            </a:r>
          </a:p>
        </p:txBody>
      </p:sp>
    </p:spTree>
    <p:extLst>
      <p:ext uri="{BB962C8B-B14F-4D97-AF65-F5344CB8AC3E}">
        <p14:creationId xmlns:p14="http://schemas.microsoft.com/office/powerpoint/2010/main" val="121282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4290"/>
            <a:ext cx="8520600" cy="525517"/>
          </a:xfrm>
        </p:spPr>
        <p:txBody>
          <a:bodyPr/>
          <a:lstStyle/>
          <a:p>
            <a:r>
              <a:rPr lang="en-US" dirty="0"/>
              <a:t>data preprocessing methods  </a:t>
            </a:r>
          </a:p>
        </p:txBody>
      </p:sp>
      <p:sp>
        <p:nvSpPr>
          <p:cNvPr id="3" name="Text Placeholder 2"/>
          <p:cNvSpPr>
            <a:spLocks noGrp="1"/>
          </p:cNvSpPr>
          <p:nvPr>
            <p:ph type="body" idx="1"/>
          </p:nvPr>
        </p:nvSpPr>
        <p:spPr>
          <a:xfrm>
            <a:off x="311700" y="935422"/>
            <a:ext cx="8520600" cy="4078012"/>
          </a:xfrm>
        </p:spPr>
        <p:txBody>
          <a:bodyPr/>
          <a:lstStyle/>
          <a:p>
            <a:pPr marL="114300" indent="0">
              <a:buNone/>
            </a:pPr>
            <a:r>
              <a:rPr lang="en-US" sz="1800" b="1" dirty="0"/>
              <a:t>Data Wrangling</a:t>
            </a:r>
          </a:p>
          <a:p>
            <a:r>
              <a:rPr lang="en-US" dirty="0"/>
              <a:t>Data wrangling (or data cleaning) is the process of preparing raw data into a usable format. It involves handling missing values, removing inconsistencies, and correcting data errors.</a:t>
            </a:r>
          </a:p>
          <a:p>
            <a:r>
              <a:rPr lang="en-US" b="1" dirty="0"/>
              <a:t>Steps Involved:</a:t>
            </a:r>
          </a:p>
          <a:p>
            <a:pPr marL="114300" indent="0">
              <a:buNone/>
            </a:pPr>
            <a:r>
              <a:rPr lang="en-US" b="1" dirty="0"/>
              <a:t>a. Handling Missing Data:</a:t>
            </a:r>
            <a:endParaRPr lang="en-US" dirty="0"/>
          </a:p>
          <a:p>
            <a:pPr>
              <a:buFont typeface="Arial" panose="020B0604020202020204" pitchFamily="34" charset="0"/>
              <a:buChar char="•"/>
            </a:pPr>
            <a:r>
              <a:rPr lang="en-US" b="1" dirty="0"/>
              <a:t>Objective</a:t>
            </a:r>
            <a:r>
              <a:rPr lang="en-US" dirty="0"/>
              <a:t>: Ensure that missing values do not disrupt the prediction model.</a:t>
            </a:r>
          </a:p>
          <a:p>
            <a:pPr>
              <a:buFont typeface="Arial" panose="020B0604020202020204" pitchFamily="34" charset="0"/>
              <a:buChar char="•"/>
            </a:pPr>
            <a:r>
              <a:rPr lang="en-US" b="1" dirty="0"/>
              <a:t>Approach</a:t>
            </a:r>
            <a:r>
              <a:rPr lang="en-US" dirty="0"/>
              <a:t>:</a:t>
            </a:r>
          </a:p>
          <a:p>
            <a:pPr marL="742950" lvl="1" indent="-285750">
              <a:buFont typeface="Arial" panose="020B0604020202020204" pitchFamily="34" charset="0"/>
              <a:buChar char="•"/>
            </a:pPr>
            <a:r>
              <a:rPr lang="en-US" b="1" dirty="0"/>
              <a:t>Dropping missing values</a:t>
            </a:r>
            <a:r>
              <a:rPr lang="en-US" dirty="0"/>
              <a:t>: If certain rows have missing data in non-critical columns, we can drop them.</a:t>
            </a:r>
          </a:p>
          <a:p>
            <a:pPr marL="742950" lvl="1" indent="-285750">
              <a:buFont typeface="Arial" panose="020B0604020202020204" pitchFamily="34" charset="0"/>
              <a:buChar char="•"/>
            </a:pPr>
            <a:r>
              <a:rPr lang="en-US" b="1" dirty="0"/>
              <a:t>Imputing missing values</a:t>
            </a:r>
            <a:r>
              <a:rPr lang="en-US" dirty="0"/>
              <a:t>: For numerical features (e.g., "talk duration"), missing values can be replaced with the median or mean. For categorical features (e.g., "topic tags"), the mode or a special "unknown" category can be used.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98771A-3821-4E80-2A02-3CF01EDA1C24}"/>
              </a:ext>
            </a:extLst>
          </p:cNvPr>
          <p:cNvSpPr>
            <a:spLocks noGrp="1"/>
          </p:cNvSpPr>
          <p:nvPr>
            <p:ph type="body" idx="1"/>
          </p:nvPr>
        </p:nvSpPr>
        <p:spPr>
          <a:xfrm>
            <a:off x="311700" y="480060"/>
            <a:ext cx="8520600" cy="4088815"/>
          </a:xfrm>
        </p:spPr>
        <p:txBody>
          <a:bodyPr/>
          <a:lstStyle/>
          <a:p>
            <a:r>
              <a:rPr lang="en-US" b="1" dirty="0"/>
              <a:t>b. Handling Duplicates:</a:t>
            </a:r>
            <a:endParaRPr lang="en-US" dirty="0"/>
          </a:p>
          <a:p>
            <a:pPr>
              <a:buFont typeface="Arial" panose="020B0604020202020204" pitchFamily="34" charset="0"/>
              <a:buChar char="•"/>
            </a:pPr>
            <a:r>
              <a:rPr lang="en-US" b="1" dirty="0"/>
              <a:t>Objective</a:t>
            </a:r>
            <a:r>
              <a:rPr lang="en-US" dirty="0"/>
              <a:t>: Ensure there are no duplicate entries in the dataset.</a:t>
            </a:r>
          </a:p>
          <a:p>
            <a:pPr>
              <a:buFont typeface="Arial" panose="020B0604020202020204" pitchFamily="34" charset="0"/>
              <a:buChar char="•"/>
            </a:pPr>
            <a:r>
              <a:rPr lang="en-US" b="1" dirty="0"/>
              <a:t>Approach</a:t>
            </a:r>
            <a:r>
              <a:rPr lang="en-US" dirty="0"/>
              <a:t>: Remove any duplicate rows to avoid data redundancy, which can skew the model’s learning.</a:t>
            </a:r>
          </a:p>
          <a:p>
            <a:r>
              <a:rPr lang="en-US" b="1" dirty="0"/>
              <a:t>c. Correcting Inconsistent Data:</a:t>
            </a:r>
            <a:endParaRPr lang="en-US" dirty="0"/>
          </a:p>
          <a:p>
            <a:pPr>
              <a:buFont typeface="Arial" panose="020B0604020202020204" pitchFamily="34" charset="0"/>
              <a:buChar char="•"/>
            </a:pPr>
            <a:r>
              <a:rPr lang="en-US" b="1" dirty="0"/>
              <a:t>Objective</a:t>
            </a:r>
            <a:r>
              <a:rPr lang="en-US" dirty="0"/>
              <a:t>: Fix inconsistencies in categorical variables (e.g., inconsistent spelling of speaker names or topic tags).</a:t>
            </a:r>
          </a:p>
          <a:p>
            <a:pPr>
              <a:buFont typeface="Arial" panose="020B0604020202020204" pitchFamily="34" charset="0"/>
              <a:buChar char="•"/>
            </a:pPr>
            <a:r>
              <a:rPr lang="en-US" b="1" dirty="0"/>
              <a:t>Approach</a:t>
            </a:r>
            <a:r>
              <a:rPr lang="en-US" dirty="0"/>
              <a:t>: Standardize spelling, capitalization, and formatting for categorical columns like "speaker name," "topic," and "event."</a:t>
            </a:r>
          </a:p>
          <a:p>
            <a:r>
              <a:rPr lang="en-US" b="1" dirty="0"/>
              <a:t>d. Outlier Detection and Treatment:</a:t>
            </a:r>
            <a:endParaRPr lang="en-US" dirty="0"/>
          </a:p>
          <a:p>
            <a:pPr>
              <a:buFont typeface="Arial" panose="020B0604020202020204" pitchFamily="34" charset="0"/>
              <a:buChar char="•"/>
            </a:pPr>
            <a:r>
              <a:rPr lang="en-US" b="1" dirty="0"/>
              <a:t>Objective</a:t>
            </a:r>
            <a:r>
              <a:rPr lang="en-US" dirty="0"/>
              <a:t>: Identify outliers in numerical features like "views" and "duration" that might disproportionately affect the model.</a:t>
            </a:r>
          </a:p>
          <a:p>
            <a:pPr>
              <a:buFont typeface="Arial" panose="020B0604020202020204" pitchFamily="34" charset="0"/>
              <a:buChar char="•"/>
            </a:pPr>
            <a:r>
              <a:rPr lang="en-US" b="1" dirty="0" err="1"/>
              <a:t>Approach</a:t>
            </a:r>
            <a:r>
              <a:rPr lang="en-US" dirty="0" err="1"/>
              <a:t>:Use</a:t>
            </a:r>
            <a:r>
              <a:rPr lang="en-US" dirty="0"/>
              <a:t> boxplots or z-scores to detect outliers.</a:t>
            </a:r>
          </a:p>
          <a:p>
            <a:pPr>
              <a:buFont typeface="Arial" panose="020B0604020202020204" pitchFamily="34" charset="0"/>
              <a:buChar char="•"/>
            </a:pPr>
            <a:r>
              <a:rPr lang="en-US" dirty="0"/>
              <a:t>Depending on the analysis, outliers can be capped, transformed, or removed if they are anomalies.</a:t>
            </a:r>
          </a:p>
          <a:p>
            <a:pPr marL="114300" indent="0">
              <a:buNone/>
            </a:pPr>
            <a:endParaRPr lang="en-IN" dirty="0"/>
          </a:p>
        </p:txBody>
      </p:sp>
    </p:spTree>
    <p:extLst>
      <p:ext uri="{BB962C8B-B14F-4D97-AF65-F5344CB8AC3E}">
        <p14:creationId xmlns:p14="http://schemas.microsoft.com/office/powerpoint/2010/main" val="146684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D48BA2-1F33-0AEE-1CC0-F581C17D93D9}"/>
              </a:ext>
            </a:extLst>
          </p:cNvPr>
          <p:cNvSpPr>
            <a:spLocks noGrp="1"/>
          </p:cNvSpPr>
          <p:nvPr>
            <p:ph type="body" idx="1"/>
          </p:nvPr>
        </p:nvSpPr>
        <p:spPr>
          <a:xfrm>
            <a:off x="311700" y="320040"/>
            <a:ext cx="8520600" cy="4248835"/>
          </a:xfrm>
        </p:spPr>
        <p:txBody>
          <a:bodyPr/>
          <a:lstStyle/>
          <a:p>
            <a:pPr marL="114300" indent="0">
              <a:buNone/>
            </a:pPr>
            <a:r>
              <a:rPr lang="en-US" sz="1800" b="1" dirty="0"/>
              <a:t>2. Feature Engineering</a:t>
            </a:r>
          </a:p>
          <a:p>
            <a:r>
              <a:rPr lang="en-US" dirty="0"/>
              <a:t>Feature engineering is the process of creating new features or transforming existing ones to improve the predictive power of the model. For TED Talks view prediction, this step is vital to extract useful information from the available data.</a:t>
            </a:r>
          </a:p>
          <a:p>
            <a:r>
              <a:rPr lang="en-US" b="1" dirty="0"/>
              <a:t>Steps Involved:</a:t>
            </a:r>
          </a:p>
          <a:p>
            <a:pPr marL="114300" indent="0">
              <a:buNone/>
            </a:pPr>
            <a:r>
              <a:rPr lang="en-US" b="1" dirty="0"/>
              <a:t>a. Date Features:</a:t>
            </a:r>
            <a:endParaRPr lang="en-US" dirty="0"/>
          </a:p>
          <a:p>
            <a:pPr marL="114300" indent="0">
              <a:buNone/>
            </a:pPr>
            <a:r>
              <a:rPr lang="en-US" dirty="0"/>
              <a:t>b. Text Preprocessing for NLP</a:t>
            </a:r>
          </a:p>
          <a:p>
            <a:pPr marL="114300" indent="0">
              <a:buNone/>
            </a:pPr>
            <a:r>
              <a:rPr lang="en-IN" dirty="0"/>
              <a:t>c. Popularity Metrics</a:t>
            </a:r>
          </a:p>
          <a:p>
            <a:pPr marL="114300" indent="0">
              <a:buNone/>
            </a:pPr>
            <a:r>
              <a:rPr lang="en-IN" dirty="0"/>
              <a:t>d. Audience Engagement Features</a:t>
            </a:r>
          </a:p>
          <a:p>
            <a:pPr marL="114300" indent="0">
              <a:buNone/>
            </a:pPr>
            <a:r>
              <a:rPr lang="en-IN" dirty="0"/>
              <a:t>e. Feature Transformation</a:t>
            </a:r>
          </a:p>
          <a:p>
            <a:pPr marL="114300" indent="0">
              <a:buNone/>
            </a:pPr>
            <a:r>
              <a:rPr lang="en-IN" dirty="0"/>
              <a:t>f. Categorical Encoding</a:t>
            </a:r>
          </a:p>
          <a:p>
            <a:pPr marL="114300" indent="0">
              <a:buNone/>
            </a:pPr>
            <a:endParaRPr lang="en-IN" dirty="0"/>
          </a:p>
        </p:txBody>
      </p:sp>
    </p:spTree>
    <p:extLst>
      <p:ext uri="{BB962C8B-B14F-4D97-AF65-F5344CB8AC3E}">
        <p14:creationId xmlns:p14="http://schemas.microsoft.com/office/powerpoint/2010/main" val="2443686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31C742-8327-11D4-875E-A360D6BA3D26}"/>
              </a:ext>
            </a:extLst>
          </p:cNvPr>
          <p:cNvSpPr>
            <a:spLocks noGrp="1"/>
          </p:cNvSpPr>
          <p:nvPr>
            <p:ph type="body" idx="1"/>
          </p:nvPr>
        </p:nvSpPr>
        <p:spPr>
          <a:xfrm>
            <a:off x="311150" y="354013"/>
            <a:ext cx="8521700" cy="4214812"/>
          </a:xfrm>
        </p:spPr>
        <p:txBody>
          <a:bodyPr/>
          <a:lstStyle/>
          <a:p>
            <a:pPr marL="114300" indent="0">
              <a:buNone/>
            </a:pPr>
            <a:r>
              <a:rPr lang="en-US" sz="2400" b="1" dirty="0"/>
              <a:t>Reasons for Data Splitting</a:t>
            </a:r>
          </a:p>
          <a:p>
            <a:r>
              <a:rPr lang="en-US" sz="1600" dirty="0"/>
              <a:t>Data splitting is a critical step in machine learning to ensure that the model is trained effectively and evaluated properly. It involves dividing the available dataset into subsets, typically </a:t>
            </a:r>
            <a:r>
              <a:rPr lang="en-US" sz="1600" b="1" dirty="0"/>
              <a:t>training</a:t>
            </a:r>
            <a:r>
              <a:rPr lang="en-US" sz="1600" dirty="0"/>
              <a:t>, </a:t>
            </a:r>
            <a:r>
              <a:rPr lang="en-US" sz="1600" b="1" dirty="0"/>
              <a:t>validation</a:t>
            </a:r>
            <a:r>
              <a:rPr lang="en-US" sz="1600" dirty="0"/>
              <a:t>, and </a:t>
            </a:r>
            <a:r>
              <a:rPr lang="en-US" sz="1600" b="1" dirty="0"/>
              <a:t>testing</a:t>
            </a:r>
            <a:r>
              <a:rPr lang="en-US" sz="1600" dirty="0"/>
              <a:t> sets. This helps to prevent overfitting and ensures that the model can generalize well to new, unseen data.</a:t>
            </a:r>
          </a:p>
          <a:p>
            <a:pPr marL="114300" indent="0">
              <a:buNone/>
            </a:pPr>
            <a:endParaRPr lang="en-US" sz="1600" dirty="0"/>
          </a:p>
          <a:p>
            <a:r>
              <a:rPr lang="en-US" b="1" dirty="0"/>
              <a:t>Typical Data Splitting Approach:</a:t>
            </a:r>
          </a:p>
          <a:p>
            <a:pPr>
              <a:buFont typeface="Arial" panose="020B0604020202020204" pitchFamily="34" charset="0"/>
              <a:buChar char="•"/>
            </a:pPr>
            <a:r>
              <a:rPr lang="en-US" b="1" dirty="0"/>
              <a:t>Training Set (70-80%)</a:t>
            </a:r>
            <a:r>
              <a:rPr lang="en-US" dirty="0"/>
              <a:t>: Used to train the model.</a:t>
            </a:r>
          </a:p>
          <a:p>
            <a:pPr>
              <a:buFont typeface="Arial" panose="020B0604020202020204" pitchFamily="34" charset="0"/>
              <a:buChar char="•"/>
            </a:pPr>
            <a:r>
              <a:rPr lang="en-US" b="1" dirty="0"/>
              <a:t>Testing Set (20-30%)</a:t>
            </a:r>
            <a:r>
              <a:rPr lang="en-US" dirty="0"/>
              <a:t>: Used to evaluate the model's performance.</a:t>
            </a:r>
          </a:p>
          <a:p>
            <a:pPr>
              <a:buFont typeface="Arial" panose="020B0604020202020204" pitchFamily="34" charset="0"/>
              <a:buChar char="•"/>
            </a:pPr>
            <a:r>
              <a:rPr lang="en-US" b="1" dirty="0"/>
              <a:t>Validation Set (Optional, 10-15%)</a:t>
            </a:r>
            <a:r>
              <a:rPr lang="en-US" dirty="0"/>
              <a:t>: Used for hyperparameter tuning and model selection.</a:t>
            </a:r>
          </a:p>
          <a:p>
            <a:pPr marL="114300" indent="0">
              <a:buNone/>
            </a:pPr>
            <a:endParaRPr lang="en-IN" dirty="0"/>
          </a:p>
        </p:txBody>
      </p:sp>
    </p:spTree>
    <p:extLst>
      <p:ext uri="{BB962C8B-B14F-4D97-AF65-F5344CB8AC3E}">
        <p14:creationId xmlns:p14="http://schemas.microsoft.com/office/powerpoint/2010/main" val="69325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357E2A-A8E1-04B7-689F-98B5B85019DF}"/>
              </a:ext>
            </a:extLst>
          </p:cNvPr>
          <p:cNvSpPr>
            <a:spLocks noGrp="1"/>
          </p:cNvSpPr>
          <p:nvPr>
            <p:ph type="body" idx="1"/>
          </p:nvPr>
        </p:nvSpPr>
        <p:spPr>
          <a:xfrm>
            <a:off x="311700" y="81024"/>
            <a:ext cx="8520600" cy="4487852"/>
          </a:xfrm>
        </p:spPr>
        <p:txBody>
          <a:bodyPr/>
          <a:lstStyle/>
          <a:p>
            <a:pPr marL="114300" indent="0">
              <a:buNone/>
            </a:pPr>
            <a:r>
              <a:rPr lang="en-US" sz="2400" b="1" dirty="0"/>
              <a:t>Models Used in TED Talks View Prediction</a:t>
            </a:r>
          </a:p>
          <a:p>
            <a:r>
              <a:rPr lang="en-US" dirty="0"/>
              <a:t>For predicting the number of views on TED Talks, a variety of machine learning models can be used, ranging from basic regression models to more complex ensemble methods.</a:t>
            </a:r>
          </a:p>
          <a:p>
            <a:pPr marL="114300" indent="0">
              <a:buNone/>
            </a:pPr>
            <a:endParaRPr lang="en-IN" dirty="0"/>
          </a:p>
        </p:txBody>
      </p:sp>
      <p:pic>
        <p:nvPicPr>
          <p:cNvPr id="5" name="Picture 4">
            <a:extLst>
              <a:ext uri="{FF2B5EF4-FFF2-40B4-BE49-F238E27FC236}">
                <a16:creationId xmlns:a16="http://schemas.microsoft.com/office/drawing/2014/main" id="{CE30D503-4932-DF58-7418-BB91435BB090}"/>
              </a:ext>
            </a:extLst>
          </p:cNvPr>
          <p:cNvPicPr>
            <a:picLocks noChangeAspect="1"/>
          </p:cNvPicPr>
          <p:nvPr/>
        </p:nvPicPr>
        <p:blipFill>
          <a:blip r:embed="rId2"/>
          <a:stretch>
            <a:fillRect/>
          </a:stretch>
        </p:blipFill>
        <p:spPr>
          <a:xfrm>
            <a:off x="1156811" y="1493134"/>
            <a:ext cx="6830378" cy="3569341"/>
          </a:xfrm>
          <a:prstGeom prst="rect">
            <a:avLst/>
          </a:prstGeom>
        </p:spPr>
      </p:pic>
    </p:spTree>
    <p:extLst>
      <p:ext uri="{BB962C8B-B14F-4D97-AF65-F5344CB8AC3E}">
        <p14:creationId xmlns:p14="http://schemas.microsoft.com/office/powerpoint/2010/main" val="3814754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31F6-952B-5C39-2711-9676D217F4E7}"/>
              </a:ext>
            </a:extLst>
          </p:cNvPr>
          <p:cNvSpPr>
            <a:spLocks noGrp="1"/>
          </p:cNvSpPr>
          <p:nvPr>
            <p:ph type="title"/>
          </p:nvPr>
        </p:nvSpPr>
        <p:spPr>
          <a:xfrm>
            <a:off x="219102" y="132509"/>
            <a:ext cx="8520600" cy="572700"/>
          </a:xfrm>
        </p:spPr>
        <p:txBody>
          <a:bodyPr/>
          <a:lstStyle/>
          <a:p>
            <a:r>
              <a:rPr lang="en-US" dirty="0"/>
              <a:t>Significant Improvements Due to Hyperparameter Tuning :-</a:t>
            </a:r>
            <a:endParaRPr lang="en-IN" dirty="0"/>
          </a:p>
        </p:txBody>
      </p:sp>
      <p:sp>
        <p:nvSpPr>
          <p:cNvPr id="3" name="Text Placeholder 2">
            <a:extLst>
              <a:ext uri="{FF2B5EF4-FFF2-40B4-BE49-F238E27FC236}">
                <a16:creationId xmlns:a16="http://schemas.microsoft.com/office/drawing/2014/main" id="{20F42B5D-D7EF-7CC7-7D49-418BEB2EA119}"/>
              </a:ext>
            </a:extLst>
          </p:cNvPr>
          <p:cNvSpPr>
            <a:spLocks noGrp="1"/>
          </p:cNvSpPr>
          <p:nvPr>
            <p:ph type="body" idx="1"/>
          </p:nvPr>
        </p:nvSpPr>
        <p:spPr/>
        <p:txBody>
          <a:bodyPr/>
          <a:lstStyle/>
          <a:p>
            <a:pPr>
              <a:buAutoNum type="arabicPeriod"/>
            </a:pPr>
            <a:r>
              <a:rPr lang="en-US" b="1" dirty="0"/>
              <a:t>Improvement in Model Accuracy</a:t>
            </a:r>
          </a:p>
          <a:p>
            <a:pPr>
              <a:buAutoNum type="arabicPeriod" startAt="2"/>
            </a:pPr>
            <a:r>
              <a:rPr lang="en-IN" b="1" dirty="0"/>
              <a:t>Reduction in Overfitting</a:t>
            </a:r>
          </a:p>
          <a:p>
            <a:pPr>
              <a:buAutoNum type="arabicPeriod" startAt="2"/>
            </a:pPr>
            <a:r>
              <a:rPr lang="en-US" b="1" dirty="0"/>
              <a:t>Faster Convergence and Training Time</a:t>
            </a:r>
          </a:p>
          <a:p>
            <a:pPr>
              <a:buAutoNum type="arabicPeriod" startAt="2"/>
            </a:pPr>
            <a:r>
              <a:rPr lang="en-US" dirty="0"/>
              <a:t>Improved Feature Importance and Interpretability</a:t>
            </a:r>
            <a:endParaRPr lang="en-US" b="1" dirty="0"/>
          </a:p>
          <a:p>
            <a:pPr>
              <a:buAutoNum type="arabicPeriod" startAt="2"/>
            </a:pPr>
            <a:r>
              <a:rPr lang="en-US" dirty="0"/>
              <a:t>Better Control Over Bias-Variance Trade-off</a:t>
            </a:r>
            <a:endParaRPr lang="en-US" b="1" dirty="0"/>
          </a:p>
          <a:p>
            <a:pPr>
              <a:buAutoNum type="arabicPeriod" startAt="2"/>
            </a:pPr>
            <a:r>
              <a:rPr lang="en-IN" dirty="0"/>
              <a:t>Optimization of Resource Utilization</a:t>
            </a:r>
            <a:endParaRPr lang="en-US" b="1" dirty="0"/>
          </a:p>
          <a:p>
            <a:pPr marL="114300" indent="0">
              <a:buNone/>
            </a:pPr>
            <a:r>
              <a:rPr lang="en-US" dirty="0"/>
              <a:t>Hyperparameter tuning in TED Talks view prediction leads to significant improvements in:</a:t>
            </a:r>
          </a:p>
          <a:p>
            <a:pPr>
              <a:buFont typeface="Arial" panose="020B0604020202020204" pitchFamily="34" charset="0"/>
              <a:buChar char="•"/>
            </a:pPr>
            <a:r>
              <a:rPr lang="en-US" b="1" dirty="0"/>
              <a:t>Predictive accuracy</a:t>
            </a:r>
            <a:r>
              <a:rPr lang="en-US" dirty="0"/>
              <a:t>: Better model performance on unseen data by reducing overfitting and improving generalization.</a:t>
            </a:r>
          </a:p>
          <a:p>
            <a:pPr>
              <a:buFont typeface="Arial" panose="020B0604020202020204" pitchFamily="34" charset="0"/>
              <a:buChar char="•"/>
            </a:pPr>
            <a:r>
              <a:rPr lang="en-US" b="1" dirty="0"/>
              <a:t>Training time</a:t>
            </a:r>
            <a:r>
              <a:rPr lang="en-US" dirty="0"/>
              <a:t>: Faster convergence through careful tuning of learning rates and tree-building parameters.</a:t>
            </a:r>
          </a:p>
          <a:p>
            <a:pPr>
              <a:buFont typeface="Arial" panose="020B0604020202020204" pitchFamily="34" charset="0"/>
              <a:buChar char="•"/>
            </a:pPr>
            <a:r>
              <a:rPr lang="en-US" b="1" dirty="0"/>
              <a:t>Bias-variance trade-off</a:t>
            </a:r>
            <a:r>
              <a:rPr lang="en-US" dirty="0"/>
              <a:t>: Tuning helps balance the bias-variance trade-off, producing a model that is neither too simple nor too complex, leading to better predictions.</a:t>
            </a:r>
          </a:p>
          <a:p>
            <a:pPr marL="114300" indent="0">
              <a:buNone/>
            </a:pPr>
            <a:endParaRPr lang="en-IN" dirty="0"/>
          </a:p>
        </p:txBody>
      </p:sp>
    </p:spTree>
    <p:extLst>
      <p:ext uri="{BB962C8B-B14F-4D97-AF65-F5344CB8AC3E}">
        <p14:creationId xmlns:p14="http://schemas.microsoft.com/office/powerpoint/2010/main" val="1291970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C616-E064-D421-01ED-FDF967E94689}"/>
              </a:ext>
            </a:extLst>
          </p:cNvPr>
          <p:cNvSpPr>
            <a:spLocks noGrp="1"/>
          </p:cNvSpPr>
          <p:nvPr>
            <p:ph type="title"/>
          </p:nvPr>
        </p:nvSpPr>
        <p:spPr>
          <a:xfrm>
            <a:off x="311700" y="147300"/>
            <a:ext cx="8520600" cy="572700"/>
          </a:xfrm>
        </p:spPr>
        <p:txBody>
          <a:bodyPr/>
          <a:lstStyle/>
          <a:p>
            <a:r>
              <a:rPr lang="en-US" dirty="0"/>
              <a:t>RESULT:-</a:t>
            </a:r>
            <a:endParaRPr lang="en-IN" dirty="0"/>
          </a:p>
        </p:txBody>
      </p:sp>
      <p:pic>
        <p:nvPicPr>
          <p:cNvPr id="5" name="Picture 4">
            <a:extLst>
              <a:ext uri="{FF2B5EF4-FFF2-40B4-BE49-F238E27FC236}">
                <a16:creationId xmlns:a16="http://schemas.microsoft.com/office/drawing/2014/main" id="{2BC3E78D-7C22-F70E-9036-420B1CCC3BC5}"/>
              </a:ext>
            </a:extLst>
          </p:cNvPr>
          <p:cNvPicPr>
            <a:picLocks noChangeAspect="1"/>
          </p:cNvPicPr>
          <p:nvPr/>
        </p:nvPicPr>
        <p:blipFill>
          <a:blip r:embed="rId2"/>
          <a:stretch>
            <a:fillRect/>
          </a:stretch>
        </p:blipFill>
        <p:spPr>
          <a:xfrm>
            <a:off x="899600" y="665017"/>
            <a:ext cx="7344800" cy="4331183"/>
          </a:xfrm>
          <a:prstGeom prst="rect">
            <a:avLst/>
          </a:prstGeom>
        </p:spPr>
      </p:pic>
    </p:spTree>
    <p:extLst>
      <p:ext uri="{BB962C8B-B14F-4D97-AF65-F5344CB8AC3E}">
        <p14:creationId xmlns:p14="http://schemas.microsoft.com/office/powerpoint/2010/main" val="2414716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a:xfrm>
            <a:off x="-3230088" y="863550"/>
            <a:ext cx="11554691" cy="3416400"/>
          </a:xfrm>
        </p:spPr>
        <p:txBody>
          <a:bodyPr/>
          <a:lstStyle/>
          <a:p>
            <a:pPr marL="3797300" lvl="8" indent="0">
              <a:buNone/>
            </a:pPr>
            <a:r>
              <a:rPr lang="en-US" sz="1600" dirty="0"/>
              <a:t>In conclusion, the TED Talks view prediction project has demonstrated the value of data-driven approaches in understanding and predicting audience engagement. By leveraging advanced modeling techniques and continuous improvement, TED can better align its content strategy with viewer interests and maximize the impact of its talks.</a:t>
            </a:r>
            <a:r>
              <a:rPr lang="en-US" sz="1600" dirty="0">
                <a:solidFill>
                  <a:srgbClr val="002060"/>
                </a:solidFill>
              </a:rPr>
              <a:t>.</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i="1" dirty="0">
                <a:solidFill>
                  <a:srgbClr val="00206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1E699-8F06-BC4D-1C89-B8F8D85D66DF}"/>
              </a:ext>
            </a:extLst>
          </p:cNvPr>
          <p:cNvSpPr>
            <a:spLocks noGrp="1"/>
          </p:cNvSpPr>
          <p:nvPr>
            <p:ph type="title"/>
          </p:nvPr>
        </p:nvSpPr>
        <p:spPr>
          <a:xfrm>
            <a:off x="311700" y="468273"/>
            <a:ext cx="8520600" cy="572700"/>
          </a:xfrm>
        </p:spPr>
        <p:txBody>
          <a:bodyPr/>
          <a:lstStyle/>
          <a:p>
            <a:r>
              <a:rPr lang="en-IN" sz="2400" u="sng" dirty="0">
                <a:solidFill>
                  <a:schemeClr val="tx1"/>
                </a:solidFill>
                <a:latin typeface="Arial" panose="020B0604020202020204" pitchFamily="34" charset="0"/>
                <a:cs typeface="Arial" panose="020B0604020202020204" pitchFamily="34" charset="0"/>
              </a:rPr>
              <a:t>Industry overview </a:t>
            </a:r>
            <a:r>
              <a:rPr lang="en-IN" dirty="0">
                <a:solidFill>
                  <a:schemeClr val="tx1"/>
                </a:solidFill>
                <a:latin typeface="Arial" panose="020B0604020202020204" pitchFamily="34" charset="0"/>
                <a:cs typeface="Arial" panose="020B0604020202020204" pitchFamily="34" charset="0"/>
              </a:rPr>
              <a:t>:</a:t>
            </a:r>
          </a:p>
        </p:txBody>
      </p:sp>
      <p:sp>
        <p:nvSpPr>
          <p:cNvPr id="8" name="Rectangle 1">
            <a:extLst>
              <a:ext uri="{FF2B5EF4-FFF2-40B4-BE49-F238E27FC236}">
                <a16:creationId xmlns:a16="http://schemas.microsoft.com/office/drawing/2014/main" id="{BD1F5FC4-76B4-F69E-F41E-ECB058AD392A}"/>
              </a:ext>
            </a:extLst>
          </p:cNvPr>
          <p:cNvSpPr>
            <a:spLocks noGrp="1" noChangeArrowheads="1"/>
          </p:cNvSpPr>
          <p:nvPr>
            <p:ph type="body" idx="1"/>
          </p:nvPr>
        </p:nvSpPr>
        <p:spPr bwMode="auto">
          <a:xfrm>
            <a:off x="452377" y="1500615"/>
            <a:ext cx="758612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TED Talks have become a significant part of the global content-sharing and thought-leadership ecosystem, featuring presentations on a wide range of topics from science and technology to art, culture, and personal development. Predicting views on TED Talks has grown in relevance as content creators, marketers, data scientists, and platform administrators seek insights into what drives audience engagement and popularity.</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A5C1DEF-822D-655A-AE61-046AB818AFDC}"/>
              </a:ext>
            </a:extLst>
          </p:cNvPr>
          <p:cNvSpPr txBox="1"/>
          <p:nvPr/>
        </p:nvSpPr>
        <p:spPr>
          <a:xfrm>
            <a:off x="910526" y="728420"/>
            <a:ext cx="6579030" cy="4124206"/>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Business Problem Statement:</a:t>
            </a:r>
          </a:p>
          <a:p>
            <a:endParaRPr lang="en-IN" dirty="0"/>
          </a:p>
          <a:p>
            <a:r>
              <a:rPr lang="en-US" b="1" dirty="0"/>
              <a:t>Key Business Problem:</a:t>
            </a:r>
            <a:r>
              <a:rPr lang="en-US" dirty="0"/>
              <a:t> TED needs a reliable predictive model that can forecast the number of views a talk will receive, based on a combination of factors such as topic, speaker popularity, title, description, and length of the talk. Without this capability, TED is missing out on opportunities to:</a:t>
            </a:r>
          </a:p>
          <a:p>
            <a:pPr>
              <a:buFont typeface="Arial" panose="020B0604020202020204" pitchFamily="34" charset="0"/>
              <a:buChar char="•"/>
            </a:pPr>
            <a:r>
              <a:rPr lang="en-US" dirty="0"/>
              <a:t>Optimize content curation for broader audience appeal</a:t>
            </a:r>
          </a:p>
          <a:p>
            <a:pPr>
              <a:buFont typeface="Arial" panose="020B0604020202020204" pitchFamily="34" charset="0"/>
              <a:buChar char="•"/>
            </a:pPr>
            <a:r>
              <a:rPr lang="en-US" dirty="0"/>
              <a:t>Increase engagement and viewership across platforms</a:t>
            </a:r>
          </a:p>
          <a:p>
            <a:pPr>
              <a:buFont typeface="Arial" panose="020B0604020202020204" pitchFamily="34" charset="0"/>
              <a:buChar char="•"/>
            </a:pPr>
            <a:r>
              <a:rPr lang="en-US" dirty="0"/>
              <a:t>Enhance sponsorship and monetization efforts through more accurate ad targeting and partnership alignment</a:t>
            </a:r>
          </a:p>
          <a:p>
            <a:pPr>
              <a:buFont typeface="Arial" panose="020B0604020202020204" pitchFamily="34" charset="0"/>
              <a:buChar char="•"/>
            </a:pPr>
            <a:r>
              <a:rPr lang="en-US" dirty="0"/>
              <a:t>Improve audience personalization and recommendations</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8166"/>
            <a:ext cx="8520600" cy="546537"/>
          </a:xfrm>
        </p:spPr>
        <p:txBody>
          <a:bodyPr/>
          <a:lstStyle/>
          <a:p>
            <a:r>
              <a:rPr lang="en-US" dirty="0">
                <a:solidFill>
                  <a:schemeClr val="tx1"/>
                </a:solidFill>
                <a:latin typeface="Arial" pitchFamily="34" charset="0"/>
                <a:ea typeface="Montserrat"/>
                <a:cs typeface="Arial" pitchFamily="34" charset="0"/>
                <a:sym typeface="Montserrat"/>
              </a:rPr>
              <a:t>Problem objectives</a:t>
            </a:r>
            <a:r>
              <a:rPr lang="en-US" b="1" dirty="0">
                <a:solidFill>
                  <a:schemeClr val="tx1"/>
                </a:solidFill>
              </a:rPr>
              <a:t>:-</a:t>
            </a:r>
          </a:p>
        </p:txBody>
      </p:sp>
      <p:sp>
        <p:nvSpPr>
          <p:cNvPr id="4" name="Rectangle 1">
            <a:extLst>
              <a:ext uri="{FF2B5EF4-FFF2-40B4-BE49-F238E27FC236}">
                <a16:creationId xmlns:a16="http://schemas.microsoft.com/office/drawing/2014/main" id="{5FDCF719-61FE-F907-D64B-1A9D7EFC7CDF}"/>
              </a:ext>
            </a:extLst>
          </p:cNvPr>
          <p:cNvSpPr>
            <a:spLocks noGrp="1" noChangeArrowheads="1"/>
          </p:cNvSpPr>
          <p:nvPr>
            <p:ph type="body" idx="1"/>
          </p:nvPr>
        </p:nvSpPr>
        <p:spPr bwMode="auto">
          <a:xfrm>
            <a:off x="762413" y="1058249"/>
            <a:ext cx="661216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Accurately Predict Viewership</a:t>
            </a:r>
            <a:r>
              <a:rPr kumimoji="0" lang="en-US" altLang="en-US" sz="1800" b="0" i="0" u="none" strike="noStrike" cap="none" normalizeH="0" baseline="0" dirty="0">
                <a:ln>
                  <a:noFill/>
                </a:ln>
                <a:solidFill>
                  <a:schemeClr val="tx1"/>
                </a:solidFill>
                <a:effectLst/>
                <a:latin typeface="Arial" panose="020B0604020202020204" pitchFamily="34" charset="0"/>
              </a:rPr>
              <a:t>: Build a machine learning model that predicts the number of views a TED Talk is likely to receive, considering key factors such as topic relevance, speaker influence, and talk characteristics.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Content Strategy Optimization</a:t>
            </a:r>
            <a:r>
              <a:rPr kumimoji="0" lang="en-US" altLang="en-US" sz="1800" b="0" i="0" u="none" strike="noStrike" cap="none" normalizeH="0" baseline="0" dirty="0">
                <a:ln>
                  <a:noFill/>
                </a:ln>
                <a:solidFill>
                  <a:schemeClr val="tx1"/>
                </a:solidFill>
                <a:effectLst/>
                <a:latin typeface="Arial" panose="020B0604020202020204" pitchFamily="34" charset="0"/>
              </a:rPr>
              <a:t>: Provide TED with data-driven insights to curate and prioritize talks that align with trending topics and audience preferences, maximizing viewership.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Audience Targeting</a:t>
            </a:r>
            <a:r>
              <a:rPr kumimoji="0" lang="en-US" altLang="en-US" sz="1800" b="0" i="0" u="none" strike="noStrike" cap="none" normalizeH="0" baseline="0" dirty="0">
                <a:ln>
                  <a:noFill/>
                </a:ln>
                <a:solidFill>
                  <a:schemeClr val="tx1"/>
                </a:solidFill>
                <a:effectLst/>
                <a:latin typeface="Arial" panose="020B0604020202020204" pitchFamily="34" charset="0"/>
              </a:rPr>
              <a:t>: Enhance audience personalization by recommending talks based on predicted popularity and individual user preferences, improving user experience.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E9FD32B-4288-1FE2-1097-BF792D5D2698}"/>
              </a:ext>
            </a:extLst>
          </p:cNvPr>
          <p:cNvSpPr>
            <a:spLocks noGrp="1" noChangeArrowheads="1"/>
          </p:cNvSpPr>
          <p:nvPr>
            <p:ph type="body" idx="1"/>
          </p:nvPr>
        </p:nvSpPr>
        <p:spPr bwMode="auto">
          <a:xfrm>
            <a:off x="533571" y="401926"/>
            <a:ext cx="63862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Marketing and Monetization</a:t>
            </a:r>
            <a:r>
              <a:rPr kumimoji="0" lang="en-US" altLang="en-US" sz="1800" b="0" i="0" u="none" strike="noStrike" cap="none" normalizeH="0" baseline="0" dirty="0">
                <a:ln>
                  <a:noFill/>
                </a:ln>
                <a:solidFill>
                  <a:schemeClr val="tx1"/>
                </a:solidFill>
                <a:effectLst/>
                <a:latin typeface="Arial" panose="020B0604020202020204" pitchFamily="34" charset="0"/>
              </a:rPr>
              <a:t>: Support marketing teams by identifying high-potential talks for promotional campaigns and sponsorships, thereby maximizing advertising revenue and sponsorship opportunities.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Increase Engagement</a:t>
            </a:r>
            <a:r>
              <a:rPr kumimoji="0" lang="en-US" altLang="en-US" sz="1800" b="0" i="0" u="none" strike="noStrike" cap="none" normalizeH="0" baseline="0" dirty="0">
                <a:ln>
                  <a:noFill/>
                </a:ln>
                <a:solidFill>
                  <a:schemeClr val="tx1"/>
                </a:solidFill>
                <a:effectLst/>
                <a:latin typeface="Arial" panose="020B0604020202020204" pitchFamily="34" charset="0"/>
              </a:rPr>
              <a:t>: Use predictive insights to boost overall platform engagement by tailoring content delivery to match audience trends and preferences.</a:t>
            </a:r>
          </a:p>
        </p:txBody>
      </p:sp>
    </p:spTree>
    <p:extLst>
      <p:ext uri="{BB962C8B-B14F-4D97-AF65-F5344CB8AC3E}">
        <p14:creationId xmlns:p14="http://schemas.microsoft.com/office/powerpoint/2010/main" val="96229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61141"/>
            <a:ext cx="8520600" cy="572700"/>
          </a:xfrm>
        </p:spPr>
        <p:txBody>
          <a:bodyPr/>
          <a:lstStyle/>
          <a:p>
            <a:r>
              <a:rPr lang="en-US" dirty="0">
                <a:solidFill>
                  <a:schemeClr val="tx1"/>
                </a:solidFill>
              </a:rPr>
              <a:t>Data Sets:</a:t>
            </a:r>
          </a:p>
        </p:txBody>
      </p:sp>
      <p:sp>
        <p:nvSpPr>
          <p:cNvPr id="4" name="Rectangle 1">
            <a:extLst>
              <a:ext uri="{FF2B5EF4-FFF2-40B4-BE49-F238E27FC236}">
                <a16:creationId xmlns:a16="http://schemas.microsoft.com/office/drawing/2014/main" id="{95AA767B-4417-88BB-4CB2-D5C5EF0F97C5}"/>
              </a:ext>
            </a:extLst>
          </p:cNvPr>
          <p:cNvSpPr>
            <a:spLocks noGrp="1" noChangeArrowheads="1"/>
          </p:cNvSpPr>
          <p:nvPr>
            <p:ph type="body" idx="1"/>
          </p:nvPr>
        </p:nvSpPr>
        <p:spPr bwMode="auto">
          <a:xfrm>
            <a:off x="462075" y="972340"/>
            <a:ext cx="827552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Talk Details: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Title</a:t>
            </a:r>
            <a:r>
              <a:rPr kumimoji="0" lang="en-US" altLang="en-US" sz="1800" b="0" i="0" u="none" strike="noStrike" cap="none" normalizeH="0" baseline="0" dirty="0">
                <a:ln>
                  <a:noFill/>
                </a:ln>
                <a:solidFill>
                  <a:schemeClr val="tx1"/>
                </a:solidFill>
                <a:effectLst/>
                <a:latin typeface="Arial" panose="020B0604020202020204" pitchFamily="34" charset="0"/>
              </a:rPr>
              <a:t>: The title of the talk.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A brief overview or abstract of the talk.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Topic/Tags</a:t>
            </a:r>
            <a:r>
              <a:rPr kumimoji="0" lang="en-US" altLang="en-US" sz="1800" b="0" i="0" u="none" strike="noStrike" cap="none" normalizeH="0" baseline="0" dirty="0">
                <a:ln>
                  <a:noFill/>
                </a:ln>
                <a:solidFill>
                  <a:schemeClr val="tx1"/>
                </a:solidFill>
                <a:effectLst/>
                <a:latin typeface="Arial" panose="020B0604020202020204" pitchFamily="34" charset="0"/>
              </a:rPr>
              <a:t>: The main themes or topics of the talk, often listed as tags (e.g., technology, education, innovation).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Duration</a:t>
            </a:r>
            <a:r>
              <a:rPr kumimoji="0" lang="en-US" altLang="en-US" sz="1800" b="0" i="0" u="none" strike="noStrike" cap="none" normalizeH="0" baseline="0" dirty="0">
                <a:ln>
                  <a:noFill/>
                </a:ln>
                <a:solidFill>
                  <a:schemeClr val="tx1"/>
                </a:solidFill>
                <a:effectLst/>
                <a:latin typeface="Arial" panose="020B0604020202020204" pitchFamily="34" charset="0"/>
              </a:rPr>
              <a:t>: Length of the talk in seconds or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Transcript</a:t>
            </a:r>
            <a:r>
              <a:rPr kumimoji="0" lang="en-US" altLang="en-US" sz="1800" b="0" i="0" u="none" strike="noStrike" cap="none" normalizeH="0" baseline="0" dirty="0">
                <a:ln>
                  <a:noFill/>
                </a:ln>
                <a:solidFill>
                  <a:schemeClr val="tx1"/>
                </a:solidFill>
                <a:effectLst/>
                <a:latin typeface="Arial" panose="020B0604020202020204" pitchFamily="34" charset="0"/>
              </a:rPr>
              <a:t>: The text of the entire talk, which can be used for natural language processing (NLP) to assess content relevance and sentiment.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Speaker Information: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Speaker Name</a:t>
            </a:r>
            <a:r>
              <a:rPr kumimoji="0" lang="en-US" altLang="en-US" sz="1800" b="0" i="0" u="none" strike="noStrike" cap="none" normalizeH="0" baseline="0" dirty="0">
                <a:ln>
                  <a:noFill/>
                </a:ln>
                <a:solidFill>
                  <a:schemeClr val="tx1"/>
                </a:solidFill>
                <a:effectLst/>
                <a:latin typeface="Arial" panose="020B0604020202020204" pitchFamily="34" charset="0"/>
              </a:rPr>
              <a:t>: Name of the person giving the talk.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Speaker Occupation</a:t>
            </a:r>
            <a:r>
              <a:rPr kumimoji="0" lang="en-US" altLang="en-US" sz="1800" b="0" i="0" u="none" strike="noStrike" cap="none" normalizeH="0" baseline="0" dirty="0">
                <a:ln>
                  <a:noFill/>
                </a:ln>
                <a:solidFill>
                  <a:schemeClr val="tx1"/>
                </a:solidFill>
                <a:effectLst/>
                <a:latin typeface="Arial" panose="020B0604020202020204" pitchFamily="34" charset="0"/>
              </a:rPr>
              <a:t>: Job title or role of the speaker.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Speaker Popularity</a:t>
            </a:r>
            <a:r>
              <a:rPr kumimoji="0" lang="en-US" altLang="en-US" sz="1800" b="0" i="0" u="none" strike="noStrike" cap="none" normalizeH="0" baseline="0" dirty="0">
                <a:ln>
                  <a:noFill/>
                </a:ln>
                <a:solidFill>
                  <a:schemeClr val="tx1"/>
                </a:solidFill>
                <a:effectLst/>
                <a:latin typeface="Arial" panose="020B0604020202020204" pitchFamily="34" charset="0"/>
              </a:rPr>
              <a:t>: Historical data on the speaker's previous talks (if applicable) and their social media presence.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A9022B2-802C-2774-D4AE-9F989FF3637A}"/>
              </a:ext>
            </a:extLst>
          </p:cNvPr>
          <p:cNvSpPr>
            <a:spLocks noGrp="1" noChangeArrowheads="1"/>
          </p:cNvSpPr>
          <p:nvPr>
            <p:ph type="body" idx="1"/>
          </p:nvPr>
        </p:nvSpPr>
        <p:spPr bwMode="auto">
          <a:xfrm>
            <a:off x="311150" y="36155"/>
            <a:ext cx="860425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Talk Metadata: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Published Date</a:t>
            </a:r>
            <a:r>
              <a:rPr kumimoji="0" lang="en-US" altLang="en-US" sz="1800" b="0" i="0" u="none" strike="noStrike" cap="none" normalizeH="0" baseline="0" dirty="0">
                <a:ln>
                  <a:noFill/>
                </a:ln>
                <a:solidFill>
                  <a:schemeClr val="tx1"/>
                </a:solidFill>
                <a:effectLst/>
                <a:latin typeface="Arial" panose="020B0604020202020204" pitchFamily="34" charset="0"/>
              </a:rPr>
              <a:t>: The date the talk was published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Event</a:t>
            </a:r>
            <a:r>
              <a:rPr kumimoji="0" lang="en-US" altLang="en-US" sz="1800" b="0" i="0" u="none" strike="noStrike" cap="none" normalizeH="0" baseline="0" dirty="0">
                <a:ln>
                  <a:noFill/>
                </a:ln>
                <a:solidFill>
                  <a:schemeClr val="tx1"/>
                </a:solidFill>
                <a:effectLst/>
                <a:latin typeface="Arial" panose="020B0604020202020204" pitchFamily="34" charset="0"/>
              </a:rPr>
              <a:t>: The TED conference or event where the talk was delivered.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Number of Languages</a:t>
            </a:r>
            <a:r>
              <a:rPr kumimoji="0" lang="en-US" altLang="en-US" sz="1800" b="0" i="0" u="none" strike="noStrike" cap="none" normalizeH="0" baseline="0" dirty="0">
                <a:ln>
                  <a:noFill/>
                </a:ln>
                <a:solidFill>
                  <a:schemeClr val="tx1"/>
                </a:solidFill>
                <a:effectLst/>
                <a:latin typeface="Arial" panose="020B0604020202020204" pitchFamily="34" charset="0"/>
              </a:rPr>
              <a:t>: Number of languages the talk has been translated into.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Engagement Metrics: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Number of Views</a:t>
            </a:r>
            <a:r>
              <a:rPr kumimoji="0" lang="en-US" altLang="en-US" sz="1800" b="0" i="0" u="none" strike="noStrike" cap="none" normalizeH="0" baseline="0" dirty="0">
                <a:ln>
                  <a:noFill/>
                </a:ln>
                <a:solidFill>
                  <a:schemeClr val="tx1"/>
                </a:solidFill>
                <a:effectLst/>
                <a:latin typeface="Arial" panose="020B0604020202020204" pitchFamily="34" charset="0"/>
              </a:rPr>
              <a:t>: The target variable – the number of views the talk received.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Number of Likes/Shares</a:t>
            </a:r>
            <a:r>
              <a:rPr kumimoji="0" lang="en-US" altLang="en-US" sz="1800" b="0" i="0" u="none" strike="noStrike" cap="none" normalizeH="0" baseline="0" dirty="0">
                <a:ln>
                  <a:noFill/>
                </a:ln>
                <a:solidFill>
                  <a:schemeClr val="tx1"/>
                </a:solidFill>
                <a:effectLst/>
                <a:latin typeface="Arial" panose="020B0604020202020204" pitchFamily="34" charset="0"/>
              </a:rPr>
              <a:t>: Social media engagement data (if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Comments</a:t>
            </a:r>
            <a:r>
              <a:rPr kumimoji="0" lang="en-US" altLang="en-US" sz="1800" b="0" i="0" u="none" strike="noStrike" cap="none" normalizeH="0" baseline="0" dirty="0">
                <a:ln>
                  <a:noFill/>
                </a:ln>
                <a:solidFill>
                  <a:schemeClr val="tx1"/>
                </a:solidFill>
                <a:effectLst/>
                <a:latin typeface="Arial" panose="020B0604020202020204" pitchFamily="34" charset="0"/>
              </a:rPr>
              <a:t>: The number of comments made on the video.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Additional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Video Quality</a:t>
            </a:r>
            <a:r>
              <a:rPr kumimoji="0" lang="en-US" altLang="en-US" sz="1800" b="0" i="0" u="none" strike="noStrike" cap="none" normalizeH="0" baseline="0" dirty="0">
                <a:ln>
                  <a:noFill/>
                </a:ln>
                <a:solidFill>
                  <a:schemeClr val="tx1"/>
                </a:solidFill>
                <a:effectLst/>
                <a:latin typeface="Arial" panose="020B0604020202020204" pitchFamily="34" charset="0"/>
              </a:rPr>
              <a:t>: Resolution and production quality of the video (high, medium, 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Sentiment Analysis</a:t>
            </a:r>
            <a:r>
              <a:rPr kumimoji="0" lang="en-US" altLang="en-US" sz="1800" b="0" i="0" u="none" strike="noStrike" cap="none" normalizeH="0" baseline="0" dirty="0">
                <a:ln>
                  <a:noFill/>
                </a:ln>
                <a:solidFill>
                  <a:schemeClr val="tx1"/>
                </a:solidFill>
                <a:effectLst/>
                <a:latin typeface="Arial" panose="020B0604020202020204" pitchFamily="34" charset="0"/>
              </a:rPr>
              <a:t>: Sentiment score of the talk's transcript, extracted through text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Category</a:t>
            </a:r>
            <a:r>
              <a:rPr kumimoji="0" lang="en-US" altLang="en-US" sz="1800" b="0" i="0" u="none" strike="noStrike" cap="none" normalizeH="0" baseline="0" dirty="0">
                <a:ln>
                  <a:noFill/>
                </a:ln>
                <a:solidFill>
                  <a:schemeClr val="tx1"/>
                </a:solidFill>
                <a:effectLst/>
                <a:latin typeface="Arial" panose="020B0604020202020204" pitchFamily="34" charset="0"/>
              </a:rPr>
              <a:t>: Whether the talk is classified under certain TED categories (e.g., “TEDx,” “TEDWomen,”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871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201A-F070-1A30-202A-760073EEA689}"/>
              </a:ext>
            </a:extLst>
          </p:cNvPr>
          <p:cNvSpPr>
            <a:spLocks noGrp="1"/>
          </p:cNvSpPr>
          <p:nvPr>
            <p:ph type="title"/>
          </p:nvPr>
        </p:nvSpPr>
        <p:spPr/>
        <p:txBody>
          <a:bodyPr/>
          <a:lstStyle/>
          <a:p>
            <a:r>
              <a:rPr lang="en-IN" dirty="0"/>
              <a:t>Plan of Action:</a:t>
            </a:r>
          </a:p>
        </p:txBody>
      </p:sp>
      <p:sp>
        <p:nvSpPr>
          <p:cNvPr id="3" name="Text Placeholder 2">
            <a:extLst>
              <a:ext uri="{FF2B5EF4-FFF2-40B4-BE49-F238E27FC236}">
                <a16:creationId xmlns:a16="http://schemas.microsoft.com/office/drawing/2014/main" id="{92EA3D88-582E-EB84-1A23-31CF21AF12E9}"/>
              </a:ext>
            </a:extLst>
          </p:cNvPr>
          <p:cNvSpPr>
            <a:spLocks noGrp="1"/>
          </p:cNvSpPr>
          <p:nvPr>
            <p:ph type="body" idx="1"/>
          </p:nvPr>
        </p:nvSpPr>
        <p:spPr/>
        <p:txBody>
          <a:bodyPr/>
          <a:lstStyle/>
          <a:p>
            <a:pPr marL="114300" indent="0">
              <a:buNone/>
            </a:pPr>
            <a:r>
              <a:rPr lang="en-IN" sz="1800" dirty="0"/>
              <a:t>Data Understanding &amp; Exploration</a:t>
            </a:r>
          </a:p>
          <a:p>
            <a:pPr marL="114300" indent="0">
              <a:buNone/>
            </a:pPr>
            <a:r>
              <a:rPr lang="en-IN" sz="1800" dirty="0"/>
              <a:t>Data Preprocessing</a:t>
            </a:r>
          </a:p>
          <a:p>
            <a:pPr marL="114300" indent="0">
              <a:buNone/>
            </a:pPr>
            <a:r>
              <a:rPr lang="en-IN" sz="1800" dirty="0"/>
              <a:t>Feature Selection</a:t>
            </a:r>
          </a:p>
          <a:p>
            <a:pPr marL="114300" indent="0">
              <a:buNone/>
            </a:pPr>
            <a:r>
              <a:rPr lang="en-IN" sz="1800" dirty="0"/>
              <a:t>Model Building</a:t>
            </a:r>
          </a:p>
          <a:p>
            <a:pPr marL="114300" indent="0">
              <a:buNone/>
            </a:pPr>
            <a:r>
              <a:rPr lang="en-IN" sz="1800" dirty="0"/>
              <a:t>Model Evaluation</a:t>
            </a:r>
          </a:p>
          <a:p>
            <a:pPr marL="114300" indent="0">
              <a:buNone/>
            </a:pPr>
            <a:r>
              <a:rPr lang="en-IN" sz="1800" dirty="0"/>
              <a:t>Model Interpretation and Insights</a:t>
            </a:r>
          </a:p>
          <a:p>
            <a:pPr marL="114300" indent="0">
              <a:buNone/>
            </a:pPr>
            <a:r>
              <a:rPr lang="en-IN" sz="1800" dirty="0"/>
              <a:t>Model Deployment</a:t>
            </a:r>
          </a:p>
          <a:p>
            <a:pPr marL="114300" indent="0">
              <a:buNone/>
            </a:pPr>
            <a:r>
              <a:rPr lang="en-US" sz="1800" dirty="0"/>
              <a:t>Continuous Monitoring and Model Updates</a:t>
            </a:r>
            <a:endParaRPr lang="en-IN" sz="1800" dirty="0"/>
          </a:p>
        </p:txBody>
      </p:sp>
    </p:spTree>
    <p:extLst>
      <p:ext uri="{BB962C8B-B14F-4D97-AF65-F5344CB8AC3E}">
        <p14:creationId xmlns:p14="http://schemas.microsoft.com/office/powerpoint/2010/main" val="9705526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4430</TotalTime>
  <Words>2087</Words>
  <Application>Microsoft Office PowerPoint</Application>
  <PresentationFormat>On-screen Show (16:9)</PresentationFormat>
  <Paragraphs>188</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Tw Cen MT</vt:lpstr>
      <vt:lpstr>Droplet</vt:lpstr>
      <vt:lpstr>PowerPoint Presentation</vt:lpstr>
      <vt:lpstr>Presentation Outline:</vt:lpstr>
      <vt:lpstr>Industry overview :</vt:lpstr>
      <vt:lpstr>PowerPoint Presentation</vt:lpstr>
      <vt:lpstr>Problem objectives:-</vt:lpstr>
      <vt:lpstr>PowerPoint Presentation</vt:lpstr>
      <vt:lpstr>Data Sets:</vt:lpstr>
      <vt:lpstr>PowerPoint Presentation</vt:lpstr>
      <vt:lpstr>Plan of Action:</vt:lpstr>
      <vt:lpstr>Step-by-step of thought process &amp; approach</vt:lpstr>
      <vt:lpstr>PowerPoint Presentation</vt:lpstr>
      <vt:lpstr>PowerPoint Presentation</vt:lpstr>
      <vt:lpstr>PowerPoint Presentation</vt:lpstr>
      <vt:lpstr>PowerPoint Presentation</vt:lpstr>
      <vt:lpstr>PowerPoint Presentation</vt:lpstr>
      <vt:lpstr>PowerPoint Presentation</vt:lpstr>
      <vt:lpstr> EDA charts</vt:lpstr>
      <vt:lpstr>PowerPoint Presentation</vt:lpstr>
      <vt:lpstr>PowerPoint Presentation</vt:lpstr>
      <vt:lpstr>data preprocessing methods  </vt:lpstr>
      <vt:lpstr>PowerPoint Presentation</vt:lpstr>
      <vt:lpstr>PowerPoint Presentation</vt:lpstr>
      <vt:lpstr>PowerPoint Presentation</vt:lpstr>
      <vt:lpstr>PowerPoint Presentation</vt:lpstr>
      <vt:lpstr>Significant Improvements Due to Hyperparameter Tuning :-</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Supervised ML - Regression Project Title: SGEMM GPU Kernel Performance  Team Members Subhankar Roy Debatra Das Sujoy Das Anupam Ghosh</dc:title>
  <dc:creator>preethish preethish</dc:creator>
  <cp:lastModifiedBy>vidhyareddy adapa</cp:lastModifiedBy>
  <cp:revision>290</cp:revision>
  <dcterms:modified xsi:type="dcterms:W3CDTF">2024-09-18T10:05:59Z</dcterms:modified>
</cp:coreProperties>
</file>