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4" autoAdjust="0"/>
    <p:restoredTop sz="99500" autoAdjust="0"/>
  </p:normalViewPr>
  <p:slideViewPr>
    <p:cSldViewPr snapToGrid="0">
      <p:cViewPr varScale="1">
        <p:scale>
          <a:sx n="56" d="100"/>
          <a:sy n="56"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100">
              <a:latin typeface="Calibri" pitchFamily="0" charset="0"/>
              <a:ea typeface="宋体" pitchFamily="0" charset="0"/>
              <a:cs typeface="Calibri" pitchFamily="0" charset="0"/>
            </a:endParaRPr>
          </a:p>
        </p:txBody>
      </p:sp>
      <p:sp>
        <p:nvSpPr>
          <p:cNvPr id="10" name="文本框"/>
          <p:cNvSpPr>
            <a:spLocks noGrp="1"/>
          </p:cNvSpPr>
          <p:nvPr>
            <p:ph type="hdr"/>
          </p:nvPr>
        </p:nvSpPr>
        <p:spPr>
          <a:xfrm rot="0">
            <a:off x="2"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l"/>
            <a:endParaRPr lang="zh-CN" altLang="en-US" sz="1100">
              <a:latin typeface="Calibri" pitchFamily="0" charset="0"/>
              <a:ea typeface="宋体" pitchFamily="0" charset="0"/>
              <a:cs typeface="Calibri" pitchFamily="0" charset="0"/>
            </a:endParaRPr>
          </a:p>
        </p:txBody>
      </p:sp>
      <p:sp>
        <p:nvSpPr>
          <p:cNvPr id="11" name="文本框"/>
          <p:cNvSpPr>
            <a:spLocks noGrp="1"/>
          </p:cNvSpPr>
          <p:nvPr>
            <p:ph type="dt" idx="1"/>
          </p:nvPr>
        </p:nvSpPr>
        <p:spPr>
          <a:xfrm rot="0">
            <a:off x="4021139" y="1"/>
            <a:ext cx="3076575" cy="512763"/>
          </a:xfrm>
          <a:prstGeom prst="rect"/>
          <a:noFill/>
          <a:ln w="9525" cmpd="sng" cap="flat">
            <a:noFill/>
            <a:prstDash val="solid"/>
            <a:miter/>
          </a:ln>
        </p:spPr>
        <p:txBody>
          <a:bodyPr vert="horz" wrap="square" lIns="91492" tIns="45745" rIns="91492" bIns="45745" anchor="t" anchorCtr="0">
            <a:prstTxWarp prst="textNoShape"/>
          </a:bodyPr>
          <a:lstStyle/>
          <a:p>
            <a:pPr algn="r"/>
            <a:endParaRPr lang="zh-CN" altLang="en-US" sz="1100">
              <a:latin typeface="Calibri" pitchFamily="0" charset="0"/>
              <a:ea typeface="宋体" pitchFamily="0" charset="0"/>
              <a:cs typeface="Calibri" pitchFamily="0" charset="0"/>
            </a:endParaRPr>
          </a:p>
        </p:txBody>
      </p:sp>
      <p:sp>
        <p:nvSpPr>
          <p:cNvPr id="12" name="对象"/>
          <p:cNvSpPr>
            <a:spLocks noGrp="1" noChangeAspect="1"/>
          </p:cNvSpPr>
          <p:nvPr>
            <p:ph type="sldImg" idx="2"/>
          </p:nvPr>
        </p:nvSpPr>
        <p:spPr>
          <a:xfrm rot="0">
            <a:off x="990600" y="766763"/>
            <a:ext cx="5118100" cy="3838575"/>
          </a:xfrm>
          <a:prstGeom prst="rect"/>
          <a:noFill/>
          <a:ln w="9525" cmpd="sng" cap="flat">
            <a:solidFill>
              <a:srgbClr val="000000"/>
            </a:solidFill>
            <a:prstDash val="solid"/>
            <a:miter/>
          </a:ln>
        </p:spPr>
      </p:sp>
      <p:sp>
        <p:nvSpPr>
          <p:cNvPr id="13" name="文本框"/>
          <p:cNvSpPr>
            <a:spLocks noGrp="1"/>
          </p:cNvSpPr>
          <p:nvPr>
            <p:ph type="body" idx="3"/>
          </p:nvPr>
        </p:nvSpPr>
        <p:spPr>
          <a:xfrm rot="0">
            <a:off x="709614" y="4862514"/>
            <a:ext cx="5680075" cy="4605337"/>
          </a:xfrm>
          <a:prstGeom prst="rect"/>
          <a:noFill/>
          <a:ln w="9525" cmpd="sng" cap="flat">
            <a:noFill/>
            <a:prstDash val="solid"/>
            <a:miter/>
          </a:ln>
        </p:spPr>
        <p:txBody>
          <a:bodyPr vert="horz" wrap="square" lIns="91492" tIns="45745" rIns="91492" bIns="45745"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4" name="文本框"/>
          <p:cNvSpPr>
            <a:spLocks noGrp="1"/>
          </p:cNvSpPr>
          <p:nvPr>
            <p:ph type="ftr" idx="4"/>
          </p:nvPr>
        </p:nvSpPr>
        <p:spPr>
          <a:xfrm rot="0">
            <a:off x="2"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l"/>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67503594"/>
      </p:ext>
    </p:extLst>
  </p:cSld>
  <p:clrMap bg1="lt1" tx1="dk1" bg2="lt2" tx2="dk2" accent1="accent1" accent2="accent2" accent3="accent3" accent4="accent4" accent5="accent5" accent6="accent6" hlink="hlink" folHlink="folHlink"/>
  <p:hf sldNum="1" hdr="0" ftr="0" dt="0"/>
  <p:notesStyle>
    <a:lvl1pPr marL="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1pPr>
    <a:lvl2pPr marL="4572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2pPr>
    <a:lvl3pPr marL="9144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3pPr>
    <a:lvl4pPr marL="13716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4pPr>
    <a:lvl5pPr marL="1828800" indent="0" algn="l" defTabSz="914400" fontAlgn="base" hangingPunct="1">
      <a:lnSpc>
        <a:spcPct val="100000"/>
      </a:lnSpc>
      <a:spcBef>
        <a:spcPct val="30000"/>
      </a:spcBef>
      <a:spcAft>
        <a:spcPts val="0"/>
      </a:spcAft>
      <a:buNone/>
      <a:defRPr sz="1200" b="0" i="0" u="none" strike="noStrike" kern="1200" cap="none" spc="0" baseline="0">
        <a:solidFill>
          <a:schemeClr val="tx1"/>
        </a:solidFill>
        <a:latin typeface="Arial" pitchFamily="34"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7062863"/>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29772309"/>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12212685"/>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2196056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5220737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6336442"/>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2166937"/>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214142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148490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3722268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621914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147128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2644515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76800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909646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5" name="文本框"/>
          <p:cNvSpPr>
            <a:spLocks noGrp="1"/>
          </p:cNvSpPr>
          <p:nvPr>
            <p:ph type="sldNum" idx="5"/>
          </p:nvPr>
        </p:nvSpPr>
        <p:spPr>
          <a:xfrm rot="0">
            <a:off x="4021139" y="9720264"/>
            <a:ext cx="3076575" cy="512761"/>
          </a:xfrm>
          <a:prstGeom prst="rect"/>
          <a:noFill/>
          <a:ln w="9525" cmpd="sng" cap="flat">
            <a:noFill/>
            <a:prstDash val="solid"/>
            <a:miter/>
          </a:ln>
        </p:spPr>
        <p:txBody>
          <a:bodyPr vert="horz" wrap="square" lIns="91492" tIns="45745" rIns="91492" bIns="45745" anchor="b" anchorCtr="0">
            <a:prstTxWarp prst="textNoShape"/>
          </a:bodyPr>
          <a:lstStyle/>
          <a:p>
            <a:pPr algn="r"/>
            <a:fld id="{CAD2D6BD-DE1B-4B5F-8B41-2702339687B9}" type="slidenum">
              <a:rPr lang="en-US" altLang="zh-CN" sz="11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1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461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3498561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4024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29953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gradFill xmlns:a="http://schemas.openxmlformats.org/drawingml/2006/main">
          <a:gsLst>
            <a:gs pos="0">
              <a:srgbClr val="CAC6C1"/>
            </a:gs>
            <a:gs pos="100000">
              <a:srgbClr val="ECEAE8"/>
            </a:gs>
          </a:gsLst>
          <a:path path="rect">
            <a:fillToRect l="100000" t="0" r="0" b="100000"/>
          </a:path>
        </a:gradFill>
      </p:bgPr>
    </p:bg>
    <p:spTree>
      <p:nvGrpSpPr>
        <p:cNvPr id="1" name=""/>
        <p:cNvGrpSpPr/>
        <p:nvPr/>
      </p:nvGrpSpPr>
      <p:grpSpPr>
        <a:xfrm xmlns:a="http://schemas.openxmlformats.org/drawingml/2006/main">
          <a:off x="0" y="0"/>
          <a:ext cx="0" cy="0"/>
          <a:chOff x="0" y="0"/>
          <a:chExt cx="0" cy="0"/>
        </a:xfrm>
      </p:grpSpPr>
      <p:sp>
        <p:nvSpPr>
          <p:cNvPr id="21" name="矩形"/>
          <p:cNvSpPr>
            <a:spLocks xmlns:a="http://schemas.openxmlformats.org/drawingml/2006/main"/>
          </p:cNvSpPr>
          <p:nvPr/>
        </p:nvSpPr>
        <p:spPr>
          <a:xfrm xmlns:a="http://schemas.openxmlformats.org/drawingml/2006/main" rot="0">
            <a:off x="0" y="2019476"/>
            <a:ext cx="12192000" cy="4105941"/>
          </a:xfrm>
          <a:prstGeom xmlns:a="http://schemas.openxmlformats.org/drawingml/2006/main" prst="rect"/>
          <a:gradFill xmlns:a="http://schemas.openxmlformats.org/drawingml/2006/main" rotWithShape="1">
            <a:gsLst>
              <a:gs pos="0">
                <a:srgbClr val="DFDBD5">
                  <a:alpha val="0"/>
                </a:srgbClr>
              </a:gs>
              <a:gs pos="100000">
                <a:srgbClr val="DFDBD5">
                  <a:alpha val="100000"/>
                </a:srgbClr>
              </a:gs>
            </a:gsLst>
            <a:lin ang="5400000" scaled="1"/>
          </a:gradFill>
          <a:ln xmlns:a="http://schemas.openxmlformats.org/drawingml/2006/main" w="15875" cmpd="sng" cap="flat">
            <a:noFill/>
            <a:prstDash val="solid"/>
            <a:round/>
          </a:ln>
        </p:spPr>
      </p:sp>
      <p:pic>
        <p:nvPicPr>
          <p:cNvPr id="20"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rcRect xmlns:a="http://schemas.openxmlformats.org/drawingml/2006/main" t="1538" b="-1538"/>
          <a:stretch xmlns:a="http://schemas.openxmlformats.org/drawingml/2006/main">
            <a:fillRect/>
          </a:stretch>
        </p:blipFill>
        <p:spPr>
          <a:xfrm xmlns:a="http://schemas.openxmlformats.org/drawingml/2006/main" rot="0">
            <a:off x="0" y="6126479"/>
            <a:ext cx="12192000" cy="742949"/>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9" name="直线"/>
          <p:cNvSpPr>
            <a:spLocks xmlns:a="http://schemas.openxmlformats.org/drawingml/2006/main"/>
          </p:cNvSpPr>
          <p:nvPr/>
        </p:nvSpPr>
        <p:spPr>
          <a:xfrm xmlns:a="http://schemas.openxmlformats.org/drawingml/2006/main" rot="0">
            <a:off x="0" y="6128413"/>
            <a:ext cx="12192000" cy="0"/>
          </a:xfrm>
          <a:prstGeom xmlns:a="http://schemas.openxmlformats.org/drawingml/2006/main" prst="line"/>
          <a:noFill xmlns:a="http://schemas.openxmlformats.org/drawingml/2006/main"/>
          <a:ln xmlns:a="http://schemas.openxmlformats.org/drawingml/2006/main" w="12700" cmpd="sng" cap="flat">
            <a:solidFill>
              <a:srgbClr val="000001">
                <a:alpha val="20000"/>
              </a:srgbClr>
            </a:solidFill>
            <a:prstDash val="solid"/>
            <a:round/>
          </a:ln>
        </p:spPr>
      </p:sp>
      <p:sp>
        <p:nvSpPr>
          <p:cNvPr id="16" name="文本框"/>
          <p:cNvSpPr>
            <a:spLocks xmlns:a="http://schemas.openxmlformats.org/drawingml/2006/main" noGrp="1"/>
          </p:cNvSpPr>
          <p:nvPr>
            <p:ph type="dt" idx="10"/>
          </p:nvPr>
        </p:nvSpPr>
        <p:spPr>
          <a:xfrm xmlns:a="http://schemas.openxmlformats.org/drawingml/2006/main" rot="0">
            <a:off x="7554137" y="330370"/>
            <a:ext cx="3500714" cy="309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00">
              <a:solidFill>
                <a:srgbClr val="898989"/>
              </a:solidFill>
              <a:latin typeface="Gill Sans MT" pitchFamily="0" charset="0"/>
              <a:ea typeface="等线" pitchFamily="0" charset="0"/>
              <a:cs typeface="Gill Sans MT" pitchFamily="0" charset="0"/>
            </a:endParaRPr>
          </a:p>
        </p:txBody>
      </p:sp>
      <p:sp>
        <p:nvSpPr>
          <p:cNvPr id="17" name="文本框"/>
          <p:cNvSpPr>
            <a:spLocks xmlns:a="http://schemas.openxmlformats.org/drawingml/2006/main" noGrp="1"/>
          </p:cNvSpPr>
          <p:nvPr>
            <p:ph type="ftr"/>
          </p:nvPr>
        </p:nvSpPr>
        <p:spPr>
          <a:xfrm xmlns:a="http://schemas.openxmlformats.org/drawingml/2006/main" rot="0">
            <a:off x="1451579" y="329307"/>
            <a:ext cx="5938836" cy="3092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00">
              <a:solidFill>
                <a:srgbClr val="898989"/>
              </a:solidFill>
              <a:latin typeface="Gill Sans MT" pitchFamily="0" charset="0"/>
              <a:ea typeface="等线" pitchFamily="0" charset="0"/>
              <a:cs typeface="Gill Sans MT" pitchFamily="0" charset="0"/>
            </a:endParaRPr>
          </a:p>
        </p:txBody>
      </p:sp>
      <p:sp>
        <p:nvSpPr>
          <p:cNvPr id="18" name="文本框"/>
          <p:cNvSpPr>
            <a:spLocks xmlns:a="http://schemas.openxmlformats.org/drawingml/2006/main" noGrp="1"/>
          </p:cNvSpPr>
          <p:nvPr>
            <p:ph type="sldNum"/>
          </p:nvPr>
        </p:nvSpPr>
        <p:spPr>
          <a:xfrm xmlns:a="http://schemas.openxmlformats.org/drawingml/2006/main" rot="0">
            <a:off x="480060" y="798972"/>
            <a:ext cx="811019" cy="503578"/>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88347103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5794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851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279258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188063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055266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504151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29359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50886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2" name="矩形"/>
          <p:cNvSpPr>
            <a:spLocks/>
          </p:cNvSpPr>
          <p:nvPr/>
        </p:nvSpPr>
        <p:spPr>
          <a:xfrm rot="0">
            <a:off x="0" y="2019476"/>
            <a:ext cx="12192000" cy="4105941"/>
          </a:xfrm>
          <a:prstGeom prst="rect"/>
          <a:gradFill rotWithShape="1">
            <a:gsLst>
              <a:gs pos="0">
                <a:srgbClr val="DFDBD5">
                  <a:alpha val="0"/>
                </a:srgbClr>
              </a:gs>
              <a:gs pos="100000">
                <a:srgbClr val="DFDBD5">
                  <a:alpha val="100000"/>
                </a:srgbClr>
              </a:gs>
            </a:gsLst>
            <a:lin ang="5400000" scaled="1"/>
          </a:gradFill>
          <a:ln w="15875" cmpd="sng" cap="flat">
            <a:noFill/>
            <a:prstDash val="solid"/>
            <a:round/>
          </a:ln>
        </p:spPr>
      </p:sp>
      <p:pic>
        <p:nvPicPr>
          <p:cNvPr id="3" name="图片"/>
          <p:cNvPicPr>
            <a:picLocks noChangeAspect="1"/>
          </p:cNvPicPr>
          <p:nvPr/>
        </p:nvPicPr>
        <p:blipFill>
          <a:blip r:embed="rId1" cstate="print"/>
          <a:srcRect t="1538" b="-1538"/>
          <a:stretch>
            <a:fillRect/>
          </a:stretch>
        </p:blipFill>
        <p:spPr>
          <a:xfrm rot="0">
            <a:off x="0" y="6126479"/>
            <a:ext cx="12192000" cy="742949"/>
          </a:xfrm>
          <a:prstGeom prst="rect"/>
          <a:noFill/>
          <a:ln w="12700" cmpd="sng" cap="flat">
            <a:noFill/>
            <a:prstDash val="solid"/>
            <a:miter/>
          </a:ln>
        </p:spPr>
      </p:pic>
      <p:sp>
        <p:nvSpPr>
          <p:cNvPr id="4" name="文本框"/>
          <p:cNvSpPr>
            <a:spLocks noGrp="1"/>
          </p:cNvSpPr>
          <p:nvPr>
            <p:ph type="title"/>
          </p:nvPr>
        </p:nvSpPr>
        <p:spPr>
          <a:xfrm rot="0">
            <a:off x="1451579" y="804519"/>
            <a:ext cx="9603276" cy="104923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5" name="文本框"/>
          <p:cNvSpPr>
            <a:spLocks noGrp="1"/>
          </p:cNvSpPr>
          <p:nvPr>
            <p:ph type="body" idx="1"/>
          </p:nvPr>
        </p:nvSpPr>
        <p:spPr>
          <a:xfrm rot="0">
            <a:off x="1451579" y="2015731"/>
            <a:ext cx="9603276" cy="345061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dt" idx="2"/>
          </p:nvPr>
        </p:nvSpPr>
        <p:spPr>
          <a:xfrm rot="0">
            <a:off x="7554137" y="330370"/>
            <a:ext cx="3500714" cy="309200"/>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00">
                <a:solidFill>
                  <a:srgbClr val="898989"/>
                </a:solidFill>
                <a:latin typeface="Gill Sans MT" pitchFamily="0" charset="0"/>
                <a:ea typeface="等线" pitchFamily="0" charset="0"/>
                <a:cs typeface="Gill Sans MT" pitchFamily="0" charset="0"/>
              </a:rPr>
              <a:t>10/31/2023</a:t>
            </a:fld>
            <a:endParaRPr lang="zh-CN" altLang="en-US" sz="1000">
              <a:solidFill>
                <a:srgbClr val="898989"/>
              </a:solidFill>
              <a:latin typeface="Gill Sans MT" pitchFamily="0" charset="0"/>
              <a:ea typeface="等线" pitchFamily="0" charset="0"/>
              <a:cs typeface="Gill Sans MT" pitchFamily="0" charset="0"/>
            </a:endParaRPr>
          </a:p>
        </p:txBody>
      </p:sp>
      <p:sp>
        <p:nvSpPr>
          <p:cNvPr id="7" name="文本框"/>
          <p:cNvSpPr>
            <a:spLocks noGrp="1"/>
          </p:cNvSpPr>
          <p:nvPr>
            <p:ph type="ftr" idx="3"/>
          </p:nvPr>
        </p:nvSpPr>
        <p:spPr>
          <a:xfrm rot="0">
            <a:off x="1451579" y="329307"/>
            <a:ext cx="5938836" cy="309200"/>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00">
              <a:solidFill>
                <a:srgbClr val="898989"/>
              </a:solidFill>
              <a:latin typeface="Gill Sans MT" pitchFamily="0" charset="0"/>
              <a:ea typeface="等线" pitchFamily="0" charset="0"/>
              <a:cs typeface="Gill Sans MT" pitchFamily="0" charset="0"/>
            </a:endParaRPr>
          </a:p>
        </p:txBody>
      </p:sp>
      <p:sp>
        <p:nvSpPr>
          <p:cNvPr id="8" name="文本框"/>
          <p:cNvSpPr>
            <a:spLocks noGrp="1"/>
          </p:cNvSpPr>
          <p:nvPr>
            <p:ph type="sldNum" idx="4"/>
          </p:nvPr>
        </p:nvSpPr>
        <p:spPr>
          <a:xfrm rot="0">
            <a:off x="480060" y="798972"/>
            <a:ext cx="811019" cy="50357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slidenum">
              <a:rPr lang="en-US" altLang="zh-CN" sz="2800" b="0" i="0" u="none" strike="noStrike" kern="1200" cap="none" spc="0" baseline="0">
                <a:solidFill>
                  <a:schemeClr val="accent1"/>
                </a:solidFill>
                <a:latin typeface="Gill Sans MT" pitchFamily="0" charset="0"/>
                <a:ea typeface="等线" pitchFamily="0" charset="0"/>
                <a:cs typeface="Gill Sans MT" pitchFamily="0" charset="0"/>
              </a:rPr>
              <a:t>&lt;#&gt;</a:t>
            </a:fld>
            <a:endParaRPr lang="zh-CN" altLang="en-US" sz="2800">
              <a:solidFill>
                <a:schemeClr val="accent1"/>
              </a:solidFill>
              <a:latin typeface="Gill Sans MT" pitchFamily="0" charset="0"/>
              <a:ea typeface="等线" pitchFamily="0" charset="0"/>
              <a:cs typeface="Gill Sans MT" pitchFamily="0" charset="0"/>
            </a:endParaRPr>
          </a:p>
        </p:txBody>
      </p:sp>
      <p:sp>
        <p:nvSpPr>
          <p:cNvPr id="9" name="直线"/>
          <p:cNvSpPr>
            <a:spLocks/>
          </p:cNvSpPr>
          <p:nvPr/>
        </p:nvSpPr>
        <p:spPr>
          <a:xfrm rot="0">
            <a:off x="0" y="6128413"/>
            <a:ext cx="12192000" cy="0"/>
          </a:xfrm>
          <a:prstGeom prst="line"/>
          <a:noFill/>
          <a:ln w="12700" cmpd="sng" cap="flat">
            <a:solidFill>
              <a:srgbClr val="000001">
                <a:alpha val="20000"/>
              </a:srgbClr>
            </a:solidFill>
            <a:prstDash val="solid"/>
            <a:round/>
          </a:ln>
        </p:spPr>
      </p:sp>
    </p:spTree>
    <p:extLst>
      <p:ext uri="{BB962C8B-B14F-4D97-AF65-F5344CB8AC3E}">
        <p14:creationId xmlns:p14="http://schemas.microsoft.com/office/powerpoint/2010/main" val="814805121"/>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eaLnBrk="1" fontAlgn="auto" latinLnBrk="0" hangingPunct="1">
        <a:lnSpc>
          <a:spcPct val="90000"/>
        </a:lnSpc>
        <a:spcBef>
          <a:spcPts val="0"/>
        </a:spcBef>
        <a:buNone/>
        <a:defRPr sz="3200" b="0" i="0" kern="1200" cap="all">
          <a:solidFill>
            <a:schemeClr val="tx1"/>
          </a:solidFill>
          <a:latin typeface="Gill Sans MT" pitchFamily="0" charset="0"/>
          <a:ea typeface="等线 Light" pitchFamily="0" charset="0"/>
          <a:cs typeface="Gill Sans MT" pitchFamily="0" charset="0"/>
        </a:defRPr>
      </a:lvl1pPr>
    </p:titleStyle>
    <p:bodyStyle>
      <a:lvl1pPr marL="228600" indent="-228600" algn="l" defTabSz="914400" eaLnBrk="1" fontAlgn="auto" latinLnBrk="0" hangingPunct="1">
        <a:lnSpc>
          <a:spcPct val="120000"/>
        </a:lnSpc>
        <a:spcBef>
          <a:spcPts val="1000"/>
        </a:spcBef>
        <a:buClr>
          <a:schemeClr val="accent1"/>
        </a:buClr>
        <a:buSzPct val="100000"/>
        <a:buFont typeface="Arial" pitchFamily="34" charset="0"/>
        <a:buChar char="•"/>
        <a:defRPr sz="2000" kern="1200">
          <a:solidFill>
            <a:schemeClr val="tx1"/>
          </a:solidFill>
          <a:latin typeface="Gill Sans MT" pitchFamily="0" charset="0"/>
          <a:ea typeface="等线" pitchFamily="0" charset="0"/>
          <a:cs typeface="Gill Sans MT" pitchFamily="0" charset="0"/>
        </a:defRPr>
      </a:lvl1pPr>
      <a:lvl2pPr marL="685800" indent="-228600" algn="l" defTabSz="914400" eaLnBrk="1" fontAlgn="auto" latinLnBrk="0" hangingPunct="1">
        <a:lnSpc>
          <a:spcPct val="120000"/>
        </a:lnSpc>
        <a:spcBef>
          <a:spcPts val="500"/>
        </a:spcBef>
        <a:buClr>
          <a:schemeClr val="accent1"/>
        </a:buClr>
        <a:buSzPct val="100000"/>
        <a:buFont typeface="Arial" pitchFamily="34" charset="0"/>
        <a:buChar char="•"/>
        <a:defRPr sz="1800" kern="1200" cap="none" baseline="0">
          <a:solidFill>
            <a:schemeClr val="tx1"/>
          </a:solidFill>
          <a:latin typeface="Gill Sans MT" pitchFamily="0" charset="0"/>
          <a:ea typeface="等线" pitchFamily="0" charset="0"/>
          <a:cs typeface="Gill Sans MT" pitchFamily="0" charset="0"/>
        </a:defRPr>
      </a:lvl2pPr>
      <a:lvl3pPr marL="1143000" indent="-228600" algn="l" defTabSz="914400" eaLnBrk="1" fontAlgn="auto" latinLnBrk="0" hangingPunct="1">
        <a:lnSpc>
          <a:spcPct val="120000"/>
        </a:lnSpc>
        <a:spcBef>
          <a:spcPts val="500"/>
        </a:spcBef>
        <a:buClr>
          <a:schemeClr val="accent1"/>
        </a:buClr>
        <a:buSzPct val="100000"/>
        <a:buFont typeface="Arial" pitchFamily="34" charset="0"/>
        <a:buChar char="•"/>
        <a:defRPr sz="1600" kern="1200">
          <a:solidFill>
            <a:schemeClr val="tx1"/>
          </a:solidFill>
          <a:latin typeface="Gill Sans MT" pitchFamily="0" charset="0"/>
          <a:ea typeface="等线" pitchFamily="0" charset="0"/>
          <a:cs typeface="Gill Sans MT" pitchFamily="0" charset="0"/>
        </a:defRPr>
      </a:lvl3pPr>
      <a:lvl4pPr marL="1600200" indent="-228600" algn="l" defTabSz="914400" eaLnBrk="1" fontAlgn="auto" latinLnBrk="0" hangingPunct="1">
        <a:lnSpc>
          <a:spcPct val="120000"/>
        </a:lnSpc>
        <a:spcBef>
          <a:spcPts val="500"/>
        </a:spcBef>
        <a:buClr>
          <a:schemeClr val="accent1"/>
        </a:buClr>
        <a:buSzPct val="100000"/>
        <a:buFont typeface="Arial" pitchFamily="34" charset="0"/>
        <a:buChar char="•"/>
        <a:defRPr sz="1400" kern="1200" cap="none" baseline="0">
          <a:solidFill>
            <a:schemeClr val="tx1"/>
          </a:solidFill>
          <a:latin typeface="Gill Sans MT" pitchFamily="0" charset="0"/>
          <a:ea typeface="等线" pitchFamily="0" charset="0"/>
          <a:cs typeface="Gill Sans MT" pitchFamily="0" charset="0"/>
        </a:defRPr>
      </a:lvl4pPr>
      <a:lvl5pPr marL="20574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5pPr>
      <a:lvl6pPr marL="25146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6pPr>
      <a:lvl7pPr marL="29718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a:solidFill>
            <a:schemeClr val="tx1"/>
          </a:solidFill>
          <a:latin typeface="Gill Sans MT" pitchFamily="0" charset="0"/>
          <a:ea typeface="等线" pitchFamily="0" charset="0"/>
          <a:cs typeface="Gill Sans MT" pitchFamily="0" charset="0"/>
        </a:defRPr>
      </a:lvl7pPr>
      <a:lvl8pPr marL="34290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baseline="0">
          <a:solidFill>
            <a:schemeClr val="tx1"/>
          </a:solidFill>
          <a:latin typeface="Gill Sans MT" pitchFamily="0" charset="0"/>
          <a:ea typeface="等线" pitchFamily="0" charset="0"/>
          <a:cs typeface="Gill Sans MT" pitchFamily="0" charset="0"/>
        </a:defRPr>
      </a:lvl8pPr>
      <a:lvl9pPr marL="3429000" indent="-228600" algn="l" defTabSz="914400" eaLnBrk="1" fontAlgn="auto" latinLnBrk="0" hangingPunct="1">
        <a:lnSpc>
          <a:spcPct val="120000"/>
        </a:lnSpc>
        <a:spcBef>
          <a:spcPts val="500"/>
        </a:spcBef>
        <a:buClr>
          <a:schemeClr val="accent1"/>
        </a:buClr>
        <a:buSzPct val="100000"/>
        <a:buFont typeface="Arial" pitchFamily="34" charset="0"/>
        <a:buChar char="•"/>
        <a:defRPr sz="1200" kern="1200" baseline="0">
          <a:solidFill>
            <a:schemeClr val="tx1"/>
          </a:solidFill>
          <a:latin typeface="Gill Sans MT" pitchFamily="0" charset="0"/>
          <a:ea typeface="等线" pitchFamily="0" charset="0"/>
          <a:cs typeface="Gill Sans MT"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2.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slideLayout" Target="../slideLayouts/slideLayout1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22" name="矩形"/>
          <p:cNvSpPr>
            <a:spLocks/>
          </p:cNvSpPr>
          <p:nvPr/>
        </p:nvSpPr>
        <p:spPr>
          <a:xfrm rot="0">
            <a:off x="209550" y="247650"/>
            <a:ext cx="11563351" cy="1377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ctr">
              <a:lnSpc>
                <a:spcPct val="100000"/>
              </a:lnSpc>
              <a:spcBef>
                <a:spcPts val="0"/>
              </a:spcBef>
              <a:spcAft>
                <a:spcPts val="0"/>
              </a:spcAft>
              <a:buNone/>
            </a:pPr>
            <a:endParaRPr lang="en-US" altLang="zh-CN" sz="28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ctr">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DOMAIN</a:t>
            </a:r>
            <a:r>
              <a:rPr lang="en-US" altLang="zh-CN" sz="2800" b="0" i="0" u="none" strike="noStrike" kern="1200" cap="none" spc="0" baseline="0">
                <a:solidFill>
                  <a:schemeClr val="tx1"/>
                </a:solidFill>
                <a:latin typeface="Times New Roman" pitchFamily="18" charset="0"/>
                <a:ea typeface="等线" pitchFamily="0" charset="0"/>
                <a:cs typeface="Times New Roman" pitchFamily="18" charset="0"/>
              </a:rPr>
              <a:t>-SALESFORCE DEVELOPER</a:t>
            </a:r>
            <a:br>
              <a:rPr lang="zh-CN" altLang="en-US" sz="2800" b="0" i="0" u="none" strike="noStrike" kern="1200" cap="none" spc="0" baseline="0">
                <a:solidFill>
                  <a:schemeClr val="tx1"/>
                </a:solidFill>
                <a:latin typeface="Times New Roman" pitchFamily="18" charset="0"/>
                <a:ea typeface="等线" pitchFamily="0" charset="0"/>
                <a:cs typeface="Times New Roman" pitchFamily="18" charset="0"/>
              </a:rPr>
            </a:b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USECASE</a:t>
            </a: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-COSMETIC STORE MANAGEMENT</a:t>
            </a:r>
            <a:endParaRPr lang="zh-CN" altLang="en-US" sz="2800" b="0" i="0" u="none" strike="noStrike" kern="1200" cap="none" spc="0" baseline="0">
              <a:solidFill>
                <a:schemeClr val="tx1"/>
              </a:solidFill>
              <a:latin typeface="Gill Sans MT" pitchFamily="0" charset="0"/>
              <a:ea typeface="等线" pitchFamily="0" charset="0"/>
              <a:cs typeface="Gill Sans MT" pitchFamily="0" charset="0"/>
            </a:endParaRPr>
          </a:p>
        </p:txBody>
      </p:sp>
      <p:sp>
        <p:nvSpPr>
          <p:cNvPr id="23" name="矩形"/>
          <p:cNvSpPr>
            <a:spLocks/>
          </p:cNvSpPr>
          <p:nvPr/>
        </p:nvSpPr>
        <p:spPr>
          <a:xfrm rot="0">
            <a:off x="476242" y="2809875"/>
            <a:ext cx="11296657" cy="30156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TEAM MEMBERS</a:t>
            </a: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                                                                                       GUIDE -KARTHIK </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                                                               </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SRI DURGANANDHINI G                                                                         MENTOR-KARTHIK</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VANITHA R                                                                                                EVALUATOR -KARTHIK</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VIDHYA S</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VARSHA S</a:t>
            </a:r>
            <a:r>
              <a:rPr lang="en-US" altLang="zh-CN" sz="2000" b="1" i="0" u="none" strike="noStrike" kern="1200" cap="none" spc="0" baseline="0">
                <a:solidFill>
                  <a:schemeClr val="tx1"/>
                </a:solidFill>
                <a:latin typeface="Gill Sans MT" pitchFamily="0" charset="0"/>
                <a:ea typeface="等线" pitchFamily="0" charset="0"/>
                <a:cs typeface="Gill Sans MT" pitchFamily="0" charset="0"/>
              </a:rPr>
              <a:t>       </a:t>
            </a:r>
            <a:r>
              <a:rPr lang="en-US" altLang="zh-CN" sz="2000" b="0" i="0" u="none" strike="noStrike" kern="1200" cap="none" spc="0" baseline="0">
                <a:solidFill>
                  <a:schemeClr val="tx1"/>
                </a:solidFill>
                <a:latin typeface="Gill Sans MT" pitchFamily="0" charset="0"/>
                <a:ea typeface="等线" pitchFamily="0" charset="0"/>
                <a:cs typeface="Gill Sans MT" pitchFamily="0" charset="0"/>
              </a:rPr>
              <a:t>                                                           </a:t>
            </a:r>
            <a:endParaRPr lang="en-US" altLang="zh-CN" sz="20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63091336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42" name="矩形"/>
          <p:cNvSpPr>
            <a:spLocks/>
          </p:cNvSpPr>
          <p:nvPr/>
        </p:nvSpPr>
        <p:spPr>
          <a:xfrm rot="0">
            <a:off x="3439887" y="151039"/>
            <a:ext cx="8493849"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FIELDS AND RELATIONSHIP</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43" name="矩形"/>
          <p:cNvSpPr>
            <a:spLocks/>
          </p:cNvSpPr>
          <p:nvPr/>
        </p:nvSpPr>
        <p:spPr>
          <a:xfrm rot="0">
            <a:off x="515165" y="674258"/>
            <a:ext cx="11296649" cy="45243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Fields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in Salesforce represent what the columns represent in relational databases. It can store data values which are required for a particular object in a record</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There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are 2 types of fields in salesforce</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Standard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fields: </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There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are four standard fields in every custom object that are Created By, Last Modified By, Owner, and the field created at the time of the creation of an object. These fields cannot be deleted or edited and they are always required. </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Custom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fields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The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Custom fields which are added by the administrator/developer to meet the business requirements of any organization. They may or may not be required.</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36032790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44" name="矩形"/>
          <p:cNvSpPr>
            <a:spLocks/>
          </p:cNvSpPr>
          <p:nvPr/>
        </p:nvSpPr>
        <p:spPr>
          <a:xfrm rot="0">
            <a:off x="4876799" y="542925"/>
            <a:ext cx="6943725"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PROFILE</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45" name="矩形"/>
          <p:cNvSpPr>
            <a:spLocks/>
          </p:cNvSpPr>
          <p:nvPr/>
        </p:nvSpPr>
        <p:spPr>
          <a:xfrm rot="0">
            <a:off x="523875" y="1153230"/>
            <a:ext cx="11296649" cy="230832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&gt;A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profile is a group/collection of settings and permissions that define what a user can do in salesforce. A profile controls “Object permissions, Field permissions, User permissions, Tab settings, App settings, Apex class access, Visualforce page access, Page layouts, Record Types, Login hours &amp; Login IP ranges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 A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profile can be assigned to many users, but user can be assigned single profile at a time.</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46" name="矩形"/>
          <p:cNvSpPr>
            <a:spLocks/>
          </p:cNvSpPr>
          <p:nvPr/>
        </p:nvSpPr>
        <p:spPr>
          <a:xfrm rot="0">
            <a:off x="5225142" y="3762102"/>
            <a:ext cx="5233851" cy="800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ROLE</a:t>
            </a:r>
            <a:endParaRPr lang="en-US" altLang="zh-CN" sz="28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
        <p:nvSpPr>
          <p:cNvPr id="47" name="矩形"/>
          <p:cNvSpPr>
            <a:spLocks/>
          </p:cNvSpPr>
          <p:nvPr/>
        </p:nvSpPr>
        <p:spPr>
          <a:xfrm rot="0">
            <a:off x="661850" y="4380411"/>
            <a:ext cx="11033760" cy="184665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rPr>
              <a:t>In Salesforce, roles are used to determine which users have access to certain data and functions within the system. They are also used to define the reporting hierarchy within an organization. Users with higher roles have greater access to data and more control over the system.</a:t>
            </a:r>
            <a:endPar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190090747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48" name="矩形"/>
          <p:cNvSpPr>
            <a:spLocks/>
          </p:cNvSpPr>
          <p:nvPr/>
        </p:nvSpPr>
        <p:spPr>
          <a:xfrm rot="0">
            <a:off x="5042263" y="542925"/>
            <a:ext cx="6778261"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USER</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49" name="矩形"/>
          <p:cNvSpPr>
            <a:spLocks/>
          </p:cNvSpPr>
          <p:nvPr/>
        </p:nvSpPr>
        <p:spPr>
          <a:xfrm rot="0">
            <a:off x="410663" y="1423196"/>
            <a:ext cx="11296649" cy="415498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&gt;What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is a user</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user is anyone who logs in to Salesforce. Users are employees at your company, such as sales reps, managers, and IT specialists, who need access to the company's records. Every user in Salesforce has a user account. The user account identifies the user, and the user account settings determine what features and records the user can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access.</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000" b="1" i="0" u="none" strike="noStrike" kern="1200" cap="none" spc="0" baseline="0">
                <a:solidFill>
                  <a:schemeClr val="tx1"/>
                </a:solidFill>
                <a:latin typeface="Times New Roman" pitchFamily="18" charset="0"/>
                <a:ea typeface="等线" pitchFamily="0" charset="0"/>
                <a:cs typeface="Times New Roman" pitchFamily="18" charset="0"/>
              </a:rPr>
              <a:t>NOTE</a:t>
            </a:r>
            <a:endParaRPr lang="en-US" altLang="zh-CN" sz="20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As Salesforce license can only be used by 2 Users at a time in Dev Org, so If you don’t find salesforce license then deactivate a user who has salesforce license Or change the license type from Salesforce to any other.</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47699830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50" name="矩形"/>
          <p:cNvSpPr>
            <a:spLocks/>
          </p:cNvSpPr>
          <p:nvPr/>
        </p:nvSpPr>
        <p:spPr>
          <a:xfrm rot="0">
            <a:off x="4110447" y="542925"/>
            <a:ext cx="7710078"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SHARING RULES</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51" name="矩形"/>
          <p:cNvSpPr>
            <a:spLocks/>
          </p:cNvSpPr>
          <p:nvPr/>
        </p:nvSpPr>
        <p:spPr>
          <a:xfrm rot="0">
            <a:off x="419372" y="1780247"/>
            <a:ext cx="11296649"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&gt;What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are Sharing Rules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Sharing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rules help users to share records based on conditions. It is basically created for objects whose organization-wide defaults (OWD) are set to public read-only or private because sharing rules can only extend the access and not restrict it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&gt;Types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of sharing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rules</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1. Owner-based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Sharing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Rules</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2. Criteria-based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Sharing Rules</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627114685"/>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52" name="矩形"/>
          <p:cNvSpPr>
            <a:spLocks/>
          </p:cNvSpPr>
          <p:nvPr/>
        </p:nvSpPr>
        <p:spPr>
          <a:xfrm rot="0">
            <a:off x="4110447" y="542925"/>
            <a:ext cx="7710078"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USER ADOPTION</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53" name="矩形"/>
          <p:cNvSpPr>
            <a:spLocks/>
          </p:cNvSpPr>
          <p:nvPr/>
        </p:nvSpPr>
        <p:spPr>
          <a:xfrm rot="0">
            <a:off x="403314" y="1324169"/>
            <a:ext cx="11296649" cy="120032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Salesforce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user adoption is the act of enabling a user to use SFDC's full CRM capabilities by creating strategies around onboarding, training, and continued development – all to drive overall digital adoption.</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54" name="矩形"/>
          <p:cNvSpPr>
            <a:spLocks/>
          </p:cNvSpPr>
          <p:nvPr/>
        </p:nvSpPr>
        <p:spPr>
          <a:xfrm rot="0">
            <a:off x="4200388" y="2797943"/>
            <a:ext cx="3526971" cy="369332"/>
          </a:xfrm>
          <a:prstGeom prst="rect"/>
          <a:noFill/>
          <a:ln w="12700" cmpd="sng" cap="flat">
            <a:noFill/>
            <a:prstDash val="solid"/>
            <a:miter/>
          </a:ln>
        </p:spPr>
      </p:sp>
      <p:pic>
        <p:nvPicPr>
          <p:cNvPr id="55" name="图片"/>
          <p:cNvPicPr>
            <a:picLocks noChangeAspect="1"/>
          </p:cNvPicPr>
          <p:nvPr/>
        </p:nvPicPr>
        <p:blipFill>
          <a:blip r:embed="rId1" cstate="print"/>
          <a:stretch>
            <a:fillRect/>
          </a:stretch>
        </p:blipFill>
        <p:spPr>
          <a:xfrm rot="0">
            <a:off x="4510514" y="2697012"/>
            <a:ext cx="2091109" cy="749873"/>
          </a:xfrm>
          <a:prstGeom prst="rect"/>
          <a:noFill/>
          <a:ln w="12700" cmpd="sng" cap="flat">
            <a:noFill/>
            <a:prstDash val="solid"/>
            <a:miter/>
          </a:ln>
        </p:spPr>
      </p:pic>
      <p:sp>
        <p:nvSpPr>
          <p:cNvPr id="56" name="矩形"/>
          <p:cNvSpPr>
            <a:spLocks/>
          </p:cNvSpPr>
          <p:nvPr/>
        </p:nvSpPr>
        <p:spPr>
          <a:xfrm rot="0">
            <a:off x="419371" y="3547816"/>
            <a:ext cx="11089006" cy="184665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rPr>
              <a:t>A report is a list of records that meet the criteria you define. It's displayed in rows and columns, and can be filtered, grouped, or displayed in a graphical chart. Every report is stored in a folder. Folders can be public, hidden, or shared, and can be set to read-only or read/write.</a:t>
            </a:r>
            <a:endPar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902270208"/>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57" name="矩形"/>
          <p:cNvSpPr>
            <a:spLocks/>
          </p:cNvSpPr>
          <p:nvPr/>
        </p:nvSpPr>
        <p:spPr>
          <a:xfrm rot="0">
            <a:off x="4502333" y="314667"/>
            <a:ext cx="8058420"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DASHBOARDS</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58" name="矩形"/>
          <p:cNvSpPr>
            <a:spLocks/>
          </p:cNvSpPr>
          <p:nvPr/>
        </p:nvSpPr>
        <p:spPr>
          <a:xfrm rot="0">
            <a:off x="516526" y="995558"/>
            <a:ext cx="11296649" cy="1938992"/>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Dashboards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provide more insights than reports as they combine the data from many reports and show a summarized result. Looking at many reports at a time gives the flexibility of combining the results from them quickly. Also summaries in dashboards help us decide on action plans quicker. The dashboards can contain charts, graphs and Tabular data.</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59" name="矩形"/>
          <p:cNvSpPr>
            <a:spLocks/>
          </p:cNvSpPr>
          <p:nvPr/>
        </p:nvSpPr>
        <p:spPr>
          <a:xfrm rot="0">
            <a:off x="5007428" y="2761297"/>
            <a:ext cx="2778035" cy="800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00000"/>
                </a:solidFill>
                <a:latin typeface="Times New Roman" pitchFamily="18" charset="0"/>
                <a:ea typeface="等线" pitchFamily="0" charset="0"/>
                <a:cs typeface="Times New Roman" pitchFamily="18" charset="0"/>
              </a:rPr>
              <a:t>FLOWS</a:t>
            </a:r>
            <a:endParaRPr lang="en-US" altLang="zh-CN" sz="2800" b="1" i="0" u="none" strike="noStrike" kern="1200" cap="none" spc="0" baseline="0">
              <a:solidFill>
                <a:srgbClr val="000000"/>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
        <p:nvSpPr>
          <p:cNvPr id="60" name="矩形"/>
          <p:cNvSpPr>
            <a:spLocks/>
          </p:cNvSpPr>
          <p:nvPr/>
        </p:nvSpPr>
        <p:spPr>
          <a:xfrm rot="0">
            <a:off x="516526" y="3407627"/>
            <a:ext cx="10762433" cy="258532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rPr>
              <a:t>Flows In Salesforce, a flow is a tool that automates complex business processes. Simply put, it collects data and then does something with that data. Flow Builder is the declarative interface used to build individual flows. Flow Builder can be used to build code-like logic without using a programming language. Flows fall into five categories:  Screen Flows  Schedule-Triggered Flows </a:t>
            </a:r>
            <a:r>
              <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rPr>
              <a:t>Autolaunched</a:t>
            </a:r>
            <a:r>
              <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rPr>
              <a:t> Flows  Record-Triggered Flows  Platform Event-Triggered Flows</a:t>
            </a:r>
            <a:endParaRPr lang="en-US" altLang="zh-CN" sz="2400" b="0" i="0" u="none" strike="noStrike" kern="1200" cap="none" spc="0" baseline="0">
              <a:solidFill>
                <a:srgbClr val="000000"/>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635105949"/>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61" name="矩形"/>
          <p:cNvSpPr>
            <a:spLocks/>
          </p:cNvSpPr>
          <p:nvPr/>
        </p:nvSpPr>
        <p:spPr>
          <a:xfrm rot="0">
            <a:off x="627528" y="304800"/>
            <a:ext cx="11116236" cy="36625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r>
              <a:rPr lang="en-US" altLang="zh-CN" sz="8800" b="0" i="0" u="none" strike="noStrike" kern="1200" cap="none" spc="0" baseline="0">
                <a:solidFill>
                  <a:schemeClr val="tx1"/>
                </a:solidFill>
                <a:latin typeface="Gill Sans MT" pitchFamily="0" charset="0"/>
                <a:ea typeface="等线" pitchFamily="0" charset="0"/>
                <a:cs typeface="Gill Sans MT" pitchFamily="0" charset="0"/>
              </a:rPr>
              <a:t>       THANKYOU</a:t>
            </a:r>
            <a:endParaRPr lang="zh-CN" altLang="en-US" sz="8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66606362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24" name="矩形"/>
          <p:cNvSpPr>
            <a:spLocks/>
          </p:cNvSpPr>
          <p:nvPr/>
        </p:nvSpPr>
        <p:spPr>
          <a:xfrm rot="0">
            <a:off x="3519949" y="314325"/>
            <a:ext cx="6046839"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WHAT IS SALESFORCE?</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25" name="矩形"/>
          <p:cNvSpPr>
            <a:spLocks/>
          </p:cNvSpPr>
          <p:nvPr/>
        </p:nvSpPr>
        <p:spPr>
          <a:xfrm rot="0">
            <a:off x="201561" y="1042219"/>
            <a:ext cx="11788878" cy="6206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Salesforce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 is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CRM platform and its an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aas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Cloud .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Apart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from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this, It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is game-changing technology, with a host of productivity- boosting features, that will help you sell smarter and faster</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Salesforce has everything you need to run your business from anywhere. Using standard products and features, you can manage relationships with prospects and customers, collaborate and engage with employees and partners, and store your data securely in the cloud</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Salesforce is your customer success platform, designed to help you sell, service, market, analyze, and connect with your customers.</a:t>
            </a: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141915226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26" name="矩形"/>
          <p:cNvSpPr>
            <a:spLocks/>
          </p:cNvSpPr>
          <p:nvPr/>
        </p:nvSpPr>
        <p:spPr>
          <a:xfrm rot="0">
            <a:off x="2682241" y="1003678"/>
            <a:ext cx="8938532"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JOB APPLICATION TRACKING SYSTEM</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27" name="矩形"/>
          <p:cNvSpPr>
            <a:spLocks/>
          </p:cNvSpPr>
          <p:nvPr/>
        </p:nvSpPr>
        <p:spPr>
          <a:xfrm rot="0">
            <a:off x="519954" y="2169715"/>
            <a:ext cx="11205322" cy="443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In the project we Create a CRM Application which helps the applicant to track the No. of jobs he applied and helps him to find the job posted by the various recruiters, find the best attributes to be involved to run the process in a smooth way and easily to track.</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&gt;In this project you can do hands on practice the configuration as well as customization with the Data modeling, App building, User Adoption &amp; Many more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Gill Sans MT" pitchFamily="0" charset="0"/>
              <a:ea typeface="等线" pitchFamily="0" charset="0"/>
              <a:cs typeface="Gill Sans MT"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Gill Sans MT" pitchFamily="0" charset="0"/>
              <a:ea typeface="等线" pitchFamily="0" charset="0"/>
              <a:cs typeface="Gill Sans MT" pitchFamily="0" charset="0"/>
            </a:endParaRPr>
          </a:p>
        </p:txBody>
      </p:sp>
    </p:spTree>
    <p:extLst>
      <p:ext uri="{BB962C8B-B14F-4D97-AF65-F5344CB8AC3E}">
        <p14:creationId xmlns:p14="http://schemas.microsoft.com/office/powerpoint/2010/main" val="193932899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28" name="矩形"/>
          <p:cNvSpPr>
            <a:spLocks/>
          </p:cNvSpPr>
          <p:nvPr/>
        </p:nvSpPr>
        <p:spPr>
          <a:xfrm rot="0">
            <a:off x="2403565" y="446586"/>
            <a:ext cx="8171634"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Gill Sans MT" pitchFamily="0" charset="0"/>
                <a:ea typeface="等线" pitchFamily="0" charset="0"/>
                <a:cs typeface="Gill Sans MT" pitchFamily="0" charset="0"/>
              </a:rPr>
              <a:t>CREATION OF DEVELOPER ACCOUNT</a:t>
            </a:r>
            <a:endParaRPr lang="zh-CN" altLang="en-US" sz="2800" b="1" i="0" u="none" strike="noStrike" kern="1200" cap="none" spc="0" baseline="0">
              <a:solidFill>
                <a:schemeClr val="tx1"/>
              </a:solidFill>
              <a:latin typeface="Gill Sans MT" pitchFamily="0" charset="0"/>
              <a:ea typeface="等线" pitchFamily="0" charset="0"/>
              <a:cs typeface="Gill Sans MT" pitchFamily="0" charset="0"/>
            </a:endParaRPr>
          </a:p>
        </p:txBody>
      </p:sp>
      <p:sp>
        <p:nvSpPr>
          <p:cNvPr id="29" name="矩形"/>
          <p:cNvSpPr>
            <a:spLocks/>
          </p:cNvSpPr>
          <p:nvPr/>
        </p:nvSpPr>
        <p:spPr>
          <a:xfrm rot="0">
            <a:off x="574766" y="1264264"/>
            <a:ext cx="11553415" cy="1805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&gt;A </a:t>
            </a:r>
            <a:r>
              <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Developer org has all the features and licenses you need to get started with </a:t>
            </a:r>
            <a:r>
              <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Salesforce.</a:t>
            </a:r>
            <a:endPar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endParaRPr>
          </a:p>
          <a:p>
            <a:pPr marL="0" indent="0" algn="l">
              <a:lnSpc>
                <a:spcPct val="100000"/>
              </a:lnSpc>
              <a:spcBef>
                <a:spcPts val="0"/>
              </a:spcBef>
              <a:spcAft>
                <a:spcPts val="0"/>
              </a:spcAft>
              <a:buNone/>
            </a:pPr>
            <a:r>
              <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 </a:t>
            </a:r>
            <a:endPar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endParaRPr>
          </a:p>
          <a:p>
            <a:pPr marL="0" indent="0" algn="l">
              <a:lnSpc>
                <a:spcPct val="100000"/>
              </a:lnSpc>
              <a:spcBef>
                <a:spcPts val="0"/>
              </a:spcBef>
              <a:spcAft>
                <a:spcPts val="0"/>
              </a:spcAft>
              <a:buNone/>
            </a:pPr>
            <a:r>
              <a:rPr lang="en-US" altLang="zh-CN" sz="2400" b="0"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&gt;Search </a:t>
            </a:r>
            <a:r>
              <a:rPr lang="en-US" altLang="zh-CN" sz="2400" b="1"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rPr>
              <a:t>developer.salesforce.com/signup</a:t>
            </a:r>
            <a:endParaRPr lang="en-US" altLang="zh-CN" sz="2400" b="1" i="0" u="none" strike="noStrike" kern="100" cap="none" spc="0" baseline="0">
              <a:solidFill>
                <a:srgbClr val="000000"/>
              </a:solidFill>
              <a:uFill>
                <a:solidFill>
                  <a:srgbClr val="000000"/>
                </a:solidFill>
              </a:uFill>
              <a:latin typeface="Times New Roman" pitchFamily="18" charset="0"/>
              <a:ea typeface="Times New Roman" pitchFamily="18" charset="0"/>
              <a:cs typeface="Times New Roman" pitchFamily="18"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Gill Sans MT" pitchFamily="0" charset="0"/>
              <a:ea typeface="等线" pitchFamily="0" charset="0"/>
              <a:cs typeface="Gill Sans MT" pitchFamily="0" charset="0"/>
            </a:endParaRPr>
          </a:p>
        </p:txBody>
      </p:sp>
      <p:pic>
        <p:nvPicPr>
          <p:cNvPr id="30" name="图片"/>
          <p:cNvPicPr>
            <a:picLocks noChangeAspect="1"/>
          </p:cNvPicPr>
          <p:nvPr/>
        </p:nvPicPr>
        <p:blipFill>
          <a:blip r:embed="rId1" cstate="print"/>
          <a:stretch>
            <a:fillRect/>
          </a:stretch>
        </p:blipFill>
        <p:spPr>
          <a:xfrm rot="0">
            <a:off x="217712" y="2800349"/>
            <a:ext cx="5956663" cy="2996946"/>
          </a:xfrm>
          <a:prstGeom prst="rect"/>
          <a:noFill/>
          <a:ln w="12700" cmpd="sng" cap="flat">
            <a:noFill/>
            <a:prstDash val="solid"/>
            <a:miter/>
          </a:ln>
        </p:spPr>
      </p:pic>
      <p:pic>
        <p:nvPicPr>
          <p:cNvPr id="31" name="图片"/>
          <p:cNvPicPr>
            <a:picLocks noChangeAspect="1"/>
          </p:cNvPicPr>
          <p:nvPr/>
        </p:nvPicPr>
        <p:blipFill>
          <a:blip r:embed="rId2" cstate="print"/>
          <a:stretch>
            <a:fillRect/>
          </a:stretch>
        </p:blipFill>
        <p:spPr>
          <a:xfrm rot="0">
            <a:off x="6377599" y="2800349"/>
            <a:ext cx="5673530" cy="2996947"/>
          </a:xfrm>
          <a:prstGeom prst="rect"/>
          <a:noFill/>
          <a:ln w="12700" cmpd="sng" cap="flat">
            <a:noFill/>
            <a:prstDash val="solid"/>
            <a:miter/>
          </a:ln>
        </p:spPr>
      </p:pic>
    </p:spTree>
    <p:extLst>
      <p:ext uri="{BB962C8B-B14F-4D97-AF65-F5344CB8AC3E}">
        <p14:creationId xmlns:p14="http://schemas.microsoft.com/office/powerpoint/2010/main" val="65866364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32" name="矩形"/>
          <p:cNvSpPr>
            <a:spLocks/>
          </p:cNvSpPr>
          <p:nvPr/>
        </p:nvSpPr>
        <p:spPr>
          <a:xfrm rot="0">
            <a:off x="4638675" y="438149"/>
            <a:ext cx="7553324"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HOME PAGE</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pic>
        <p:nvPicPr>
          <p:cNvPr id="33" name="图片"/>
          <p:cNvPicPr>
            <a:picLocks noChangeAspect="1"/>
          </p:cNvPicPr>
          <p:nvPr/>
        </p:nvPicPr>
        <p:blipFill>
          <a:blip r:embed="rId1" cstate="print"/>
          <a:stretch>
            <a:fillRect/>
          </a:stretch>
        </p:blipFill>
        <p:spPr>
          <a:xfrm rot="0">
            <a:off x="330926" y="1208014"/>
            <a:ext cx="11469189" cy="4774366"/>
          </a:xfrm>
          <a:prstGeom prst="rect"/>
          <a:noFill/>
          <a:ln w="12700" cmpd="sng" cap="flat">
            <a:noFill/>
            <a:prstDash val="solid"/>
            <a:miter/>
          </a:ln>
        </p:spPr>
      </p:pic>
    </p:spTree>
    <p:extLst>
      <p:ext uri="{BB962C8B-B14F-4D97-AF65-F5344CB8AC3E}">
        <p14:creationId xmlns:p14="http://schemas.microsoft.com/office/powerpoint/2010/main" val="196598952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34" name="矩形"/>
          <p:cNvSpPr>
            <a:spLocks/>
          </p:cNvSpPr>
          <p:nvPr/>
        </p:nvSpPr>
        <p:spPr>
          <a:xfrm rot="0">
            <a:off x="4911634" y="314325"/>
            <a:ext cx="6899366" cy="52321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OBJECTS</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35" name="矩形"/>
          <p:cNvSpPr>
            <a:spLocks/>
          </p:cNvSpPr>
          <p:nvPr/>
        </p:nvSpPr>
        <p:spPr>
          <a:xfrm rot="0">
            <a:off x="243839" y="837544"/>
            <a:ext cx="11744325"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000" b="1" i="0" u="none" strike="noStrike" kern="1200" cap="none" spc="0" baseline="0">
                <a:solidFill>
                  <a:schemeClr val="tx1"/>
                </a:solidFill>
                <a:latin typeface="Times New Roman" pitchFamily="18" charset="0"/>
                <a:ea typeface="等线" pitchFamily="0" charset="0"/>
                <a:cs typeface="Times New Roman" pitchFamily="18" charset="0"/>
              </a:rPr>
              <a:t>&gt;WHAT IS AN OBJECT?</a:t>
            </a:r>
            <a:endParaRPr lang="en-US" altLang="zh-CN" sz="20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Salesforce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objects are database tables that permit you to store data that is specific to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an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organization. It consists of fields (columns) and records (rows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000" b="1" i="0" u="none" strike="noStrike" kern="1200" cap="none" spc="0" baseline="0">
                <a:solidFill>
                  <a:schemeClr val="tx1"/>
                </a:solidFill>
                <a:latin typeface="Times New Roman" pitchFamily="18" charset="0"/>
                <a:ea typeface="等线" pitchFamily="0" charset="0"/>
                <a:cs typeface="Times New Roman" pitchFamily="18" charset="0"/>
              </a:rPr>
              <a:t>SALESFORCE OBJECTS ARE OF 2 TYPES</a:t>
            </a:r>
            <a:endParaRPr lang="en-US" altLang="zh-CN" sz="20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1.Standard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Objects: Standard objects are the kind of objects that are provided by salesforce.com such as users, contracts, reports, dashboards, etc</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2.Custom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Objects: Custom objects are those objects that are created by users. They supply information that is unique and essential to their organization. They are the heart of any application and provide a structure for sharing data.</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57021661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36" name="矩形"/>
          <p:cNvSpPr>
            <a:spLocks/>
          </p:cNvSpPr>
          <p:nvPr/>
        </p:nvSpPr>
        <p:spPr>
          <a:xfrm rot="0">
            <a:off x="2159726" y="742949"/>
            <a:ext cx="949887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In This Application We Use 4 Custom Objects:</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37" name="矩形"/>
          <p:cNvSpPr>
            <a:spLocks/>
          </p:cNvSpPr>
          <p:nvPr/>
        </p:nvSpPr>
        <p:spPr>
          <a:xfrm rot="0">
            <a:off x="495300" y="1666874"/>
            <a:ext cx="11582401"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Recruiter</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Jobs</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&gt;Candidate</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&gt;4.Job-Application</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214064801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38" name="矩形"/>
          <p:cNvSpPr>
            <a:spLocks/>
          </p:cNvSpPr>
          <p:nvPr/>
        </p:nvSpPr>
        <p:spPr>
          <a:xfrm rot="0">
            <a:off x="5164184" y="194582"/>
            <a:ext cx="6656340"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TABS</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39" name="矩形"/>
          <p:cNvSpPr>
            <a:spLocks/>
          </p:cNvSpPr>
          <p:nvPr/>
        </p:nvSpPr>
        <p:spPr>
          <a:xfrm rot="0">
            <a:off x="505097" y="717802"/>
            <a:ext cx="11315428"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Tabs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in Salesforce help users view the information at a glance. It displays the data of objects and other web content in the application</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There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are mainly 4 types of tabs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&gt;Standard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Object Tabs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Standard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object tabs display data related to standard objects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&gt;Custom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Object Tabs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Custom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object tabs display data related to custom objects. These tabs look and function just like standard tabs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&gt;Web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Tabs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Web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Tabs display any external Web-based application or Web page in a Salesforce tab</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&gt;Visualforce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Tabs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Visualforce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Tabs display data from a Visualforce Page.</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109118462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gradFill>
          <a:gsLst>
            <a:gs pos="0">
              <a:srgbClr val="CAC6C1"/>
            </a:gs>
            <a:gs pos="100000">
              <a:srgbClr val="ECEAE8"/>
            </a:gs>
          </a:gsLst>
          <a:path path="rect">
            <a:fillToRect l="100000" t="0" r="0" b="100000"/>
          </a:path>
        </a:gradFill>
      </p:bgPr>
    </p:bg>
    <p:spTree>
      <p:nvGrpSpPr>
        <p:cNvPr id="1" name=""/>
        <p:cNvGrpSpPr/>
        <p:nvPr/>
      </p:nvGrpSpPr>
      <p:grpSpPr>
        <a:xfrm>
          <a:off x="0" y="0"/>
          <a:ext cx="0" cy="0"/>
          <a:chOff x="0" y="0"/>
          <a:chExt cx="0" cy="0"/>
        </a:xfrm>
      </p:grpSpPr>
      <p:sp>
        <p:nvSpPr>
          <p:cNvPr id="40" name="矩形"/>
          <p:cNvSpPr>
            <a:spLocks/>
          </p:cNvSpPr>
          <p:nvPr/>
        </p:nvSpPr>
        <p:spPr>
          <a:xfrm rot="0">
            <a:off x="4249783" y="272960"/>
            <a:ext cx="7570741"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等线" pitchFamily="0" charset="0"/>
                <a:cs typeface="Times New Roman" pitchFamily="18" charset="0"/>
              </a:rPr>
              <a:t>LIGHTNING APP</a:t>
            </a:r>
            <a:endParaRPr lang="zh-CN" altLang="en-US" sz="2800" b="1" i="0" u="none" strike="noStrike" kern="1200" cap="none" spc="0" baseline="0">
              <a:solidFill>
                <a:schemeClr val="tx1"/>
              </a:solidFill>
              <a:latin typeface="Times New Roman" pitchFamily="18" charset="0"/>
              <a:ea typeface="等线" pitchFamily="0" charset="0"/>
              <a:cs typeface="Times New Roman" pitchFamily="18" charset="0"/>
            </a:endParaRPr>
          </a:p>
        </p:txBody>
      </p:sp>
      <p:sp>
        <p:nvSpPr>
          <p:cNvPr id="41" name="矩形"/>
          <p:cNvSpPr>
            <a:spLocks/>
          </p:cNvSpPr>
          <p:nvPr/>
        </p:nvSpPr>
        <p:spPr>
          <a:xfrm rot="0">
            <a:off x="410663" y="796180"/>
            <a:ext cx="11296649" cy="489364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Apps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in Salesforce are a group of tabs that help the application function by working together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as a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unit. It has a name, a logo, and a particular set of tabs. The simplest app usually has just two tabs</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There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are 2 types of Salesforce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applications</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Standard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apps: </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These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apps come with every occurrence of Salesforce as default. Community, Call Center, Content, Sales, Marketing, Salesforce Chatter, Site.com, and App Launcher are included in these apps. The description, logo, and label of a standard app cannot be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altered.</a:t>
            </a:r>
            <a:endParaRPr lang="en-US" altLang="zh-CN" sz="2400" b="0"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&gt;</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Custom </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apps</a:t>
            </a:r>
            <a:r>
              <a:rPr lang="en-US" altLang="zh-CN" sz="2400" b="1" i="0" u="none" strike="noStrike" kern="1200" cap="none" spc="0" baseline="0">
                <a:solidFill>
                  <a:schemeClr val="tx1"/>
                </a:solidFill>
                <a:latin typeface="Times New Roman" pitchFamily="18" charset="0"/>
                <a:ea typeface="等线" pitchFamily="0" charset="0"/>
                <a:cs typeface="Times New Roman" pitchFamily="18" charset="0"/>
              </a:rPr>
              <a:t>:</a:t>
            </a:r>
            <a:endParaRPr lang="en-US" altLang="zh-CN" sz="2400" b="1" i="0" u="none" strike="noStrike" kern="1200" cap="none" spc="0" baseline="0">
              <a:solidFill>
                <a:schemeClr val="tx1"/>
              </a:solidFill>
              <a:latin typeface="Times New Roman" pitchFamily="18" charset="0"/>
              <a:ea typeface="等线"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                 These </a:t>
            </a:r>
            <a:r>
              <a:rPr lang="en-US" altLang="zh-CN" sz="2400" b="0" i="0" u="none" strike="noStrike" kern="1200" cap="none" spc="0" baseline="0">
                <a:solidFill>
                  <a:schemeClr val="tx1"/>
                </a:solidFill>
                <a:latin typeface="Times New Roman" pitchFamily="18" charset="0"/>
                <a:ea typeface="等线" pitchFamily="0" charset="0"/>
                <a:cs typeface="Times New Roman" pitchFamily="18" charset="0"/>
              </a:rPr>
              <a:t>apps are created according to the needs of a company. They can be made by putting custom and standard tabs together. Logos for custom apps can be changed.</a:t>
            </a:r>
            <a:endParaRPr lang="zh-CN" altLang="en-US" sz="2400" b="0" i="0" u="none" strike="noStrike" kern="1200" cap="none" spc="0" baseline="0">
              <a:solidFill>
                <a:schemeClr val="tx1"/>
              </a:solidFill>
              <a:latin typeface="Times New Roman" pitchFamily="18" charset="0"/>
              <a:ea typeface="等线" pitchFamily="0" charset="0"/>
              <a:cs typeface="Times New Roman" pitchFamily="18" charset="0"/>
            </a:endParaRPr>
          </a:p>
        </p:txBody>
      </p:sp>
    </p:spTree>
    <p:extLst>
      <p:ext uri="{BB962C8B-B14F-4D97-AF65-F5344CB8AC3E}">
        <p14:creationId xmlns:p14="http://schemas.microsoft.com/office/powerpoint/2010/main" val="434442165"/>
      </p:ext>
    </p:extLst>
  </p:cSld>
  <p:clrMapOvr>
    <a:masterClrMapping/>
  </p:clrMapOvr>
</p:sld>
</file>

<file path=ppt/theme/theme1.xml><?xml version="1.0" encoding="utf-8"?>
<a:theme xmlns:a="http://schemas.openxmlformats.org/drawingml/2006/main" name="Gallery">
  <a:themeElements>
    <a:clrScheme name="Gallery">
      <a:dk1>
        <a:srgbClr val="000000"/>
      </a:dk1>
      <a:lt1>
        <a:srgbClr val="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
        <a:ea typeface=""/>
        <a:cs typeface=""/>
      </a:majorFont>
      <a:minorFont>
        <a:latin typeface=""/>
        <a:ea typeface=""/>
        <a:cs typeface=""/>
      </a:minorFont>
    </a:fontScheme>
    <a:fmtScheme name="Gallery">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15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KIRUTHIKA S</dc:creator>
  <cp:lastModifiedBy>root</cp:lastModifiedBy>
  <cp:revision>0</cp:revision>
  <dcterms:created xsi:type="dcterms:W3CDTF">2023-05-16T18:28:50Z</dcterms:created>
  <dcterms:modified xsi:type="dcterms:W3CDTF">2023-10-31T10:55:51Z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cd7355ec0c58444d813cde3cadd75995</vt:lpwstr>
  </property>
</Properties>
</file>