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8"/>
  </p:notesMasterIdLst>
  <p:sldIdLst>
    <p:sldId id="256" r:id="rId2"/>
    <p:sldId id="315" r:id="rId3"/>
    <p:sldId id="259" r:id="rId4"/>
    <p:sldId id="260" r:id="rId5"/>
    <p:sldId id="262" r:id="rId6"/>
    <p:sldId id="328" r:id="rId7"/>
    <p:sldId id="264" r:id="rId8"/>
    <p:sldId id="265" r:id="rId9"/>
    <p:sldId id="297" r:id="rId10"/>
    <p:sldId id="316" r:id="rId11"/>
    <p:sldId id="268" r:id="rId12"/>
    <p:sldId id="318" r:id="rId13"/>
    <p:sldId id="272" r:id="rId14"/>
    <p:sldId id="274" r:id="rId15"/>
    <p:sldId id="277" r:id="rId16"/>
    <p:sldId id="319" r:id="rId17"/>
    <p:sldId id="329" r:id="rId18"/>
    <p:sldId id="330" r:id="rId19"/>
    <p:sldId id="279" r:id="rId20"/>
    <p:sldId id="331" r:id="rId21"/>
    <p:sldId id="321" r:id="rId22"/>
    <p:sldId id="322" r:id="rId23"/>
    <p:sldId id="332" r:id="rId24"/>
    <p:sldId id="323" r:id="rId25"/>
    <p:sldId id="295" r:id="rId26"/>
    <p:sldId id="29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868" userDrawn="1">
          <p15:clr>
            <a:srgbClr val="9AA0A6"/>
          </p15:clr>
        </p15:guide>
        <p15:guide id="3" orient="horz" pos="16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5033" autoAdjust="0"/>
  </p:normalViewPr>
  <p:slideViewPr>
    <p:cSldViewPr snapToGrid="0" showGuides="1">
      <p:cViewPr varScale="1">
        <p:scale>
          <a:sx n="119" d="100"/>
          <a:sy n="119" d="100"/>
        </p:scale>
        <p:origin x="552" y="184"/>
      </p:cViewPr>
      <p:guideLst>
        <p:guide pos="5868"/>
        <p:guide orient="horz" pos="16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raboweb-my.sharepoint.com/personal/sankar_ashokkumar_rabobank_nl/Documents/My%20Desktop/Project%201%20ASD/Project%201%20new/Data%20visualization/Excel%20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raboweb-my.sharepoint.com/personal/sankar_ashokkumar_rabobank_nl/Documents/My%20Desktop/Project%201%20ASD/Project%201%20new/Data%20visualization/Excel%20char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charts.xlsx]Class name by Count of User!PivotTable4</c:name>
    <c:fmtId val="8"/>
  </c:pivotSource>
  <c:chart>
    <c:autoTitleDeleted val="1"/>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pivotFmt>
      <c:pivotFmt>
        <c:idx val="60"/>
        <c:spPr>
          <a:solidFill>
            <a:schemeClr val="accent1"/>
          </a:solidFill>
          <a:ln>
            <a:noFill/>
          </a:ln>
          <a:effectLst/>
        </c:spPr>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pivotFmt>
    </c:pivotFmts>
    <c:plotArea>
      <c:layout>
        <c:manualLayout>
          <c:layoutTarget val="inner"/>
          <c:xMode val="edge"/>
          <c:yMode val="edge"/>
          <c:x val="0.14928952277191765"/>
          <c:y val="0.11326860841423948"/>
          <c:w val="0.82764968058238009"/>
          <c:h val="0.42713987207909693"/>
        </c:manualLayout>
      </c:layout>
      <c:barChart>
        <c:barDir val="col"/>
        <c:grouping val="clustered"/>
        <c:varyColors val="1"/>
        <c:ser>
          <c:idx val="0"/>
          <c:order val="0"/>
          <c:tx>
            <c:strRef>
              <c:f>'Class name by Count of User'!$B$6</c:f>
              <c:strCache>
                <c:ptCount val="1"/>
                <c:pt idx="0">
                  <c:v>Total</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6F29-44A3-B86C-9488092BBB35}"/>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6F29-44A3-B86C-9488092BBB35}"/>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6F29-44A3-B86C-9488092BBB35}"/>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6F29-44A3-B86C-9488092BBB35}"/>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6F29-44A3-B86C-9488092BBB35}"/>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6F29-44A3-B86C-9488092BBB35}"/>
              </c:ext>
            </c:extLst>
          </c:dPt>
          <c:dPt>
            <c:idx val="6"/>
            <c:invertIfNegative val="0"/>
            <c:bubble3D val="0"/>
            <c:spPr>
              <a:solidFill>
                <a:schemeClr val="accent1">
                  <a:lumMod val="60000"/>
                </a:schemeClr>
              </a:solidFill>
              <a:ln>
                <a:noFill/>
              </a:ln>
              <a:effectLst/>
            </c:spPr>
            <c:extLst>
              <c:ext xmlns:c16="http://schemas.microsoft.com/office/drawing/2014/chart" uri="{C3380CC4-5D6E-409C-BE32-E72D297353CC}">
                <c16:uniqueId val="{0000000D-6F29-44A3-B86C-9488092BBB35}"/>
              </c:ext>
            </c:extLst>
          </c:dPt>
          <c:dPt>
            <c:idx val="7"/>
            <c:invertIfNegative val="0"/>
            <c:bubble3D val="0"/>
            <c:spPr>
              <a:solidFill>
                <a:schemeClr val="accent2">
                  <a:lumMod val="60000"/>
                </a:schemeClr>
              </a:solidFill>
              <a:ln>
                <a:noFill/>
              </a:ln>
              <a:effectLst/>
            </c:spPr>
            <c:extLst>
              <c:ext xmlns:c16="http://schemas.microsoft.com/office/drawing/2014/chart" uri="{C3380CC4-5D6E-409C-BE32-E72D297353CC}">
                <c16:uniqueId val="{0000000F-6F29-44A3-B86C-9488092BBB35}"/>
              </c:ext>
            </c:extLst>
          </c:dPt>
          <c:dPt>
            <c:idx val="8"/>
            <c:invertIfNegative val="0"/>
            <c:bubble3D val="0"/>
            <c:spPr>
              <a:solidFill>
                <a:schemeClr val="accent3">
                  <a:lumMod val="60000"/>
                </a:schemeClr>
              </a:solidFill>
              <a:ln>
                <a:noFill/>
              </a:ln>
              <a:effectLst/>
            </c:spPr>
            <c:extLst>
              <c:ext xmlns:c16="http://schemas.microsoft.com/office/drawing/2014/chart" uri="{C3380CC4-5D6E-409C-BE32-E72D297353CC}">
                <c16:uniqueId val="{00000011-6F29-44A3-B86C-9488092BBB35}"/>
              </c:ext>
            </c:extLst>
          </c:dPt>
          <c:dPt>
            <c:idx val="9"/>
            <c:invertIfNegative val="0"/>
            <c:bubble3D val="0"/>
            <c:spPr>
              <a:solidFill>
                <a:schemeClr val="accent4">
                  <a:lumMod val="60000"/>
                </a:schemeClr>
              </a:solidFill>
              <a:ln>
                <a:noFill/>
              </a:ln>
              <a:effectLst/>
            </c:spPr>
            <c:extLst>
              <c:ext xmlns:c16="http://schemas.microsoft.com/office/drawing/2014/chart" uri="{C3380CC4-5D6E-409C-BE32-E72D297353CC}">
                <c16:uniqueId val="{00000013-6F29-44A3-B86C-9488092BBB35}"/>
              </c:ext>
            </c:extLst>
          </c:dPt>
          <c:dPt>
            <c:idx val="10"/>
            <c:invertIfNegative val="0"/>
            <c:bubble3D val="0"/>
            <c:spPr>
              <a:solidFill>
                <a:schemeClr val="accent5">
                  <a:lumMod val="60000"/>
                </a:schemeClr>
              </a:solidFill>
              <a:ln>
                <a:noFill/>
              </a:ln>
              <a:effectLst/>
            </c:spPr>
            <c:extLst>
              <c:ext xmlns:c16="http://schemas.microsoft.com/office/drawing/2014/chart" uri="{C3380CC4-5D6E-409C-BE32-E72D297353CC}">
                <c16:uniqueId val="{00000015-6F29-44A3-B86C-9488092BBB35}"/>
              </c:ext>
            </c:extLst>
          </c:dPt>
          <c:dPt>
            <c:idx val="11"/>
            <c:invertIfNegative val="0"/>
            <c:bubble3D val="0"/>
            <c:spPr>
              <a:solidFill>
                <a:schemeClr val="accent6">
                  <a:lumMod val="60000"/>
                </a:schemeClr>
              </a:solidFill>
              <a:ln>
                <a:noFill/>
              </a:ln>
              <a:effectLst/>
            </c:spPr>
            <c:extLst>
              <c:ext xmlns:c16="http://schemas.microsoft.com/office/drawing/2014/chart" uri="{C3380CC4-5D6E-409C-BE32-E72D297353CC}">
                <c16:uniqueId val="{00000017-6F29-44A3-B86C-9488092BBB35}"/>
              </c:ext>
            </c:extLst>
          </c:dPt>
          <c:dPt>
            <c:idx val="12"/>
            <c:invertIfNegative val="0"/>
            <c:bubble3D val="0"/>
            <c:spPr>
              <a:solidFill>
                <a:schemeClr val="accent1">
                  <a:lumMod val="80000"/>
                  <a:lumOff val="20000"/>
                </a:schemeClr>
              </a:solidFill>
              <a:ln>
                <a:noFill/>
              </a:ln>
              <a:effectLst/>
            </c:spPr>
            <c:extLst>
              <c:ext xmlns:c16="http://schemas.microsoft.com/office/drawing/2014/chart" uri="{C3380CC4-5D6E-409C-BE32-E72D297353CC}">
                <c16:uniqueId val="{00000019-6F29-44A3-B86C-9488092BBB35}"/>
              </c:ext>
            </c:extLst>
          </c:dPt>
          <c:dPt>
            <c:idx val="13"/>
            <c:invertIfNegative val="0"/>
            <c:bubble3D val="0"/>
            <c:spPr>
              <a:solidFill>
                <a:schemeClr val="accent2">
                  <a:lumMod val="80000"/>
                  <a:lumOff val="20000"/>
                </a:schemeClr>
              </a:solidFill>
              <a:ln>
                <a:noFill/>
              </a:ln>
              <a:effectLst/>
            </c:spPr>
            <c:extLst>
              <c:ext xmlns:c16="http://schemas.microsoft.com/office/drawing/2014/chart" uri="{C3380CC4-5D6E-409C-BE32-E72D297353CC}">
                <c16:uniqueId val="{0000001B-6F29-44A3-B86C-9488092BBB35}"/>
              </c:ext>
            </c:extLst>
          </c:dPt>
          <c:dPt>
            <c:idx val="14"/>
            <c:invertIfNegative val="0"/>
            <c:bubble3D val="0"/>
            <c:spPr>
              <a:solidFill>
                <a:schemeClr val="accent3">
                  <a:lumMod val="80000"/>
                  <a:lumOff val="20000"/>
                </a:schemeClr>
              </a:solidFill>
              <a:ln>
                <a:noFill/>
              </a:ln>
              <a:effectLst/>
            </c:spPr>
            <c:extLst>
              <c:ext xmlns:c16="http://schemas.microsoft.com/office/drawing/2014/chart" uri="{C3380CC4-5D6E-409C-BE32-E72D297353CC}">
                <c16:uniqueId val="{0000001D-6F29-44A3-B86C-9488092BBB35}"/>
              </c:ext>
            </c:extLst>
          </c:dPt>
          <c:dPt>
            <c:idx val="15"/>
            <c:invertIfNegative val="0"/>
            <c:bubble3D val="0"/>
            <c:spPr>
              <a:solidFill>
                <a:schemeClr val="accent4">
                  <a:lumMod val="80000"/>
                  <a:lumOff val="20000"/>
                </a:schemeClr>
              </a:solidFill>
              <a:ln>
                <a:noFill/>
              </a:ln>
              <a:effectLst/>
            </c:spPr>
            <c:extLst>
              <c:ext xmlns:c16="http://schemas.microsoft.com/office/drawing/2014/chart" uri="{C3380CC4-5D6E-409C-BE32-E72D297353CC}">
                <c16:uniqueId val="{0000001F-6F29-44A3-B86C-9488092BBB35}"/>
              </c:ext>
            </c:extLst>
          </c:dPt>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'Class name by Count of User'!$A$7:$A$23</c:f>
              <c:strCache>
                <c:ptCount val="16"/>
                <c:pt idx="0">
                  <c:v>Aggressive Behaviour</c:v>
                </c:pt>
                <c:pt idx="1">
                  <c:v>Avoid Eye Contact</c:v>
                </c:pt>
                <c:pt idx="2">
                  <c:v>Awkward Posture</c:v>
                </c:pt>
                <c:pt idx="3">
                  <c:v>Clapping</c:v>
                </c:pt>
                <c:pt idx="4">
                  <c:v>Covering Ears</c:v>
                </c:pt>
                <c:pt idx="5">
                  <c:v>Finger Biting</c:v>
                </c:pt>
                <c:pt idx="6">
                  <c:v>Finger Flicking</c:v>
                </c:pt>
                <c:pt idx="7">
                  <c:v>Hand Flapping</c:v>
                </c:pt>
                <c:pt idx="8">
                  <c:v>Hand Leading</c:v>
                </c:pt>
                <c:pt idx="9">
                  <c:v>Head Banging</c:v>
                </c:pt>
                <c:pt idx="10">
                  <c:v>Holding Objects</c:v>
                </c:pt>
                <c:pt idx="11">
                  <c:v>Normal</c:v>
                </c:pt>
                <c:pt idx="12">
                  <c:v>Rubbing Face</c:v>
                </c:pt>
                <c:pt idx="13">
                  <c:v>Toe Walking</c:v>
                </c:pt>
                <c:pt idx="14">
                  <c:v>Weird Laugh</c:v>
                </c:pt>
                <c:pt idx="15">
                  <c:v>(blank)</c:v>
                </c:pt>
              </c:strCache>
            </c:strRef>
          </c:cat>
          <c:val>
            <c:numRef>
              <c:f>'Class name by Count of User'!$B$7:$B$23</c:f>
              <c:numCache>
                <c:formatCode>General</c:formatCode>
                <c:ptCount val="16"/>
                <c:pt idx="0">
                  <c:v>648</c:v>
                </c:pt>
                <c:pt idx="1">
                  <c:v>3304</c:v>
                </c:pt>
                <c:pt idx="2">
                  <c:v>1338</c:v>
                </c:pt>
                <c:pt idx="3">
                  <c:v>785</c:v>
                </c:pt>
                <c:pt idx="4">
                  <c:v>563</c:v>
                </c:pt>
                <c:pt idx="5">
                  <c:v>113</c:v>
                </c:pt>
                <c:pt idx="6">
                  <c:v>2799</c:v>
                </c:pt>
                <c:pt idx="7">
                  <c:v>7415</c:v>
                </c:pt>
                <c:pt idx="8">
                  <c:v>195</c:v>
                </c:pt>
                <c:pt idx="9">
                  <c:v>302</c:v>
                </c:pt>
                <c:pt idx="10">
                  <c:v>483</c:v>
                </c:pt>
                <c:pt idx="11">
                  <c:v>2459</c:v>
                </c:pt>
                <c:pt idx="12">
                  <c:v>47</c:v>
                </c:pt>
                <c:pt idx="13">
                  <c:v>674</c:v>
                </c:pt>
                <c:pt idx="14">
                  <c:v>509</c:v>
                </c:pt>
              </c:numCache>
            </c:numRef>
          </c:val>
          <c:extLst>
            <c:ext xmlns:c16="http://schemas.microsoft.com/office/drawing/2014/chart" uri="{C3380CC4-5D6E-409C-BE32-E72D297353CC}">
              <c16:uniqueId val="{00000020-6F29-44A3-B86C-9488092BBB35}"/>
            </c:ext>
          </c:extLst>
        </c:ser>
        <c:dLbls>
          <c:showLegendKey val="0"/>
          <c:showVal val="1"/>
          <c:showCatName val="0"/>
          <c:showSerName val="0"/>
          <c:showPercent val="0"/>
          <c:showBubbleSize val="0"/>
        </c:dLbls>
        <c:gapWidth val="75"/>
        <c:axId val="1453938224"/>
        <c:axId val="1375651487"/>
      </c:barChart>
      <c:catAx>
        <c:axId val="1453938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375651487"/>
        <c:crosses val="autoZero"/>
        <c:auto val="1"/>
        <c:lblAlgn val="ctr"/>
        <c:lblOffset val="100"/>
        <c:noMultiLvlLbl val="0"/>
      </c:catAx>
      <c:valAx>
        <c:axId val="1375651487"/>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3938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charts.xlsx]Class Name by Max,Min and Avg !PivotTable6</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Class Name by Max,Min</a:t>
            </a:r>
            <a:r>
              <a:rPr lang="en-GB" baseline="0"/>
              <a:t> and Average of probability</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4357296247060032E-2"/>
          <c:y val="0.10987970621319396"/>
          <c:w val="0.65902349555703132"/>
          <c:h val="0.65159150560725365"/>
        </c:manualLayout>
      </c:layout>
      <c:barChart>
        <c:barDir val="col"/>
        <c:grouping val="clustered"/>
        <c:varyColors val="0"/>
        <c:ser>
          <c:idx val="0"/>
          <c:order val="0"/>
          <c:tx>
            <c:strRef>
              <c:f>'Class Name by Max,Min and Avg '!$B$3</c:f>
              <c:strCache>
                <c:ptCount val="1"/>
                <c:pt idx="0">
                  <c:v>Average of probability</c:v>
                </c:pt>
              </c:strCache>
            </c:strRef>
          </c:tx>
          <c:spPr>
            <a:solidFill>
              <a:schemeClr val="accent1"/>
            </a:solidFill>
            <a:ln>
              <a:noFill/>
            </a:ln>
            <a:effectLst/>
          </c:spPr>
          <c:invertIfNegative val="0"/>
          <c:cat>
            <c:strRef>
              <c:f>'Class Name by Max,Min and Avg '!$A$4:$A$20</c:f>
              <c:strCache>
                <c:ptCount val="16"/>
                <c:pt idx="0">
                  <c:v>Aggressive Behaviour</c:v>
                </c:pt>
                <c:pt idx="1">
                  <c:v>Avoid Eye Contact</c:v>
                </c:pt>
                <c:pt idx="2">
                  <c:v>Awkward Posture</c:v>
                </c:pt>
                <c:pt idx="3">
                  <c:v>Clapping</c:v>
                </c:pt>
                <c:pt idx="4">
                  <c:v>Covering Ears</c:v>
                </c:pt>
                <c:pt idx="5">
                  <c:v>Finger Biting</c:v>
                </c:pt>
                <c:pt idx="6">
                  <c:v>Finger Flicking</c:v>
                </c:pt>
                <c:pt idx="7">
                  <c:v>Hand Flapping</c:v>
                </c:pt>
                <c:pt idx="8">
                  <c:v>Hand Leading</c:v>
                </c:pt>
                <c:pt idx="9">
                  <c:v>Head Banging</c:v>
                </c:pt>
                <c:pt idx="10">
                  <c:v>Holding Objects</c:v>
                </c:pt>
                <c:pt idx="11">
                  <c:v>Normal</c:v>
                </c:pt>
                <c:pt idx="12">
                  <c:v>Rubbing Face</c:v>
                </c:pt>
                <c:pt idx="13">
                  <c:v>Toe Walking</c:v>
                </c:pt>
                <c:pt idx="14">
                  <c:v>Weird Laugh</c:v>
                </c:pt>
                <c:pt idx="15">
                  <c:v>(blank)</c:v>
                </c:pt>
              </c:strCache>
            </c:strRef>
          </c:cat>
          <c:val>
            <c:numRef>
              <c:f>'Class Name by Max,Min and Avg '!$B$4:$B$20</c:f>
              <c:numCache>
                <c:formatCode>General</c:formatCode>
                <c:ptCount val="16"/>
                <c:pt idx="0">
                  <c:v>0.96247787680555552</c:v>
                </c:pt>
                <c:pt idx="1">
                  <c:v>0.97695368342009659</c:v>
                </c:pt>
                <c:pt idx="2">
                  <c:v>0.97160303970104711</c:v>
                </c:pt>
                <c:pt idx="3">
                  <c:v>0.97557161947770765</c:v>
                </c:pt>
                <c:pt idx="4">
                  <c:v>0.984056237584369</c:v>
                </c:pt>
                <c:pt idx="5">
                  <c:v>0.96581401221238905</c:v>
                </c:pt>
                <c:pt idx="6">
                  <c:v>0.98231871937477666</c:v>
                </c:pt>
                <c:pt idx="7">
                  <c:v>0.9879452442022929</c:v>
                </c:pt>
                <c:pt idx="8">
                  <c:v>0.97398066364102631</c:v>
                </c:pt>
                <c:pt idx="9">
                  <c:v>0.97619853149006663</c:v>
                </c:pt>
                <c:pt idx="10">
                  <c:v>0.96539304008281535</c:v>
                </c:pt>
                <c:pt idx="11">
                  <c:v>0.975758492366816</c:v>
                </c:pt>
                <c:pt idx="12">
                  <c:v>0.9717717663829788</c:v>
                </c:pt>
                <c:pt idx="13">
                  <c:v>0.97692736943620107</c:v>
                </c:pt>
                <c:pt idx="14">
                  <c:v>0.97604987646365393</c:v>
                </c:pt>
              </c:numCache>
            </c:numRef>
          </c:val>
          <c:extLst>
            <c:ext xmlns:c16="http://schemas.microsoft.com/office/drawing/2014/chart" uri="{C3380CC4-5D6E-409C-BE32-E72D297353CC}">
              <c16:uniqueId val="{00000000-F9AB-49F1-A9C4-43C719E21AD2}"/>
            </c:ext>
          </c:extLst>
        </c:ser>
        <c:ser>
          <c:idx val="1"/>
          <c:order val="1"/>
          <c:tx>
            <c:strRef>
              <c:f>'Class Name by Max,Min and Avg '!$C$3</c:f>
              <c:strCache>
                <c:ptCount val="1"/>
                <c:pt idx="0">
                  <c:v>Max. of probability</c:v>
                </c:pt>
              </c:strCache>
            </c:strRef>
          </c:tx>
          <c:spPr>
            <a:solidFill>
              <a:schemeClr val="accent2"/>
            </a:solidFill>
            <a:ln>
              <a:noFill/>
            </a:ln>
            <a:effectLst/>
          </c:spPr>
          <c:invertIfNegative val="0"/>
          <c:cat>
            <c:strRef>
              <c:f>'Class Name by Max,Min and Avg '!$A$4:$A$20</c:f>
              <c:strCache>
                <c:ptCount val="16"/>
                <c:pt idx="0">
                  <c:v>Aggressive Behaviour</c:v>
                </c:pt>
                <c:pt idx="1">
                  <c:v>Avoid Eye Contact</c:v>
                </c:pt>
                <c:pt idx="2">
                  <c:v>Awkward Posture</c:v>
                </c:pt>
                <c:pt idx="3">
                  <c:v>Clapping</c:v>
                </c:pt>
                <c:pt idx="4">
                  <c:v>Covering Ears</c:v>
                </c:pt>
                <c:pt idx="5">
                  <c:v>Finger Biting</c:v>
                </c:pt>
                <c:pt idx="6">
                  <c:v>Finger Flicking</c:v>
                </c:pt>
                <c:pt idx="7">
                  <c:v>Hand Flapping</c:v>
                </c:pt>
                <c:pt idx="8">
                  <c:v>Hand Leading</c:v>
                </c:pt>
                <c:pt idx="9">
                  <c:v>Head Banging</c:v>
                </c:pt>
                <c:pt idx="10">
                  <c:v>Holding Objects</c:v>
                </c:pt>
                <c:pt idx="11">
                  <c:v>Normal</c:v>
                </c:pt>
                <c:pt idx="12">
                  <c:v>Rubbing Face</c:v>
                </c:pt>
                <c:pt idx="13">
                  <c:v>Toe Walking</c:v>
                </c:pt>
                <c:pt idx="14">
                  <c:v>Weird Laugh</c:v>
                </c:pt>
                <c:pt idx="15">
                  <c:v>(blank)</c:v>
                </c:pt>
              </c:strCache>
            </c:strRef>
          </c:cat>
          <c:val>
            <c:numRef>
              <c:f>'Class Name by Max,Min and Avg '!$C$4:$C$20</c:f>
              <c:numCache>
                <c:formatCode>General</c:formatCode>
                <c:ptCount val="16"/>
                <c:pt idx="0">
                  <c:v>1</c:v>
                </c:pt>
                <c:pt idx="1">
                  <c:v>1</c:v>
                </c:pt>
                <c:pt idx="2">
                  <c:v>1</c:v>
                </c:pt>
                <c:pt idx="3">
                  <c:v>1</c:v>
                </c:pt>
                <c:pt idx="4">
                  <c:v>1</c:v>
                </c:pt>
                <c:pt idx="5">
                  <c:v>1</c:v>
                </c:pt>
                <c:pt idx="6">
                  <c:v>1</c:v>
                </c:pt>
                <c:pt idx="7">
                  <c:v>1</c:v>
                </c:pt>
                <c:pt idx="8">
                  <c:v>1</c:v>
                </c:pt>
                <c:pt idx="9">
                  <c:v>1</c:v>
                </c:pt>
                <c:pt idx="10">
                  <c:v>1</c:v>
                </c:pt>
                <c:pt idx="11">
                  <c:v>1</c:v>
                </c:pt>
                <c:pt idx="12">
                  <c:v>0.99999976000000002</c:v>
                </c:pt>
                <c:pt idx="13">
                  <c:v>1</c:v>
                </c:pt>
                <c:pt idx="14">
                  <c:v>1</c:v>
                </c:pt>
              </c:numCache>
            </c:numRef>
          </c:val>
          <c:extLst>
            <c:ext xmlns:c16="http://schemas.microsoft.com/office/drawing/2014/chart" uri="{C3380CC4-5D6E-409C-BE32-E72D297353CC}">
              <c16:uniqueId val="{00000001-F9AB-49F1-A9C4-43C719E21AD2}"/>
            </c:ext>
          </c:extLst>
        </c:ser>
        <c:ser>
          <c:idx val="2"/>
          <c:order val="2"/>
          <c:tx>
            <c:strRef>
              <c:f>'Class Name by Max,Min and Avg '!$D$3</c:f>
              <c:strCache>
                <c:ptCount val="1"/>
                <c:pt idx="0">
                  <c:v>Min. of probability</c:v>
                </c:pt>
              </c:strCache>
            </c:strRef>
          </c:tx>
          <c:spPr>
            <a:solidFill>
              <a:schemeClr val="accent3"/>
            </a:solidFill>
            <a:ln>
              <a:noFill/>
            </a:ln>
            <a:effectLst/>
          </c:spPr>
          <c:invertIfNegative val="0"/>
          <c:cat>
            <c:strRef>
              <c:f>'Class Name by Max,Min and Avg '!$A$4:$A$20</c:f>
              <c:strCache>
                <c:ptCount val="16"/>
                <c:pt idx="0">
                  <c:v>Aggressive Behaviour</c:v>
                </c:pt>
                <c:pt idx="1">
                  <c:v>Avoid Eye Contact</c:v>
                </c:pt>
                <c:pt idx="2">
                  <c:v>Awkward Posture</c:v>
                </c:pt>
                <c:pt idx="3">
                  <c:v>Clapping</c:v>
                </c:pt>
                <c:pt idx="4">
                  <c:v>Covering Ears</c:v>
                </c:pt>
                <c:pt idx="5">
                  <c:v>Finger Biting</c:v>
                </c:pt>
                <c:pt idx="6">
                  <c:v>Finger Flicking</c:v>
                </c:pt>
                <c:pt idx="7">
                  <c:v>Hand Flapping</c:v>
                </c:pt>
                <c:pt idx="8">
                  <c:v>Hand Leading</c:v>
                </c:pt>
                <c:pt idx="9">
                  <c:v>Head Banging</c:v>
                </c:pt>
                <c:pt idx="10">
                  <c:v>Holding Objects</c:v>
                </c:pt>
                <c:pt idx="11">
                  <c:v>Normal</c:v>
                </c:pt>
                <c:pt idx="12">
                  <c:v>Rubbing Face</c:v>
                </c:pt>
                <c:pt idx="13">
                  <c:v>Toe Walking</c:v>
                </c:pt>
                <c:pt idx="14">
                  <c:v>Weird Laugh</c:v>
                </c:pt>
                <c:pt idx="15">
                  <c:v>(blank)</c:v>
                </c:pt>
              </c:strCache>
            </c:strRef>
          </c:cat>
          <c:val>
            <c:numRef>
              <c:f>'Class Name by Max,Min and Avg '!$D$4:$D$20</c:f>
              <c:numCache>
                <c:formatCode>General</c:formatCode>
                <c:ptCount val="16"/>
                <c:pt idx="0">
                  <c:v>0.85306746</c:v>
                </c:pt>
                <c:pt idx="1">
                  <c:v>0.85304946000000004</c:v>
                </c:pt>
                <c:pt idx="2">
                  <c:v>0.85286105000000001</c:v>
                </c:pt>
                <c:pt idx="3">
                  <c:v>0.85304120000000005</c:v>
                </c:pt>
                <c:pt idx="4">
                  <c:v>0.85362136</c:v>
                </c:pt>
                <c:pt idx="5">
                  <c:v>0.85754525999999998</c:v>
                </c:pt>
                <c:pt idx="6">
                  <c:v>0.85285865999999999</c:v>
                </c:pt>
                <c:pt idx="7">
                  <c:v>0.85289239999999999</c:v>
                </c:pt>
                <c:pt idx="8">
                  <c:v>0.86692720000000001</c:v>
                </c:pt>
                <c:pt idx="9">
                  <c:v>0.85323789999999999</c:v>
                </c:pt>
                <c:pt idx="10">
                  <c:v>0.85280769999999995</c:v>
                </c:pt>
                <c:pt idx="11">
                  <c:v>0.85278549999999997</c:v>
                </c:pt>
                <c:pt idx="12">
                  <c:v>0.8709152</c:v>
                </c:pt>
                <c:pt idx="13">
                  <c:v>0.85432434000000002</c:v>
                </c:pt>
                <c:pt idx="14">
                  <c:v>0.85325026999999998</c:v>
                </c:pt>
              </c:numCache>
            </c:numRef>
          </c:val>
          <c:extLst>
            <c:ext xmlns:c16="http://schemas.microsoft.com/office/drawing/2014/chart" uri="{C3380CC4-5D6E-409C-BE32-E72D297353CC}">
              <c16:uniqueId val="{00000002-F9AB-49F1-A9C4-43C719E21AD2}"/>
            </c:ext>
          </c:extLst>
        </c:ser>
        <c:dLbls>
          <c:showLegendKey val="0"/>
          <c:showVal val="0"/>
          <c:showCatName val="0"/>
          <c:showSerName val="0"/>
          <c:showPercent val="0"/>
          <c:showBubbleSize val="0"/>
        </c:dLbls>
        <c:gapWidth val="219"/>
        <c:axId val="588864351"/>
        <c:axId val="588372511"/>
      </c:barChart>
      <c:catAx>
        <c:axId val="588864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372511"/>
        <c:crosses val="autoZero"/>
        <c:auto val="1"/>
        <c:lblAlgn val="ctr"/>
        <c:lblOffset val="100"/>
        <c:noMultiLvlLbl val="0"/>
      </c:catAx>
      <c:valAx>
        <c:axId val="588372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864351"/>
        <c:crosses val="autoZero"/>
        <c:crossBetween val="between"/>
      </c:valAx>
      <c:spPr>
        <a:noFill/>
        <a:ln>
          <a:noFill/>
        </a:ln>
        <a:effectLst/>
      </c:spPr>
    </c:plotArea>
    <c:legend>
      <c:legendPos val="r"/>
      <c:layout>
        <c:manualLayout>
          <c:xMode val="edge"/>
          <c:yMode val="edge"/>
          <c:x val="0.76524578908155971"/>
          <c:y val="0.4339903394428638"/>
          <c:w val="0.1951139003664146"/>
          <c:h val="0.1726410375173691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249" name="Google Shape;249;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p>
          <a:p>
            <a:pPr marL="0" lvl="0" indent="0" algn="l" rtl="0">
              <a:lnSpc>
                <a:spcPct val="100000"/>
              </a:lnSpc>
              <a:spcBef>
                <a:spcPts val="0"/>
              </a:spcBef>
              <a:spcAft>
                <a:spcPts val="0"/>
              </a:spcAft>
              <a:buSzPts val="1400"/>
              <a:buNone/>
            </a:pPr>
            <a:endParaRPr lang="en-US" sz="1200"/>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Keep observations </a:t>
            </a: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15</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0362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192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19</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20</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966222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21</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22</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23</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023480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a:p>
            <a:pPr marL="0" lvl="0" indent="0" algn="l" rtl="0">
              <a:lnSpc>
                <a:spcPct val="100000"/>
              </a:lnSpc>
              <a:spcBef>
                <a:spcPts val="0"/>
              </a:spcBef>
              <a:spcAft>
                <a:spcPts val="0"/>
              </a:spcAft>
              <a:buClr>
                <a:schemeClr val="dk1"/>
              </a:buClr>
              <a:buSzPts val="1100"/>
              <a:buFont typeface="Calibri" panose="020F0502020204030204"/>
              <a:buNone/>
            </a:pPr>
            <a:endParaRPr sz="1100"/>
          </a:p>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5"/>
        <p:cNvGrpSpPr/>
        <p:nvPr/>
      </p:nvGrpSpPr>
      <p:grpSpPr>
        <a:xfrm>
          <a:off x="0" y="0"/>
          <a:ext cx="0" cy="0"/>
          <a:chOff x="0" y="0"/>
          <a:chExt cx="0" cy="0"/>
        </a:xfrm>
      </p:grpSpPr>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24"/>
        <p:cNvGrpSpPr/>
        <p:nvPr/>
      </p:nvGrpSpPr>
      <p:grpSpPr>
        <a:xfrm>
          <a:off x="0" y="0"/>
          <a:ext cx="0" cy="0"/>
          <a:chOff x="0" y="0"/>
          <a:chExt cx="0" cy="0"/>
        </a:xfrm>
      </p:grpSpPr>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hyperlink" Target="https://www.linkedin.com/in/sharat-chandra" TargetMode="Externa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8.xml"/><Relationship Id="rId5" Type="http://schemas.openxmlformats.org/officeDocument/2006/relationships/chart" Target="../charts/chart2.xml"/><Relationship Id="rId4" Type="http://schemas.openxmlformats.org/officeDocument/2006/relationships/chart" Target="../charts/char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hyperlink" Target="https://www.linkedin.com/in/a-a-ashwini-45a9221b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8000"/>
          </a:blip>
          <a:stretch>
            <a:fillRect/>
          </a:stretch>
        </a:blipFill>
        <a:effectLst/>
      </p:bgPr>
    </p:bg>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043" y="2180934"/>
            <a:ext cx="10515600" cy="646240"/>
          </a:xfrm>
          <a:prstGeom prst="rect">
            <a:avLst/>
          </a:prstGeom>
          <a:noFill/>
          <a:ln>
            <a:noFill/>
          </a:ln>
        </p:spPr>
        <p:txBody>
          <a:bodyPr spcFirstLastPara="1" wrap="square" lIns="91425" tIns="45675" rIns="91425" bIns="45675" anchor="ctr" anchorCtr="0">
            <a:spAutoFit/>
          </a:bodyPr>
          <a:lstStyle/>
          <a:p>
            <a:pPr marL="0" lvl="0" indent="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latin typeface="Century Gothic" panose="020B0502020202020204" pitchFamily="34" charset="0"/>
                <a:ea typeface="Cambria Math" panose="02040503050406030204" pitchFamily="18" charset="0"/>
                <a:cs typeface="Century Gothic" panose="020B0502020202020204" charset="0"/>
                <a:sym typeface="Times New Roman" panose="02020603050405020304"/>
              </a:rPr>
              <a:t>ASD – Data Driven Analytics</a:t>
            </a:r>
          </a:p>
        </p:txBody>
      </p:sp>
      <p:sp>
        <p:nvSpPr>
          <p:cNvPr id="98"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77800"/>
            <a:ext cx="10591800" cy="781050"/>
          </a:xfrm>
          <a:prstGeom prst="rect">
            <a:avLst/>
          </a:prstGeom>
          <a:noFill/>
          <a:ln>
            <a:noFill/>
          </a:ln>
        </p:spPr>
        <p:txBody>
          <a:bodyPr spcFirstLastPara="1" wrap="square" lIns="91400" tIns="45675" rIns="91400" bIns="45675" anchor="ctr" anchorCtr="0">
            <a:noAutofit/>
          </a:bodyPr>
          <a:lstStyle/>
          <a:p>
            <a:pPr marL="0" lvl="0" indent="0" algn="ctr" rtl="0">
              <a:lnSpc>
                <a:spcPct val="90000"/>
              </a:lnSpc>
              <a:spcBef>
                <a:spcPts val="0"/>
              </a:spcBef>
              <a:spcAft>
                <a:spcPts val="0"/>
              </a:spcAft>
              <a:buClr>
                <a:schemeClr val="dk1"/>
              </a:buClr>
              <a:buSzPts val="2300"/>
              <a:buFont typeface="Georgia" panose="02040502050405020303"/>
              <a:buNone/>
            </a:pPr>
            <a:br>
              <a:rPr lang="en-US" sz="3200" b="1" dirty="0">
                <a:solidFill>
                  <a:schemeClr val="accent5">
                    <a:lumMod val="75000"/>
                  </a:schemeClr>
                </a:solidFill>
                <a:latin typeface="Times New Roman" panose="02020603050405020304"/>
                <a:ea typeface="Times New Roman" panose="02020603050405020304"/>
                <a:cs typeface="Times New Roman" panose="02020603050405020304"/>
                <a:sym typeface="Times New Roman" panose="02020603050405020304"/>
              </a:rPr>
            </a:br>
            <a:br>
              <a:rPr lang="en-US" sz="3200" b="1" dirty="0">
                <a:solidFill>
                  <a:schemeClr val="accent5">
                    <a:lumMod val="75000"/>
                  </a:schemeClr>
                </a:solidFill>
                <a:latin typeface="Times New Roman" panose="02020603050405020304"/>
                <a:ea typeface="Times New Roman" panose="02020603050405020304"/>
                <a:cs typeface="Times New Roman" panose="02020603050405020304"/>
                <a:sym typeface="Times New Roman" panose="02020603050405020304"/>
              </a:rPr>
            </a:b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Data Collection and Understanding</a:t>
            </a:r>
          </a:p>
          <a:p>
            <a:pPr marL="0" lvl="0" indent="0" algn="l" rtl="0">
              <a:lnSpc>
                <a:spcPct val="90000"/>
              </a:lnSpc>
              <a:spcBef>
                <a:spcPts val="0"/>
              </a:spcBef>
              <a:spcAft>
                <a:spcPts val="0"/>
              </a:spcAft>
              <a:buNone/>
            </a:pPr>
            <a:endPar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endParaRPr>
          </a:p>
          <a:p>
            <a:pPr marL="0" lvl="0" indent="0" algn="l" rtl="0">
              <a:lnSpc>
                <a:spcPct val="90000"/>
              </a:lnSpc>
              <a:spcBef>
                <a:spcPts val="0"/>
              </a:spcBef>
              <a:spcAft>
                <a:spcPts val="0"/>
              </a:spcAft>
              <a:buNone/>
            </a:pPr>
            <a:endParaRPr sz="32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11" name="Google Shape;211;p10"/>
          <p:cNvSpPr txBox="1"/>
          <p:nvPr/>
        </p:nvSpPr>
        <p:spPr>
          <a:xfrm>
            <a:off x="409892" y="1365250"/>
            <a:ext cx="11372215" cy="5441950"/>
          </a:xfrm>
          <a:prstGeom prst="rect">
            <a:avLst/>
          </a:prstGeom>
          <a:noFill/>
          <a:ln>
            <a:noFill/>
          </a:ln>
        </p:spPr>
        <p:txBody>
          <a:bodyPr spcFirstLastPara="1" wrap="square" lIns="91425" tIns="91425" rIns="91425" bIns="91425" anchor="t" anchorCtr="0">
            <a:noAutofit/>
          </a:bodyPr>
          <a:lstStyle/>
          <a:p>
            <a:pPr marL="800100" lvl="1" indent="-342900">
              <a:buAutoNum type="arabicPeriod"/>
            </a:pPr>
            <a:r>
              <a:rPr lang="en-US" sz="2000" b="1" dirty="0">
                <a:solidFill>
                  <a:schemeClr val="bg1"/>
                </a:solidFill>
                <a:latin typeface="Century Gothic" panose="020B0502020202020204" charset="0"/>
                <a:cs typeface="Century Gothic" panose="020B0502020202020204" charset="0"/>
                <a:sym typeface="Calibri" panose="020F0502020204030204"/>
              </a:rPr>
              <a:t>Overview of Data Set:</a:t>
            </a:r>
          </a:p>
          <a:p>
            <a:pPr marL="342900" lvl="0" indent="-342900" algn="l" rtl="0">
              <a:spcBef>
                <a:spcPts val="0"/>
              </a:spcBef>
              <a:spcAft>
                <a:spcPts val="0"/>
              </a:spcAft>
              <a:buAutoNum type="arabicPeriod"/>
            </a:pPr>
            <a:endParaRPr lang="en-US" sz="2000" b="1" dirty="0">
              <a:solidFill>
                <a:schemeClr val="bg1"/>
              </a:solidFill>
              <a:latin typeface="Century Gothic" panose="020B0502020202020204" charset="0"/>
              <a:cs typeface="Century Gothic" panose="020B0502020202020204" charset="0"/>
              <a:sym typeface="Calibri" panose="020F0502020204030204"/>
            </a:endParaRPr>
          </a:p>
          <a:p>
            <a:r>
              <a:rPr lang="en-US" sz="2000" b="1" dirty="0">
                <a:solidFill>
                  <a:schemeClr val="bg1"/>
                </a:solidFill>
                <a:latin typeface="Century Gothic" panose="020B0502020202020204" charset="0"/>
                <a:cs typeface="Century Gothic" panose="020B0502020202020204" charset="0"/>
                <a:sym typeface="Calibri" panose="020F0502020204030204"/>
              </a:rPr>
              <a:t> 	</a:t>
            </a:r>
            <a:r>
              <a:rPr lang="en-US" b="1" dirty="0">
                <a:solidFill>
                  <a:schemeClr val="bg1"/>
                </a:solidFill>
                <a:latin typeface="Century Gothic" panose="020B0502020202020204" charset="0"/>
                <a:cs typeface="Century Gothic" panose="020B0502020202020204" charset="0"/>
                <a:sym typeface="Calibri" panose="020F0502020204030204"/>
              </a:rPr>
              <a:t>dataset 1 - data.CSV			dataset 2 - data.CSV</a:t>
            </a:r>
          </a:p>
          <a:p>
            <a:endParaRPr lang="en-US" b="1" dirty="0">
              <a:solidFill>
                <a:schemeClr val="bg1"/>
              </a:solidFill>
              <a:latin typeface="Century Gothic" panose="020B0502020202020204" charset="0"/>
              <a:cs typeface="Century Gothic" panose="020B0502020202020204" charset="0"/>
              <a:sym typeface="Calibri" panose="020F0502020204030204"/>
            </a:endParaRPr>
          </a:p>
          <a:p>
            <a:pPr marL="742950" lvl="1" indent="-285750">
              <a:buFont typeface="Arial" panose="020B0604020202020204" pitchFamily="34" charset="0"/>
              <a:buChar char="•"/>
            </a:pPr>
            <a:r>
              <a:rPr lang="en-US" dirty="0">
                <a:solidFill>
                  <a:schemeClr val="bg1"/>
                </a:solidFill>
                <a:latin typeface="Century Gothic" panose="020B0502020202020204" charset="0"/>
                <a:ea typeface="Calibri" panose="020F0502020204030204"/>
                <a:cs typeface="Century Gothic" panose="020B0502020202020204" charset="0"/>
                <a:sym typeface="Calibri" panose="020F0502020204030204"/>
              </a:rPr>
              <a:t>Total Rows: 28,189				Total Rows: 41</a:t>
            </a:r>
          </a:p>
          <a:p>
            <a:pPr lvl="1"/>
            <a:endParaRPr lang="en-US" dirty="0">
              <a:solidFill>
                <a:schemeClr val="bg1"/>
              </a:solidFill>
              <a:latin typeface="Century Gothic" panose="020B0502020202020204" charset="0"/>
              <a:ea typeface="Calibri" panose="020F0502020204030204"/>
              <a:cs typeface="Century Gothic" panose="020B0502020202020204" charset="0"/>
              <a:sym typeface="Calibri" panose="020F0502020204030204"/>
            </a:endParaRPr>
          </a:p>
          <a:p>
            <a:pPr marL="742950" lvl="1" indent="-285750">
              <a:buFont typeface="Arial" panose="020B0604020202020204" pitchFamily="34" charset="0"/>
              <a:buChar char="•"/>
            </a:pPr>
            <a:r>
              <a:rPr lang="en-US" dirty="0">
                <a:solidFill>
                  <a:schemeClr val="bg1"/>
                </a:solidFill>
                <a:latin typeface="Century Gothic" panose="020B0502020202020204" charset="0"/>
                <a:ea typeface="Calibri" panose="020F0502020204030204"/>
                <a:cs typeface="Century Gothic" panose="020B0502020202020204" charset="0"/>
                <a:sym typeface="Calibri" panose="020F0502020204030204"/>
              </a:rPr>
              <a:t>Total Columns: 8				Total columns:3</a:t>
            </a:r>
          </a:p>
          <a:p>
            <a:pPr marL="742950" lvl="1" indent="-285750">
              <a:buFont typeface="Arial" panose="020B0604020202020204" pitchFamily="34" charset="0"/>
              <a:buChar char="•"/>
            </a:pPr>
            <a:endParaRPr lang="en-US" sz="1400" dirty="0">
              <a:solidFill>
                <a:schemeClr val="bg1"/>
              </a:solidFill>
              <a:latin typeface="Century Gothic" panose="020B0502020202020204" charset="0"/>
              <a:ea typeface="Calibri" panose="020F0502020204030204"/>
              <a:cs typeface="Century Gothic" panose="020B0502020202020204" charset="0"/>
              <a:sym typeface="Calibri" panose="020F0502020204030204"/>
            </a:endParaRPr>
          </a:p>
          <a:p>
            <a:pPr lvl="1"/>
            <a:endParaRPr lang="en-US" sz="1400" dirty="0">
              <a:solidFill>
                <a:schemeClr val="bg1"/>
              </a:solidFill>
              <a:latin typeface="Century Gothic" panose="020B0502020202020204" charset="0"/>
              <a:ea typeface="Calibri" panose="020F0502020204030204"/>
              <a:cs typeface="Century Gothic" panose="020B0502020202020204" charset="0"/>
              <a:sym typeface="Calibri" panose="020F0502020204030204"/>
            </a:endParaRPr>
          </a:p>
          <a:p>
            <a:r>
              <a:rPr lang="en-US" dirty="0">
                <a:solidFill>
                  <a:schemeClr val="bg1"/>
                </a:solidFill>
                <a:latin typeface="Century Gothic" panose="020B0502020202020204" charset="0"/>
                <a:ea typeface="Calibri" panose="020F0502020204030204"/>
                <a:cs typeface="Century Gothic" panose="020B0502020202020204" charset="0"/>
                <a:sym typeface="Calibri" panose="020F0502020204030204"/>
              </a:rPr>
              <a:t>  </a:t>
            </a:r>
            <a:endPar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endParaRPr>
          </a:p>
          <a:p>
            <a:pPr lvl="0" algn="l" rtl="0">
              <a:spcBef>
                <a:spcPts val="0"/>
              </a:spcBef>
              <a:spcAft>
                <a:spcPts val="0"/>
              </a:spcAft>
            </a:pPr>
            <a:r>
              <a:rPr lang="en-US" b="1" dirty="0">
                <a:solidFill>
                  <a:schemeClr val="bg1"/>
                </a:solidFill>
                <a:latin typeface="Century Gothic" panose="020B0502020202020204" charset="0"/>
                <a:ea typeface="Calibri" panose="020F0502020204030204"/>
                <a:cs typeface="Century Gothic" panose="020B0502020202020204" charset="0"/>
                <a:sym typeface="Calibri" panose="020F0502020204030204"/>
              </a:rPr>
              <a:t>	2</a:t>
            </a:r>
            <a:r>
              <a:rPr lang="en-US" dirty="0">
                <a:solidFill>
                  <a:schemeClr val="bg1"/>
                </a:solidFill>
                <a:latin typeface="Century Gothic" panose="020B0502020202020204" charset="0"/>
                <a:ea typeface="Calibri" panose="020F0502020204030204"/>
                <a:cs typeface="Century Gothic" panose="020B0502020202020204" charset="0"/>
                <a:sym typeface="Calibri" panose="020F0502020204030204"/>
              </a:rPr>
              <a:t>.</a:t>
            </a:r>
            <a:r>
              <a:rPr lang="en-US" sz="2000" b="1" dirty="0">
                <a:solidFill>
                  <a:schemeClr val="bg1"/>
                </a:solidFill>
                <a:latin typeface="Century Gothic" panose="020B0502020202020204" charset="0"/>
                <a:cs typeface="Century Gothic" panose="020B0502020202020204" charset="0"/>
                <a:sym typeface="Calibri" panose="020F0502020204030204"/>
              </a:rPr>
              <a:t>Data Source : </a:t>
            </a:r>
            <a:r>
              <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rPr>
              <a:t>Collected the relevant data from the identified sources</a:t>
            </a:r>
          </a:p>
          <a:p>
            <a:pPr marL="285750" lvl="0" indent="-285750" algn="l" rtl="0">
              <a:spcBef>
                <a:spcPts val="0"/>
              </a:spcBef>
              <a:spcAft>
                <a:spcPts val="0"/>
              </a:spcAft>
              <a:buFont typeface="Wingdings" panose="05000000000000000000" pitchFamily="2" charset="2"/>
              <a:buChar char="Ø"/>
            </a:pPr>
            <a:endParaRPr lang="en-US" dirty="0">
              <a:solidFill>
                <a:schemeClr val="bg1"/>
              </a:solidFill>
              <a:latin typeface="Century Gothic" panose="020B0502020202020204" charset="0"/>
              <a:ea typeface="Calibri" panose="020F0502020204030204"/>
              <a:cs typeface="Century Gothic" panose="020B0502020202020204" charset="0"/>
              <a:sym typeface="Calibri" panose="020F0502020204030204"/>
            </a:endParaRPr>
          </a:p>
          <a:p>
            <a:pPr lvl="0" algn="l" rtl="0">
              <a:spcBef>
                <a:spcPts val="0"/>
              </a:spcBef>
              <a:spcAft>
                <a:spcPts val="0"/>
              </a:spcAft>
            </a:pPr>
            <a:r>
              <a:rPr lang="en-US" b="1" dirty="0">
                <a:solidFill>
                  <a:schemeClr val="bg1"/>
                </a:solidFill>
                <a:latin typeface="Century Gothic" panose="020B0502020202020204" charset="0"/>
                <a:ea typeface="Calibri" panose="020F0502020204030204"/>
                <a:cs typeface="Century Gothic" panose="020B0502020202020204" charset="0"/>
                <a:sym typeface="Calibri" panose="020F0502020204030204"/>
              </a:rPr>
              <a:t>	3</a:t>
            </a:r>
            <a:r>
              <a:rPr lang="en-US" dirty="0">
                <a:solidFill>
                  <a:schemeClr val="bg1"/>
                </a:solidFill>
                <a:latin typeface="Century Gothic" panose="020B0502020202020204" charset="0"/>
                <a:ea typeface="Calibri" panose="020F0502020204030204"/>
                <a:cs typeface="Century Gothic" panose="020B0502020202020204" charset="0"/>
                <a:sym typeface="Calibri" panose="020F0502020204030204"/>
              </a:rPr>
              <a:t>. </a:t>
            </a:r>
            <a:r>
              <a:rPr lang="en-US" sz="2000" b="1" dirty="0">
                <a:solidFill>
                  <a:schemeClr val="bg1"/>
                </a:solidFill>
                <a:latin typeface="Century Gothic" panose="020B0502020202020204" charset="0"/>
                <a:cs typeface="Century Gothic" panose="020B0502020202020204" charset="0"/>
                <a:sym typeface="Calibri" panose="020F0502020204030204"/>
              </a:rPr>
              <a:t>Data Columns:</a:t>
            </a:r>
          </a:p>
          <a:p>
            <a:pPr lvl="0" algn="l" rtl="0">
              <a:spcBef>
                <a:spcPts val="0"/>
              </a:spcBef>
              <a:spcAft>
                <a:spcPts val="0"/>
              </a:spcAft>
            </a:pPr>
            <a:endParaRPr lang="en-US" dirty="0">
              <a:solidFill>
                <a:schemeClr val="bg1"/>
              </a:solidFill>
              <a:latin typeface="Century Gothic" panose="020B0502020202020204" charset="0"/>
              <a:ea typeface="Calibri" panose="020F0502020204030204"/>
              <a:cs typeface="Century Gothic" panose="020B0502020202020204" charset="0"/>
              <a:sym typeface="Calibri" panose="020F0502020204030204"/>
            </a:endParaRPr>
          </a:p>
          <a:p>
            <a:pPr lvl="0" algn="l" rtl="0">
              <a:spcBef>
                <a:spcPts val="0"/>
              </a:spcBef>
              <a:spcAft>
                <a:spcPts val="0"/>
              </a:spcAft>
            </a:pPr>
            <a:r>
              <a:rPr lang="en-US" dirty="0">
                <a:solidFill>
                  <a:schemeClr val="bg1"/>
                </a:solidFill>
                <a:latin typeface="Century Gothic" panose="020B0502020202020204" charset="0"/>
                <a:ea typeface="Calibri" panose="020F0502020204030204"/>
                <a:cs typeface="Century Gothic" panose="020B0502020202020204" charset="0"/>
                <a:sym typeface="Calibri" panose="020F0502020204030204"/>
              </a:rPr>
              <a:t>			 </a:t>
            </a:r>
            <a:r>
              <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rPr>
              <a:t>data.csv - </a:t>
            </a:r>
            <a:r>
              <a:rPr lang="en-GB" sz="1600" b="0" i="0" u="none" strike="noStrike" dirty="0">
                <a:solidFill>
                  <a:srgbClr val="000000"/>
                </a:solidFill>
                <a:effectLst/>
                <a:latin typeface="Calibri" panose="020F0502020204030204" pitchFamily="34" charset="0"/>
              </a:rPr>
              <a:t>uid,asd_project34_video_id,user_name,duration,class_name,probability,fps,date_time</a:t>
            </a:r>
          </a:p>
          <a:p>
            <a:pPr lvl="0" algn="l" rtl="0">
              <a:spcBef>
                <a:spcPts val="0"/>
              </a:spcBef>
              <a:spcAft>
                <a:spcPts val="0"/>
              </a:spcAft>
            </a:pPr>
            <a:r>
              <a:rPr lang="en-GB" sz="1600" dirty="0"/>
              <a:t> </a:t>
            </a:r>
          </a:p>
          <a:p>
            <a:pPr lvl="0" algn="l" rtl="0">
              <a:spcBef>
                <a:spcPts val="0"/>
              </a:spcBef>
              <a:spcAft>
                <a:spcPts val="0"/>
              </a:spcAft>
            </a:pPr>
            <a:r>
              <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rPr>
              <a:t>			 video_details.csv - </a:t>
            </a:r>
            <a:r>
              <a:rPr lang="nl-NL" sz="1600" b="0" i="0" u="none" strike="noStrike" dirty="0">
                <a:solidFill>
                  <a:srgbClr val="000000"/>
                </a:solidFill>
                <a:effectLst/>
                <a:latin typeface="Calibri" panose="020F0502020204030204" pitchFamily="34" charset="0"/>
              </a:rPr>
              <a:t>video_id</a:t>
            </a:r>
            <a:r>
              <a:rPr lang="nl-NL" sz="1600" dirty="0"/>
              <a:t> </a:t>
            </a:r>
            <a:r>
              <a:rPr lang="nl-NL" sz="1600" b="0" i="0" u="none" strike="noStrike" dirty="0">
                <a:solidFill>
                  <a:srgbClr val="000000"/>
                </a:solidFill>
                <a:effectLst/>
                <a:latin typeface="Calibri" panose="020F0502020204030204" pitchFamily="34" charset="0"/>
              </a:rPr>
              <a:t>name</a:t>
            </a:r>
            <a:r>
              <a:rPr lang="nl-NL" sz="1600" dirty="0"/>
              <a:t> </a:t>
            </a:r>
            <a:r>
              <a:rPr lang="nl-NL" sz="1600" b="0" i="0" u="none" strike="noStrike" dirty="0">
                <a:solidFill>
                  <a:srgbClr val="000000"/>
                </a:solidFill>
                <a:effectLst/>
                <a:latin typeface="Calibri" panose="020F0502020204030204" pitchFamily="34" charset="0"/>
              </a:rPr>
              <a:t>length</a:t>
            </a:r>
            <a:r>
              <a:rPr lang="nl-NL" sz="1600" dirty="0"/>
              <a:t> </a:t>
            </a:r>
            <a:endPar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endParaRPr>
          </a:p>
          <a:p>
            <a:pPr lvl="0" algn="l" rtl="0">
              <a:spcBef>
                <a:spcPts val="0"/>
              </a:spcBef>
              <a:spcAft>
                <a:spcPts val="0"/>
              </a:spcAft>
            </a:pPr>
            <a:r>
              <a:rPr lang="en-US" dirty="0">
                <a:solidFill>
                  <a:schemeClr val="bg1"/>
                </a:solidFill>
                <a:latin typeface="Century Gothic" panose="020B0502020202020204" charset="0"/>
                <a:ea typeface="Calibri" panose="020F0502020204030204"/>
                <a:cs typeface="Century Gothic" panose="020B0502020202020204" charset="0"/>
                <a:sym typeface="Calibri" panose="020F0502020204030204"/>
              </a:rPr>
              <a:t>	</a:t>
            </a:r>
            <a:endPar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79070"/>
            <a:ext cx="10515600" cy="734695"/>
          </a:xfrm>
          <a:prstGeom prst="rect">
            <a:avLst/>
          </a:prstGeom>
          <a:noFill/>
          <a:ln>
            <a:noFill/>
          </a:ln>
        </p:spPr>
        <p:txBody>
          <a:bodyPr spcFirstLastPara="1" wrap="square" lIns="91400" tIns="45675" rIns="91400" bIns="45675" anchor="ctr" anchorCtr="0">
            <a:noAutofit/>
          </a:bodyPr>
          <a:lstStyle/>
          <a:p>
            <a:pPr marL="0" lvl="0" indent="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Data  Information </a:t>
            </a:r>
            <a:endParaRPr lang="en-US" sz="3200"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9" name="Google Shape;219;p13"/>
          <p:cNvSpPr txBox="1"/>
          <p:nvPr/>
        </p:nvSpPr>
        <p:spPr>
          <a:xfrm>
            <a:off x="857250" y="1409700"/>
            <a:ext cx="10972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b="1">
              <a:latin typeface="Calibri" panose="020F0502020204030204"/>
              <a:ea typeface="Calibri" panose="020F0502020204030204"/>
              <a:cs typeface="Calibri" panose="020F0502020204030204"/>
              <a:sym typeface="Calibri" panose="020F0502020204030204"/>
            </a:endParaRP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 name="TextBox 1"/>
          <p:cNvSpPr txBox="1"/>
          <p:nvPr/>
        </p:nvSpPr>
        <p:spPr>
          <a:xfrm>
            <a:off x="1285875" y="1147445"/>
            <a:ext cx="9847580" cy="5569585"/>
          </a:xfrm>
          <a:prstGeom prst="rect">
            <a:avLst/>
          </a:prstGeom>
          <a:noFill/>
        </p:spPr>
        <p:txBody>
          <a:bodyPr wrap="square" rtlCol="0">
            <a:noAutofit/>
          </a:bodyPr>
          <a:lstStyle/>
          <a:p>
            <a:pPr marL="342900" indent="-342900">
              <a:buFont typeface="Wingdings" panose="05000000000000000000" pitchFamily="2" charset="2"/>
              <a:buChar char="§"/>
            </a:pPr>
            <a:r>
              <a:rPr lang="en-US" sz="2000" b="1" dirty="0">
                <a:solidFill>
                  <a:schemeClr val="bg1"/>
                </a:solidFill>
                <a:highlight>
                  <a:srgbClr val="000000">
                    <a:alpha val="0"/>
                  </a:srgbClr>
                </a:highlight>
                <a:latin typeface="Century Gothic" panose="020B0502020202020204" charset="0"/>
                <a:cs typeface="Century Gothic" panose="020B0502020202020204" charset="0"/>
              </a:rPr>
              <a:t>Data Source</a:t>
            </a:r>
            <a:r>
              <a:rPr lang="en-US" sz="1800" b="1" dirty="0">
                <a:solidFill>
                  <a:schemeClr val="bg1"/>
                </a:solidFill>
                <a:highlight>
                  <a:srgbClr val="000000">
                    <a:alpha val="0"/>
                  </a:srgbClr>
                </a:highlight>
                <a:latin typeface="Century Gothic" panose="020B0502020202020204" charset="0"/>
                <a:cs typeface="Century Gothic" panose="020B0502020202020204" charset="0"/>
              </a:rPr>
              <a:t> : </a:t>
            </a:r>
            <a:r>
              <a:rPr lang="en-US" dirty="0">
                <a:solidFill>
                  <a:schemeClr val="bg1"/>
                </a:solidFill>
                <a:latin typeface="Century Gothic" panose="020B0502020202020204" charset="0"/>
                <a:cs typeface="Century Gothic" panose="020B0502020202020204" charset="0"/>
              </a:rPr>
              <a:t>It is a secondary data source collected from excel spread sheet.</a:t>
            </a:r>
          </a:p>
          <a:p>
            <a:endParaRPr lang="en-US" dirty="0">
              <a:solidFill>
                <a:schemeClr val="bg1"/>
              </a:solidFill>
              <a:latin typeface="Century Gothic" panose="020B0502020202020204" charset="0"/>
              <a:cs typeface="Century Gothic" panose="020B0502020202020204" charset="0"/>
            </a:endParaRPr>
          </a:p>
          <a:p>
            <a:pPr marL="342900" indent="-342900" algn="l">
              <a:buClrTx/>
              <a:buSzTx/>
              <a:buFont typeface="Wingdings" panose="05000000000000000000" pitchFamily="2" charset="2"/>
              <a:buChar char="§"/>
            </a:pPr>
            <a:r>
              <a:rPr lang="en-US" sz="2000" b="1" dirty="0">
                <a:solidFill>
                  <a:schemeClr val="bg1"/>
                </a:solidFill>
                <a:highlight>
                  <a:srgbClr val="000000">
                    <a:alpha val="0"/>
                  </a:srgbClr>
                </a:highlight>
                <a:latin typeface="Century Gothic" panose="020B0502020202020204" charset="0"/>
                <a:cs typeface="Century Gothic" panose="020B0502020202020204" charset="0"/>
              </a:rPr>
              <a:t>Data size:    </a:t>
            </a:r>
            <a:r>
              <a:rPr lang="en-US" dirty="0">
                <a:solidFill>
                  <a:schemeClr val="bg1"/>
                </a:solidFill>
                <a:latin typeface="Century Gothic" panose="020B0502020202020204" charset="0"/>
                <a:cs typeface="Century Gothic" panose="020B0502020202020204" charset="0"/>
              </a:rPr>
              <a:t>data.csv contains 28189 rows × 8 columns</a:t>
            </a:r>
          </a:p>
          <a:p>
            <a:pPr algn="l">
              <a:buClrTx/>
              <a:buSzTx/>
            </a:pPr>
            <a:r>
              <a:rPr lang="en-US" dirty="0">
                <a:solidFill>
                  <a:schemeClr val="bg1"/>
                </a:solidFill>
                <a:latin typeface="Century Gothic" panose="020B0502020202020204" charset="0"/>
                <a:cs typeface="Century Gothic" panose="020B0502020202020204" charset="0"/>
              </a:rPr>
              <a:t>				video_details.csv contains 41 rows x 3 columns	</a:t>
            </a:r>
          </a:p>
          <a:p>
            <a:endParaRPr lang="en-US" dirty="0">
              <a:solidFill>
                <a:schemeClr val="bg1"/>
              </a:solidFill>
              <a:latin typeface="Century Gothic" panose="020B0502020202020204" charset="0"/>
              <a:cs typeface="Century Gothic" panose="020B0502020202020204" charset="0"/>
            </a:endParaRPr>
          </a:p>
          <a:p>
            <a:pPr marL="342900" indent="-342900" algn="l">
              <a:buClrTx/>
              <a:buSzTx/>
              <a:buFont typeface="Wingdings" panose="05000000000000000000" pitchFamily="2" charset="2"/>
              <a:buChar char="§"/>
            </a:pPr>
            <a:r>
              <a:rPr lang="en-US" sz="2000" b="1" dirty="0">
                <a:solidFill>
                  <a:schemeClr val="bg1"/>
                </a:solidFill>
                <a:highlight>
                  <a:srgbClr val="000000">
                    <a:alpha val="0"/>
                  </a:srgbClr>
                </a:highlight>
                <a:latin typeface="Century Gothic" panose="020B0502020202020204" charset="0"/>
                <a:cs typeface="Century Gothic" panose="020B0502020202020204" charset="0"/>
              </a:rPr>
              <a:t>Data preprocessing: </a:t>
            </a:r>
            <a:r>
              <a:rPr lang="en-US" dirty="0">
                <a:solidFill>
                  <a:schemeClr val="bg1"/>
                </a:solidFill>
                <a:latin typeface="Century Gothic" panose="020B0502020202020204" charset="0"/>
                <a:cs typeface="Century Gothic" panose="020B0502020202020204" charset="0"/>
              </a:rPr>
              <a:t>Finding and removing outliers</a:t>
            </a:r>
          </a:p>
          <a:p>
            <a:pPr marL="342900" indent="-342900" algn="l">
              <a:buClrTx/>
              <a:buSzTx/>
              <a:buFont typeface="Wingdings" panose="05000000000000000000" pitchFamily="2" charset="2"/>
              <a:buChar char="§"/>
            </a:pPr>
            <a:endParaRPr lang="en-US" dirty="0">
              <a:solidFill>
                <a:schemeClr val="bg1"/>
              </a:solidFill>
              <a:latin typeface="Century Gothic" panose="020B0502020202020204" charset="0"/>
              <a:cs typeface="Century Gothic" panose="020B0502020202020204" charset="0"/>
            </a:endParaRPr>
          </a:p>
          <a:p>
            <a:pPr marL="342900" indent="-342900" algn="l">
              <a:buClrTx/>
              <a:buSzTx/>
              <a:buFont typeface="Wingdings" panose="05000000000000000000" pitchFamily="2" charset="2"/>
              <a:buChar char="§"/>
            </a:pPr>
            <a:endParaRPr lang="en-US" dirty="0">
              <a:solidFill>
                <a:schemeClr val="bg1"/>
              </a:solidFill>
              <a:latin typeface="Century Gothic" panose="020B0502020202020204" charset="0"/>
              <a:cs typeface="Century Gothic" panose="020B0502020202020204" charset="0"/>
            </a:endParaRPr>
          </a:p>
          <a:p>
            <a:pPr marL="342900" indent="-342900" algn="l">
              <a:buClrTx/>
              <a:buSzTx/>
              <a:buFont typeface="Wingdings" panose="05000000000000000000" pitchFamily="2" charset="2"/>
              <a:buChar char="§"/>
            </a:pPr>
            <a:endParaRPr lang="en-US" dirty="0">
              <a:solidFill>
                <a:schemeClr val="bg1"/>
              </a:solidFill>
              <a:latin typeface="Century Gothic" panose="020B0502020202020204" charset="0"/>
              <a:cs typeface="Century Gothic" panose="020B0502020202020204" charset="0"/>
            </a:endParaRPr>
          </a:p>
          <a:p>
            <a:pPr marL="342900" indent="-342900" algn="l">
              <a:buClrTx/>
              <a:buSzTx/>
              <a:buFont typeface="Wingdings" panose="05000000000000000000" pitchFamily="2" charset="2"/>
              <a:buChar char="§"/>
            </a:pPr>
            <a:endParaRPr lang="en-US" dirty="0">
              <a:solidFill>
                <a:schemeClr val="bg1"/>
              </a:solidFill>
              <a:latin typeface="Century Gothic" panose="020B0502020202020204" charset="0"/>
              <a:cs typeface="Century Gothic" panose="020B0502020202020204" charset="0"/>
            </a:endParaRPr>
          </a:p>
          <a:p>
            <a:pPr algn="l">
              <a:buClrTx/>
              <a:buSzTx/>
            </a:pPr>
            <a:endParaRPr lang="en-US" dirty="0">
              <a:solidFill>
                <a:schemeClr val="bg1"/>
              </a:solidFill>
              <a:latin typeface="Century Gothic" panose="020B0502020202020204" charset="0"/>
              <a:cs typeface="Century Gothic" panose="020B0502020202020204" charset="0"/>
            </a:endParaRPr>
          </a:p>
          <a:p>
            <a:pPr algn="l">
              <a:buClrTx/>
              <a:buSzTx/>
            </a:pPr>
            <a:endParaRPr lang="en-US" dirty="0">
              <a:solidFill>
                <a:schemeClr val="bg1"/>
              </a:solidFill>
              <a:latin typeface="Century Gothic" panose="020B0502020202020204" charset="0"/>
              <a:cs typeface="Century Gothic" panose="020B0502020202020204" charset="0"/>
            </a:endParaRPr>
          </a:p>
          <a:p>
            <a:pPr algn="l">
              <a:buClrTx/>
              <a:buSzTx/>
            </a:pPr>
            <a:endParaRPr lang="en-US" dirty="0">
              <a:solidFill>
                <a:schemeClr val="bg1"/>
              </a:solidFill>
              <a:latin typeface="Century Gothic" panose="020B0502020202020204" charset="0"/>
              <a:cs typeface="Century Gothic" panose="020B0502020202020204" charset="0"/>
            </a:endParaRPr>
          </a:p>
          <a:p>
            <a:pPr marL="285750" indent="-285750">
              <a:buFont typeface="Wingdings" panose="05000000000000000000" pitchFamily="2" charset="2"/>
              <a:buChar char="§"/>
            </a:pPr>
            <a:endParaRPr lang="en-US" dirty="0">
              <a:solidFill>
                <a:schemeClr val="bg1"/>
              </a:solidFill>
              <a:latin typeface="Century Gothic" panose="020B0502020202020204" charset="0"/>
              <a:cs typeface="Century Gothic" panose="020B0502020202020204" charset="0"/>
            </a:endParaRPr>
          </a:p>
          <a:p>
            <a:pPr marL="342900" indent="-342900" algn="l">
              <a:buClrTx/>
              <a:buSzTx/>
              <a:buFont typeface="Wingdings" panose="05000000000000000000" pitchFamily="2" charset="2"/>
              <a:buChar char="§"/>
            </a:pPr>
            <a:r>
              <a:rPr lang="en-US" sz="2000" b="1" dirty="0">
                <a:solidFill>
                  <a:schemeClr val="bg1"/>
                </a:solidFill>
                <a:highlight>
                  <a:srgbClr val="000000">
                    <a:alpha val="0"/>
                  </a:srgbClr>
                </a:highlight>
                <a:latin typeface="Century Gothic" panose="020B0502020202020204" charset="0"/>
                <a:cs typeface="Century Gothic" panose="020B0502020202020204" charset="0"/>
              </a:rPr>
              <a:t>EDA: </a:t>
            </a:r>
            <a:r>
              <a:rPr lang="en-US" dirty="0">
                <a:solidFill>
                  <a:schemeClr val="bg1"/>
                </a:solidFill>
                <a:latin typeface="Century Gothic" panose="020B0502020202020204" charset="0"/>
                <a:cs typeface="Century Gothic" panose="020B0502020202020204" charset="0"/>
              </a:rPr>
              <a:t>Gained insights and identified patterns, outliers, and relationships within the data.</a:t>
            </a:r>
          </a:p>
          <a:p>
            <a:pPr marL="285750" indent="-285750">
              <a:buFont typeface="Wingdings" panose="05000000000000000000" pitchFamily="2" charset="2"/>
              <a:buChar char="§"/>
            </a:pPr>
            <a:endParaRPr lang="en-US" dirty="0">
              <a:solidFill>
                <a:schemeClr val="bg1"/>
              </a:solidFill>
              <a:latin typeface="Century Gothic" panose="020B0502020202020204" charset="0"/>
              <a:cs typeface="Century Gothic" panose="020B0502020202020204" charset="0"/>
            </a:endParaRPr>
          </a:p>
          <a:p>
            <a:pPr marL="342900" indent="-342900" algn="l">
              <a:buClrTx/>
              <a:buSzTx/>
              <a:buFont typeface="Wingdings" panose="05000000000000000000" pitchFamily="2" charset="2"/>
              <a:buChar char="§"/>
            </a:pPr>
            <a:r>
              <a:rPr lang="en-US" sz="2000" b="1" dirty="0">
                <a:solidFill>
                  <a:schemeClr val="bg1"/>
                </a:solidFill>
                <a:highlight>
                  <a:srgbClr val="000000">
                    <a:alpha val="0"/>
                  </a:srgbClr>
                </a:highlight>
                <a:latin typeface="Century Gothic" panose="020B0502020202020204" charset="0"/>
                <a:cs typeface="Century Gothic" panose="020B0502020202020204" charset="0"/>
              </a:rPr>
              <a:t>Visualization: </a:t>
            </a:r>
            <a:r>
              <a:rPr lang="en-US" dirty="0">
                <a:solidFill>
                  <a:schemeClr val="bg1"/>
                </a:solidFill>
                <a:latin typeface="Century Gothic" panose="020B0502020202020204" charset="0"/>
                <a:cs typeface="Century Gothic" panose="020B0502020202020204" charset="0"/>
              </a:rPr>
              <a:t>Power bi, Excel, Google looker studio</a:t>
            </a:r>
          </a:p>
        </p:txBody>
      </p:sp>
      <p:graphicFrame>
        <p:nvGraphicFramePr>
          <p:cNvPr id="3" name="Table 2">
            <a:extLst>
              <a:ext uri="{FF2B5EF4-FFF2-40B4-BE49-F238E27FC236}">
                <a16:creationId xmlns:a16="http://schemas.microsoft.com/office/drawing/2014/main" id="{E6F5D5EF-6EF7-BA2C-7B35-3D3C2813FDDD}"/>
              </a:ext>
            </a:extLst>
          </p:cNvPr>
          <p:cNvGraphicFramePr>
            <a:graphicFrameLocks noGrp="1"/>
          </p:cNvGraphicFramePr>
          <p:nvPr>
            <p:extLst>
              <p:ext uri="{D42A27DB-BD31-4B8C-83A1-F6EECF244321}">
                <p14:modId xmlns:p14="http://schemas.microsoft.com/office/powerpoint/2010/main" val="1996010017"/>
              </p:ext>
            </p:extLst>
          </p:nvPr>
        </p:nvGraphicFramePr>
        <p:xfrm>
          <a:off x="2114550" y="3034490"/>
          <a:ext cx="6057900" cy="1930400"/>
        </p:xfrm>
        <a:graphic>
          <a:graphicData uri="http://schemas.openxmlformats.org/drawingml/2006/table">
            <a:tbl>
              <a:tblPr>
                <a:tableStyleId>{5C22544A-7EE6-4342-B048-85BDC9FD1C3A}</a:tableStyleId>
              </a:tblPr>
              <a:tblGrid>
                <a:gridCol w="1955700">
                  <a:extLst>
                    <a:ext uri="{9D8B030D-6E8A-4147-A177-3AD203B41FA5}">
                      <a16:colId xmlns:a16="http://schemas.microsoft.com/office/drawing/2014/main" val="4007029368"/>
                    </a:ext>
                  </a:extLst>
                </a:gridCol>
                <a:gridCol w="1345140">
                  <a:extLst>
                    <a:ext uri="{9D8B030D-6E8A-4147-A177-3AD203B41FA5}">
                      <a16:colId xmlns:a16="http://schemas.microsoft.com/office/drawing/2014/main" val="1063830465"/>
                    </a:ext>
                  </a:extLst>
                </a:gridCol>
                <a:gridCol w="1764900">
                  <a:extLst>
                    <a:ext uri="{9D8B030D-6E8A-4147-A177-3AD203B41FA5}">
                      <a16:colId xmlns:a16="http://schemas.microsoft.com/office/drawing/2014/main" val="1284202358"/>
                    </a:ext>
                  </a:extLst>
                </a:gridCol>
                <a:gridCol w="992160">
                  <a:extLst>
                    <a:ext uri="{9D8B030D-6E8A-4147-A177-3AD203B41FA5}">
                      <a16:colId xmlns:a16="http://schemas.microsoft.com/office/drawing/2014/main" val="1192599440"/>
                    </a:ext>
                  </a:extLst>
                </a:gridCol>
              </a:tblGrid>
              <a:tr h="609600">
                <a:tc gridSpan="4">
                  <a:txBody>
                    <a:bodyPr/>
                    <a:lstStyle/>
                    <a:p>
                      <a:pPr algn="ctr" fontAlgn="ctr"/>
                      <a:r>
                        <a:rPr lang="nl-NL" sz="2100" u="none" strike="noStrike" dirty="0">
                          <a:effectLst/>
                        </a:rPr>
                        <a:t>Data Preprocessing</a:t>
                      </a:r>
                      <a:endParaRPr lang="nl-NL" sz="21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680007730"/>
                  </a:ext>
                </a:extLst>
              </a:tr>
              <a:tr h="330200">
                <a:tc>
                  <a:txBody>
                    <a:bodyPr/>
                    <a:lstStyle/>
                    <a:p>
                      <a:pPr algn="ctr" fontAlgn="ctr"/>
                      <a:r>
                        <a:rPr lang="nl-NL" sz="1600" u="none" strike="noStrike">
                          <a:effectLst/>
                        </a:rPr>
                        <a:t>File Name</a:t>
                      </a:r>
                      <a:endParaRPr lang="nl-NL" sz="16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nl-NL" sz="1600" u="none" strike="noStrike">
                          <a:effectLst/>
                        </a:rPr>
                        <a:t>Missing values</a:t>
                      </a:r>
                      <a:endParaRPr lang="nl-NL" sz="16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nl-NL" sz="1600" u="none" strike="noStrike">
                          <a:effectLst/>
                        </a:rPr>
                        <a:t>Duplicates</a:t>
                      </a:r>
                      <a:endParaRPr lang="nl-NL" sz="16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nl-NL" sz="1600" u="none" strike="noStrike" dirty="0">
                          <a:effectLst/>
                        </a:rPr>
                        <a:t>Outliers</a:t>
                      </a:r>
                      <a:endParaRPr lang="nl-NL" sz="16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06598529"/>
                  </a:ext>
                </a:extLst>
              </a:tr>
              <a:tr h="330200">
                <a:tc>
                  <a:txBody>
                    <a:bodyPr/>
                    <a:lstStyle/>
                    <a:p>
                      <a:pPr algn="l" fontAlgn="ctr"/>
                      <a:r>
                        <a:rPr lang="nl-NL" sz="1400" u="none" strike="noStrike" dirty="0">
                          <a:effectLst/>
                        </a:rPr>
                        <a:t>  data.CSV</a:t>
                      </a:r>
                      <a:endParaRPr lang="nl-NL"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nl-NL" sz="1400" u="none" strike="noStrike">
                          <a:effectLst/>
                        </a:rPr>
                        <a:t>No null values</a:t>
                      </a:r>
                      <a:endParaRPr lang="nl-NL" sz="14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nl-NL" sz="1400" u="none" strike="noStrike">
                          <a:effectLst/>
                        </a:rPr>
                        <a:t>No Duplicates</a:t>
                      </a:r>
                      <a:endParaRPr lang="nl-NL" sz="14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nl-NL" sz="1400" b="0" i="0" u="none" strike="noStrike" dirty="0">
                          <a:solidFill>
                            <a:srgbClr val="000000"/>
                          </a:solidFill>
                          <a:effectLst/>
                          <a:latin typeface="Calibri" panose="020F0502020204030204" pitchFamily="34" charset="0"/>
                        </a:rPr>
                        <a:t>6555</a:t>
                      </a:r>
                    </a:p>
                  </a:txBody>
                  <a:tcPr marL="6350" marR="6350" marT="6350" marB="0" anchor="ctr"/>
                </a:tc>
                <a:extLst>
                  <a:ext uri="{0D108BD9-81ED-4DB2-BD59-A6C34878D82A}">
                    <a16:rowId xmlns:a16="http://schemas.microsoft.com/office/drawing/2014/main" val="349531008"/>
                  </a:ext>
                </a:extLst>
              </a:tr>
              <a:tr h="330200">
                <a:tc>
                  <a:txBody>
                    <a:bodyPr/>
                    <a:lstStyle/>
                    <a:p>
                      <a:pPr algn="l" fontAlgn="ctr"/>
                      <a:r>
                        <a:rPr lang="nl-NL" sz="1400" u="none" strike="noStrike">
                          <a:effectLst/>
                        </a:rPr>
                        <a:t> </a:t>
                      </a:r>
                      <a:endParaRPr lang="nl-NL" sz="14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nl-NL" sz="1400" u="none" strike="noStrike">
                          <a:effectLst/>
                        </a:rPr>
                        <a:t> </a:t>
                      </a:r>
                      <a:endParaRPr lang="nl-NL" sz="14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nl-NL" sz="1400" u="none" strike="noStrike">
                          <a:effectLst/>
                        </a:rPr>
                        <a:t> </a:t>
                      </a:r>
                      <a:endParaRPr lang="nl-NL" sz="14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nl-NL" sz="1400" u="none" strike="noStrike">
                          <a:effectLst/>
                        </a:rPr>
                        <a:t> </a:t>
                      </a:r>
                      <a:endParaRPr lang="nl-NL" sz="14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76484059"/>
                  </a:ext>
                </a:extLst>
              </a:tr>
              <a:tr h="330200">
                <a:tc>
                  <a:txBody>
                    <a:bodyPr/>
                    <a:lstStyle/>
                    <a:p>
                      <a:pPr algn="l" fontAlgn="ctr"/>
                      <a:r>
                        <a:rPr lang="nl-NL" sz="1400" u="none" strike="noStrike" dirty="0">
                          <a:effectLst/>
                        </a:rPr>
                        <a:t> video_details.CSV</a:t>
                      </a:r>
                      <a:endParaRPr lang="nl-NL"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nl-NL" sz="1400" u="none" strike="noStrike">
                          <a:effectLst/>
                        </a:rPr>
                        <a:t>No null values</a:t>
                      </a:r>
                      <a:endParaRPr lang="nl-NL" sz="14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nl-NL" sz="1400" u="none" strike="noStrike">
                          <a:effectLst/>
                        </a:rPr>
                        <a:t>No Duplicates</a:t>
                      </a:r>
                      <a:endParaRPr lang="nl-NL" sz="14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nl-NL" sz="1400" u="none" strike="noStrike" dirty="0">
                          <a:effectLst/>
                        </a:rPr>
                        <a:t>No outliers</a:t>
                      </a:r>
                      <a:endParaRPr lang="nl-NL"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2471106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9832" y="200102"/>
            <a:ext cx="10515600" cy="64389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Data Dictionary </a:t>
            </a:r>
          </a:p>
        </p:txBody>
      </p:sp>
      <p:graphicFrame>
        <p:nvGraphicFramePr>
          <p:cNvPr id="4" name="Table 3">
            <a:extLst>
              <a:ext uri="{FF2B5EF4-FFF2-40B4-BE49-F238E27FC236}">
                <a16:creationId xmlns:a16="http://schemas.microsoft.com/office/drawing/2014/main" id="{59AA0103-2B9E-62FA-E20C-AA46465F7E67}"/>
              </a:ext>
            </a:extLst>
          </p:cNvPr>
          <p:cNvGraphicFramePr>
            <a:graphicFrameLocks noGrp="1"/>
          </p:cNvGraphicFramePr>
          <p:nvPr>
            <p:extLst>
              <p:ext uri="{D42A27DB-BD31-4B8C-83A1-F6EECF244321}">
                <p14:modId xmlns:p14="http://schemas.microsoft.com/office/powerpoint/2010/main" val="42833865"/>
              </p:ext>
            </p:extLst>
          </p:nvPr>
        </p:nvGraphicFramePr>
        <p:xfrm>
          <a:off x="1055686" y="843992"/>
          <a:ext cx="9936164" cy="2217682"/>
        </p:xfrm>
        <a:graphic>
          <a:graphicData uri="http://schemas.openxmlformats.org/drawingml/2006/table">
            <a:tbl>
              <a:tblPr>
                <a:tableStyleId>{5C22544A-7EE6-4342-B048-85BDC9FD1C3A}</a:tableStyleId>
              </a:tblPr>
              <a:tblGrid>
                <a:gridCol w="2416539">
                  <a:extLst>
                    <a:ext uri="{9D8B030D-6E8A-4147-A177-3AD203B41FA5}">
                      <a16:colId xmlns:a16="http://schemas.microsoft.com/office/drawing/2014/main" val="111210612"/>
                    </a:ext>
                  </a:extLst>
                </a:gridCol>
                <a:gridCol w="7519625">
                  <a:extLst>
                    <a:ext uri="{9D8B030D-6E8A-4147-A177-3AD203B41FA5}">
                      <a16:colId xmlns:a16="http://schemas.microsoft.com/office/drawing/2014/main" val="2576246401"/>
                    </a:ext>
                  </a:extLst>
                </a:gridCol>
              </a:tblGrid>
              <a:tr h="240292">
                <a:tc gridSpan="2">
                  <a:txBody>
                    <a:bodyPr/>
                    <a:lstStyle/>
                    <a:p>
                      <a:pPr algn="ctr" fontAlgn="b"/>
                      <a:r>
                        <a:rPr lang="nl-NL" sz="1400" b="1" u="none" strike="noStrike" dirty="0">
                          <a:effectLst/>
                          <a:latin typeface="Century Gothic" panose="020B0502020202020204" pitchFamily="34" charset="0"/>
                        </a:rPr>
                        <a:t>data.xlsx</a:t>
                      </a:r>
                      <a:endParaRPr lang="nl-NL" sz="1400" b="1" i="0" u="none" strike="noStrike" dirty="0">
                        <a:solidFill>
                          <a:srgbClr val="000000"/>
                        </a:solidFill>
                        <a:effectLst/>
                        <a:latin typeface="Century Gothic" panose="020B0502020202020204" pitchFamily="34" charset="0"/>
                      </a:endParaRPr>
                    </a:p>
                  </a:txBody>
                  <a:tcPr marL="6350" marR="6350" marT="6350" marB="0" anchor="b"/>
                </a:tc>
                <a:tc hMerge="1">
                  <a:txBody>
                    <a:bodyPr/>
                    <a:lstStyle/>
                    <a:p>
                      <a:endParaRPr lang="nl-NL"/>
                    </a:p>
                  </a:txBody>
                  <a:tcPr/>
                </a:tc>
                <a:extLst>
                  <a:ext uri="{0D108BD9-81ED-4DB2-BD59-A6C34878D82A}">
                    <a16:rowId xmlns:a16="http://schemas.microsoft.com/office/drawing/2014/main" val="3015669220"/>
                  </a:ext>
                </a:extLst>
              </a:tr>
              <a:tr h="196609">
                <a:tc>
                  <a:txBody>
                    <a:bodyPr/>
                    <a:lstStyle/>
                    <a:p>
                      <a:pPr algn="ctr" fontAlgn="b"/>
                      <a:r>
                        <a:rPr lang="nl-NL" sz="1400" b="1" u="none" strike="noStrike" dirty="0">
                          <a:effectLst/>
                          <a:latin typeface="Century Gothic" panose="020B0502020202020204" pitchFamily="34" charset="0"/>
                        </a:rPr>
                        <a:t>Column name</a:t>
                      </a:r>
                      <a:endParaRPr lang="nl-NL" sz="1400" b="1" i="0" u="none" strike="noStrike" dirty="0">
                        <a:solidFill>
                          <a:srgbClr val="000000"/>
                        </a:solidFill>
                        <a:effectLst/>
                        <a:latin typeface="Century Gothic" panose="020B0502020202020204" pitchFamily="34" charset="0"/>
                      </a:endParaRPr>
                    </a:p>
                  </a:txBody>
                  <a:tcPr marL="6350" marR="6350" marT="6350" marB="0" anchor="b"/>
                </a:tc>
                <a:tc>
                  <a:txBody>
                    <a:bodyPr/>
                    <a:lstStyle/>
                    <a:p>
                      <a:pPr algn="ctr" fontAlgn="b"/>
                      <a:r>
                        <a:rPr lang="nl-NL" sz="1400" b="1" u="none" strike="noStrike" dirty="0">
                          <a:effectLst/>
                          <a:latin typeface="Century Gothic" panose="020B0502020202020204" pitchFamily="34" charset="0"/>
                        </a:rPr>
                        <a:t>Description</a:t>
                      </a:r>
                      <a:endParaRPr lang="nl-NL" sz="1400" b="1" i="0" u="none" strike="noStrike" dirty="0">
                        <a:solidFill>
                          <a:srgbClr val="000000"/>
                        </a:solidFill>
                        <a:effectLst/>
                        <a:latin typeface="Century Gothic" panose="020B0502020202020204" pitchFamily="34" charset="0"/>
                      </a:endParaRPr>
                    </a:p>
                  </a:txBody>
                  <a:tcPr marL="6350" marR="6350" marT="6350" marB="0" anchor="b"/>
                </a:tc>
                <a:extLst>
                  <a:ext uri="{0D108BD9-81ED-4DB2-BD59-A6C34878D82A}">
                    <a16:rowId xmlns:a16="http://schemas.microsoft.com/office/drawing/2014/main" val="2102496342"/>
                  </a:ext>
                </a:extLst>
              </a:tr>
              <a:tr h="196609">
                <a:tc>
                  <a:txBody>
                    <a:bodyPr/>
                    <a:lstStyle/>
                    <a:p>
                      <a:pPr algn="l" fontAlgn="b"/>
                      <a:r>
                        <a:rPr lang="nl-NL" sz="1400" u="none" strike="noStrike">
                          <a:effectLst/>
                          <a:latin typeface="Century Gothic" panose="020B0502020202020204" pitchFamily="34" charset="0"/>
                        </a:rPr>
                        <a:t>uid</a:t>
                      </a:r>
                      <a:endParaRPr lang="nl-NL" sz="1400" b="0" i="0" u="none" strike="noStrike">
                        <a:solidFill>
                          <a:srgbClr val="000000"/>
                        </a:solidFill>
                        <a:effectLst/>
                        <a:latin typeface="Century Gothic" panose="020B0502020202020204" pitchFamily="34" charset="0"/>
                      </a:endParaRPr>
                    </a:p>
                  </a:txBody>
                  <a:tcPr marL="6350" marR="6350" marT="6350" marB="0" anchor="b"/>
                </a:tc>
                <a:tc>
                  <a:txBody>
                    <a:bodyPr/>
                    <a:lstStyle/>
                    <a:p>
                      <a:pPr algn="l" fontAlgn="b"/>
                      <a:r>
                        <a:rPr lang="nl-NL" sz="1400" u="none" strike="noStrike" dirty="0">
                          <a:effectLst/>
                          <a:latin typeface="Century Gothic" panose="020B0502020202020204" pitchFamily="34" charset="0"/>
                        </a:rPr>
                        <a:t>Unique Id</a:t>
                      </a:r>
                      <a:endParaRPr lang="nl-NL" sz="1400" b="0" i="0" u="none" strike="noStrike" dirty="0">
                        <a:solidFill>
                          <a:srgbClr val="000000"/>
                        </a:solidFill>
                        <a:effectLst/>
                        <a:latin typeface="Century Gothic" panose="020B0502020202020204" pitchFamily="34" charset="0"/>
                      </a:endParaRPr>
                    </a:p>
                  </a:txBody>
                  <a:tcPr marL="6350" marR="6350" marT="6350" marB="0" anchor="b"/>
                </a:tc>
                <a:extLst>
                  <a:ext uri="{0D108BD9-81ED-4DB2-BD59-A6C34878D82A}">
                    <a16:rowId xmlns:a16="http://schemas.microsoft.com/office/drawing/2014/main" val="2585141484"/>
                  </a:ext>
                </a:extLst>
              </a:tr>
              <a:tr h="196609">
                <a:tc>
                  <a:txBody>
                    <a:bodyPr/>
                    <a:lstStyle/>
                    <a:p>
                      <a:pPr algn="l" fontAlgn="b"/>
                      <a:r>
                        <a:rPr lang="nl-NL" sz="1400" u="none" strike="noStrike" dirty="0">
                          <a:effectLst/>
                          <a:latin typeface="Century Gothic" panose="020B0502020202020204" pitchFamily="34" charset="0"/>
                        </a:rPr>
                        <a:t>asd_project34_video_id</a:t>
                      </a:r>
                      <a:endParaRPr lang="nl-NL" sz="1400" b="0" i="0" u="none" strike="noStrike" dirty="0">
                        <a:solidFill>
                          <a:srgbClr val="000000"/>
                        </a:solidFill>
                        <a:effectLst/>
                        <a:latin typeface="Century Gothic" panose="020B0502020202020204" pitchFamily="34" charset="0"/>
                      </a:endParaRPr>
                    </a:p>
                  </a:txBody>
                  <a:tcPr marL="6350" marR="6350" marT="6350" marB="0" anchor="b"/>
                </a:tc>
                <a:tc>
                  <a:txBody>
                    <a:bodyPr/>
                    <a:lstStyle/>
                    <a:p>
                      <a:pPr algn="l" fontAlgn="b"/>
                      <a:r>
                        <a:rPr lang="nl-NL" sz="1400" u="none" strike="noStrike" dirty="0">
                          <a:effectLst/>
                          <a:latin typeface="Century Gothic" panose="020B0502020202020204" pitchFamily="34" charset="0"/>
                        </a:rPr>
                        <a:t>video_id from video_details.xlsx</a:t>
                      </a:r>
                      <a:endParaRPr lang="nl-NL" sz="1400" b="0" i="0" u="none" strike="noStrike" dirty="0">
                        <a:solidFill>
                          <a:srgbClr val="000000"/>
                        </a:solidFill>
                        <a:effectLst/>
                        <a:latin typeface="Century Gothic" panose="020B0502020202020204" pitchFamily="34" charset="0"/>
                      </a:endParaRPr>
                    </a:p>
                  </a:txBody>
                  <a:tcPr marL="6350" marR="6350" marT="6350" marB="0" anchor="b"/>
                </a:tc>
                <a:extLst>
                  <a:ext uri="{0D108BD9-81ED-4DB2-BD59-A6C34878D82A}">
                    <a16:rowId xmlns:a16="http://schemas.microsoft.com/office/drawing/2014/main" val="4148193832"/>
                  </a:ext>
                </a:extLst>
              </a:tr>
              <a:tr h="196609">
                <a:tc>
                  <a:txBody>
                    <a:bodyPr/>
                    <a:lstStyle/>
                    <a:p>
                      <a:pPr algn="l" fontAlgn="b"/>
                      <a:r>
                        <a:rPr lang="nl-NL" sz="1400" u="none" strike="noStrike">
                          <a:effectLst/>
                          <a:latin typeface="Century Gothic" panose="020B0502020202020204" pitchFamily="34" charset="0"/>
                        </a:rPr>
                        <a:t>user_name</a:t>
                      </a:r>
                      <a:endParaRPr lang="nl-NL" sz="1400" b="0" i="0" u="none" strike="noStrike">
                        <a:solidFill>
                          <a:srgbClr val="000000"/>
                        </a:solidFill>
                        <a:effectLst/>
                        <a:latin typeface="Century Gothic" panose="020B0502020202020204" pitchFamily="34" charset="0"/>
                      </a:endParaRPr>
                    </a:p>
                  </a:txBody>
                  <a:tcPr marL="6350" marR="6350" marT="6350" marB="0" anchor="b"/>
                </a:tc>
                <a:tc>
                  <a:txBody>
                    <a:bodyPr/>
                    <a:lstStyle/>
                    <a:p>
                      <a:pPr algn="l" fontAlgn="b"/>
                      <a:r>
                        <a:rPr lang="en-GB" sz="1400" u="none" strike="noStrike">
                          <a:effectLst/>
                          <a:latin typeface="Century Gothic" panose="020B0502020202020204" pitchFamily="34" charset="0"/>
                        </a:rPr>
                        <a:t>name of the autistic kid</a:t>
                      </a:r>
                      <a:endParaRPr lang="en-GB" sz="1400" b="0" i="0" u="none" strike="noStrike">
                        <a:solidFill>
                          <a:srgbClr val="000000"/>
                        </a:solidFill>
                        <a:effectLst/>
                        <a:latin typeface="Century Gothic" panose="020B0502020202020204" pitchFamily="34" charset="0"/>
                      </a:endParaRPr>
                    </a:p>
                  </a:txBody>
                  <a:tcPr marL="6350" marR="6350" marT="6350" marB="0" anchor="b"/>
                </a:tc>
                <a:extLst>
                  <a:ext uri="{0D108BD9-81ED-4DB2-BD59-A6C34878D82A}">
                    <a16:rowId xmlns:a16="http://schemas.microsoft.com/office/drawing/2014/main" val="4120994205"/>
                  </a:ext>
                </a:extLst>
              </a:tr>
              <a:tr h="196609">
                <a:tc>
                  <a:txBody>
                    <a:bodyPr/>
                    <a:lstStyle/>
                    <a:p>
                      <a:pPr algn="l" fontAlgn="b"/>
                      <a:r>
                        <a:rPr lang="nl-NL" sz="1400" u="none" strike="noStrike" dirty="0">
                          <a:effectLst/>
                          <a:latin typeface="Century Gothic" panose="020B0502020202020204" pitchFamily="34" charset="0"/>
                        </a:rPr>
                        <a:t>duration</a:t>
                      </a:r>
                      <a:endParaRPr lang="nl-NL" sz="1400" b="0" i="0" u="none" strike="noStrike" dirty="0">
                        <a:solidFill>
                          <a:srgbClr val="000000"/>
                        </a:solidFill>
                        <a:effectLst/>
                        <a:latin typeface="Century Gothic" panose="020B0502020202020204" pitchFamily="34" charset="0"/>
                      </a:endParaRPr>
                    </a:p>
                  </a:txBody>
                  <a:tcPr marL="6350" marR="6350" marT="6350" marB="0" anchor="b"/>
                </a:tc>
                <a:tc>
                  <a:txBody>
                    <a:bodyPr/>
                    <a:lstStyle/>
                    <a:p>
                      <a:pPr algn="l" fontAlgn="b"/>
                      <a:r>
                        <a:rPr lang="en-GB" sz="1400" u="none" strike="noStrike">
                          <a:effectLst/>
                          <a:latin typeface="Century Gothic" panose="020B0502020202020204" pitchFamily="34" charset="0"/>
                        </a:rPr>
                        <a:t>exact time stamp of that frame in seconds</a:t>
                      </a:r>
                      <a:endParaRPr lang="en-GB" sz="1400" b="0" i="0" u="none" strike="noStrike">
                        <a:solidFill>
                          <a:srgbClr val="000000"/>
                        </a:solidFill>
                        <a:effectLst/>
                        <a:latin typeface="Century Gothic" panose="020B0502020202020204" pitchFamily="34" charset="0"/>
                      </a:endParaRPr>
                    </a:p>
                  </a:txBody>
                  <a:tcPr marL="6350" marR="6350" marT="6350" marB="0" anchor="b"/>
                </a:tc>
                <a:extLst>
                  <a:ext uri="{0D108BD9-81ED-4DB2-BD59-A6C34878D82A}">
                    <a16:rowId xmlns:a16="http://schemas.microsoft.com/office/drawing/2014/main" val="3607545075"/>
                  </a:ext>
                </a:extLst>
              </a:tr>
              <a:tr h="196609">
                <a:tc>
                  <a:txBody>
                    <a:bodyPr/>
                    <a:lstStyle/>
                    <a:p>
                      <a:pPr algn="l" fontAlgn="b"/>
                      <a:r>
                        <a:rPr lang="nl-NL" sz="1400" u="none" strike="noStrike">
                          <a:effectLst/>
                          <a:latin typeface="Century Gothic" panose="020B0502020202020204" pitchFamily="34" charset="0"/>
                        </a:rPr>
                        <a:t>class_name</a:t>
                      </a:r>
                      <a:endParaRPr lang="nl-NL" sz="1400" b="0" i="0" u="none" strike="noStrike">
                        <a:solidFill>
                          <a:srgbClr val="000000"/>
                        </a:solidFill>
                        <a:effectLst/>
                        <a:latin typeface="Century Gothic" panose="020B0502020202020204" pitchFamily="34" charset="0"/>
                      </a:endParaRPr>
                    </a:p>
                  </a:txBody>
                  <a:tcPr marL="6350" marR="6350" marT="6350" marB="0" anchor="b"/>
                </a:tc>
                <a:tc>
                  <a:txBody>
                    <a:bodyPr/>
                    <a:lstStyle/>
                    <a:p>
                      <a:pPr algn="l" fontAlgn="b"/>
                      <a:r>
                        <a:rPr lang="en-GB" sz="1400" u="none" strike="noStrike">
                          <a:effectLst/>
                          <a:latin typeface="Century Gothic" panose="020B0502020202020204" pitchFamily="34" charset="0"/>
                        </a:rPr>
                        <a:t>the behavior that a child is exhibiting</a:t>
                      </a:r>
                      <a:endParaRPr lang="en-GB" sz="1400" b="0" i="0" u="none" strike="noStrike">
                        <a:solidFill>
                          <a:srgbClr val="000000"/>
                        </a:solidFill>
                        <a:effectLst/>
                        <a:latin typeface="Century Gothic" panose="020B0502020202020204" pitchFamily="34" charset="0"/>
                      </a:endParaRPr>
                    </a:p>
                  </a:txBody>
                  <a:tcPr marL="6350" marR="6350" marT="6350" marB="0" anchor="b"/>
                </a:tc>
                <a:extLst>
                  <a:ext uri="{0D108BD9-81ED-4DB2-BD59-A6C34878D82A}">
                    <a16:rowId xmlns:a16="http://schemas.microsoft.com/office/drawing/2014/main" val="662105313"/>
                  </a:ext>
                </a:extLst>
              </a:tr>
              <a:tr h="196609">
                <a:tc>
                  <a:txBody>
                    <a:bodyPr/>
                    <a:lstStyle/>
                    <a:p>
                      <a:pPr algn="l" fontAlgn="b"/>
                      <a:r>
                        <a:rPr lang="nl-NL" sz="1400" u="none" strike="noStrike">
                          <a:effectLst/>
                          <a:latin typeface="Century Gothic" panose="020B0502020202020204" pitchFamily="34" charset="0"/>
                        </a:rPr>
                        <a:t>probability</a:t>
                      </a:r>
                      <a:endParaRPr lang="nl-NL" sz="1400" b="0" i="0" u="none" strike="noStrike">
                        <a:solidFill>
                          <a:srgbClr val="000000"/>
                        </a:solidFill>
                        <a:effectLst/>
                        <a:latin typeface="Century Gothic" panose="020B0502020202020204" pitchFamily="34" charset="0"/>
                      </a:endParaRPr>
                    </a:p>
                  </a:txBody>
                  <a:tcPr marL="6350" marR="6350" marT="6350" marB="0" anchor="b"/>
                </a:tc>
                <a:tc>
                  <a:txBody>
                    <a:bodyPr/>
                    <a:lstStyle/>
                    <a:p>
                      <a:pPr algn="l" fontAlgn="b"/>
                      <a:r>
                        <a:rPr lang="en-GB" sz="1400" u="none" strike="noStrike">
                          <a:effectLst/>
                          <a:latin typeface="Century Gothic" panose="020B0502020202020204" pitchFamily="34" charset="0"/>
                        </a:rPr>
                        <a:t>probability of that particular class that a person is exhibiting</a:t>
                      </a:r>
                      <a:endParaRPr lang="en-GB" sz="1400" b="0" i="0" u="none" strike="noStrike">
                        <a:solidFill>
                          <a:srgbClr val="000000"/>
                        </a:solidFill>
                        <a:effectLst/>
                        <a:latin typeface="Century Gothic" panose="020B0502020202020204" pitchFamily="34" charset="0"/>
                      </a:endParaRPr>
                    </a:p>
                  </a:txBody>
                  <a:tcPr marL="6350" marR="6350" marT="6350" marB="0" anchor="b"/>
                </a:tc>
                <a:extLst>
                  <a:ext uri="{0D108BD9-81ED-4DB2-BD59-A6C34878D82A}">
                    <a16:rowId xmlns:a16="http://schemas.microsoft.com/office/drawing/2014/main" val="1806244781"/>
                  </a:ext>
                </a:extLst>
              </a:tr>
              <a:tr h="196609">
                <a:tc>
                  <a:txBody>
                    <a:bodyPr/>
                    <a:lstStyle/>
                    <a:p>
                      <a:pPr algn="l" fontAlgn="b"/>
                      <a:r>
                        <a:rPr lang="nl-NL" sz="1400" u="none" strike="noStrike">
                          <a:effectLst/>
                          <a:latin typeface="Century Gothic" panose="020B0502020202020204" pitchFamily="34" charset="0"/>
                        </a:rPr>
                        <a:t>fps</a:t>
                      </a:r>
                      <a:endParaRPr lang="nl-NL" sz="1400" b="0" i="0" u="none" strike="noStrike">
                        <a:solidFill>
                          <a:srgbClr val="000000"/>
                        </a:solidFill>
                        <a:effectLst/>
                        <a:latin typeface="Century Gothic" panose="020B0502020202020204" pitchFamily="34" charset="0"/>
                      </a:endParaRPr>
                    </a:p>
                  </a:txBody>
                  <a:tcPr marL="6350" marR="6350" marT="6350" marB="0" anchor="b"/>
                </a:tc>
                <a:tc>
                  <a:txBody>
                    <a:bodyPr/>
                    <a:lstStyle/>
                    <a:p>
                      <a:pPr algn="l" fontAlgn="b"/>
                      <a:r>
                        <a:rPr lang="en-GB" sz="1400" u="none" strike="noStrike">
                          <a:effectLst/>
                          <a:latin typeface="Century Gothic" panose="020B0502020202020204" pitchFamily="34" charset="0"/>
                        </a:rPr>
                        <a:t>frame per second as per the asd_project34_video_id</a:t>
                      </a:r>
                      <a:endParaRPr lang="en-GB" sz="1400" b="0" i="0" u="none" strike="noStrike">
                        <a:solidFill>
                          <a:srgbClr val="000000"/>
                        </a:solidFill>
                        <a:effectLst/>
                        <a:latin typeface="Century Gothic" panose="020B0502020202020204" pitchFamily="34" charset="0"/>
                      </a:endParaRPr>
                    </a:p>
                  </a:txBody>
                  <a:tcPr marL="6350" marR="6350" marT="6350" marB="0" anchor="b"/>
                </a:tc>
                <a:extLst>
                  <a:ext uri="{0D108BD9-81ED-4DB2-BD59-A6C34878D82A}">
                    <a16:rowId xmlns:a16="http://schemas.microsoft.com/office/drawing/2014/main" val="2863708090"/>
                  </a:ext>
                </a:extLst>
              </a:tr>
              <a:tr h="196609">
                <a:tc>
                  <a:txBody>
                    <a:bodyPr/>
                    <a:lstStyle/>
                    <a:p>
                      <a:pPr algn="l" fontAlgn="b"/>
                      <a:r>
                        <a:rPr lang="nl-NL" sz="1400" u="none" strike="noStrike">
                          <a:effectLst/>
                          <a:latin typeface="Century Gothic" panose="020B0502020202020204" pitchFamily="34" charset="0"/>
                        </a:rPr>
                        <a:t>data_time</a:t>
                      </a:r>
                      <a:endParaRPr lang="nl-NL" sz="1400" b="0" i="0" u="none" strike="noStrike">
                        <a:solidFill>
                          <a:srgbClr val="000000"/>
                        </a:solidFill>
                        <a:effectLst/>
                        <a:latin typeface="Century Gothic" panose="020B0502020202020204" pitchFamily="34" charset="0"/>
                      </a:endParaRPr>
                    </a:p>
                  </a:txBody>
                  <a:tcPr marL="6350" marR="6350" marT="6350" marB="0" anchor="b"/>
                </a:tc>
                <a:tc>
                  <a:txBody>
                    <a:bodyPr/>
                    <a:lstStyle/>
                    <a:p>
                      <a:pPr algn="l" fontAlgn="b"/>
                      <a:r>
                        <a:rPr lang="en-GB" sz="1400" u="none" strike="noStrike" dirty="0">
                          <a:effectLst/>
                          <a:latin typeface="Century Gothic" panose="020B0502020202020204" pitchFamily="34" charset="0"/>
                        </a:rPr>
                        <a:t>data and time stamp when that particular frame is analyzing</a:t>
                      </a:r>
                      <a:endParaRPr lang="en-GB" sz="1400" b="0" i="0" u="none" strike="noStrike" dirty="0">
                        <a:solidFill>
                          <a:srgbClr val="000000"/>
                        </a:solidFill>
                        <a:effectLst/>
                        <a:latin typeface="Century Gothic" panose="020B0502020202020204" pitchFamily="34" charset="0"/>
                      </a:endParaRPr>
                    </a:p>
                  </a:txBody>
                  <a:tcPr marL="6350" marR="6350" marT="6350" marB="0" anchor="b"/>
                </a:tc>
                <a:extLst>
                  <a:ext uri="{0D108BD9-81ED-4DB2-BD59-A6C34878D82A}">
                    <a16:rowId xmlns:a16="http://schemas.microsoft.com/office/drawing/2014/main" val="1542112160"/>
                  </a:ext>
                </a:extLst>
              </a:tr>
            </a:tbl>
          </a:graphicData>
        </a:graphic>
      </p:graphicFrame>
      <p:graphicFrame>
        <p:nvGraphicFramePr>
          <p:cNvPr id="5" name="Table 4">
            <a:extLst>
              <a:ext uri="{FF2B5EF4-FFF2-40B4-BE49-F238E27FC236}">
                <a16:creationId xmlns:a16="http://schemas.microsoft.com/office/drawing/2014/main" id="{E67AC228-0532-761E-E029-1581A8423360}"/>
              </a:ext>
            </a:extLst>
          </p:cNvPr>
          <p:cNvGraphicFramePr>
            <a:graphicFrameLocks noGrp="1"/>
          </p:cNvGraphicFramePr>
          <p:nvPr>
            <p:extLst>
              <p:ext uri="{D42A27DB-BD31-4B8C-83A1-F6EECF244321}">
                <p14:modId xmlns:p14="http://schemas.microsoft.com/office/powerpoint/2010/main" val="2498059322"/>
              </p:ext>
            </p:extLst>
          </p:nvPr>
        </p:nvGraphicFramePr>
        <p:xfrm>
          <a:off x="1055686" y="4197984"/>
          <a:ext cx="9936164" cy="1247775"/>
        </p:xfrm>
        <a:graphic>
          <a:graphicData uri="http://schemas.openxmlformats.org/drawingml/2006/table">
            <a:tbl>
              <a:tblPr>
                <a:tableStyleId>{5C22544A-7EE6-4342-B048-85BDC9FD1C3A}</a:tableStyleId>
              </a:tblPr>
              <a:tblGrid>
                <a:gridCol w="2159422">
                  <a:extLst>
                    <a:ext uri="{9D8B030D-6E8A-4147-A177-3AD203B41FA5}">
                      <a16:colId xmlns:a16="http://schemas.microsoft.com/office/drawing/2014/main" val="1487317116"/>
                    </a:ext>
                  </a:extLst>
                </a:gridCol>
                <a:gridCol w="7776742">
                  <a:extLst>
                    <a:ext uri="{9D8B030D-6E8A-4147-A177-3AD203B41FA5}">
                      <a16:colId xmlns:a16="http://schemas.microsoft.com/office/drawing/2014/main" val="1779045006"/>
                    </a:ext>
                  </a:extLst>
                </a:gridCol>
              </a:tblGrid>
              <a:tr h="249555">
                <a:tc gridSpan="2">
                  <a:txBody>
                    <a:bodyPr/>
                    <a:lstStyle/>
                    <a:p>
                      <a:pPr algn="ctr" fontAlgn="b"/>
                      <a:r>
                        <a:rPr lang="nl-NL" sz="1400" b="1" u="none" strike="noStrike" dirty="0">
                          <a:effectLst/>
                          <a:latin typeface="Century Gothic" panose="020B0502020202020204" pitchFamily="34" charset="0"/>
                        </a:rPr>
                        <a:t>video_details.xlsx</a:t>
                      </a:r>
                      <a:endParaRPr lang="nl-NL" sz="1400" b="1" i="0" u="none" strike="noStrike" dirty="0">
                        <a:solidFill>
                          <a:srgbClr val="000000"/>
                        </a:solidFill>
                        <a:effectLst/>
                        <a:latin typeface="Century Gothic" panose="020B0502020202020204" pitchFamily="34" charset="0"/>
                      </a:endParaRPr>
                    </a:p>
                  </a:txBody>
                  <a:tcPr marL="6350" marR="6350" marT="6350" marB="0" anchor="b"/>
                </a:tc>
                <a:tc hMerge="1">
                  <a:txBody>
                    <a:bodyPr/>
                    <a:lstStyle/>
                    <a:p>
                      <a:endParaRPr lang="nl-NL"/>
                    </a:p>
                  </a:txBody>
                  <a:tcPr/>
                </a:tc>
                <a:extLst>
                  <a:ext uri="{0D108BD9-81ED-4DB2-BD59-A6C34878D82A}">
                    <a16:rowId xmlns:a16="http://schemas.microsoft.com/office/drawing/2014/main" val="2598385612"/>
                  </a:ext>
                </a:extLst>
              </a:tr>
              <a:tr h="249555">
                <a:tc>
                  <a:txBody>
                    <a:bodyPr/>
                    <a:lstStyle/>
                    <a:p>
                      <a:pPr algn="ctr" fontAlgn="b"/>
                      <a:r>
                        <a:rPr lang="nl-NL" sz="1400" b="1" u="none" strike="noStrike">
                          <a:effectLst/>
                          <a:latin typeface="Century Gothic" panose="020B0502020202020204" pitchFamily="34" charset="0"/>
                        </a:rPr>
                        <a:t>Column name</a:t>
                      </a:r>
                      <a:endParaRPr lang="nl-NL" sz="1400" b="1" i="0" u="none" strike="noStrike">
                        <a:solidFill>
                          <a:srgbClr val="000000"/>
                        </a:solidFill>
                        <a:effectLst/>
                        <a:latin typeface="Century Gothic" panose="020B0502020202020204" pitchFamily="34" charset="0"/>
                      </a:endParaRPr>
                    </a:p>
                  </a:txBody>
                  <a:tcPr marL="6350" marR="6350" marT="6350" marB="0" anchor="b"/>
                </a:tc>
                <a:tc>
                  <a:txBody>
                    <a:bodyPr/>
                    <a:lstStyle/>
                    <a:p>
                      <a:pPr algn="ctr" fontAlgn="b"/>
                      <a:r>
                        <a:rPr lang="nl-NL" sz="1400" b="1" u="none" strike="noStrike" dirty="0">
                          <a:effectLst/>
                          <a:latin typeface="Century Gothic" panose="020B0502020202020204" pitchFamily="34" charset="0"/>
                        </a:rPr>
                        <a:t>Description</a:t>
                      </a:r>
                      <a:endParaRPr lang="nl-NL" sz="1400" b="1" i="0" u="none" strike="noStrike" dirty="0">
                        <a:solidFill>
                          <a:srgbClr val="000000"/>
                        </a:solidFill>
                        <a:effectLst/>
                        <a:latin typeface="Century Gothic" panose="020B0502020202020204" pitchFamily="34" charset="0"/>
                      </a:endParaRPr>
                    </a:p>
                  </a:txBody>
                  <a:tcPr marL="6350" marR="6350" marT="6350" marB="0" anchor="b"/>
                </a:tc>
                <a:extLst>
                  <a:ext uri="{0D108BD9-81ED-4DB2-BD59-A6C34878D82A}">
                    <a16:rowId xmlns:a16="http://schemas.microsoft.com/office/drawing/2014/main" val="427684061"/>
                  </a:ext>
                </a:extLst>
              </a:tr>
              <a:tr h="249555">
                <a:tc>
                  <a:txBody>
                    <a:bodyPr/>
                    <a:lstStyle/>
                    <a:p>
                      <a:pPr algn="l" fontAlgn="b"/>
                      <a:r>
                        <a:rPr lang="nl-NL" sz="1400" u="none" strike="noStrike" dirty="0">
                          <a:effectLst/>
                          <a:latin typeface="Century Gothic" panose="020B0502020202020204" pitchFamily="34" charset="0"/>
                        </a:rPr>
                        <a:t>video_id</a:t>
                      </a:r>
                      <a:endParaRPr lang="nl-NL" sz="1400" b="0" i="0" u="none" strike="noStrike" dirty="0">
                        <a:solidFill>
                          <a:srgbClr val="000000"/>
                        </a:solidFill>
                        <a:effectLst/>
                        <a:latin typeface="Century Gothic" panose="020B0502020202020204" pitchFamily="34" charset="0"/>
                      </a:endParaRPr>
                    </a:p>
                  </a:txBody>
                  <a:tcPr marL="6350" marR="6350" marT="6350" marB="0" anchor="b"/>
                </a:tc>
                <a:tc>
                  <a:txBody>
                    <a:bodyPr/>
                    <a:lstStyle/>
                    <a:p>
                      <a:pPr algn="l" fontAlgn="b"/>
                      <a:r>
                        <a:rPr lang="nl-NL" sz="1400" u="none" strike="noStrike" dirty="0">
                          <a:effectLst/>
                          <a:latin typeface="Century Gothic" panose="020B0502020202020204" pitchFamily="34" charset="0"/>
                        </a:rPr>
                        <a:t>unique id for a particular video</a:t>
                      </a:r>
                      <a:endParaRPr lang="nl-NL" sz="1400" b="0" i="0" u="none" strike="noStrike" dirty="0">
                        <a:solidFill>
                          <a:srgbClr val="000000"/>
                        </a:solidFill>
                        <a:effectLst/>
                        <a:latin typeface="Century Gothic" panose="020B0502020202020204" pitchFamily="34" charset="0"/>
                      </a:endParaRPr>
                    </a:p>
                  </a:txBody>
                  <a:tcPr marL="6350" marR="6350" marT="6350" marB="0" anchor="b"/>
                </a:tc>
                <a:extLst>
                  <a:ext uri="{0D108BD9-81ED-4DB2-BD59-A6C34878D82A}">
                    <a16:rowId xmlns:a16="http://schemas.microsoft.com/office/drawing/2014/main" val="385582560"/>
                  </a:ext>
                </a:extLst>
              </a:tr>
              <a:tr h="249555">
                <a:tc>
                  <a:txBody>
                    <a:bodyPr/>
                    <a:lstStyle/>
                    <a:p>
                      <a:pPr algn="l" fontAlgn="b"/>
                      <a:r>
                        <a:rPr lang="nl-NL" sz="1400" u="none" strike="noStrike">
                          <a:effectLst/>
                          <a:latin typeface="Century Gothic" panose="020B0502020202020204" pitchFamily="34" charset="0"/>
                        </a:rPr>
                        <a:t>name</a:t>
                      </a:r>
                      <a:endParaRPr lang="nl-NL" sz="1400" b="0" i="0" u="none" strike="noStrike">
                        <a:solidFill>
                          <a:srgbClr val="000000"/>
                        </a:solidFill>
                        <a:effectLst/>
                        <a:latin typeface="Century Gothic" panose="020B0502020202020204" pitchFamily="34" charset="0"/>
                      </a:endParaRPr>
                    </a:p>
                  </a:txBody>
                  <a:tcPr marL="6350" marR="6350" marT="6350" marB="0" anchor="b"/>
                </a:tc>
                <a:tc>
                  <a:txBody>
                    <a:bodyPr/>
                    <a:lstStyle/>
                    <a:p>
                      <a:pPr algn="l" fontAlgn="b"/>
                      <a:r>
                        <a:rPr lang="nl-NL" sz="1400" u="none" strike="noStrike" dirty="0">
                          <a:effectLst/>
                          <a:latin typeface="Century Gothic" panose="020B0502020202020204" pitchFamily="34" charset="0"/>
                        </a:rPr>
                        <a:t>name of the video</a:t>
                      </a:r>
                      <a:endParaRPr lang="nl-NL" sz="1400" b="0" i="0" u="none" strike="noStrike" dirty="0">
                        <a:solidFill>
                          <a:srgbClr val="000000"/>
                        </a:solidFill>
                        <a:effectLst/>
                        <a:latin typeface="Century Gothic" panose="020B0502020202020204" pitchFamily="34" charset="0"/>
                      </a:endParaRPr>
                    </a:p>
                  </a:txBody>
                  <a:tcPr marL="6350" marR="6350" marT="6350" marB="0" anchor="b"/>
                </a:tc>
                <a:extLst>
                  <a:ext uri="{0D108BD9-81ED-4DB2-BD59-A6C34878D82A}">
                    <a16:rowId xmlns:a16="http://schemas.microsoft.com/office/drawing/2014/main" val="1702860218"/>
                  </a:ext>
                </a:extLst>
              </a:tr>
              <a:tr h="249555">
                <a:tc>
                  <a:txBody>
                    <a:bodyPr/>
                    <a:lstStyle/>
                    <a:p>
                      <a:pPr algn="l" fontAlgn="b"/>
                      <a:r>
                        <a:rPr lang="nl-NL" sz="1400" u="none" strike="noStrike">
                          <a:effectLst/>
                          <a:latin typeface="Century Gothic" panose="020B0502020202020204" pitchFamily="34" charset="0"/>
                        </a:rPr>
                        <a:t>length</a:t>
                      </a:r>
                      <a:endParaRPr lang="nl-NL" sz="1400" b="0" i="0" u="none" strike="noStrike">
                        <a:solidFill>
                          <a:srgbClr val="000000"/>
                        </a:solidFill>
                        <a:effectLst/>
                        <a:latin typeface="Century Gothic" panose="020B0502020202020204" pitchFamily="34" charset="0"/>
                      </a:endParaRPr>
                    </a:p>
                  </a:txBody>
                  <a:tcPr marL="6350" marR="6350" marT="6350" marB="0" anchor="b"/>
                </a:tc>
                <a:tc>
                  <a:txBody>
                    <a:bodyPr/>
                    <a:lstStyle/>
                    <a:p>
                      <a:pPr algn="l" fontAlgn="b"/>
                      <a:r>
                        <a:rPr lang="nl-NL" sz="1400" u="none" strike="noStrike" dirty="0">
                          <a:effectLst/>
                          <a:latin typeface="Century Gothic" panose="020B0502020202020204" pitchFamily="34" charset="0"/>
                        </a:rPr>
                        <a:t>entire duration for a particular video</a:t>
                      </a:r>
                      <a:endParaRPr lang="nl-NL" sz="1400" b="0" i="0" u="none" strike="noStrike" dirty="0">
                        <a:solidFill>
                          <a:srgbClr val="000000"/>
                        </a:solidFill>
                        <a:effectLst/>
                        <a:latin typeface="Century Gothic" panose="020B0502020202020204" pitchFamily="34" charset="0"/>
                      </a:endParaRPr>
                    </a:p>
                  </a:txBody>
                  <a:tcPr marL="6350" marR="6350" marT="6350" marB="0" anchor="b"/>
                </a:tc>
                <a:extLst>
                  <a:ext uri="{0D108BD9-81ED-4DB2-BD59-A6C34878D82A}">
                    <a16:rowId xmlns:a16="http://schemas.microsoft.com/office/drawing/2014/main" val="140878494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250"/>
        <p:cNvGrpSpPr/>
        <p:nvPr/>
      </p:nvGrpSpPr>
      <p:grpSpPr>
        <a:xfrm>
          <a:off x="0" y="0"/>
          <a:ext cx="0" cy="0"/>
          <a:chOff x="0" y="0"/>
          <a:chExt cx="0" cy="0"/>
        </a:xfrm>
      </p:grpSpPr>
      <p:sp>
        <p:nvSpPr>
          <p:cNvPr id="251" name="Google Shape;251;g117b53b5ae0_10_104"/>
          <p:cNvSpPr txBox="1">
            <a:spLocks noGrp="1"/>
          </p:cNvSpPr>
          <p:nvPr>
            <p:ph type="title"/>
          </p:nvPr>
        </p:nvSpPr>
        <p:spPr>
          <a:xfrm>
            <a:off x="169420" y="153018"/>
            <a:ext cx="11049300" cy="64389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System Requirements</a:t>
            </a:r>
          </a:p>
        </p:txBody>
      </p:sp>
      <p:sp>
        <p:nvSpPr>
          <p:cNvPr id="2" name="TextBox 1"/>
          <p:cNvSpPr txBox="1"/>
          <p:nvPr/>
        </p:nvSpPr>
        <p:spPr>
          <a:xfrm>
            <a:off x="513080" y="823595"/>
            <a:ext cx="9114790" cy="6034405"/>
          </a:xfrm>
          <a:prstGeom prst="rect">
            <a:avLst/>
          </a:prstGeom>
          <a:noFill/>
        </p:spPr>
        <p:txBody>
          <a:bodyPr wrap="square" rtlCol="0">
            <a:noAutofit/>
          </a:bodyPr>
          <a:lstStyle/>
          <a:p>
            <a:pPr marL="285750" indent="-285750">
              <a:buFont typeface="Wingdings" panose="05000000000000000000" pitchFamily="2" charset="2"/>
              <a:buChar char="§"/>
            </a:pPr>
            <a:r>
              <a:rPr lang="en-US" sz="1600" b="1" dirty="0">
                <a:solidFill>
                  <a:schemeClr val="bg1"/>
                </a:solidFill>
                <a:highlight>
                  <a:srgbClr val="000000">
                    <a:alpha val="0"/>
                  </a:srgbClr>
                </a:highlight>
                <a:latin typeface="Century Gothic" panose="020B0502020202020204" charset="0"/>
                <a:cs typeface="Century Gothic" panose="020B0502020202020204" charset="0"/>
              </a:rPr>
              <a:t>Hardware:</a:t>
            </a:r>
          </a:p>
          <a:p>
            <a:pPr marL="742950" lvl="1" indent="-285750">
              <a:buFont typeface="Wingdings" panose="05000000000000000000" pitchFamily="2" charset="2"/>
              <a:buChar char="§"/>
            </a:pPr>
            <a:r>
              <a:rPr lang="en-IN" sz="1200" dirty="0">
                <a:solidFill>
                  <a:schemeClr val="bg1"/>
                </a:solidFill>
                <a:latin typeface="Century Gothic" panose="020B0502020202020204" charset="0"/>
                <a:cs typeface="Century Gothic" panose="020B0502020202020204" charset="0"/>
              </a:rPr>
              <a:t> </a:t>
            </a:r>
            <a:r>
              <a:rPr lang="en-IN" sz="1400" dirty="0">
                <a:solidFill>
                  <a:schemeClr val="bg1"/>
                </a:solidFill>
                <a:latin typeface="Century Gothic" panose="020B0502020202020204" charset="0"/>
                <a:cs typeface="Century Gothic" panose="020B0502020202020204" charset="0"/>
              </a:rPr>
              <a:t>Processor:</a:t>
            </a:r>
            <a:r>
              <a:rPr lang="pt-BR" sz="1400" dirty="0">
                <a:solidFill>
                  <a:schemeClr val="bg1"/>
                </a:solidFill>
                <a:latin typeface="Century Gothic" panose="020B0502020202020204" charset="0"/>
                <a:cs typeface="Century Gothic" panose="020B0502020202020204" charset="0"/>
              </a:rPr>
              <a:t> Intel(R) Xeon(R) Gold 6136 CPU @ 3.00GHz   3.00 GHz</a:t>
            </a:r>
          </a:p>
          <a:p>
            <a:pPr marL="742950" lvl="1" indent="-285750">
              <a:buFont typeface="Wingdings" panose="05000000000000000000" pitchFamily="2" charset="2"/>
              <a:buChar char="§"/>
            </a:pPr>
            <a:r>
              <a:rPr lang="en-US" sz="1400" dirty="0">
                <a:solidFill>
                  <a:schemeClr val="bg1"/>
                </a:solidFill>
                <a:latin typeface="Century Gothic" panose="020B0502020202020204" charset="0"/>
                <a:cs typeface="Century Gothic" panose="020B0502020202020204" charset="0"/>
              </a:rPr>
              <a:t>    </a:t>
            </a:r>
            <a:r>
              <a:rPr lang="en-IN" sz="1400" dirty="0">
                <a:solidFill>
                  <a:schemeClr val="bg1"/>
                </a:solidFill>
                <a:latin typeface="Century Gothic" panose="020B0502020202020204" charset="0"/>
                <a:cs typeface="Century Gothic" panose="020B0502020202020204" charset="0"/>
              </a:rPr>
              <a:t>RAM:12.0 GB</a:t>
            </a:r>
          </a:p>
          <a:p>
            <a:pPr marL="742950" lvl="1" indent="-285750">
              <a:buFont typeface="Wingdings" panose="05000000000000000000" pitchFamily="2" charset="2"/>
              <a:buChar char="§"/>
            </a:pPr>
            <a:r>
              <a:rPr lang="en-IN" sz="1400" dirty="0">
                <a:solidFill>
                  <a:schemeClr val="bg1"/>
                </a:solidFill>
                <a:latin typeface="Century Gothic" panose="020B0502020202020204" charset="0"/>
                <a:cs typeface="Century Gothic" panose="020B0502020202020204" charset="0"/>
              </a:rPr>
              <a:t>    Storage:</a:t>
            </a:r>
            <a:r>
              <a:rPr lang="en-GB" altLang="en-IN" sz="1400" dirty="0">
                <a:solidFill>
                  <a:schemeClr val="bg1"/>
                </a:solidFill>
                <a:latin typeface="Century Gothic" panose="020B0502020202020204" charset="0"/>
                <a:cs typeface="Century Gothic" panose="020B0502020202020204" charset="0"/>
              </a:rPr>
              <a:t> 512 GB</a:t>
            </a:r>
            <a:endParaRPr lang="en-IN" sz="1400" dirty="0">
              <a:solidFill>
                <a:schemeClr val="bg1"/>
              </a:solidFill>
              <a:latin typeface="Century Gothic" panose="020B0502020202020204" charset="0"/>
              <a:cs typeface="Century Gothic" panose="020B0502020202020204" charset="0"/>
            </a:endParaRPr>
          </a:p>
          <a:p>
            <a:pPr marL="171450" indent="-171450">
              <a:buFont typeface="Wingdings" panose="05000000000000000000" pitchFamily="2" charset="2"/>
              <a:buChar char="§"/>
            </a:pPr>
            <a:endParaRPr lang="en-US" sz="1000" dirty="0">
              <a:solidFill>
                <a:schemeClr val="bg1"/>
              </a:solidFill>
              <a:latin typeface="Century Gothic" panose="020B0502020202020204" charset="0"/>
              <a:cs typeface="Century Gothic" panose="020B0502020202020204" charset="0"/>
            </a:endParaRPr>
          </a:p>
          <a:p>
            <a:endParaRPr lang="en-US" sz="1000" dirty="0">
              <a:solidFill>
                <a:schemeClr val="bg1"/>
              </a:solidFill>
              <a:latin typeface="Century Gothic" panose="020B0502020202020204" charset="0"/>
              <a:cs typeface="Century Gothic" panose="020B0502020202020204" charset="0"/>
            </a:endParaRPr>
          </a:p>
          <a:p>
            <a:pPr marL="285750" indent="-285750">
              <a:buFont typeface="Wingdings" panose="05000000000000000000" pitchFamily="2" charset="2"/>
              <a:buChar char="§"/>
            </a:pPr>
            <a:r>
              <a:rPr lang="en-US" sz="1600" b="1" dirty="0">
                <a:solidFill>
                  <a:schemeClr val="bg1"/>
                </a:solidFill>
                <a:highlight>
                  <a:srgbClr val="000000">
                    <a:alpha val="0"/>
                  </a:srgbClr>
                </a:highlight>
                <a:latin typeface="Century Gothic" panose="020B0502020202020204" charset="0"/>
                <a:cs typeface="Century Gothic" panose="020B0502020202020204" charset="0"/>
              </a:rPr>
              <a:t>Operating System :</a:t>
            </a:r>
            <a:endParaRPr lang="en-US" sz="1600" b="1" dirty="0">
              <a:solidFill>
                <a:schemeClr val="bg1"/>
              </a:solidFill>
              <a:highlight>
                <a:srgbClr val="C0C0C0"/>
              </a:highlight>
              <a:latin typeface="Century Gothic" panose="020B0502020202020204" charset="0"/>
              <a:cs typeface="Century Gothic" panose="020B0502020202020204" charset="0"/>
            </a:endParaRPr>
          </a:p>
          <a:p>
            <a:pPr marL="742950" lvl="1" indent="-285750">
              <a:buFont typeface="Wingdings" panose="05000000000000000000" pitchFamily="2" charset="2"/>
              <a:buChar char="§"/>
            </a:pPr>
            <a:r>
              <a:rPr lang="en-US" sz="1400" dirty="0">
                <a:solidFill>
                  <a:schemeClr val="bg1"/>
                </a:solidFill>
                <a:latin typeface="Century Gothic" panose="020B0502020202020204" charset="0"/>
                <a:cs typeface="Century Gothic" panose="020B0502020202020204" charset="0"/>
              </a:rPr>
              <a:t>OS Name     Windows 10 Enterprise</a:t>
            </a:r>
          </a:p>
          <a:p>
            <a:pPr marL="742950" lvl="1" indent="-285750">
              <a:buFont typeface="Wingdings" panose="05000000000000000000" pitchFamily="2" charset="2"/>
              <a:buChar char="§"/>
            </a:pPr>
            <a:r>
              <a:rPr lang="en-US" sz="1400" dirty="0">
                <a:solidFill>
                  <a:schemeClr val="bg1"/>
                </a:solidFill>
                <a:latin typeface="Century Gothic" panose="020B0502020202020204" charset="0"/>
                <a:cs typeface="Century Gothic" panose="020B0502020202020204" charset="0"/>
              </a:rPr>
              <a:t>Version</a:t>
            </a:r>
            <a:r>
              <a:rPr lang="en-GB" altLang="en-US" sz="1400" dirty="0">
                <a:solidFill>
                  <a:schemeClr val="bg1"/>
                </a:solidFill>
                <a:latin typeface="Century Gothic" panose="020B0502020202020204" charset="0"/>
                <a:cs typeface="Century Gothic" panose="020B0502020202020204" charset="0"/>
              </a:rPr>
              <a:t>:</a:t>
            </a:r>
            <a:r>
              <a:rPr lang="en-US" sz="1400" dirty="0">
                <a:solidFill>
                  <a:schemeClr val="bg1"/>
                </a:solidFill>
                <a:latin typeface="Century Gothic" panose="020B0502020202020204" charset="0"/>
                <a:cs typeface="Century Gothic" panose="020B0502020202020204" charset="0"/>
              </a:rPr>
              <a:t>	22H2, OS Build 19045.3930</a:t>
            </a:r>
          </a:p>
          <a:p>
            <a:pPr marL="742950" lvl="1" indent="-285750">
              <a:buFont typeface="Wingdings" panose="05000000000000000000" pitchFamily="2" charset="2"/>
              <a:buChar char="§"/>
            </a:pPr>
            <a:endParaRPr lang="en-US" sz="1200" dirty="0">
              <a:solidFill>
                <a:schemeClr val="bg1"/>
              </a:solidFill>
              <a:latin typeface="Century Gothic" panose="020B0502020202020204" charset="0"/>
              <a:cs typeface="Century Gothic" panose="020B0502020202020204" charset="0"/>
            </a:endParaRPr>
          </a:p>
          <a:p>
            <a:pPr marL="285750" indent="-285750" algn="l">
              <a:buClrTx/>
              <a:buSzTx/>
              <a:buFont typeface="Wingdings" panose="05000000000000000000" pitchFamily="2" charset="2"/>
              <a:buChar char="§"/>
            </a:pPr>
            <a:r>
              <a:rPr lang="en-US" sz="1600" b="1" dirty="0">
                <a:solidFill>
                  <a:schemeClr val="bg1"/>
                </a:solidFill>
                <a:highlight>
                  <a:srgbClr val="000000">
                    <a:alpha val="0"/>
                  </a:srgbClr>
                </a:highlight>
                <a:latin typeface="Century Gothic" panose="020B0502020202020204" charset="0"/>
                <a:cs typeface="Century Gothic" panose="020B0502020202020204" charset="0"/>
              </a:rPr>
              <a:t>Software and Development Environment:</a:t>
            </a:r>
            <a:endParaRPr lang="en-US" sz="1600" b="1" dirty="0">
              <a:solidFill>
                <a:schemeClr val="bg1"/>
              </a:solidFill>
              <a:highlight>
                <a:srgbClr val="C0C0C0"/>
              </a:highlight>
              <a:latin typeface="Century Gothic" panose="020B0502020202020204" charset="0"/>
              <a:cs typeface="Century Gothic" panose="020B0502020202020204" charset="0"/>
            </a:endParaRPr>
          </a:p>
          <a:p>
            <a:pPr marL="742950" lvl="1" indent="-285750" algn="l">
              <a:buClrTx/>
              <a:buSzTx/>
              <a:buFont typeface="Wingdings" panose="05000000000000000000" pitchFamily="2" charset="2"/>
              <a:buChar char="§"/>
            </a:pPr>
            <a:r>
              <a:rPr lang="en-US" sz="1200" dirty="0">
                <a:solidFill>
                  <a:schemeClr val="bg1"/>
                </a:solidFill>
                <a:latin typeface="Century Gothic" panose="020B0502020202020204" charset="0"/>
                <a:cs typeface="Century Gothic" panose="020B0502020202020204" charset="0"/>
              </a:rPr>
              <a:t> </a:t>
            </a:r>
            <a:r>
              <a:rPr lang="en-US" sz="1400" dirty="0">
                <a:solidFill>
                  <a:schemeClr val="bg1"/>
                </a:solidFill>
                <a:latin typeface="Century Gothic" panose="020B0502020202020204" charset="0"/>
                <a:cs typeface="Century Gothic" panose="020B0502020202020204" charset="0"/>
              </a:rPr>
              <a:t>Python and packages like  Pandas, NumPy, Matplotlib etc..</a:t>
            </a:r>
          </a:p>
          <a:p>
            <a:pPr marL="742950" lvl="1" indent="-285750" algn="l">
              <a:buClrTx/>
              <a:buSzTx/>
              <a:buFont typeface="Wingdings" panose="05000000000000000000" pitchFamily="2" charset="2"/>
              <a:buChar char="§"/>
            </a:pPr>
            <a:r>
              <a:rPr lang="en-GB" altLang="en-US" sz="1400" dirty="0">
                <a:solidFill>
                  <a:schemeClr val="bg1"/>
                </a:solidFill>
                <a:latin typeface="Century Gothic" panose="020B0502020202020204" charset="0"/>
                <a:cs typeface="Century Gothic" panose="020B0502020202020204" charset="0"/>
              </a:rPr>
              <a:t> </a:t>
            </a:r>
            <a:r>
              <a:rPr lang="en-US" sz="1400" dirty="0">
                <a:solidFill>
                  <a:schemeClr val="bg1"/>
                </a:solidFill>
                <a:latin typeface="Century Gothic" panose="020B0502020202020204" charset="0"/>
                <a:cs typeface="Century Gothic" panose="020B0502020202020204" charset="0"/>
              </a:rPr>
              <a:t>IDE : Spyder, Jupyter Notebook</a:t>
            </a:r>
          </a:p>
          <a:p>
            <a:pPr marL="285750" indent="-285750" algn="l">
              <a:buClrTx/>
              <a:buSzTx/>
              <a:buFont typeface="Wingdings" panose="05000000000000000000" pitchFamily="2" charset="2"/>
              <a:buChar char="§"/>
            </a:pPr>
            <a:endParaRPr lang="en-US" sz="1200" dirty="0">
              <a:solidFill>
                <a:schemeClr val="bg1"/>
              </a:solidFill>
              <a:latin typeface="Century Gothic" panose="020B0502020202020204" charset="0"/>
              <a:cs typeface="Century Gothic" panose="020B0502020202020204" charset="0"/>
            </a:endParaRPr>
          </a:p>
          <a:p>
            <a:pPr marL="285750" indent="-285750">
              <a:buFont typeface="Wingdings" panose="05000000000000000000" pitchFamily="2" charset="2"/>
              <a:buChar char="§"/>
            </a:pPr>
            <a:r>
              <a:rPr lang="en-US" sz="1600" b="1" dirty="0">
                <a:solidFill>
                  <a:schemeClr val="bg1"/>
                </a:solidFill>
                <a:highlight>
                  <a:srgbClr val="000000">
                    <a:alpha val="0"/>
                  </a:srgbClr>
                </a:highlight>
                <a:latin typeface="Century Gothic" panose="020B0502020202020204" charset="0"/>
                <a:cs typeface="Century Gothic" panose="020B0502020202020204" charset="0"/>
              </a:rPr>
              <a:t>Database :</a:t>
            </a:r>
            <a:endParaRPr lang="en-US" sz="1600" b="1" dirty="0">
              <a:solidFill>
                <a:schemeClr val="bg1"/>
              </a:solidFill>
              <a:highlight>
                <a:srgbClr val="C0C0C0"/>
              </a:highlight>
              <a:latin typeface="Century Gothic" panose="020B0502020202020204" charset="0"/>
              <a:cs typeface="Century Gothic" panose="020B0502020202020204" charset="0"/>
            </a:endParaRPr>
          </a:p>
          <a:p>
            <a:pPr marL="628650" lvl="1" indent="-171450">
              <a:buFont typeface="Wingdings" panose="05000000000000000000" pitchFamily="2" charset="2"/>
              <a:buChar char="§"/>
            </a:pPr>
            <a:r>
              <a:rPr lang="en-US" sz="1000" dirty="0">
                <a:solidFill>
                  <a:schemeClr val="bg1"/>
                </a:solidFill>
                <a:latin typeface="Century Gothic" panose="020B0502020202020204" charset="0"/>
                <a:cs typeface="Century Gothic" panose="020B0502020202020204" charset="0"/>
              </a:rPr>
              <a:t> </a:t>
            </a:r>
            <a:r>
              <a:rPr lang="en-US" sz="1400" dirty="0">
                <a:solidFill>
                  <a:schemeClr val="bg1"/>
                </a:solidFill>
                <a:latin typeface="Century Gothic" panose="020B0502020202020204" charset="0"/>
                <a:cs typeface="Century Gothic" panose="020B0502020202020204" charset="0"/>
              </a:rPr>
              <a:t>MySQL workbench</a:t>
            </a:r>
          </a:p>
          <a:p>
            <a:pPr marL="285750" indent="-285750">
              <a:buFont typeface="Wingdings" panose="05000000000000000000" pitchFamily="2" charset="2"/>
              <a:buChar char="§"/>
            </a:pPr>
            <a:endParaRPr lang="en-US" sz="1200" dirty="0">
              <a:solidFill>
                <a:schemeClr val="bg1"/>
              </a:solidFill>
              <a:latin typeface="Century Gothic" panose="020B0502020202020204" charset="0"/>
              <a:cs typeface="Century Gothic" panose="020B0502020202020204" charset="0"/>
            </a:endParaRPr>
          </a:p>
          <a:p>
            <a:pPr marL="285750" indent="-285750">
              <a:buFont typeface="Wingdings" panose="05000000000000000000" pitchFamily="2" charset="2"/>
              <a:buChar char="§"/>
            </a:pPr>
            <a:r>
              <a:rPr lang="en-US" sz="1600" b="1" dirty="0">
                <a:solidFill>
                  <a:schemeClr val="bg1"/>
                </a:solidFill>
                <a:highlight>
                  <a:srgbClr val="000000">
                    <a:alpha val="0"/>
                  </a:srgbClr>
                </a:highlight>
                <a:latin typeface="Century Gothic" panose="020B0502020202020204" charset="0"/>
                <a:cs typeface="Century Gothic" panose="020B0502020202020204" charset="0"/>
              </a:rPr>
              <a:t>Ineternet</a:t>
            </a:r>
          </a:p>
          <a:p>
            <a:pPr marL="742950" lvl="1" indent="-285750">
              <a:buFont typeface="Wingdings" panose="05000000000000000000" pitchFamily="2" charset="2"/>
              <a:buChar char="§"/>
            </a:pPr>
            <a:r>
              <a:rPr lang="en-US" sz="1400" dirty="0">
                <a:solidFill>
                  <a:schemeClr val="bg1"/>
                </a:solidFill>
                <a:latin typeface="Century Gothic" panose="020B0502020202020204" charset="0"/>
                <a:cs typeface="Century Gothic" panose="020B0502020202020204" charset="0"/>
              </a:rPr>
              <a:t>high speed internet connection </a:t>
            </a:r>
          </a:p>
          <a:p>
            <a:pPr marL="171450" indent="-171450">
              <a:buFont typeface="Wingdings" panose="05000000000000000000" pitchFamily="2" charset="2"/>
              <a:buChar char="§"/>
            </a:pPr>
            <a:endParaRPr lang="en-US" sz="1000" dirty="0">
              <a:solidFill>
                <a:schemeClr val="bg1"/>
              </a:solidFill>
              <a:latin typeface="Century Gothic" panose="020B0502020202020204" charset="0"/>
              <a:cs typeface="Century Gothic" panose="020B0502020202020204" charset="0"/>
            </a:endParaRPr>
          </a:p>
          <a:p>
            <a:pPr marL="285750" indent="-285750">
              <a:buFont typeface="Wingdings" panose="05000000000000000000" pitchFamily="2" charset="2"/>
              <a:buChar char="§"/>
            </a:pPr>
            <a:r>
              <a:rPr lang="en-US" sz="1600" b="1" dirty="0">
                <a:solidFill>
                  <a:schemeClr val="bg1"/>
                </a:solidFill>
                <a:highlight>
                  <a:srgbClr val="000000">
                    <a:alpha val="0"/>
                  </a:srgbClr>
                </a:highlight>
                <a:latin typeface="Century Gothic" panose="020B0502020202020204" charset="0"/>
                <a:cs typeface="Century Gothic" panose="020B0502020202020204" charset="0"/>
              </a:rPr>
              <a:t>Security and privacy :</a:t>
            </a:r>
            <a:r>
              <a:rPr lang="en-US" sz="1000" b="1" dirty="0">
                <a:solidFill>
                  <a:schemeClr val="bg1"/>
                </a:solidFill>
                <a:latin typeface="Century Gothic" panose="020B0502020202020204" charset="0"/>
                <a:cs typeface="Century Gothic" panose="020B0502020202020204" charset="0"/>
              </a:rPr>
              <a:t> </a:t>
            </a:r>
            <a:r>
              <a:rPr lang="en-US" sz="1200" dirty="0">
                <a:solidFill>
                  <a:schemeClr val="bg1"/>
                </a:solidFill>
                <a:latin typeface="Century Gothic" panose="020B0502020202020204" charset="0"/>
                <a:cs typeface="Century Gothic" panose="020B0502020202020204" charset="0"/>
              </a:rPr>
              <a:t>Yes</a:t>
            </a:r>
          </a:p>
          <a:p>
            <a:pPr marL="742950" lvl="1" indent="-285750">
              <a:buFont typeface="Wingdings" panose="05000000000000000000" pitchFamily="2" charset="2"/>
              <a:buChar char="§"/>
            </a:pPr>
            <a:r>
              <a:rPr lang="en-US" sz="1400" dirty="0">
                <a:solidFill>
                  <a:schemeClr val="bg1"/>
                </a:solidFill>
                <a:latin typeface="Century Gothic" panose="020B0502020202020204" charset="0"/>
                <a:cs typeface="Century Gothic" panose="020B0502020202020204" charset="0"/>
              </a:rPr>
              <a:t>Regular backups and data mana</a:t>
            </a:r>
            <a:r>
              <a:rPr lang="en-US" sz="1200" dirty="0">
                <a:solidFill>
                  <a:schemeClr val="bg1"/>
                </a:solidFill>
                <a:latin typeface="Century Gothic" panose="020B0502020202020204" charset="0"/>
                <a:cs typeface="Century Gothic" panose="020B0502020202020204" charset="0"/>
              </a:rPr>
              <a:t>gement to prevent data loss</a:t>
            </a:r>
          </a:p>
          <a:p>
            <a:pPr marL="285750" indent="-285750">
              <a:buFont typeface="Wingdings" panose="05000000000000000000" pitchFamily="2" charset="2"/>
              <a:buChar char="§"/>
            </a:pPr>
            <a:endParaRPr lang="en-US" sz="1200" dirty="0">
              <a:solidFill>
                <a:schemeClr val="bg1"/>
              </a:solidFill>
              <a:latin typeface="Century Gothic" panose="020B0502020202020204" charset="0"/>
              <a:cs typeface="Century Gothic" panose="020B0502020202020204" charset="0"/>
            </a:endParaRPr>
          </a:p>
          <a:p>
            <a:pPr marL="285750" indent="-285750" algn="l">
              <a:buClrTx/>
              <a:buSzTx/>
              <a:buFont typeface="Wingdings" panose="05000000000000000000" pitchFamily="2" charset="2"/>
              <a:buChar char="§"/>
            </a:pPr>
            <a:r>
              <a:rPr lang="en-US" sz="1600" b="1" dirty="0">
                <a:solidFill>
                  <a:schemeClr val="bg1"/>
                </a:solidFill>
                <a:highlight>
                  <a:srgbClr val="000000">
                    <a:alpha val="0"/>
                  </a:srgbClr>
                </a:highlight>
                <a:latin typeface="Century Gothic" panose="020B0502020202020204" charset="0"/>
                <a:cs typeface="Century Gothic" panose="020B0502020202020204" charset="0"/>
              </a:rPr>
              <a:t>Visualization </a:t>
            </a:r>
            <a:r>
              <a:rPr lang="en-US" sz="1200" b="1" dirty="0">
                <a:solidFill>
                  <a:schemeClr val="bg1"/>
                </a:solidFill>
                <a:highlight>
                  <a:srgbClr val="000000">
                    <a:alpha val="0"/>
                  </a:srgbClr>
                </a:highlight>
                <a:latin typeface="Century Gothic" panose="020B0502020202020204" charset="0"/>
                <a:cs typeface="Century Gothic" panose="020B0502020202020204" charset="0"/>
              </a:rPr>
              <a:t>:</a:t>
            </a:r>
            <a:r>
              <a:rPr lang="en-US" sz="1400" dirty="0">
                <a:solidFill>
                  <a:schemeClr val="bg1"/>
                </a:solidFill>
                <a:latin typeface="Century Gothic" panose="020B0502020202020204" charset="0"/>
                <a:cs typeface="Century Gothic" panose="020B0502020202020204" charset="0"/>
              </a:rPr>
              <a:t> Power BI, Google looker studio, excel</a:t>
            </a:r>
          </a:p>
          <a:p>
            <a:pPr marL="171450" indent="-171450">
              <a:buFont typeface="Wingdings" panose="05000000000000000000" pitchFamily="2" charset="2"/>
              <a:buChar char="§"/>
            </a:pPr>
            <a:endParaRPr lang="en-US" sz="1000" dirty="0">
              <a:solidFill>
                <a:schemeClr val="bg1"/>
              </a:solidFill>
              <a:latin typeface="Century Gothic" panose="020B0502020202020204" charset="0"/>
              <a:cs typeface="Century Gothic" panose="020B0502020202020204" charset="0"/>
            </a:endParaRPr>
          </a:p>
          <a:p>
            <a:pPr marL="285750" indent="-285750" algn="l">
              <a:buClrTx/>
              <a:buSzTx/>
              <a:buFont typeface="Wingdings" panose="05000000000000000000" pitchFamily="2" charset="2"/>
              <a:buChar char="§"/>
            </a:pPr>
            <a:r>
              <a:rPr lang="en-US" sz="1600" b="1" dirty="0">
                <a:solidFill>
                  <a:schemeClr val="bg1"/>
                </a:solidFill>
                <a:highlight>
                  <a:srgbClr val="000000">
                    <a:alpha val="0"/>
                  </a:srgbClr>
                </a:highlight>
                <a:latin typeface="Century Gothic" panose="020B0502020202020204" charset="0"/>
                <a:cs typeface="Century Gothic" panose="020B0502020202020204" charset="0"/>
              </a:rPr>
              <a:t>Communication and Collaboration </a:t>
            </a:r>
            <a:r>
              <a:rPr lang="en-US" sz="1400" b="1" dirty="0">
                <a:solidFill>
                  <a:schemeClr val="bg1"/>
                </a:solidFill>
                <a:highlight>
                  <a:srgbClr val="000000">
                    <a:alpha val="0"/>
                  </a:srgbClr>
                </a:highlight>
                <a:latin typeface="Century Gothic" panose="020B0502020202020204" charset="0"/>
                <a:cs typeface="Century Gothic" panose="020B0502020202020204" charset="0"/>
              </a:rPr>
              <a:t>: </a:t>
            </a:r>
            <a:r>
              <a:rPr lang="en-US" sz="1400" dirty="0">
                <a:solidFill>
                  <a:schemeClr val="bg1"/>
                </a:solidFill>
                <a:latin typeface="Century Gothic" panose="020B0502020202020204" charset="0"/>
                <a:cs typeface="Century Gothic" panose="020B0502020202020204" charset="0"/>
              </a:rPr>
              <a:t>Google meet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1472400" y="117421"/>
            <a:ext cx="9247200" cy="64389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Exploratory Data Analysis [EDA]</a:t>
            </a:r>
          </a:p>
        </p:txBody>
      </p:sp>
      <p:sp>
        <p:nvSpPr>
          <p:cNvPr id="264" name="Google Shape;264;p25"/>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lang="en-US"/>
          </a:p>
        </p:txBody>
      </p:sp>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graphicFrame>
        <p:nvGraphicFramePr>
          <p:cNvPr id="3" name="Table 2">
            <a:extLst>
              <a:ext uri="{FF2B5EF4-FFF2-40B4-BE49-F238E27FC236}">
                <a16:creationId xmlns:a16="http://schemas.microsoft.com/office/drawing/2014/main" id="{FF6BB366-4707-5E25-6F70-3E15819F9533}"/>
              </a:ext>
            </a:extLst>
          </p:cNvPr>
          <p:cNvGraphicFramePr>
            <a:graphicFrameLocks noGrp="1"/>
          </p:cNvGraphicFramePr>
          <p:nvPr>
            <p:extLst>
              <p:ext uri="{D42A27DB-BD31-4B8C-83A1-F6EECF244321}">
                <p14:modId xmlns:p14="http://schemas.microsoft.com/office/powerpoint/2010/main" val="3436189840"/>
              </p:ext>
            </p:extLst>
          </p:nvPr>
        </p:nvGraphicFramePr>
        <p:xfrm>
          <a:off x="521495" y="1191354"/>
          <a:ext cx="11118057" cy="4237896"/>
        </p:xfrm>
        <a:graphic>
          <a:graphicData uri="http://schemas.openxmlformats.org/drawingml/2006/table">
            <a:tbl>
              <a:tblPr>
                <a:tableStyleId>{5C22544A-7EE6-4342-B048-85BDC9FD1C3A}</a:tableStyleId>
              </a:tblPr>
              <a:tblGrid>
                <a:gridCol w="1383507">
                  <a:extLst>
                    <a:ext uri="{9D8B030D-6E8A-4147-A177-3AD203B41FA5}">
                      <a16:colId xmlns:a16="http://schemas.microsoft.com/office/drawing/2014/main" val="3663435243"/>
                    </a:ext>
                  </a:extLst>
                </a:gridCol>
                <a:gridCol w="809625">
                  <a:extLst>
                    <a:ext uri="{9D8B030D-6E8A-4147-A177-3AD203B41FA5}">
                      <a16:colId xmlns:a16="http://schemas.microsoft.com/office/drawing/2014/main" val="2036145340"/>
                    </a:ext>
                  </a:extLst>
                </a:gridCol>
                <a:gridCol w="1009650">
                  <a:extLst>
                    <a:ext uri="{9D8B030D-6E8A-4147-A177-3AD203B41FA5}">
                      <a16:colId xmlns:a16="http://schemas.microsoft.com/office/drawing/2014/main" val="62410718"/>
                    </a:ext>
                  </a:extLst>
                </a:gridCol>
                <a:gridCol w="981075">
                  <a:extLst>
                    <a:ext uri="{9D8B030D-6E8A-4147-A177-3AD203B41FA5}">
                      <a16:colId xmlns:a16="http://schemas.microsoft.com/office/drawing/2014/main" val="2022297863"/>
                    </a:ext>
                  </a:extLst>
                </a:gridCol>
                <a:gridCol w="676775">
                  <a:extLst>
                    <a:ext uri="{9D8B030D-6E8A-4147-A177-3AD203B41FA5}">
                      <a16:colId xmlns:a16="http://schemas.microsoft.com/office/drawing/2014/main" val="1140054058"/>
                    </a:ext>
                  </a:extLst>
                </a:gridCol>
                <a:gridCol w="1066300">
                  <a:extLst>
                    <a:ext uri="{9D8B030D-6E8A-4147-A177-3AD203B41FA5}">
                      <a16:colId xmlns:a16="http://schemas.microsoft.com/office/drawing/2014/main" val="1605540513"/>
                    </a:ext>
                  </a:extLst>
                </a:gridCol>
                <a:gridCol w="1019175">
                  <a:extLst>
                    <a:ext uri="{9D8B030D-6E8A-4147-A177-3AD203B41FA5}">
                      <a16:colId xmlns:a16="http://schemas.microsoft.com/office/drawing/2014/main" val="2200363338"/>
                    </a:ext>
                  </a:extLst>
                </a:gridCol>
                <a:gridCol w="942975">
                  <a:extLst>
                    <a:ext uri="{9D8B030D-6E8A-4147-A177-3AD203B41FA5}">
                      <a16:colId xmlns:a16="http://schemas.microsoft.com/office/drawing/2014/main" val="1249869087"/>
                    </a:ext>
                  </a:extLst>
                </a:gridCol>
                <a:gridCol w="1688788">
                  <a:extLst>
                    <a:ext uri="{9D8B030D-6E8A-4147-A177-3AD203B41FA5}">
                      <a16:colId xmlns:a16="http://schemas.microsoft.com/office/drawing/2014/main" val="1825559338"/>
                    </a:ext>
                  </a:extLst>
                </a:gridCol>
                <a:gridCol w="1540187">
                  <a:extLst>
                    <a:ext uri="{9D8B030D-6E8A-4147-A177-3AD203B41FA5}">
                      <a16:colId xmlns:a16="http://schemas.microsoft.com/office/drawing/2014/main" val="652113993"/>
                    </a:ext>
                  </a:extLst>
                </a:gridCol>
              </a:tblGrid>
              <a:tr h="651053">
                <a:tc rowSpan="2">
                  <a:txBody>
                    <a:bodyPr/>
                    <a:lstStyle/>
                    <a:p>
                      <a:pPr algn="ctr" fontAlgn="ctr"/>
                      <a:r>
                        <a:rPr lang="nl-NL" sz="1200" b="1" u="none" strike="noStrike">
                          <a:effectLst/>
                          <a:latin typeface="Century Gothic" panose="020B0502020202020204" pitchFamily="34" charset="0"/>
                        </a:rPr>
                        <a:t>File Name</a:t>
                      </a:r>
                      <a:endParaRPr lang="nl-NL" sz="1200" b="1" i="0" u="none" strike="noStrike">
                        <a:solidFill>
                          <a:srgbClr val="000000"/>
                        </a:solidFill>
                        <a:effectLst/>
                        <a:latin typeface="Century Gothic" panose="020B0502020202020204" pitchFamily="34" charset="0"/>
                      </a:endParaRPr>
                    </a:p>
                  </a:txBody>
                  <a:tcPr marL="3934" marR="3934" marT="3934" marB="0" anchor="ctr"/>
                </a:tc>
                <a:tc rowSpan="2">
                  <a:txBody>
                    <a:bodyPr/>
                    <a:lstStyle/>
                    <a:p>
                      <a:pPr algn="ctr" fontAlgn="ctr"/>
                      <a:r>
                        <a:rPr lang="nl-NL" sz="1200" b="1" u="none" strike="noStrike">
                          <a:effectLst/>
                          <a:latin typeface="Century Gothic" panose="020B0502020202020204" pitchFamily="34" charset="0"/>
                        </a:rPr>
                        <a:t>Column Name</a:t>
                      </a:r>
                      <a:endParaRPr lang="nl-NL" sz="1200" b="1" i="0" u="none" strike="noStrike">
                        <a:solidFill>
                          <a:srgbClr val="000000"/>
                        </a:solidFill>
                        <a:effectLst/>
                        <a:latin typeface="Century Gothic" panose="020B0502020202020204" pitchFamily="34" charset="0"/>
                      </a:endParaRPr>
                    </a:p>
                  </a:txBody>
                  <a:tcPr marL="3934" marR="3934" marT="3934" marB="0" anchor="ctr"/>
                </a:tc>
                <a:tc gridSpan="3">
                  <a:txBody>
                    <a:bodyPr/>
                    <a:lstStyle/>
                    <a:p>
                      <a:pPr algn="ctr" fontAlgn="ctr"/>
                      <a:r>
                        <a:rPr lang="nl-NL" sz="1200" b="1" u="none" strike="noStrike" dirty="0">
                          <a:effectLst/>
                          <a:latin typeface="Century Gothic" panose="020B0502020202020204" pitchFamily="34" charset="0"/>
                        </a:rPr>
                        <a:t>First Business Moments</a:t>
                      </a:r>
                      <a:endParaRPr lang="nl-NL" sz="1200" b="1" i="0" u="none" strike="noStrike" dirty="0">
                        <a:solidFill>
                          <a:srgbClr val="FFFFFF"/>
                        </a:solidFill>
                        <a:effectLst/>
                        <a:latin typeface="Century Gothic" panose="020B0502020202020204" pitchFamily="34" charset="0"/>
                      </a:endParaRPr>
                    </a:p>
                  </a:txBody>
                  <a:tcPr marL="3934" marR="3934" marT="3934" marB="0" anchor="ctr"/>
                </a:tc>
                <a:tc hMerge="1">
                  <a:txBody>
                    <a:bodyPr/>
                    <a:lstStyle/>
                    <a:p>
                      <a:endParaRPr lang="nl-NL"/>
                    </a:p>
                  </a:txBody>
                  <a:tcPr/>
                </a:tc>
                <a:tc hMerge="1">
                  <a:txBody>
                    <a:bodyPr/>
                    <a:lstStyle/>
                    <a:p>
                      <a:endParaRPr lang="nl-NL"/>
                    </a:p>
                  </a:txBody>
                  <a:tcPr/>
                </a:tc>
                <a:tc gridSpan="3">
                  <a:txBody>
                    <a:bodyPr/>
                    <a:lstStyle/>
                    <a:p>
                      <a:pPr algn="ctr" fontAlgn="ctr"/>
                      <a:r>
                        <a:rPr lang="nl-NL" sz="1200" b="1" u="none" strike="noStrike" dirty="0">
                          <a:effectLst/>
                          <a:latin typeface="Century Gothic" panose="020B0502020202020204" pitchFamily="34" charset="0"/>
                        </a:rPr>
                        <a:t>Second  Business Moments</a:t>
                      </a:r>
                      <a:endParaRPr lang="nl-NL" sz="1200" b="1" i="0" u="none" strike="noStrike" dirty="0">
                        <a:solidFill>
                          <a:srgbClr val="FFFFFF"/>
                        </a:solidFill>
                        <a:effectLst/>
                        <a:latin typeface="Century Gothic" panose="020B0502020202020204" pitchFamily="34" charset="0"/>
                      </a:endParaRPr>
                    </a:p>
                  </a:txBody>
                  <a:tcPr marL="3934" marR="3934" marT="3934" marB="0" anchor="ctr"/>
                </a:tc>
                <a:tc hMerge="1">
                  <a:txBody>
                    <a:bodyPr/>
                    <a:lstStyle/>
                    <a:p>
                      <a:endParaRPr lang="nl-NL"/>
                    </a:p>
                  </a:txBody>
                  <a:tcPr/>
                </a:tc>
                <a:tc hMerge="1">
                  <a:txBody>
                    <a:bodyPr/>
                    <a:lstStyle/>
                    <a:p>
                      <a:endParaRPr lang="nl-NL"/>
                    </a:p>
                  </a:txBody>
                  <a:tcPr/>
                </a:tc>
                <a:tc>
                  <a:txBody>
                    <a:bodyPr/>
                    <a:lstStyle/>
                    <a:p>
                      <a:pPr algn="ctr" fontAlgn="ctr"/>
                      <a:r>
                        <a:rPr lang="nl-NL" sz="1200" b="1" u="none" strike="noStrike" dirty="0">
                          <a:effectLst/>
                          <a:latin typeface="Century Gothic" panose="020B0502020202020204" pitchFamily="34" charset="0"/>
                        </a:rPr>
                        <a:t>Third Business Moments</a:t>
                      </a:r>
                      <a:endParaRPr lang="nl-NL" sz="1200" b="1" i="0" u="none" strike="noStrike" dirty="0">
                        <a:solidFill>
                          <a:srgbClr val="FFFFFF"/>
                        </a:solidFill>
                        <a:effectLst/>
                        <a:latin typeface="Century Gothic" panose="020B0502020202020204" pitchFamily="34" charset="0"/>
                      </a:endParaRPr>
                    </a:p>
                  </a:txBody>
                  <a:tcPr marL="3934" marR="3934" marT="3934" marB="0" anchor="ctr"/>
                </a:tc>
                <a:tc>
                  <a:txBody>
                    <a:bodyPr/>
                    <a:lstStyle/>
                    <a:p>
                      <a:pPr algn="ctr" fontAlgn="ctr"/>
                      <a:r>
                        <a:rPr lang="nl-NL" sz="1200" b="1" u="none" strike="noStrike" dirty="0">
                          <a:effectLst/>
                          <a:latin typeface="Century Gothic" panose="020B0502020202020204" pitchFamily="34" charset="0"/>
                        </a:rPr>
                        <a:t>Fourth Business Moments</a:t>
                      </a:r>
                      <a:endParaRPr lang="nl-NL" sz="1200" b="1" i="0" u="none" strike="noStrike" dirty="0">
                        <a:solidFill>
                          <a:srgbClr val="FFFFFF"/>
                        </a:solidFill>
                        <a:effectLst/>
                        <a:latin typeface="Century Gothic" panose="020B0502020202020204" pitchFamily="34" charset="0"/>
                      </a:endParaRPr>
                    </a:p>
                  </a:txBody>
                  <a:tcPr marL="3934" marR="3934" marT="3934" marB="0" anchor="ctr"/>
                </a:tc>
                <a:extLst>
                  <a:ext uri="{0D108BD9-81ED-4DB2-BD59-A6C34878D82A}">
                    <a16:rowId xmlns:a16="http://schemas.microsoft.com/office/drawing/2014/main" val="4134894057"/>
                  </a:ext>
                </a:extLst>
              </a:tr>
              <a:tr h="982631">
                <a:tc vMerge="1">
                  <a:txBody>
                    <a:bodyPr/>
                    <a:lstStyle/>
                    <a:p>
                      <a:endParaRPr lang="nl-NL"/>
                    </a:p>
                  </a:txBody>
                  <a:tcPr/>
                </a:tc>
                <a:tc vMerge="1">
                  <a:txBody>
                    <a:bodyPr/>
                    <a:lstStyle/>
                    <a:p>
                      <a:endParaRPr lang="nl-NL"/>
                    </a:p>
                  </a:txBody>
                  <a:tcPr/>
                </a:tc>
                <a:tc>
                  <a:txBody>
                    <a:bodyPr/>
                    <a:lstStyle/>
                    <a:p>
                      <a:pPr algn="ctr" fontAlgn="ctr"/>
                      <a:r>
                        <a:rPr lang="nl-NL" sz="1200" b="1" u="none" strike="noStrike">
                          <a:effectLst/>
                          <a:latin typeface="Century Gothic" panose="020B0502020202020204" pitchFamily="34" charset="0"/>
                        </a:rPr>
                        <a:t>Mean</a:t>
                      </a:r>
                      <a:endParaRPr lang="nl-NL" sz="1200" b="1" i="0" u="none" strike="noStrike">
                        <a:solidFill>
                          <a:srgbClr val="000000"/>
                        </a:solidFill>
                        <a:effectLst/>
                        <a:latin typeface="Century Gothic" panose="020B0502020202020204" pitchFamily="34" charset="0"/>
                      </a:endParaRPr>
                    </a:p>
                  </a:txBody>
                  <a:tcPr marL="3934" marR="3934" marT="3934" marB="0" anchor="ctr"/>
                </a:tc>
                <a:tc>
                  <a:txBody>
                    <a:bodyPr/>
                    <a:lstStyle/>
                    <a:p>
                      <a:pPr algn="ctr" fontAlgn="ctr"/>
                      <a:r>
                        <a:rPr lang="nl-NL" sz="1200" b="1" u="none" strike="noStrike">
                          <a:effectLst/>
                          <a:latin typeface="Century Gothic" panose="020B0502020202020204" pitchFamily="34" charset="0"/>
                        </a:rPr>
                        <a:t>Median</a:t>
                      </a:r>
                      <a:endParaRPr lang="nl-NL" sz="1200" b="1" i="0" u="none" strike="noStrike">
                        <a:solidFill>
                          <a:srgbClr val="000000"/>
                        </a:solidFill>
                        <a:effectLst/>
                        <a:latin typeface="Century Gothic" panose="020B0502020202020204" pitchFamily="34" charset="0"/>
                      </a:endParaRPr>
                    </a:p>
                  </a:txBody>
                  <a:tcPr marL="3934" marR="3934" marT="3934" marB="0" anchor="ctr"/>
                </a:tc>
                <a:tc>
                  <a:txBody>
                    <a:bodyPr/>
                    <a:lstStyle/>
                    <a:p>
                      <a:pPr algn="ctr" fontAlgn="ctr"/>
                      <a:r>
                        <a:rPr lang="nl-NL" sz="1200" b="1" u="none" strike="noStrike">
                          <a:effectLst/>
                          <a:latin typeface="Century Gothic" panose="020B0502020202020204" pitchFamily="34" charset="0"/>
                        </a:rPr>
                        <a:t>Mode</a:t>
                      </a:r>
                      <a:endParaRPr lang="nl-NL" sz="1200" b="1" i="0" u="none" strike="noStrike">
                        <a:solidFill>
                          <a:srgbClr val="000000"/>
                        </a:solidFill>
                        <a:effectLst/>
                        <a:latin typeface="Century Gothic" panose="020B0502020202020204" pitchFamily="34" charset="0"/>
                      </a:endParaRPr>
                    </a:p>
                  </a:txBody>
                  <a:tcPr marL="3934" marR="3934" marT="3934" marB="0" anchor="ctr"/>
                </a:tc>
                <a:tc>
                  <a:txBody>
                    <a:bodyPr/>
                    <a:lstStyle/>
                    <a:p>
                      <a:pPr algn="ctr" fontAlgn="ctr"/>
                      <a:r>
                        <a:rPr lang="nl-NL" sz="1200" b="1" u="none" strike="noStrike">
                          <a:effectLst/>
                          <a:latin typeface="Century Gothic" panose="020B0502020202020204" pitchFamily="34" charset="0"/>
                        </a:rPr>
                        <a:t>Variance</a:t>
                      </a:r>
                      <a:endParaRPr lang="nl-NL" sz="1200" b="1" i="0" u="none" strike="noStrike">
                        <a:solidFill>
                          <a:srgbClr val="000000"/>
                        </a:solidFill>
                        <a:effectLst/>
                        <a:latin typeface="Century Gothic" panose="020B0502020202020204" pitchFamily="34" charset="0"/>
                      </a:endParaRPr>
                    </a:p>
                  </a:txBody>
                  <a:tcPr marL="3934" marR="3934" marT="3934" marB="0" anchor="ctr"/>
                </a:tc>
                <a:tc>
                  <a:txBody>
                    <a:bodyPr/>
                    <a:lstStyle/>
                    <a:p>
                      <a:pPr algn="ctr" fontAlgn="ctr"/>
                      <a:r>
                        <a:rPr lang="nl-NL" sz="1200" b="1" u="none" strike="noStrike">
                          <a:effectLst/>
                          <a:latin typeface="Century Gothic" panose="020B0502020202020204" pitchFamily="34" charset="0"/>
                        </a:rPr>
                        <a:t>Standard Deviation</a:t>
                      </a:r>
                      <a:endParaRPr lang="nl-NL" sz="1200" b="1" i="0" u="none" strike="noStrike">
                        <a:solidFill>
                          <a:srgbClr val="000000"/>
                        </a:solidFill>
                        <a:effectLst/>
                        <a:latin typeface="Century Gothic" panose="020B0502020202020204" pitchFamily="34" charset="0"/>
                      </a:endParaRPr>
                    </a:p>
                  </a:txBody>
                  <a:tcPr marL="3934" marR="3934" marT="3934" marB="0" anchor="ctr"/>
                </a:tc>
                <a:tc>
                  <a:txBody>
                    <a:bodyPr/>
                    <a:lstStyle/>
                    <a:p>
                      <a:pPr algn="ctr" fontAlgn="ctr"/>
                      <a:r>
                        <a:rPr lang="nl-NL" sz="1200" b="1" u="none" strike="noStrike" dirty="0">
                          <a:effectLst/>
                          <a:latin typeface="Century Gothic" panose="020B0502020202020204" pitchFamily="34" charset="0"/>
                        </a:rPr>
                        <a:t>Range</a:t>
                      </a:r>
                    </a:p>
                    <a:p>
                      <a:pPr algn="ctr" fontAlgn="ctr"/>
                      <a:r>
                        <a:rPr lang="nl-NL" sz="1200" b="1" u="none" strike="noStrike" dirty="0">
                          <a:effectLst/>
                          <a:latin typeface="Century Gothic" panose="020B0502020202020204" pitchFamily="34" charset="0"/>
                        </a:rPr>
                        <a:t> MAX-MIN</a:t>
                      </a:r>
                      <a:endParaRPr lang="nl-NL" sz="1200" b="1" i="0" u="none" strike="noStrike" dirty="0">
                        <a:solidFill>
                          <a:srgbClr val="000000"/>
                        </a:solidFill>
                        <a:effectLst/>
                        <a:latin typeface="Century Gothic" panose="020B0502020202020204" pitchFamily="34" charset="0"/>
                      </a:endParaRPr>
                    </a:p>
                  </a:txBody>
                  <a:tcPr marL="3934" marR="3934" marT="3934" marB="0" anchor="ctr"/>
                </a:tc>
                <a:tc>
                  <a:txBody>
                    <a:bodyPr/>
                    <a:lstStyle/>
                    <a:p>
                      <a:pPr algn="ctr" fontAlgn="ctr"/>
                      <a:r>
                        <a:rPr lang="nl-NL" sz="1200" b="1" u="none" strike="noStrike">
                          <a:effectLst/>
                          <a:latin typeface="Century Gothic" panose="020B0502020202020204" pitchFamily="34" charset="0"/>
                        </a:rPr>
                        <a:t>Skewness</a:t>
                      </a:r>
                      <a:endParaRPr lang="nl-NL" sz="1200" b="1" i="0" u="none" strike="noStrike">
                        <a:solidFill>
                          <a:srgbClr val="000000"/>
                        </a:solidFill>
                        <a:effectLst/>
                        <a:latin typeface="Century Gothic" panose="020B0502020202020204" pitchFamily="34" charset="0"/>
                      </a:endParaRPr>
                    </a:p>
                  </a:txBody>
                  <a:tcPr marL="3934" marR="3934" marT="3934" marB="0" anchor="ctr"/>
                </a:tc>
                <a:tc>
                  <a:txBody>
                    <a:bodyPr/>
                    <a:lstStyle/>
                    <a:p>
                      <a:pPr algn="ctr" fontAlgn="ctr"/>
                      <a:r>
                        <a:rPr lang="nl-NL" sz="1200" b="1" u="none" strike="noStrike" dirty="0">
                          <a:effectLst/>
                          <a:latin typeface="Century Gothic" panose="020B0502020202020204" pitchFamily="34" charset="0"/>
                        </a:rPr>
                        <a:t>Kurtosis</a:t>
                      </a:r>
                      <a:endParaRPr lang="nl-NL" sz="1200" b="1" i="0" u="none" strike="noStrike" dirty="0">
                        <a:solidFill>
                          <a:srgbClr val="000000"/>
                        </a:solidFill>
                        <a:effectLst/>
                        <a:latin typeface="Century Gothic" panose="020B0502020202020204" pitchFamily="34" charset="0"/>
                      </a:endParaRPr>
                    </a:p>
                  </a:txBody>
                  <a:tcPr marL="3934" marR="3934" marT="3934" marB="0" anchor="ctr"/>
                </a:tc>
                <a:extLst>
                  <a:ext uri="{0D108BD9-81ED-4DB2-BD59-A6C34878D82A}">
                    <a16:rowId xmlns:a16="http://schemas.microsoft.com/office/drawing/2014/main" val="1591447799"/>
                  </a:ext>
                </a:extLst>
              </a:tr>
              <a:tr h="651053">
                <a:tc>
                  <a:txBody>
                    <a:bodyPr/>
                    <a:lstStyle/>
                    <a:p>
                      <a:pPr algn="l" fontAlgn="ctr"/>
                      <a:r>
                        <a:rPr lang="nl-NL" sz="1200" u="none" strike="noStrike">
                          <a:effectLst/>
                          <a:latin typeface="Century Gothic" panose="020B0502020202020204" pitchFamily="34" charset="0"/>
                        </a:rPr>
                        <a:t>clean_data.CSV</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l" fontAlgn="ctr"/>
                      <a:r>
                        <a:rPr lang="nl-NL" sz="1200" u="none" strike="noStrike">
                          <a:effectLst/>
                          <a:latin typeface="Century Gothic" panose="020B0502020202020204" pitchFamily="34" charset="0"/>
                        </a:rPr>
                        <a:t>duration</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41,57861645</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32,43</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2,8</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1114,863094</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33,38956565</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129,01</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dirty="0">
                          <a:effectLst/>
                          <a:latin typeface="Century Gothic" panose="020B0502020202020204" pitchFamily="34" charset="0"/>
                        </a:rPr>
                        <a:t>0,722670323</a:t>
                      </a:r>
                      <a:endParaRPr lang="nl-NL" sz="1200" b="0" i="0" u="none" strike="noStrike" dirty="0">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-0,640306519</a:t>
                      </a:r>
                      <a:endParaRPr lang="nl-NL" sz="1200" b="0" i="0" u="none" strike="noStrike">
                        <a:solidFill>
                          <a:srgbClr val="000000"/>
                        </a:solidFill>
                        <a:effectLst/>
                        <a:latin typeface="Century Gothic" panose="020B0502020202020204" pitchFamily="34" charset="0"/>
                      </a:endParaRPr>
                    </a:p>
                  </a:txBody>
                  <a:tcPr marL="3934" marR="3934" marT="3934" marB="0" anchor="ctr"/>
                </a:tc>
                <a:extLst>
                  <a:ext uri="{0D108BD9-81ED-4DB2-BD59-A6C34878D82A}">
                    <a16:rowId xmlns:a16="http://schemas.microsoft.com/office/drawing/2014/main" val="1038563115"/>
                  </a:ext>
                </a:extLst>
              </a:tr>
              <a:tr h="651053">
                <a:tc>
                  <a:txBody>
                    <a:bodyPr/>
                    <a:lstStyle/>
                    <a:p>
                      <a:pPr algn="l" fontAlgn="ctr"/>
                      <a:r>
                        <a:rPr lang="nl-NL" sz="1200" u="none" strike="noStrike">
                          <a:effectLst/>
                          <a:latin typeface="Century Gothic" panose="020B0502020202020204" pitchFamily="34" charset="0"/>
                        </a:rPr>
                        <a:t> </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l" fontAlgn="ctr"/>
                      <a:r>
                        <a:rPr lang="nl-NL" sz="1200" u="none" strike="noStrike">
                          <a:effectLst/>
                          <a:latin typeface="Century Gothic" panose="020B0502020202020204" pitchFamily="34" charset="0"/>
                        </a:rPr>
                        <a:t>probability</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0,980262495</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0,998815765</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1</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0,001222375</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0,034962485</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0,1472145</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-1,990652327</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2,973169953</a:t>
                      </a:r>
                      <a:endParaRPr lang="nl-NL" sz="1200" b="0" i="0" u="none" strike="noStrike">
                        <a:solidFill>
                          <a:srgbClr val="000000"/>
                        </a:solidFill>
                        <a:effectLst/>
                        <a:latin typeface="Century Gothic" panose="020B0502020202020204" pitchFamily="34" charset="0"/>
                      </a:endParaRPr>
                    </a:p>
                  </a:txBody>
                  <a:tcPr marL="3934" marR="3934" marT="3934" marB="0" anchor="ctr"/>
                </a:tc>
                <a:extLst>
                  <a:ext uri="{0D108BD9-81ED-4DB2-BD59-A6C34878D82A}">
                    <a16:rowId xmlns:a16="http://schemas.microsoft.com/office/drawing/2014/main" val="2965851161"/>
                  </a:ext>
                </a:extLst>
              </a:tr>
              <a:tr h="651053">
                <a:tc>
                  <a:txBody>
                    <a:bodyPr/>
                    <a:lstStyle/>
                    <a:p>
                      <a:pPr algn="l" fontAlgn="ctr"/>
                      <a:r>
                        <a:rPr lang="nl-NL" sz="1200" u="none" strike="noStrike">
                          <a:effectLst/>
                          <a:latin typeface="Century Gothic" panose="020B0502020202020204" pitchFamily="34" charset="0"/>
                        </a:rPr>
                        <a:t> </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l" fontAlgn="ctr"/>
                      <a:r>
                        <a:rPr lang="nl-NL" sz="1200" u="none" strike="noStrike">
                          <a:effectLst/>
                          <a:latin typeface="Century Gothic" panose="020B0502020202020204" pitchFamily="34" charset="0"/>
                        </a:rPr>
                        <a:t>fps</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23,23246643</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dirty="0">
                          <a:effectLst/>
                          <a:latin typeface="Century Gothic" panose="020B0502020202020204" pitchFamily="34" charset="0"/>
                        </a:rPr>
                        <a:t>29,769</a:t>
                      </a:r>
                      <a:endParaRPr lang="nl-NL" sz="1200" b="0" i="0" u="none" strike="noStrike" dirty="0">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12,4961</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dirty="0">
                          <a:effectLst/>
                          <a:latin typeface="Century Gothic" panose="020B0502020202020204" pitchFamily="34" charset="0"/>
                        </a:rPr>
                        <a:t>65,14944316</a:t>
                      </a:r>
                      <a:endParaRPr lang="nl-NL" sz="1200" b="0" i="0" u="none" strike="noStrike" dirty="0">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8,071520498</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17,5483</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-0,506367201</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-1,639769619</a:t>
                      </a:r>
                      <a:endParaRPr lang="nl-NL" sz="1200" b="0" i="0" u="none" strike="noStrike">
                        <a:solidFill>
                          <a:srgbClr val="000000"/>
                        </a:solidFill>
                        <a:effectLst/>
                        <a:latin typeface="Century Gothic" panose="020B0502020202020204" pitchFamily="34" charset="0"/>
                      </a:endParaRPr>
                    </a:p>
                  </a:txBody>
                  <a:tcPr marL="3934" marR="3934" marT="3934" marB="0" anchor="ctr"/>
                </a:tc>
                <a:extLst>
                  <a:ext uri="{0D108BD9-81ED-4DB2-BD59-A6C34878D82A}">
                    <a16:rowId xmlns:a16="http://schemas.microsoft.com/office/drawing/2014/main" val="212561439"/>
                  </a:ext>
                </a:extLst>
              </a:tr>
              <a:tr h="651053">
                <a:tc>
                  <a:txBody>
                    <a:bodyPr/>
                    <a:lstStyle/>
                    <a:p>
                      <a:pPr algn="l" fontAlgn="ctr"/>
                      <a:r>
                        <a:rPr lang="nl-NL" sz="1200" u="none" strike="noStrike">
                          <a:effectLst/>
                          <a:latin typeface="Century Gothic" panose="020B0502020202020204" pitchFamily="34" charset="0"/>
                        </a:rPr>
                        <a:t>Video_details.CSV</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l" fontAlgn="ctr"/>
                      <a:r>
                        <a:rPr lang="nl-NL" sz="1200" u="none" strike="noStrike">
                          <a:effectLst/>
                          <a:latin typeface="Century Gothic" panose="020B0502020202020204" pitchFamily="34" charset="0"/>
                        </a:rPr>
                        <a:t>length</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24,3902439</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14</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11</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dirty="0">
                          <a:effectLst/>
                          <a:latin typeface="Century Gothic" panose="020B0502020202020204" pitchFamily="34" charset="0"/>
                        </a:rPr>
                        <a:t>422,5939024</a:t>
                      </a:r>
                      <a:endParaRPr lang="nl-NL" sz="1200" b="0" i="0" u="none" strike="noStrike" dirty="0">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20,55708886</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55</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a:effectLst/>
                          <a:latin typeface="Century Gothic" panose="020B0502020202020204" pitchFamily="34" charset="0"/>
                        </a:rPr>
                        <a:t>0,912648144</a:t>
                      </a:r>
                      <a:endParaRPr lang="nl-NL" sz="1200" b="0" i="0" u="none" strike="noStrike">
                        <a:solidFill>
                          <a:srgbClr val="000000"/>
                        </a:solidFill>
                        <a:effectLst/>
                        <a:latin typeface="Century Gothic" panose="020B0502020202020204" pitchFamily="34" charset="0"/>
                      </a:endParaRPr>
                    </a:p>
                  </a:txBody>
                  <a:tcPr marL="3934" marR="3934" marT="3934" marB="0" anchor="ctr"/>
                </a:tc>
                <a:tc>
                  <a:txBody>
                    <a:bodyPr/>
                    <a:lstStyle/>
                    <a:p>
                      <a:pPr algn="r" fontAlgn="ctr"/>
                      <a:r>
                        <a:rPr lang="nl-NL" sz="1200" u="none" strike="noStrike" dirty="0">
                          <a:effectLst/>
                          <a:latin typeface="Century Gothic" panose="020B0502020202020204" pitchFamily="34" charset="0"/>
                        </a:rPr>
                        <a:t>-1,004740478</a:t>
                      </a:r>
                      <a:endParaRPr lang="nl-NL" sz="1200" b="0" i="0" u="none" strike="noStrike" dirty="0">
                        <a:solidFill>
                          <a:srgbClr val="000000"/>
                        </a:solidFill>
                        <a:effectLst/>
                        <a:latin typeface="Century Gothic" panose="020B0502020202020204" pitchFamily="34" charset="0"/>
                      </a:endParaRPr>
                    </a:p>
                  </a:txBody>
                  <a:tcPr marL="3934" marR="3934" marT="3934" marB="0" anchor="ctr"/>
                </a:tc>
                <a:extLst>
                  <a:ext uri="{0D108BD9-81ED-4DB2-BD59-A6C34878D82A}">
                    <a16:rowId xmlns:a16="http://schemas.microsoft.com/office/drawing/2014/main" val="220497871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23589"/>
            <a:ext cx="10515600" cy="64389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Data Pre-processing</a:t>
            </a:r>
            <a:endParaRPr lang="en-IN" sz="4000" b="1" dirty="0">
              <a:solidFill>
                <a:schemeClr val="bg1"/>
              </a:solidFill>
              <a:effectLst/>
              <a:latin typeface="Century Gothic" panose="020B0502020202020204" charset="0"/>
              <a:ea typeface="Times New Roman" panose="02020603050405020304"/>
              <a:cs typeface="Century Gothic" panose="020B0502020202020204" charset="0"/>
              <a:sym typeface="Times New Roman" panose="02020603050405020304"/>
            </a:endParaRPr>
          </a:p>
        </p:txBody>
      </p:sp>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 name="TextBox 1"/>
          <p:cNvSpPr txBox="1"/>
          <p:nvPr/>
        </p:nvSpPr>
        <p:spPr>
          <a:xfrm>
            <a:off x="342900" y="917575"/>
            <a:ext cx="10856595" cy="5713730"/>
          </a:xfrm>
          <a:prstGeom prst="rect">
            <a:avLst/>
          </a:prstGeom>
          <a:noFill/>
        </p:spPr>
        <p:txBody>
          <a:bodyPr wrap="square" rtlCol="0">
            <a:noAutofit/>
          </a:bodyPr>
          <a:lstStyle/>
          <a:p>
            <a:pPr marL="342900" lvl="0" indent="-342900" algn="l" rtl="0">
              <a:spcBef>
                <a:spcPts val="0"/>
              </a:spcBef>
              <a:spcAft>
                <a:spcPts val="0"/>
              </a:spcAft>
              <a:buFont typeface="Wingdings" panose="05000000000000000000" pitchFamily="2" charset="2"/>
              <a:buChar char="§"/>
            </a:pPr>
            <a:r>
              <a:rPr lang="en-US" sz="2000" b="1" dirty="0">
                <a:solidFill>
                  <a:schemeClr val="bg1"/>
                </a:solidFill>
                <a:highlight>
                  <a:srgbClr val="000000">
                    <a:alpha val="0"/>
                  </a:srgbClr>
                </a:highlight>
                <a:latin typeface="Century Gothic" panose="020B0502020202020204" charset="0"/>
                <a:cs typeface="Century Gothic" panose="020B0502020202020204" charset="0"/>
                <a:sym typeface="Calibri" panose="020F0502020204030204"/>
              </a:rPr>
              <a:t>Data collection:</a:t>
            </a:r>
          </a:p>
          <a:p>
            <a:pPr lvl="0" algn="l" rtl="0">
              <a:spcBef>
                <a:spcPts val="0"/>
              </a:spcBef>
              <a:spcAft>
                <a:spcPts val="0"/>
              </a:spcAft>
            </a:pPr>
            <a:endParaRPr lang="en-US" sz="2000" b="1" dirty="0">
              <a:solidFill>
                <a:schemeClr val="bg1"/>
              </a:solidFill>
              <a:highlight>
                <a:srgbClr val="000000">
                  <a:alpha val="0"/>
                </a:srgbClr>
              </a:highlight>
              <a:latin typeface="Century Gothic" panose="020B0502020202020204" charset="0"/>
              <a:cs typeface="Century Gothic" panose="020B0502020202020204" charset="0"/>
              <a:sym typeface="Calibri" panose="020F0502020204030204"/>
            </a:endParaRPr>
          </a:p>
          <a:p>
            <a:pPr marL="742950" lvl="1" indent="-285750" algn="l" rtl="0">
              <a:spcBef>
                <a:spcPts val="0"/>
              </a:spcBef>
              <a:spcAft>
                <a:spcPts val="0"/>
              </a:spcAft>
              <a:buFont typeface="Wingdings" panose="05000000000000000000" pitchFamily="2" charset="2"/>
              <a:buChar char="§"/>
            </a:pPr>
            <a:r>
              <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rPr>
              <a:t>Collected raw data from excel spread sheet.</a:t>
            </a:r>
          </a:p>
          <a:p>
            <a:pPr marL="285750" lvl="0" indent="-285750" algn="l" rtl="0">
              <a:spcBef>
                <a:spcPts val="0"/>
              </a:spcBef>
              <a:spcAft>
                <a:spcPts val="0"/>
              </a:spcAft>
              <a:buFont typeface="Wingdings" panose="05000000000000000000" pitchFamily="2" charset="2"/>
              <a:buChar char="§"/>
            </a:pPr>
            <a:endParaRPr lang="en-US" sz="1400" b="1" dirty="0">
              <a:solidFill>
                <a:schemeClr val="bg1"/>
              </a:solidFill>
              <a:latin typeface="Century Gothic" panose="020B0502020202020204" charset="0"/>
              <a:ea typeface="Calibri" panose="020F0502020204030204"/>
              <a:cs typeface="Century Gothic" panose="020B0502020202020204" charset="0"/>
              <a:sym typeface="Calibri" panose="020F0502020204030204"/>
            </a:endParaRPr>
          </a:p>
          <a:p>
            <a:pPr marL="342900" lvl="0" indent="-342900" algn="l" rtl="0">
              <a:spcBef>
                <a:spcPts val="0"/>
              </a:spcBef>
              <a:spcAft>
                <a:spcPts val="0"/>
              </a:spcAft>
              <a:buFont typeface="Wingdings" panose="05000000000000000000" pitchFamily="2" charset="2"/>
              <a:buChar char="§"/>
            </a:pPr>
            <a:r>
              <a:rPr lang="en-US" sz="2000" b="1" dirty="0">
                <a:solidFill>
                  <a:schemeClr val="bg1"/>
                </a:solidFill>
                <a:highlight>
                  <a:srgbClr val="000000">
                    <a:alpha val="0"/>
                  </a:srgbClr>
                </a:highlight>
                <a:latin typeface="Century Gothic" panose="020B0502020202020204" charset="0"/>
                <a:cs typeface="Century Gothic" panose="020B0502020202020204" charset="0"/>
                <a:sym typeface="Calibri" panose="020F0502020204030204"/>
              </a:rPr>
              <a:t>Data inspection:</a:t>
            </a:r>
          </a:p>
          <a:p>
            <a:pPr lvl="0" algn="l" rtl="0">
              <a:spcBef>
                <a:spcPts val="0"/>
              </a:spcBef>
              <a:spcAft>
                <a:spcPts val="0"/>
              </a:spcAft>
            </a:pPr>
            <a:endParaRPr lang="en-US" sz="2000" b="1" dirty="0">
              <a:solidFill>
                <a:schemeClr val="bg1"/>
              </a:solidFill>
              <a:highlight>
                <a:srgbClr val="000000">
                  <a:alpha val="0"/>
                </a:srgbClr>
              </a:highlight>
              <a:latin typeface="Century Gothic" panose="020B0502020202020204" charset="0"/>
              <a:cs typeface="Century Gothic" panose="020B0502020202020204" charset="0"/>
              <a:sym typeface="Calibri" panose="020F0502020204030204"/>
            </a:endParaRPr>
          </a:p>
          <a:p>
            <a:pPr marL="742950" lvl="1" indent="-285750" algn="l" rtl="0">
              <a:spcBef>
                <a:spcPts val="0"/>
              </a:spcBef>
              <a:spcAft>
                <a:spcPts val="0"/>
              </a:spcAft>
              <a:buFont typeface="Wingdings" panose="05000000000000000000" pitchFamily="2" charset="2"/>
              <a:buChar char="§"/>
            </a:pPr>
            <a:r>
              <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rPr>
              <a:t>It consists of dataset1 - 28189 rows X 8 columns and dataset 2 – 41 rows X 3 columns</a:t>
            </a:r>
          </a:p>
          <a:p>
            <a:pPr marL="742950" lvl="1" indent="-285750" algn="l" rtl="0">
              <a:spcBef>
                <a:spcPts val="0"/>
              </a:spcBef>
              <a:spcAft>
                <a:spcPts val="0"/>
              </a:spcAft>
              <a:buFont typeface="Wingdings" panose="05000000000000000000" pitchFamily="2" charset="2"/>
              <a:buChar char="§"/>
            </a:pPr>
            <a:r>
              <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rPr>
              <a:t>Has no missing values and no null values</a:t>
            </a:r>
          </a:p>
          <a:p>
            <a:pPr marL="285750" lvl="0" indent="-285750" algn="l" rtl="0">
              <a:spcBef>
                <a:spcPts val="0"/>
              </a:spcBef>
              <a:spcAft>
                <a:spcPts val="0"/>
              </a:spcAft>
              <a:buFont typeface="Wingdings" panose="05000000000000000000" pitchFamily="2" charset="2"/>
              <a:buChar char="§"/>
            </a:pPr>
            <a:endParaRPr lang="en-US" sz="1400" dirty="0">
              <a:solidFill>
                <a:schemeClr val="bg1"/>
              </a:solidFill>
              <a:latin typeface="Century Gothic" panose="020B0502020202020204" charset="0"/>
              <a:ea typeface="Calibri" panose="020F0502020204030204"/>
              <a:cs typeface="Century Gothic" panose="020B0502020202020204" charset="0"/>
              <a:sym typeface="Calibri" panose="020F0502020204030204"/>
            </a:endParaRPr>
          </a:p>
          <a:p>
            <a:pPr marL="342900" lvl="0" indent="-342900" algn="l" rtl="0">
              <a:spcBef>
                <a:spcPts val="0"/>
              </a:spcBef>
              <a:spcAft>
                <a:spcPts val="0"/>
              </a:spcAft>
              <a:buClrTx/>
              <a:buSzTx/>
              <a:buFont typeface="Wingdings" panose="05000000000000000000" pitchFamily="2" charset="2"/>
              <a:buChar char="§"/>
            </a:pPr>
            <a:r>
              <a:rPr lang="en-US" sz="2000" b="1" dirty="0">
                <a:solidFill>
                  <a:schemeClr val="bg1"/>
                </a:solidFill>
                <a:highlight>
                  <a:srgbClr val="000000">
                    <a:alpha val="0"/>
                  </a:srgbClr>
                </a:highlight>
                <a:latin typeface="Century Gothic" panose="020B0502020202020204" charset="0"/>
                <a:cs typeface="Century Gothic" panose="020B0502020202020204" charset="0"/>
                <a:sym typeface="Calibri" panose="020F0502020204030204"/>
              </a:rPr>
              <a:t>Data cleaning:</a:t>
            </a:r>
          </a:p>
          <a:p>
            <a:pPr lvl="0" algn="l" rtl="0">
              <a:spcBef>
                <a:spcPts val="0"/>
              </a:spcBef>
              <a:spcAft>
                <a:spcPts val="0"/>
              </a:spcAft>
              <a:buClrTx/>
              <a:buSzTx/>
            </a:pPr>
            <a:endParaRPr lang="en-US" sz="1400" dirty="0">
              <a:solidFill>
                <a:schemeClr val="bg1"/>
              </a:solidFill>
              <a:latin typeface="Century Gothic" panose="020B0502020202020204" charset="0"/>
              <a:ea typeface="Calibri" panose="020F0502020204030204"/>
              <a:cs typeface="Century Gothic" panose="020B0502020202020204" charset="0"/>
              <a:sym typeface="Calibri" panose="020F0502020204030204"/>
            </a:endParaRPr>
          </a:p>
          <a:p>
            <a:pPr marL="742950" lvl="1" indent="-285750" algn="l" rtl="0">
              <a:spcBef>
                <a:spcPts val="0"/>
              </a:spcBef>
              <a:spcAft>
                <a:spcPts val="0"/>
              </a:spcAft>
              <a:buClrTx/>
              <a:buSzTx/>
              <a:buFont typeface="Wingdings" panose="05000000000000000000" pitchFamily="2" charset="2"/>
              <a:buChar char="§"/>
            </a:pPr>
            <a:r>
              <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rPr>
              <a:t>Removed duplicated values</a:t>
            </a:r>
          </a:p>
          <a:p>
            <a:pPr marL="742950" lvl="1" indent="-285750" algn="l" rtl="0">
              <a:spcBef>
                <a:spcPts val="0"/>
              </a:spcBef>
              <a:spcAft>
                <a:spcPts val="0"/>
              </a:spcAft>
              <a:buClrTx/>
              <a:buSzTx/>
              <a:buFont typeface="Wingdings" panose="05000000000000000000" pitchFamily="2" charset="2"/>
              <a:buChar char="§"/>
            </a:pPr>
            <a:r>
              <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rPr>
              <a:t>Identified outliers and removed outliers</a:t>
            </a:r>
          </a:p>
          <a:p>
            <a:pPr marL="742950" lvl="1" indent="-285750" algn="l" rtl="0">
              <a:spcBef>
                <a:spcPts val="0"/>
              </a:spcBef>
              <a:spcAft>
                <a:spcPts val="0"/>
              </a:spcAft>
              <a:buClrTx/>
              <a:buSzTx/>
              <a:buFont typeface="Wingdings" panose="05000000000000000000" pitchFamily="2" charset="2"/>
              <a:buChar char="§"/>
            </a:pPr>
            <a:r>
              <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rPr>
              <a:t>Corrected inconsistency data</a:t>
            </a:r>
          </a:p>
          <a:p>
            <a:pPr marL="742950" lvl="1" indent="-285750" algn="l" rtl="0">
              <a:spcBef>
                <a:spcPts val="0"/>
              </a:spcBef>
              <a:spcAft>
                <a:spcPts val="0"/>
              </a:spcAft>
              <a:buFont typeface="Wingdings" panose="05000000000000000000" pitchFamily="2" charset="2"/>
              <a:buChar char="§"/>
            </a:pPr>
            <a:endParaRPr lang="en-US" sz="1400" dirty="0">
              <a:solidFill>
                <a:schemeClr val="bg1"/>
              </a:solidFill>
              <a:latin typeface="Century Gothic" panose="020B0502020202020204" charset="0"/>
              <a:ea typeface="Calibri" panose="020F0502020204030204"/>
              <a:cs typeface="Century Gothic" panose="020B0502020202020204" charset="0"/>
              <a:sym typeface="Calibri" panose="020F0502020204030204"/>
            </a:endParaRPr>
          </a:p>
          <a:p>
            <a:pPr marL="342900" lvl="0" indent="-342900" algn="l" rtl="0">
              <a:spcBef>
                <a:spcPts val="0"/>
              </a:spcBef>
              <a:spcAft>
                <a:spcPts val="0"/>
              </a:spcAft>
              <a:buClrTx/>
              <a:buSzTx/>
              <a:buFont typeface="Wingdings" panose="05000000000000000000" pitchFamily="2" charset="2"/>
              <a:buChar char="§"/>
            </a:pPr>
            <a:r>
              <a:rPr lang="en-US" sz="2000" b="1" dirty="0">
                <a:solidFill>
                  <a:schemeClr val="bg1"/>
                </a:solidFill>
                <a:highlight>
                  <a:srgbClr val="000000">
                    <a:alpha val="0"/>
                  </a:srgbClr>
                </a:highlight>
                <a:latin typeface="Century Gothic" panose="020B0502020202020204" charset="0"/>
                <a:cs typeface="Century Gothic" panose="020B0502020202020204" charset="0"/>
                <a:sym typeface="Calibri" panose="020F0502020204030204"/>
              </a:rPr>
              <a:t>Visualization</a:t>
            </a:r>
            <a:r>
              <a:rPr lang="en-GB" altLang="en-US" sz="2000" b="1" dirty="0">
                <a:solidFill>
                  <a:schemeClr val="bg1"/>
                </a:solidFill>
                <a:highlight>
                  <a:srgbClr val="000000">
                    <a:alpha val="0"/>
                  </a:srgbClr>
                </a:highlight>
                <a:latin typeface="Century Gothic" panose="020B0502020202020204" charset="0"/>
                <a:cs typeface="Century Gothic" panose="020B0502020202020204" charset="0"/>
                <a:sym typeface="Calibri" panose="020F0502020204030204"/>
              </a:rPr>
              <a:t>:</a:t>
            </a:r>
          </a:p>
          <a:p>
            <a:pPr lvl="0" algn="l" rtl="0">
              <a:spcBef>
                <a:spcPts val="0"/>
              </a:spcBef>
              <a:spcAft>
                <a:spcPts val="0"/>
              </a:spcAft>
              <a:buClrTx/>
              <a:buSzTx/>
            </a:pPr>
            <a:endParaRPr lang="en-US" sz="2000" b="1" dirty="0">
              <a:solidFill>
                <a:schemeClr val="bg1"/>
              </a:solidFill>
              <a:highlight>
                <a:srgbClr val="000000">
                  <a:alpha val="0"/>
                </a:srgbClr>
              </a:highlight>
              <a:latin typeface="Century Gothic" panose="020B0502020202020204" charset="0"/>
              <a:cs typeface="Century Gothic" panose="020B0502020202020204" charset="0"/>
              <a:sym typeface="Calibri" panose="020F0502020204030204"/>
            </a:endParaRPr>
          </a:p>
          <a:p>
            <a:pPr marL="742950" lvl="1" indent="-285750" algn="l" rtl="0">
              <a:spcBef>
                <a:spcPts val="0"/>
              </a:spcBef>
              <a:spcAft>
                <a:spcPts val="0"/>
              </a:spcAft>
              <a:buFont typeface="Wingdings" panose="05000000000000000000" pitchFamily="2" charset="2"/>
              <a:buChar char="§"/>
            </a:pPr>
            <a:r>
              <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rPr>
              <a:t>Created visualizations for exploring the data and identifying the patterns</a:t>
            </a:r>
          </a:p>
          <a:p>
            <a:pPr marL="285750" lvl="0" indent="-285750" algn="l" rtl="0">
              <a:spcBef>
                <a:spcPts val="0"/>
              </a:spcBef>
              <a:spcAft>
                <a:spcPts val="0"/>
              </a:spcAft>
              <a:buFont typeface="Wingdings" panose="05000000000000000000" pitchFamily="2" charset="2"/>
              <a:buChar char="§"/>
            </a:pPr>
            <a:endParaRPr lang="en-US" sz="1400" dirty="0">
              <a:solidFill>
                <a:schemeClr val="bg1"/>
              </a:solidFill>
              <a:latin typeface="Century Gothic" panose="020B0502020202020204" charset="0"/>
              <a:ea typeface="Calibri" panose="020F0502020204030204"/>
              <a:cs typeface="Century Gothic" panose="020B0502020202020204" charset="0"/>
              <a:sym typeface="Calibri" panose="020F0502020204030204"/>
            </a:endParaRPr>
          </a:p>
          <a:p>
            <a:pPr marL="342900" lvl="0" indent="-342900" algn="l" rtl="0">
              <a:spcBef>
                <a:spcPts val="0"/>
              </a:spcBef>
              <a:spcAft>
                <a:spcPts val="0"/>
              </a:spcAft>
              <a:buClrTx/>
              <a:buSzTx/>
              <a:buFont typeface="Wingdings" panose="05000000000000000000" pitchFamily="2" charset="2"/>
              <a:buChar char="§"/>
            </a:pPr>
            <a:r>
              <a:rPr lang="en-US" sz="2000" b="1" dirty="0">
                <a:solidFill>
                  <a:schemeClr val="bg1"/>
                </a:solidFill>
                <a:highlight>
                  <a:srgbClr val="000000">
                    <a:alpha val="0"/>
                  </a:srgbClr>
                </a:highlight>
                <a:latin typeface="Century Gothic" panose="020B0502020202020204" charset="0"/>
                <a:cs typeface="Century Gothic" panose="020B0502020202020204" charset="0"/>
                <a:sym typeface="Calibri" panose="020F0502020204030204"/>
              </a:rPr>
              <a:t>Data validation:</a:t>
            </a:r>
          </a:p>
          <a:p>
            <a:pPr marL="742950" lvl="1" indent="-285750" algn="l" rtl="0">
              <a:spcBef>
                <a:spcPts val="0"/>
              </a:spcBef>
              <a:spcAft>
                <a:spcPts val="0"/>
              </a:spcAft>
              <a:buFont typeface="Wingdings" panose="05000000000000000000" pitchFamily="2" charset="2"/>
              <a:buChar char="§"/>
            </a:pPr>
            <a:r>
              <a:rPr lang="en-US" sz="1600" dirty="0">
                <a:solidFill>
                  <a:schemeClr val="bg1"/>
                </a:solidFill>
                <a:latin typeface="Century Gothic" panose="020B0502020202020204" charset="0"/>
                <a:ea typeface="Calibri" panose="020F0502020204030204"/>
                <a:cs typeface="Century Gothic" panose="020B0502020202020204" charset="0"/>
                <a:sym typeface="Calibri" panose="020F0502020204030204"/>
              </a:rPr>
              <a:t>Monitoring and validating the quality of data to remain accurate.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228600" y="123589"/>
            <a:ext cx="10515600" cy="643890"/>
          </a:xfrm>
          <a:prstGeom prst="rect">
            <a:avLst/>
          </a:prstGeom>
          <a:noFill/>
          <a:ln>
            <a:noFill/>
          </a:ln>
        </p:spPr>
        <p:txBody>
          <a:bodyPr spcFirstLastPara="1" wrap="square" lIns="91400" tIns="45675" rIns="91400" bIns="45675" anchor="ctr" anchorCtr="0">
            <a:spAutoFit/>
          </a:bodyPr>
          <a:lstStyle/>
          <a:p>
            <a:pPr marL="0" lvl="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Observation of Missing values</a:t>
            </a:r>
            <a:endParaRPr lang="en-IN" sz="4000" b="1" dirty="0">
              <a:solidFill>
                <a:srgbClr val="0070C0"/>
              </a:solidFill>
              <a:effectLst/>
              <a:latin typeface="Century Gothic" panose="020B0502020202020204" charset="0"/>
              <a:ea typeface="Times New Roman" panose="02020603050405020304"/>
              <a:cs typeface="Century Gothic" panose="020B0502020202020204" charset="0"/>
            </a:endParaRPr>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96" name="Google Shape;296;p28"/>
          <p:cNvSpPr txBox="1"/>
          <p:nvPr/>
        </p:nvSpPr>
        <p:spPr>
          <a:xfrm>
            <a:off x="5257800" y="4152900"/>
            <a:ext cx="6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97" name="Google Shape;297;p28"/>
          <p:cNvSpPr txBox="1"/>
          <p:nvPr/>
        </p:nvSpPr>
        <p:spPr>
          <a:xfrm>
            <a:off x="1009650" y="1136649"/>
            <a:ext cx="10687050" cy="412115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effectLst/>
                <a:latin typeface="Times New Roman" panose="02020603050405020304" charset="0"/>
                <a:cs typeface="Times New Roman" panose="02020603050405020304" charset="0"/>
              </a:rPr>
              <a:t>1.</a:t>
            </a:r>
            <a:endParaRPr lang="en-US" dirty="0">
              <a:solidFill>
                <a:schemeClr val="bg1"/>
              </a:solidFill>
              <a:latin typeface="Century Gothic" panose="020B0502020202020204" charset="0"/>
              <a:cs typeface="Century Gothic" panose="020B0502020202020204" charset="0"/>
            </a:endParaRPr>
          </a:p>
          <a:p>
            <a:pPr lvl="0" algn="l" rtl="0">
              <a:spcBef>
                <a:spcPts val="0"/>
              </a:spcBef>
              <a:spcAft>
                <a:spcPts val="0"/>
              </a:spcAft>
            </a:pPr>
            <a:endParaRPr lang="en-US" sz="1600" b="0" i="0" dirty="0">
              <a:solidFill>
                <a:schemeClr val="bg1"/>
              </a:solidFill>
              <a:effectLst/>
              <a:latin typeface="Century Gothic" panose="020B0502020202020204" charset="0"/>
              <a:cs typeface="Century Gothic" panose="020B0502020202020204" charset="0"/>
            </a:endParaRPr>
          </a:p>
          <a:p>
            <a:pPr lvl="0" algn="l" rtl="0">
              <a:spcBef>
                <a:spcPts val="0"/>
              </a:spcBef>
              <a:spcAft>
                <a:spcPts val="0"/>
              </a:spcAft>
            </a:pPr>
            <a:r>
              <a:rPr lang="en-GB" sz="1600" b="1" i="0" dirty="0">
                <a:solidFill>
                  <a:srgbClr val="202124"/>
                </a:solidFill>
                <a:effectLst/>
                <a:latin typeface="Century Gothic" panose="020B0502020202020204" charset="0"/>
                <a:cs typeface="Century Gothic" panose="020B0502020202020204" charset="0"/>
              </a:rPr>
              <a:t>Find missing values in the DataFrame </a:t>
            </a:r>
          </a:p>
          <a:p>
            <a:pPr lvl="0" algn="l" rtl="0">
              <a:spcBef>
                <a:spcPts val="0"/>
              </a:spcBef>
              <a:spcAft>
                <a:spcPts val="0"/>
              </a:spcAft>
            </a:pPr>
            <a:endParaRPr lang="en-GB" sz="1600" b="1" i="0" dirty="0">
              <a:solidFill>
                <a:srgbClr val="202124"/>
              </a:solidFill>
              <a:effectLst/>
              <a:latin typeface="Century Gothic" panose="020B0502020202020204" charset="0"/>
              <a:cs typeface="Century Gothic" panose="020B0502020202020204" charset="0"/>
            </a:endParaRPr>
          </a:p>
          <a:p>
            <a:pPr lvl="0" algn="l" rtl="0">
              <a:spcBef>
                <a:spcPts val="0"/>
              </a:spcBef>
              <a:spcAft>
                <a:spcPts val="0"/>
              </a:spcAft>
            </a:pPr>
            <a:r>
              <a:rPr lang="en-GB" sz="1600" b="0" i="0" dirty="0">
                <a:solidFill>
                  <a:srgbClr val="202124"/>
                </a:solidFill>
                <a:effectLst/>
                <a:latin typeface="Century Gothic" panose="020B0502020202020204" charset="0"/>
                <a:cs typeface="Century Gothic" panose="020B0502020202020204" charset="0"/>
              </a:rPr>
              <a:t>missing_values = clean_data.isnull()</a:t>
            </a:r>
          </a:p>
          <a:p>
            <a:pPr lvl="0" algn="l" rtl="0">
              <a:spcBef>
                <a:spcPts val="0"/>
              </a:spcBef>
              <a:spcAft>
                <a:spcPts val="0"/>
              </a:spcAft>
            </a:pPr>
            <a:endParaRPr lang="en-GB" sz="1600" dirty="0">
              <a:solidFill>
                <a:srgbClr val="202124"/>
              </a:solidFill>
              <a:latin typeface="Century Gothic" panose="020B0502020202020204" charset="0"/>
              <a:cs typeface="Century Gothic" panose="020B0502020202020204" charset="0"/>
            </a:endParaRPr>
          </a:p>
          <a:p>
            <a:pPr lvl="0" algn="l" rtl="0">
              <a:spcBef>
                <a:spcPts val="0"/>
              </a:spcBef>
              <a:spcAft>
                <a:spcPts val="0"/>
              </a:spcAft>
            </a:pPr>
            <a:r>
              <a:rPr lang="en-GB" sz="1600" b="1" i="0" dirty="0">
                <a:solidFill>
                  <a:srgbClr val="202124"/>
                </a:solidFill>
                <a:effectLst/>
                <a:latin typeface="Century Gothic" panose="020B0502020202020204" charset="0"/>
                <a:cs typeface="Century Gothic" panose="020B0502020202020204" charset="0"/>
              </a:rPr>
              <a:t>Count the number of missing values in each column</a:t>
            </a:r>
          </a:p>
          <a:p>
            <a:pPr lvl="0" algn="l" rtl="0">
              <a:spcBef>
                <a:spcPts val="0"/>
              </a:spcBef>
              <a:spcAft>
                <a:spcPts val="0"/>
              </a:spcAft>
            </a:pPr>
            <a:endParaRPr lang="en-GB" sz="1600" b="1" i="0" dirty="0">
              <a:solidFill>
                <a:srgbClr val="202124"/>
              </a:solidFill>
              <a:effectLst/>
              <a:latin typeface="Century Gothic" panose="020B0502020202020204" charset="0"/>
              <a:cs typeface="Century Gothic" panose="020B0502020202020204" charset="0"/>
            </a:endParaRPr>
          </a:p>
          <a:p>
            <a:pPr lvl="0" algn="l" rtl="0">
              <a:spcBef>
                <a:spcPts val="0"/>
              </a:spcBef>
              <a:spcAft>
                <a:spcPts val="0"/>
              </a:spcAft>
            </a:pPr>
            <a:r>
              <a:rPr lang="en-GB" sz="1600" b="0" i="0" dirty="0">
                <a:solidFill>
                  <a:srgbClr val="202124"/>
                </a:solidFill>
                <a:effectLst/>
                <a:latin typeface="Century Gothic" panose="020B0502020202020204" charset="0"/>
                <a:cs typeface="Century Gothic" panose="020B0502020202020204" charset="0"/>
              </a:rPr>
              <a:t>missing_counts = missing_values.sum()</a:t>
            </a:r>
          </a:p>
          <a:p>
            <a:pPr lvl="0" algn="l" rtl="0">
              <a:spcBef>
                <a:spcPts val="0"/>
              </a:spcBef>
              <a:spcAft>
                <a:spcPts val="0"/>
              </a:spcAft>
            </a:pPr>
            <a:endParaRPr lang="en-GB" sz="1600" dirty="0">
              <a:solidFill>
                <a:srgbClr val="202124"/>
              </a:solidFill>
              <a:latin typeface="Century Gothic" panose="020B0502020202020204" charset="0"/>
              <a:cs typeface="Century Gothic" panose="020B0502020202020204" charset="0"/>
            </a:endParaRPr>
          </a:p>
          <a:p>
            <a:pPr lvl="0" algn="l" rtl="0">
              <a:spcBef>
                <a:spcPts val="0"/>
              </a:spcBef>
              <a:spcAft>
                <a:spcPts val="0"/>
              </a:spcAft>
            </a:pPr>
            <a:r>
              <a:rPr lang="en-GB" sz="1600" b="1" i="0" dirty="0">
                <a:solidFill>
                  <a:srgbClr val="202124"/>
                </a:solidFill>
                <a:effectLst/>
                <a:latin typeface="Century Gothic" panose="020B0502020202020204" charset="0"/>
                <a:cs typeface="Century Gothic" panose="020B0502020202020204" charset="0"/>
              </a:rPr>
              <a:t>Display the missing values counts</a:t>
            </a:r>
          </a:p>
          <a:p>
            <a:pPr lvl="0" algn="l" rtl="0">
              <a:spcBef>
                <a:spcPts val="0"/>
              </a:spcBef>
              <a:spcAft>
                <a:spcPts val="0"/>
              </a:spcAft>
            </a:pPr>
            <a:endParaRPr lang="en-GB" sz="1600" dirty="0">
              <a:solidFill>
                <a:srgbClr val="202124"/>
              </a:solidFill>
              <a:latin typeface="Century Gothic" panose="020B0502020202020204" charset="0"/>
              <a:cs typeface="Century Gothic" panose="020B0502020202020204" charset="0"/>
            </a:endParaRPr>
          </a:p>
          <a:p>
            <a:pPr lvl="0" algn="l" rtl="0">
              <a:spcBef>
                <a:spcPts val="0"/>
              </a:spcBef>
              <a:spcAft>
                <a:spcPts val="0"/>
              </a:spcAft>
            </a:pPr>
            <a:r>
              <a:rPr lang="en-GB" sz="1600" b="0" i="0" dirty="0">
                <a:solidFill>
                  <a:srgbClr val="202124"/>
                </a:solidFill>
                <a:effectLst/>
                <a:latin typeface="Century Gothic" panose="020B0502020202020204" charset="0"/>
                <a:cs typeface="Century Gothic" panose="020B0502020202020204" charset="0"/>
              </a:rPr>
              <a:t>print("Missing values counts per column:")</a:t>
            </a:r>
          </a:p>
          <a:p>
            <a:pPr lvl="0" algn="l" rtl="0">
              <a:spcBef>
                <a:spcPts val="0"/>
              </a:spcBef>
              <a:spcAft>
                <a:spcPts val="0"/>
              </a:spcAft>
            </a:pPr>
            <a:r>
              <a:rPr lang="en-GB" sz="1600" b="0" i="0" dirty="0">
                <a:solidFill>
                  <a:srgbClr val="202124"/>
                </a:solidFill>
                <a:effectLst/>
                <a:latin typeface="Century Gothic" panose="020B0502020202020204" charset="0"/>
                <a:cs typeface="Century Gothic" panose="020B0502020202020204" charset="0"/>
              </a:rPr>
              <a:t>print(missing_counts)</a:t>
            </a:r>
            <a:endParaRPr lang="en-US" sz="1600" b="0" i="0" dirty="0">
              <a:solidFill>
                <a:srgbClr val="202124"/>
              </a:solidFill>
              <a:effectLst/>
              <a:latin typeface="Century Gothic" panose="020B0502020202020204" charset="0"/>
              <a:cs typeface="Century Gothic" panose="020B0502020202020204" charset="0"/>
            </a:endParaRPr>
          </a:p>
          <a:p>
            <a:pPr lvl="0" algn="l" rtl="0">
              <a:spcBef>
                <a:spcPts val="0"/>
              </a:spcBef>
              <a:spcAft>
                <a:spcPts val="0"/>
              </a:spcAft>
            </a:pPr>
            <a:r>
              <a:rPr lang="en-US" sz="1600" b="1" i="0" dirty="0">
                <a:solidFill>
                  <a:schemeClr val="bg1"/>
                </a:solidFill>
                <a:effectLst/>
                <a:highlight>
                  <a:srgbClr val="000000">
                    <a:alpha val="0"/>
                  </a:srgbClr>
                </a:highlight>
                <a:latin typeface="Century Gothic" panose="020B0502020202020204" charset="0"/>
                <a:cs typeface="Century Gothic" panose="020B0502020202020204" charset="0"/>
              </a:rPr>
              <a:t> </a:t>
            </a:r>
          </a:p>
          <a:p>
            <a:pPr lvl="0" algn="l" rtl="0">
              <a:spcBef>
                <a:spcPts val="0"/>
              </a:spcBef>
              <a:spcAft>
                <a:spcPts val="0"/>
              </a:spcAft>
            </a:pPr>
            <a:endParaRPr lang="en-US" sz="1600" b="1" dirty="0">
              <a:solidFill>
                <a:schemeClr val="bg1"/>
              </a:solidFill>
              <a:highlight>
                <a:srgbClr val="000000">
                  <a:alpha val="0"/>
                </a:srgbClr>
              </a:highlight>
              <a:latin typeface="Century Gothic" panose="020B0502020202020204" charset="0"/>
              <a:cs typeface="Century Gothic" panose="020B0502020202020204" charset="0"/>
            </a:endParaRPr>
          </a:p>
          <a:p>
            <a:pPr lvl="0" algn="l" rtl="0">
              <a:spcBef>
                <a:spcPts val="0"/>
              </a:spcBef>
              <a:spcAft>
                <a:spcPts val="0"/>
              </a:spcAft>
            </a:pPr>
            <a:endParaRPr lang="en-US" sz="1600" b="1" i="0" dirty="0">
              <a:solidFill>
                <a:schemeClr val="bg1"/>
              </a:solidFill>
              <a:highlight>
                <a:srgbClr val="000000">
                  <a:alpha val="0"/>
                </a:srgbClr>
              </a:highlight>
              <a:latin typeface="Century Gothic" panose="020B0502020202020204" charset="0"/>
              <a:cs typeface="Century Gothic" panose="020B0502020202020204" charset="0"/>
            </a:endParaRPr>
          </a:p>
          <a:p>
            <a:pPr lvl="0" algn="l" rtl="0">
              <a:spcBef>
                <a:spcPts val="0"/>
              </a:spcBef>
              <a:spcAft>
                <a:spcPts val="0"/>
              </a:spcAft>
            </a:pPr>
            <a:endParaRPr lang="en-US" sz="1600" dirty="0">
              <a:solidFill>
                <a:schemeClr val="bg1"/>
              </a:solidFill>
              <a:latin typeface="Century Gothic" panose="020B0502020202020204" charset="0"/>
              <a:cs typeface="Century Gothic" panose="020B0502020202020204" charset="0"/>
            </a:endParaRPr>
          </a:p>
          <a:p>
            <a:pPr marL="285750" lvl="0" indent="-285750" algn="l" rtl="0">
              <a:spcBef>
                <a:spcPts val="0"/>
              </a:spcBef>
              <a:spcAft>
                <a:spcPts val="0"/>
              </a:spcAft>
              <a:buFont typeface="Wingdings" panose="05000000000000000000" charset="0"/>
              <a:buChar char="o"/>
            </a:pPr>
            <a:endParaRPr lang="en-US" sz="1600" b="0" i="0" dirty="0">
              <a:solidFill>
                <a:srgbClr val="202124"/>
              </a:solidFill>
              <a:effectLst/>
              <a:latin typeface="Century Gothic" panose="020B0502020202020204" charset="0"/>
              <a:cs typeface="Century Gothic" panose="020B0502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228600" y="123589"/>
            <a:ext cx="10515600" cy="643890"/>
          </a:xfrm>
          <a:prstGeom prst="rect">
            <a:avLst/>
          </a:prstGeom>
          <a:noFill/>
          <a:ln>
            <a:noFill/>
          </a:ln>
        </p:spPr>
        <p:txBody>
          <a:bodyPr spcFirstLastPara="1" wrap="square" lIns="91400" tIns="45675" rIns="91400" bIns="45675" anchor="ctr" anchorCtr="0">
            <a:spAutoFit/>
          </a:bodyPr>
          <a:lstStyle/>
          <a:p>
            <a:pPr marL="0" lvl="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Detection of Outliers</a:t>
            </a:r>
            <a:endParaRPr lang="en-IN" sz="4000" b="1" dirty="0">
              <a:solidFill>
                <a:srgbClr val="0070C0"/>
              </a:solidFill>
              <a:effectLst/>
              <a:latin typeface="Century Gothic" panose="020B0502020202020204" charset="0"/>
              <a:ea typeface="Times New Roman" panose="02020603050405020304"/>
              <a:cs typeface="Century Gothic" panose="020B0502020202020204" charset="0"/>
            </a:endParaRPr>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96" name="Google Shape;296;p28"/>
          <p:cNvSpPr txBox="1"/>
          <p:nvPr/>
        </p:nvSpPr>
        <p:spPr>
          <a:xfrm>
            <a:off x="5257800" y="4152900"/>
            <a:ext cx="6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97" name="Google Shape;297;p28"/>
          <p:cNvSpPr txBox="1"/>
          <p:nvPr/>
        </p:nvSpPr>
        <p:spPr>
          <a:xfrm>
            <a:off x="1009650" y="1136649"/>
            <a:ext cx="10687050" cy="412115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effectLst/>
                <a:latin typeface="Times New Roman" panose="02020603050405020304" charset="0"/>
                <a:cs typeface="Times New Roman" panose="02020603050405020304" charset="0"/>
              </a:rPr>
              <a:t>1.</a:t>
            </a:r>
            <a:endParaRPr lang="en-US" dirty="0">
              <a:solidFill>
                <a:schemeClr val="bg1"/>
              </a:solidFill>
              <a:latin typeface="Century Gothic" panose="020B0502020202020204" charset="0"/>
              <a:cs typeface="Century Gothic" panose="020B0502020202020204" charset="0"/>
            </a:endParaRPr>
          </a:p>
          <a:p>
            <a:pPr lvl="0" algn="l" rtl="0">
              <a:spcBef>
                <a:spcPts val="0"/>
              </a:spcBef>
              <a:spcAft>
                <a:spcPts val="0"/>
              </a:spcAft>
            </a:pPr>
            <a:endParaRPr lang="en-US" sz="1600" b="0" i="0" dirty="0">
              <a:solidFill>
                <a:schemeClr val="bg1"/>
              </a:solidFill>
              <a:effectLst/>
              <a:latin typeface="Century Gothic" panose="020B0502020202020204" charset="0"/>
              <a:cs typeface="Century Gothic" panose="020B0502020202020204" charset="0"/>
            </a:endParaRPr>
          </a:p>
          <a:p>
            <a:pPr lvl="0" algn="l" rtl="0">
              <a:spcBef>
                <a:spcPts val="0"/>
              </a:spcBef>
              <a:spcAft>
                <a:spcPts val="0"/>
              </a:spcAft>
            </a:pPr>
            <a:r>
              <a:rPr lang="en-GB" b="1" dirty="0">
                <a:solidFill>
                  <a:srgbClr val="202124"/>
                </a:solidFill>
                <a:highlight>
                  <a:srgbClr val="000000">
                    <a:alpha val="0"/>
                  </a:srgbClr>
                </a:highlight>
                <a:latin typeface="Century Gothic" panose="020B0502020202020204" charset="0"/>
                <a:cs typeface="Century Gothic" panose="020B0502020202020204" charset="0"/>
              </a:rPr>
              <a:t>Using IQR Method – Detected the outliers</a:t>
            </a:r>
            <a:endParaRPr lang="en-US" b="1" i="0" dirty="0">
              <a:solidFill>
                <a:schemeClr val="bg1"/>
              </a:solidFill>
              <a:effectLst/>
              <a:highlight>
                <a:srgbClr val="000000">
                  <a:alpha val="0"/>
                </a:srgbClr>
              </a:highlight>
              <a:latin typeface="Century Gothic" panose="020B0502020202020204" charset="0"/>
              <a:cs typeface="Century Gothic" panose="020B0502020202020204" charset="0"/>
            </a:endParaRPr>
          </a:p>
          <a:p>
            <a:pPr lvl="0" algn="l" rtl="0">
              <a:spcBef>
                <a:spcPts val="0"/>
              </a:spcBef>
              <a:spcAft>
                <a:spcPts val="0"/>
              </a:spcAft>
            </a:pPr>
            <a:endParaRPr lang="en-US" sz="1600" b="1" dirty="0">
              <a:solidFill>
                <a:schemeClr val="bg1"/>
              </a:solidFill>
              <a:highlight>
                <a:srgbClr val="000000">
                  <a:alpha val="0"/>
                </a:srgbClr>
              </a:highlight>
              <a:latin typeface="Century Gothic" panose="020B0502020202020204" charset="0"/>
              <a:cs typeface="Century Gothic" panose="020B0502020202020204" charset="0"/>
            </a:endParaRPr>
          </a:p>
          <a:p>
            <a:pPr lvl="0" algn="l" rtl="0">
              <a:spcBef>
                <a:spcPts val="0"/>
              </a:spcBef>
              <a:spcAft>
                <a:spcPts val="0"/>
              </a:spcAft>
            </a:pPr>
            <a:endParaRPr lang="en-US" sz="1600" b="1" i="0" dirty="0">
              <a:solidFill>
                <a:schemeClr val="bg1"/>
              </a:solidFill>
              <a:highlight>
                <a:srgbClr val="000000">
                  <a:alpha val="0"/>
                </a:srgbClr>
              </a:highlight>
              <a:latin typeface="Century Gothic" panose="020B0502020202020204" charset="0"/>
              <a:cs typeface="Century Gothic" panose="020B0502020202020204" charset="0"/>
            </a:endParaRPr>
          </a:p>
          <a:p>
            <a:pPr lvl="0" algn="l" rtl="0">
              <a:spcBef>
                <a:spcPts val="0"/>
              </a:spcBef>
              <a:spcAft>
                <a:spcPts val="0"/>
              </a:spcAft>
            </a:pPr>
            <a:endParaRPr lang="en-IN" sz="2500" b="1" i="0" dirty="0">
              <a:solidFill>
                <a:srgbClr val="0070C0"/>
              </a:solidFill>
              <a:latin typeface="Century Gothic" panose="020B0502020202020204" charset="0"/>
              <a:cs typeface="Century Gothic" panose="020B0502020202020204" charset="0"/>
              <a:sym typeface="Times New Roman" panose="02020603050405020304"/>
            </a:endParaRPr>
          </a:p>
          <a:p>
            <a:pPr lvl="0" algn="l" rtl="0">
              <a:spcBef>
                <a:spcPts val="0"/>
              </a:spcBef>
              <a:spcAft>
                <a:spcPts val="0"/>
              </a:spcAft>
            </a:pPr>
            <a:endParaRPr lang="en-IN" sz="2500" b="1" dirty="0">
              <a:solidFill>
                <a:srgbClr val="0070C0"/>
              </a:solidFill>
              <a:latin typeface="Century Gothic" panose="020B0502020202020204" charset="0"/>
              <a:cs typeface="Century Gothic" panose="020B0502020202020204" charset="0"/>
              <a:sym typeface="Times New Roman" panose="02020603050405020304"/>
            </a:endParaRPr>
          </a:p>
          <a:p>
            <a:pPr lvl="0" algn="l" rtl="0">
              <a:spcBef>
                <a:spcPts val="0"/>
              </a:spcBef>
              <a:spcAft>
                <a:spcPts val="0"/>
              </a:spcAft>
            </a:pPr>
            <a:r>
              <a:rPr lang="en-IN" sz="2500" b="1" i="0" dirty="0">
                <a:solidFill>
                  <a:srgbClr val="0070C0"/>
                </a:solidFill>
                <a:latin typeface="Century Gothic" panose="020B0502020202020204" charset="0"/>
                <a:cs typeface="Century Gothic" panose="020B0502020202020204" charset="0"/>
                <a:sym typeface="Times New Roman" panose="02020603050405020304"/>
              </a:rPr>
              <a:t>Outliers Handling</a:t>
            </a:r>
          </a:p>
          <a:p>
            <a:pPr lvl="0" algn="l" rtl="0">
              <a:spcBef>
                <a:spcPts val="0"/>
              </a:spcBef>
              <a:spcAft>
                <a:spcPts val="0"/>
              </a:spcAft>
            </a:pPr>
            <a:endParaRPr lang="en-IN" sz="2500" b="1" dirty="0">
              <a:solidFill>
                <a:srgbClr val="0070C0"/>
              </a:solidFill>
              <a:effectLst/>
              <a:latin typeface="Century Gothic" panose="020B0502020202020204" charset="0"/>
              <a:cs typeface="Century Gothic" panose="020B0502020202020204" charset="0"/>
              <a:sym typeface="Times New Roman" panose="02020603050405020304"/>
            </a:endParaRPr>
          </a:p>
          <a:p>
            <a:pPr lvl="0" algn="l" rtl="0">
              <a:spcBef>
                <a:spcPts val="0"/>
              </a:spcBef>
              <a:spcAft>
                <a:spcPts val="0"/>
              </a:spcAft>
            </a:pPr>
            <a:r>
              <a:rPr lang="en-GB" b="1" dirty="0">
                <a:solidFill>
                  <a:srgbClr val="202124"/>
                </a:solidFill>
                <a:highlight>
                  <a:srgbClr val="000000">
                    <a:alpha val="0"/>
                  </a:srgbClr>
                </a:highlight>
                <a:latin typeface="Century Gothic" panose="020B0502020202020204" charset="0"/>
                <a:cs typeface="Century Gothic" panose="020B0502020202020204" charset="0"/>
              </a:rPr>
              <a:t>Using IQR Method – Removed the outliers</a:t>
            </a:r>
          </a:p>
          <a:p>
            <a:pPr lvl="0" algn="l" rtl="0">
              <a:spcBef>
                <a:spcPts val="0"/>
              </a:spcBef>
              <a:spcAft>
                <a:spcPts val="0"/>
              </a:spcAft>
            </a:pPr>
            <a:endParaRPr lang="en-GB" b="1" i="0" dirty="0">
              <a:solidFill>
                <a:srgbClr val="202124"/>
              </a:solidFill>
              <a:effectLst/>
              <a:highlight>
                <a:srgbClr val="000000">
                  <a:alpha val="0"/>
                </a:srgbClr>
              </a:highlight>
              <a:latin typeface="Century Gothic" panose="020B0502020202020204" charset="0"/>
              <a:cs typeface="Century Gothic" panose="020B0502020202020204" charset="0"/>
            </a:endParaRPr>
          </a:p>
          <a:p>
            <a:pPr lvl="0" algn="l" rtl="0">
              <a:spcBef>
                <a:spcPts val="0"/>
              </a:spcBef>
              <a:spcAft>
                <a:spcPts val="0"/>
              </a:spcAft>
            </a:pPr>
            <a:r>
              <a:rPr lang="en-GB" b="1" i="0" dirty="0">
                <a:solidFill>
                  <a:srgbClr val="202124"/>
                </a:solidFill>
                <a:effectLst/>
                <a:latin typeface="Century Gothic" panose="020B0502020202020204" charset="0"/>
                <a:cs typeface="Century Gothic" panose="020B0502020202020204" charset="0"/>
              </a:rPr>
              <a:t>Created a new DataFrame without outliers</a:t>
            </a:r>
            <a:endParaRPr lang="en-US" b="1" i="0" dirty="0">
              <a:solidFill>
                <a:srgbClr val="202124"/>
              </a:solidFill>
              <a:effectLst/>
              <a:latin typeface="Century Gothic" panose="020B0502020202020204" charset="0"/>
              <a:cs typeface="Century Gothic" panose="020B0502020202020204" charset="0"/>
            </a:endParaRPr>
          </a:p>
        </p:txBody>
      </p:sp>
    </p:spTree>
    <p:extLst>
      <p:ext uri="{BB962C8B-B14F-4D97-AF65-F5344CB8AC3E}">
        <p14:creationId xmlns:p14="http://schemas.microsoft.com/office/powerpoint/2010/main" val="1415046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228600" y="123589"/>
            <a:ext cx="10515600" cy="643890"/>
          </a:xfrm>
          <a:prstGeom prst="rect">
            <a:avLst/>
          </a:prstGeom>
          <a:noFill/>
          <a:ln>
            <a:noFill/>
          </a:ln>
        </p:spPr>
        <p:txBody>
          <a:bodyPr spcFirstLastPara="1" wrap="square" lIns="91400" tIns="45675" rIns="91400" bIns="45675" anchor="ctr" anchorCtr="0">
            <a:spAutoFit/>
          </a:bodyPr>
          <a:lstStyle/>
          <a:p>
            <a:pPr marL="0" lvl="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Auto-EDA Libraries</a:t>
            </a:r>
            <a:endParaRPr lang="en-IN" sz="4000" b="1" dirty="0">
              <a:solidFill>
                <a:srgbClr val="0070C0"/>
              </a:solidFill>
              <a:effectLst/>
              <a:latin typeface="Century Gothic" panose="020B0502020202020204" charset="0"/>
              <a:ea typeface="Times New Roman" panose="02020603050405020304"/>
              <a:cs typeface="Century Gothic" panose="020B0502020202020204" charset="0"/>
            </a:endParaRPr>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96" name="Google Shape;296;p28"/>
          <p:cNvSpPr txBox="1"/>
          <p:nvPr/>
        </p:nvSpPr>
        <p:spPr>
          <a:xfrm>
            <a:off x="5257800" y="4152900"/>
            <a:ext cx="6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97" name="Google Shape;297;p28"/>
          <p:cNvSpPr txBox="1"/>
          <p:nvPr/>
        </p:nvSpPr>
        <p:spPr>
          <a:xfrm>
            <a:off x="1009650" y="1136649"/>
            <a:ext cx="10687050" cy="412115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effectLst/>
                <a:latin typeface="Times New Roman" panose="02020603050405020304" charset="0"/>
                <a:cs typeface="Times New Roman" panose="02020603050405020304" charset="0"/>
              </a:rPr>
              <a:t>1</a:t>
            </a:r>
          </a:p>
          <a:p>
            <a:pPr marL="0" lvl="0" indent="0" algn="l" rtl="0">
              <a:spcBef>
                <a:spcPts val="0"/>
              </a:spcBef>
              <a:spcAft>
                <a:spcPts val="0"/>
              </a:spcAft>
              <a:buNone/>
            </a:pPr>
            <a:r>
              <a:rPr lang="en-US" b="1" dirty="0">
                <a:solidFill>
                  <a:schemeClr val="bg1"/>
                </a:solidFill>
                <a:latin typeface="Times New Roman" panose="02020603050405020304" charset="0"/>
                <a:cs typeface="Times New Roman" panose="02020603050405020304" charset="0"/>
              </a:rPr>
              <a:t>Created visualizations and dashboards using the below Auto-EDA libraries.</a:t>
            </a:r>
          </a:p>
          <a:p>
            <a:pPr marL="0" lvl="0" indent="0" algn="l" rtl="0">
              <a:spcBef>
                <a:spcPts val="0"/>
              </a:spcBef>
              <a:spcAft>
                <a:spcPts val="0"/>
              </a:spcAft>
              <a:buNone/>
            </a:pPr>
            <a:r>
              <a:rPr lang="en-US" b="1" dirty="0">
                <a:solidFill>
                  <a:schemeClr val="bg1"/>
                </a:solidFill>
                <a:latin typeface="Times New Roman" panose="02020603050405020304" charset="0"/>
                <a:cs typeface="Times New Roman" panose="02020603050405020304" charset="0"/>
              </a:rPr>
              <a:t> </a:t>
            </a:r>
            <a:endParaRPr lang="en-US" dirty="0">
              <a:solidFill>
                <a:schemeClr val="bg1"/>
              </a:solidFill>
              <a:latin typeface="Century Gothic" panose="020B0502020202020204" charset="0"/>
              <a:cs typeface="Century Gothic" panose="020B0502020202020204" charset="0"/>
            </a:endParaRPr>
          </a:p>
          <a:p>
            <a:pPr marL="285750" lvl="0" indent="-285750" algn="l" rtl="0">
              <a:lnSpc>
                <a:spcPct val="150000"/>
              </a:lnSpc>
              <a:spcBef>
                <a:spcPts val="0"/>
              </a:spcBef>
              <a:spcAft>
                <a:spcPts val="0"/>
              </a:spcAft>
              <a:buFont typeface="Wingdings" panose="05000000000000000000" pitchFamily="2" charset="2"/>
              <a:buChar char="§"/>
            </a:pPr>
            <a:r>
              <a:rPr lang="en-US" sz="1600" dirty="0">
                <a:solidFill>
                  <a:schemeClr val="bg1"/>
                </a:solidFill>
                <a:latin typeface="Century Gothic" panose="020B0502020202020204" charset="0"/>
                <a:cs typeface="Century Gothic" panose="020B0502020202020204" charset="0"/>
              </a:rPr>
              <a:t>s</a:t>
            </a:r>
            <a:r>
              <a:rPr lang="en-US" sz="1600" b="0" i="0" dirty="0">
                <a:solidFill>
                  <a:schemeClr val="bg1"/>
                </a:solidFill>
                <a:effectLst/>
                <a:latin typeface="Century Gothic" panose="020B0502020202020204" charset="0"/>
                <a:cs typeface="Century Gothic" panose="020B0502020202020204" charset="0"/>
              </a:rPr>
              <a:t>weetviz</a:t>
            </a:r>
          </a:p>
          <a:p>
            <a:pPr marL="285750" lvl="0" indent="-285750" algn="l" rtl="0">
              <a:lnSpc>
                <a:spcPct val="150000"/>
              </a:lnSpc>
              <a:spcBef>
                <a:spcPts val="0"/>
              </a:spcBef>
              <a:spcAft>
                <a:spcPts val="0"/>
              </a:spcAft>
              <a:buFont typeface="Wingdings" panose="05000000000000000000" pitchFamily="2" charset="2"/>
              <a:buChar char="§"/>
            </a:pPr>
            <a:r>
              <a:rPr lang="en-US" sz="1600" dirty="0">
                <a:solidFill>
                  <a:schemeClr val="bg1"/>
                </a:solidFill>
                <a:latin typeface="Century Gothic" panose="020B0502020202020204" charset="0"/>
                <a:cs typeface="Century Gothic" panose="020B0502020202020204" charset="0"/>
              </a:rPr>
              <a:t>autoviz</a:t>
            </a:r>
          </a:p>
          <a:p>
            <a:pPr marL="285750" lvl="0" indent="-285750" algn="l" rtl="0">
              <a:lnSpc>
                <a:spcPct val="150000"/>
              </a:lnSpc>
              <a:spcBef>
                <a:spcPts val="0"/>
              </a:spcBef>
              <a:spcAft>
                <a:spcPts val="0"/>
              </a:spcAft>
              <a:buFont typeface="Wingdings" panose="05000000000000000000" pitchFamily="2" charset="2"/>
              <a:buChar char="§"/>
            </a:pPr>
            <a:r>
              <a:rPr lang="en-US" sz="1600" dirty="0">
                <a:solidFill>
                  <a:schemeClr val="bg1"/>
                </a:solidFill>
                <a:latin typeface="Century Gothic" panose="020B0502020202020204" charset="0"/>
                <a:cs typeface="Century Gothic" panose="020B0502020202020204" charset="0"/>
              </a:rPr>
              <a:t>pandas-profiling</a:t>
            </a:r>
          </a:p>
          <a:p>
            <a:pPr marL="285750" lvl="0" indent="-285750" algn="l" rtl="0">
              <a:lnSpc>
                <a:spcPct val="150000"/>
              </a:lnSpc>
              <a:spcBef>
                <a:spcPts val="0"/>
              </a:spcBef>
              <a:spcAft>
                <a:spcPts val="0"/>
              </a:spcAft>
              <a:buFont typeface="Wingdings" panose="05000000000000000000" pitchFamily="2" charset="2"/>
              <a:buChar char="§"/>
            </a:pPr>
            <a:r>
              <a:rPr lang="en-US" sz="1600" b="0" i="0" dirty="0">
                <a:solidFill>
                  <a:schemeClr val="bg1"/>
                </a:solidFill>
                <a:effectLst/>
                <a:latin typeface="Century Gothic" panose="020B0502020202020204" charset="0"/>
                <a:cs typeface="Century Gothic" panose="020B0502020202020204" charset="0"/>
              </a:rPr>
              <a:t>Dtale</a:t>
            </a:r>
          </a:p>
          <a:p>
            <a:pPr marL="285750" lvl="0" indent="-285750" algn="l" rtl="0">
              <a:lnSpc>
                <a:spcPct val="150000"/>
              </a:lnSpc>
              <a:spcBef>
                <a:spcPts val="0"/>
              </a:spcBef>
              <a:spcAft>
                <a:spcPts val="0"/>
              </a:spcAft>
              <a:buFont typeface="Wingdings" panose="05000000000000000000" pitchFamily="2" charset="2"/>
              <a:buChar char="§"/>
            </a:pPr>
            <a:r>
              <a:rPr lang="en-US" sz="1600" dirty="0">
                <a:solidFill>
                  <a:schemeClr val="bg1"/>
                </a:solidFill>
                <a:latin typeface="Century Gothic" panose="020B0502020202020204" charset="0"/>
                <a:cs typeface="Century Gothic" panose="020B0502020202020204" charset="0"/>
              </a:rPr>
              <a:t>Dataprep</a:t>
            </a:r>
            <a:endParaRPr lang="en-US" sz="1600" b="0" i="0" dirty="0">
              <a:solidFill>
                <a:schemeClr val="bg1"/>
              </a:solidFill>
              <a:effectLst/>
              <a:latin typeface="Century Gothic" panose="020B0502020202020204" charset="0"/>
              <a:cs typeface="Century Gothic" panose="020B0502020202020204" charset="0"/>
            </a:endParaRPr>
          </a:p>
          <a:p>
            <a:pPr lvl="0" algn="l" rtl="0">
              <a:spcBef>
                <a:spcPts val="0"/>
              </a:spcBef>
              <a:spcAft>
                <a:spcPts val="0"/>
              </a:spcAft>
            </a:pPr>
            <a:endParaRPr lang="en-US" b="1" i="0" dirty="0">
              <a:solidFill>
                <a:srgbClr val="202124"/>
              </a:solidFill>
              <a:effectLst/>
              <a:latin typeface="Century Gothic" panose="020B0502020202020204" charset="0"/>
              <a:cs typeface="Century Gothic" panose="020B0502020202020204" charset="0"/>
            </a:endParaRPr>
          </a:p>
        </p:txBody>
      </p:sp>
    </p:spTree>
    <p:extLst>
      <p:ext uri="{BB962C8B-B14F-4D97-AF65-F5344CB8AC3E}">
        <p14:creationId xmlns:p14="http://schemas.microsoft.com/office/powerpoint/2010/main" val="419054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23589"/>
            <a:ext cx="10515600" cy="643890"/>
          </a:xfrm>
          <a:prstGeom prst="rect">
            <a:avLst/>
          </a:prstGeom>
          <a:noFill/>
          <a:ln>
            <a:noFill/>
          </a:ln>
        </p:spPr>
        <p:txBody>
          <a:bodyPr spcFirstLastPara="1" wrap="square" lIns="91400" tIns="45675" rIns="91400" bIns="45675" anchor="ctr" anchorCtr="0">
            <a:spAutoFit/>
          </a:bodyPr>
          <a:lstStyle/>
          <a:p>
            <a:pPr marL="0" lvl="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Data Visualization in Power Bi</a:t>
            </a:r>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p:txBody>
      </p:sp>
      <p:pic>
        <p:nvPicPr>
          <p:cNvPr id="6" name="Picture 5">
            <a:extLst>
              <a:ext uri="{FF2B5EF4-FFF2-40B4-BE49-F238E27FC236}">
                <a16:creationId xmlns:a16="http://schemas.microsoft.com/office/drawing/2014/main" id="{BFEE99BB-94FB-02DD-4182-631E6311A7F0}"/>
              </a:ext>
            </a:extLst>
          </p:cNvPr>
          <p:cNvPicPr>
            <a:picLocks noChangeAspect="1"/>
          </p:cNvPicPr>
          <p:nvPr/>
        </p:nvPicPr>
        <p:blipFill>
          <a:blip r:embed="rId4"/>
          <a:stretch>
            <a:fillRect/>
          </a:stretch>
        </p:blipFill>
        <p:spPr>
          <a:xfrm>
            <a:off x="433387" y="767479"/>
            <a:ext cx="11339513" cy="58857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38004"/>
            <a:ext cx="10515600" cy="643890"/>
          </a:xfrm>
          <a:prstGeom prst="rect">
            <a:avLst/>
          </a:prstGeom>
          <a:noFill/>
          <a:ln>
            <a:noFill/>
          </a:ln>
        </p:spPr>
        <p:txBody>
          <a:bodyPr spcFirstLastPara="1" wrap="square" lIns="91425" tIns="45675" rIns="91425" bIns="45675" anchor="ctr" anchorCtr="0">
            <a:spAutoFit/>
          </a:bodyPr>
          <a:lstStyle/>
          <a:p>
            <a:pPr marL="0" lvl="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latin typeface="Century Gothic" panose="020B0502020202020204" charset="0"/>
                <a:ea typeface="Times New Roman" panose="02020603050405020304"/>
                <a:cs typeface="Century Gothic" panose="020B0502020202020204" charset="0"/>
                <a:sym typeface="Times New Roman" panose="02020603050405020304"/>
              </a:rPr>
              <a:t>Project Leadership</a:t>
            </a: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7" name="Google Shape;117;p4"/>
          <p:cNvPicPr preferRelativeResize="0"/>
          <p:nvPr/>
        </p:nvPicPr>
        <p:blipFill rotWithShape="1">
          <a:blip r:embed="rId4"/>
          <a:srcRect/>
          <a:stretch>
            <a:fill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b="1" i="0" u="none" strike="noStrike" cap="none" dirty="0">
                <a:solidFill>
                  <a:srgbClr val="000000"/>
                </a:solidFill>
                <a:latin typeface="Century Gothic" panose="020B0502020202020204" charset="0"/>
                <a:ea typeface="Times New Roman" panose="02020603050405020304"/>
                <a:cs typeface="Century Gothic" panose="020B0502020202020204" charset="0"/>
                <a:sym typeface="Times New Roman" panose="02020603050405020304"/>
              </a:rPr>
              <a:t>Sharat Manikonda</a:t>
            </a:r>
            <a:endParaRPr b="1" i="0" u="none" strike="noStrike" cap="none" dirty="0">
              <a:solidFill>
                <a:srgbClr val="000000"/>
              </a:solidFill>
              <a:latin typeface="Century Gothic" panose="020B0502020202020204" charset="0"/>
              <a:ea typeface="Times New Roman" panose="02020603050405020304"/>
              <a:cs typeface="Century Gothic" panose="020B0502020202020204" charset="0"/>
              <a:sym typeface="Times New Roman" panose="02020603050405020304"/>
            </a:endParaRPr>
          </a:p>
          <a:p>
            <a:pPr marL="0" marR="0" lvl="0" indent="0" algn="l" rtl="0">
              <a:lnSpc>
                <a:spcPct val="100000"/>
              </a:lnSpc>
              <a:spcBef>
                <a:spcPts val="0"/>
              </a:spcBef>
              <a:spcAft>
                <a:spcPts val="0"/>
              </a:spcAft>
              <a:buNone/>
            </a:pPr>
            <a:r>
              <a:rPr lang="en-US" b="0" i="0" u="none" strike="noStrike" cap="none" dirty="0">
                <a:solidFill>
                  <a:srgbClr val="000000"/>
                </a:solidFill>
                <a:latin typeface="Century Gothic" panose="020B0502020202020204" charset="0"/>
                <a:ea typeface="Times New Roman" panose="02020603050405020304"/>
                <a:cs typeface="Century Gothic" panose="020B0502020202020204" charset="0"/>
                <a:sym typeface="Times New Roman" panose="02020603050405020304"/>
              </a:rPr>
              <a:t>Director at </a:t>
            </a:r>
            <a:r>
              <a:rPr lang="en-US" b="0" i="0" u="none" strike="noStrike" cap="none" dirty="0" err="1">
                <a:solidFill>
                  <a:srgbClr val="000000"/>
                </a:solidFill>
                <a:latin typeface="Century Gothic" panose="020B0502020202020204" charset="0"/>
                <a:ea typeface="Times New Roman" panose="02020603050405020304"/>
                <a:cs typeface="Century Gothic" panose="020B0502020202020204" charset="0"/>
                <a:sym typeface="Times New Roman" panose="02020603050405020304"/>
              </a:rPr>
              <a:t>Innodatatics</a:t>
            </a:r>
            <a:r>
              <a:rPr lang="en-US" b="0" i="0" u="none" strike="noStrike" cap="none" dirty="0">
                <a:solidFill>
                  <a:srgbClr val="000000"/>
                </a:solidFill>
                <a:latin typeface="Century Gothic" panose="020B0502020202020204" charset="0"/>
                <a:ea typeface="Times New Roman" panose="02020603050405020304"/>
                <a:cs typeface="Century Gothic" panose="020B0502020202020204" charset="0"/>
                <a:sym typeface="Times New Roman" panose="02020603050405020304"/>
              </a:rPr>
              <a:t> and Sponsor</a:t>
            </a:r>
            <a:endParaRPr b="1" i="0" u="none" strike="noStrike" cap="none" dirty="0">
              <a:solidFill>
                <a:srgbClr val="000000"/>
              </a:solidFill>
              <a:latin typeface="Century Gothic" panose="020B0502020202020204" charset="0"/>
              <a:ea typeface="Times New Roman" panose="02020603050405020304"/>
              <a:cs typeface="Century Gothic" panose="020B0502020202020204" charset="0"/>
              <a:sym typeface="Times New Roman" panose="02020603050405020304"/>
            </a:endParaRPr>
          </a:p>
          <a:p>
            <a:pPr marL="0" marR="0" lvl="0" indent="0" algn="l" rtl="0">
              <a:lnSpc>
                <a:spcPct val="100000"/>
              </a:lnSpc>
              <a:spcBef>
                <a:spcPts val="0"/>
              </a:spcBef>
              <a:spcAft>
                <a:spcPts val="0"/>
              </a:spcAft>
              <a:buNone/>
            </a:pPr>
            <a:r>
              <a:rPr lang="en-US" sz="1200" b="1" i="0" u="sng" strike="noStrike" cap="none" dirty="0">
                <a:solidFill>
                  <a:srgbClr val="2E75B5"/>
                </a:solidFill>
                <a:latin typeface="Century Gothic" panose="020B0502020202020204" charset="0"/>
                <a:ea typeface="Times New Roman" panose="02020603050405020304"/>
                <a:cs typeface="Century Gothic" panose="020B0502020202020204" charset="0"/>
                <a:sym typeface="Times New Roman" panose="02020603050405020304"/>
                <a:hlinkClick r:id="rId5"/>
              </a:rPr>
              <a:t>linkedin.com/in/</a:t>
            </a:r>
            <a:r>
              <a:rPr lang="en-US" sz="1200" b="1" i="0" u="sng" strike="noStrike" cap="none" dirty="0" err="1">
                <a:solidFill>
                  <a:srgbClr val="2E75B5"/>
                </a:solidFill>
                <a:latin typeface="Century Gothic" panose="020B0502020202020204" charset="0"/>
                <a:ea typeface="Times New Roman" panose="02020603050405020304"/>
                <a:cs typeface="Century Gothic" panose="020B0502020202020204" charset="0"/>
                <a:sym typeface="Times New Roman" panose="02020603050405020304"/>
                <a:hlinkClick r:id="rId5"/>
              </a:rPr>
              <a:t>sharat-chandra</a:t>
            </a:r>
            <a:endParaRPr lang="en-US" sz="1200" b="1" i="0" u="sng" strike="noStrike" cap="none" dirty="0">
              <a:solidFill>
                <a:srgbClr val="2E75B5"/>
              </a:solidFill>
              <a:latin typeface="Century Gothic" panose="020B0502020202020204" charset="0"/>
              <a:ea typeface="Times New Roman" panose="02020603050405020304"/>
              <a:cs typeface="Century Gothic" panose="020B0502020202020204" charset="0"/>
              <a:sym typeface="Times New Roman" panose="02020603050405020304"/>
              <a:hlinkClick r:id="rId5"/>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23589"/>
            <a:ext cx="10515600" cy="643890"/>
          </a:xfrm>
          <a:prstGeom prst="rect">
            <a:avLst/>
          </a:prstGeom>
          <a:noFill/>
          <a:ln>
            <a:noFill/>
          </a:ln>
        </p:spPr>
        <p:txBody>
          <a:bodyPr spcFirstLastPara="1" wrap="square" lIns="91400" tIns="45675" rIns="91400" bIns="45675" anchor="ctr" anchorCtr="0">
            <a:spAutoFit/>
          </a:bodyPr>
          <a:lstStyle/>
          <a:p>
            <a:pPr marL="0" lvl="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Data Visualization in Power Bi</a:t>
            </a:r>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p:txBody>
      </p:sp>
      <p:pic>
        <p:nvPicPr>
          <p:cNvPr id="5" name="Picture 4">
            <a:extLst>
              <a:ext uri="{FF2B5EF4-FFF2-40B4-BE49-F238E27FC236}">
                <a16:creationId xmlns:a16="http://schemas.microsoft.com/office/drawing/2014/main" id="{C48404B3-C1A8-6729-204C-E1185E3331D8}"/>
              </a:ext>
            </a:extLst>
          </p:cNvPr>
          <p:cNvPicPr>
            <a:picLocks noChangeAspect="1"/>
          </p:cNvPicPr>
          <p:nvPr/>
        </p:nvPicPr>
        <p:blipFill>
          <a:blip r:embed="rId4"/>
          <a:stretch>
            <a:fillRect/>
          </a:stretch>
        </p:blipFill>
        <p:spPr>
          <a:xfrm>
            <a:off x="419100" y="767479"/>
            <a:ext cx="11353800" cy="5847633"/>
          </a:xfrm>
          <a:prstGeom prst="rect">
            <a:avLst/>
          </a:prstGeom>
        </p:spPr>
      </p:pic>
    </p:spTree>
    <p:extLst>
      <p:ext uri="{BB962C8B-B14F-4D97-AF65-F5344CB8AC3E}">
        <p14:creationId xmlns:p14="http://schemas.microsoft.com/office/powerpoint/2010/main" val="1976727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23589"/>
            <a:ext cx="10515600" cy="64389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Data Visualization in Google Looker </a:t>
            </a:r>
            <a:endParaRPr dirty="0"/>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93F3B57A-D3CF-3A41-9AFC-A54EAD56EBB2}"/>
              </a:ext>
            </a:extLst>
          </p:cNvPr>
          <p:cNvPicPr>
            <a:picLocks noChangeAspect="1"/>
          </p:cNvPicPr>
          <p:nvPr/>
        </p:nvPicPr>
        <p:blipFill>
          <a:blip r:embed="rId4"/>
          <a:stretch>
            <a:fillRect/>
          </a:stretch>
        </p:blipFill>
        <p:spPr>
          <a:xfrm>
            <a:off x="552450" y="767478"/>
            <a:ext cx="11182350" cy="609052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23589"/>
            <a:ext cx="10515600" cy="643890"/>
          </a:xfrm>
          <a:prstGeom prst="rect">
            <a:avLst/>
          </a:prstGeom>
          <a:noFill/>
          <a:ln>
            <a:noFill/>
          </a:ln>
        </p:spPr>
        <p:txBody>
          <a:bodyPr spcFirstLastPara="1" wrap="square" lIns="91400" tIns="45675" rIns="91400" bIns="45675" anchor="ctr" anchorCtr="0">
            <a:spAutoFit/>
          </a:bodyPr>
          <a:lstStyle/>
          <a:p>
            <a:pPr marL="0" lvl="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Data Visualization in Excel </a:t>
            </a:r>
            <a:endParaRPr lang="en-IN" sz="4000" b="1" dirty="0">
              <a:solidFill>
                <a:srgbClr val="0070C0"/>
              </a:solidFill>
              <a:effectLst/>
              <a:latin typeface="Century Gothic" panose="020B0502020202020204" charset="0"/>
              <a:ea typeface="Times New Roman" panose="02020603050405020304"/>
              <a:cs typeface="Century Gothic" panose="020B0502020202020204" charset="0"/>
            </a:endParaRPr>
          </a:p>
        </p:txBody>
      </p:sp>
      <p:pic>
        <p:nvPicPr>
          <p:cNvPr id="324" name="Google Shape;324;p3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graphicFrame>
        <p:nvGraphicFramePr>
          <p:cNvPr id="2" name="Chart 1">
            <a:extLst>
              <a:ext uri="{FF2B5EF4-FFF2-40B4-BE49-F238E27FC236}">
                <a16:creationId xmlns:a16="http://schemas.microsoft.com/office/drawing/2014/main" id="{805A5384-E8F0-B74A-914F-EC7E4B1655CC}"/>
              </a:ext>
            </a:extLst>
          </p:cNvPr>
          <p:cNvGraphicFramePr>
            <a:graphicFrameLocks/>
          </p:cNvGraphicFramePr>
          <p:nvPr>
            <p:extLst>
              <p:ext uri="{D42A27DB-BD31-4B8C-83A1-F6EECF244321}">
                <p14:modId xmlns:p14="http://schemas.microsoft.com/office/powerpoint/2010/main" val="1747051339"/>
              </p:ext>
            </p:extLst>
          </p:nvPr>
        </p:nvGraphicFramePr>
        <p:xfrm>
          <a:off x="127000" y="1149201"/>
          <a:ext cx="5969000" cy="42799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0099AB78-372C-11B7-A24A-4D1A61F225B1}"/>
              </a:ext>
            </a:extLst>
          </p:cNvPr>
          <p:cNvGraphicFramePr>
            <a:graphicFrameLocks/>
          </p:cNvGraphicFramePr>
          <p:nvPr>
            <p:extLst>
              <p:ext uri="{D42A27DB-BD31-4B8C-83A1-F6EECF244321}">
                <p14:modId xmlns:p14="http://schemas.microsoft.com/office/powerpoint/2010/main" val="229562649"/>
              </p:ext>
            </p:extLst>
          </p:nvPr>
        </p:nvGraphicFramePr>
        <p:xfrm>
          <a:off x="6399601" y="1245175"/>
          <a:ext cx="6362700" cy="366395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23589"/>
            <a:ext cx="10515600" cy="643890"/>
          </a:xfrm>
          <a:prstGeom prst="rect">
            <a:avLst/>
          </a:prstGeom>
          <a:noFill/>
          <a:ln>
            <a:noFill/>
          </a:ln>
        </p:spPr>
        <p:txBody>
          <a:bodyPr spcFirstLastPara="1" wrap="square" lIns="91400" tIns="45675" rIns="91400" bIns="45675" anchor="ctr" anchorCtr="0">
            <a:spAutoFit/>
          </a:bodyPr>
          <a:lstStyle/>
          <a:p>
            <a:pPr marL="0" lvl="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Data Visualization in Excel </a:t>
            </a:r>
            <a:endParaRPr lang="en-IN" sz="4000" b="1" dirty="0">
              <a:solidFill>
                <a:srgbClr val="0070C0"/>
              </a:solidFill>
              <a:effectLst/>
              <a:latin typeface="Century Gothic" panose="020B0502020202020204" charset="0"/>
              <a:ea typeface="Times New Roman" panose="02020603050405020304"/>
              <a:cs typeface="Century Gothic" panose="020B0502020202020204" charset="0"/>
            </a:endParaRPr>
          </a:p>
        </p:txBody>
      </p:sp>
      <p:pic>
        <p:nvPicPr>
          <p:cNvPr id="324" name="Google Shape;324;p3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4D86DC59-424C-9C9A-FA14-85ABDD347CFA}"/>
              </a:ext>
            </a:extLst>
          </p:cNvPr>
          <p:cNvPicPr>
            <a:picLocks noChangeAspect="1"/>
          </p:cNvPicPr>
          <p:nvPr/>
        </p:nvPicPr>
        <p:blipFill>
          <a:blip r:embed="rId4"/>
          <a:stretch>
            <a:fillRect/>
          </a:stretch>
        </p:blipFill>
        <p:spPr>
          <a:xfrm>
            <a:off x="265100" y="1226125"/>
            <a:ext cx="11639550" cy="4888925"/>
          </a:xfrm>
          <a:prstGeom prst="rect">
            <a:avLst/>
          </a:prstGeom>
        </p:spPr>
      </p:pic>
    </p:spTree>
    <p:extLst>
      <p:ext uri="{BB962C8B-B14F-4D97-AF65-F5344CB8AC3E}">
        <p14:creationId xmlns:p14="http://schemas.microsoft.com/office/powerpoint/2010/main" val="2743844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0" y="585693"/>
            <a:ext cx="10515600" cy="643890"/>
          </a:xfrm>
          <a:prstGeom prst="rect">
            <a:avLst/>
          </a:prstGeom>
          <a:noFill/>
          <a:ln>
            <a:noFill/>
          </a:ln>
        </p:spPr>
        <p:txBody>
          <a:bodyPr spcFirstLastPara="1" wrap="square" lIns="91400" tIns="45675" rIns="91400" bIns="45675" anchor="ctr" anchorCtr="0">
            <a:spAutoFit/>
          </a:bodyPr>
          <a:lstStyle/>
          <a:p>
            <a:pPr marL="0" lvl="0" algn="ctr" rtl="0">
              <a:lnSpc>
                <a:spcPct val="90000"/>
              </a:lnSpc>
              <a:spcBef>
                <a:spcPts val="0"/>
              </a:spcBef>
              <a:spcAft>
                <a:spcPts val="0"/>
              </a:spcAft>
              <a:buClr>
                <a:schemeClr val="dk1"/>
              </a:buClr>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Challenges</a:t>
            </a:r>
          </a:p>
        </p:txBody>
      </p:sp>
      <p:sp>
        <p:nvSpPr>
          <p:cNvPr id="2" name="TextBox 1"/>
          <p:cNvSpPr txBox="1"/>
          <p:nvPr/>
        </p:nvSpPr>
        <p:spPr>
          <a:xfrm>
            <a:off x="0" y="1799590"/>
            <a:ext cx="11376025"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bg1"/>
                </a:solidFill>
                <a:latin typeface="Century Gothic" panose="020B0502020202020204" charset="0"/>
                <a:cs typeface="Century Gothic" panose="020B0502020202020204" charset="0"/>
              </a:rPr>
              <a:t>I encountered challenges in effectively updating outliers and determining the lower and upper bounds within the interquartile range (IQR).</a:t>
            </a:r>
          </a:p>
          <a:p>
            <a:endParaRPr lang="en-US" dirty="0">
              <a:solidFill>
                <a:schemeClr val="bg1"/>
              </a:solidFill>
              <a:latin typeface="Century Gothic" panose="020B0502020202020204" charset="0"/>
              <a:cs typeface="Century Gothic" panose="020B0502020202020204" charset="0"/>
            </a:endParaRPr>
          </a:p>
          <a:p>
            <a:pPr marL="285750" indent="-285750">
              <a:buFont typeface="Wingdings" panose="05000000000000000000" pitchFamily="2" charset="2"/>
              <a:buChar char="§"/>
            </a:pPr>
            <a:r>
              <a:rPr lang="en-US" dirty="0">
                <a:solidFill>
                  <a:schemeClr val="bg1"/>
                </a:solidFill>
                <a:latin typeface="Century Gothic" panose="020B0502020202020204" charset="0"/>
                <a:cs typeface="Century Gothic" panose="020B0502020202020204" charset="0"/>
              </a:rPr>
              <a:t>Additionally, while I successfully replaced outliers with median values and saved the cleaned dataset, I faced a subsequent challenge when importing the cleaned data into python.</a:t>
            </a:r>
          </a:p>
          <a:p>
            <a:endParaRPr lang="en-US" dirty="0">
              <a:solidFill>
                <a:schemeClr val="bg1"/>
              </a:solidFill>
              <a:latin typeface="Century Gothic" panose="020B0502020202020204" charset="0"/>
              <a:cs typeface="Century Gothic" panose="020B0502020202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61208"/>
            <a:ext cx="10744200" cy="643890"/>
          </a:xfrm>
          <a:prstGeom prst="rect">
            <a:avLst/>
          </a:prstGeom>
          <a:noFill/>
          <a:ln>
            <a:noFill/>
          </a:ln>
        </p:spPr>
        <p:txBody>
          <a:bodyPr spcFirstLastPara="1" wrap="square" lIns="91400" tIns="45675" rIns="91400" bIns="45675" anchor="ctr" anchorCtr="0">
            <a:spAutoFit/>
          </a:bodyPr>
          <a:lstStyle/>
          <a:p>
            <a:pPr marL="0" lvl="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Queries ?  </a:t>
            </a:r>
          </a:p>
        </p:txBody>
      </p:sp>
      <p:sp>
        <p:nvSpPr>
          <p:cNvPr id="3" name="Text Box 2"/>
          <p:cNvSpPr txBox="1"/>
          <p:nvPr/>
        </p:nvSpPr>
        <p:spPr>
          <a:xfrm>
            <a:off x="4379595" y="1252129"/>
            <a:ext cx="2137409" cy="1106805"/>
          </a:xfrm>
          <a:prstGeom prst="rect">
            <a:avLst/>
          </a:prstGeom>
          <a:noFill/>
        </p:spPr>
        <p:txBody>
          <a:bodyPr wrap="square" rtlCol="0">
            <a:spAutoFit/>
          </a:bodyPr>
          <a:lstStyle/>
          <a:p>
            <a:r>
              <a:rPr lang="en-GB" altLang="en-US" sz="6600" b="1" dirty="0">
                <a:solidFill>
                  <a:schemeClr val="bg1"/>
                </a:solidFill>
                <a:latin typeface="Century Gothic" panose="020B0502020202020204" charset="0"/>
                <a:cs typeface="Century Gothic" panose="020B0502020202020204" charset="0"/>
              </a:rPr>
              <a:t>Q&amp;A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sp>
        <p:nvSpPr>
          <p:cNvPr id="3" name="Text Box 2"/>
          <p:cNvSpPr txBox="1"/>
          <p:nvPr/>
        </p:nvSpPr>
        <p:spPr>
          <a:xfrm>
            <a:off x="2993390" y="4625975"/>
            <a:ext cx="5943600" cy="1106805"/>
          </a:xfrm>
          <a:prstGeom prst="rect">
            <a:avLst/>
          </a:prstGeom>
          <a:noFill/>
        </p:spPr>
        <p:txBody>
          <a:bodyPr wrap="square" rtlCol="0">
            <a:spAutoFit/>
          </a:bodyPr>
          <a:lstStyle/>
          <a:p>
            <a:r>
              <a:rPr lang="en-GB" altLang="en-US" sz="6600" b="1">
                <a:solidFill>
                  <a:schemeClr val="bg1"/>
                </a:solidFill>
                <a:latin typeface="Century Gothic" panose="020B0502020202020204" charset="0"/>
                <a:cs typeface="Century Gothic" panose="020B050202020202020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122"/>
        <p:cNvGrpSpPr/>
        <p:nvPr/>
      </p:nvGrpSpPr>
      <p:grpSpPr>
        <a:xfrm>
          <a:off x="0" y="0"/>
          <a:ext cx="0" cy="0"/>
          <a:chOff x="0" y="0"/>
          <a:chExt cx="0" cy="0"/>
        </a:xfrm>
      </p:grpSpPr>
      <p:sp>
        <p:nvSpPr>
          <p:cNvPr id="124" name="Google Shape;124;p5"/>
          <p:cNvSpPr txBox="1"/>
          <p:nvPr/>
        </p:nvSpPr>
        <p:spPr>
          <a:xfrm>
            <a:off x="1357962" y="1567900"/>
            <a:ext cx="7995588" cy="1495425"/>
          </a:xfrm>
          <a:prstGeom prst="rect">
            <a:avLst/>
          </a:prstGeom>
          <a:noFill/>
          <a:ln>
            <a:noFill/>
          </a:ln>
        </p:spPr>
        <p:txBody>
          <a:bodyPr spcFirstLastPara="1" wrap="square" lIns="121875" tIns="60925" rIns="121875" bIns="60925" anchor="t" anchorCtr="0">
            <a:noAutofit/>
          </a:bodyPr>
          <a:lstStyle/>
          <a:p>
            <a:pPr marL="0" marR="0" lvl="0" indent="0" algn="l" rtl="0">
              <a:lnSpc>
                <a:spcPct val="100000"/>
              </a:lnSpc>
              <a:spcBef>
                <a:spcPts val="0"/>
              </a:spcBef>
              <a:spcAft>
                <a:spcPts val="0"/>
              </a:spcAft>
              <a:buNone/>
            </a:pPr>
            <a:r>
              <a:rPr lang="en-GB" altLang="en-US" sz="1700" b="1" i="0" u="none" strike="noStrike" cap="none" dirty="0">
                <a:solidFill>
                  <a:schemeClr val="bg1"/>
                </a:solidFill>
                <a:latin typeface="Cambria Math" panose="02040503050406030204" pitchFamily="18" charset="0"/>
                <a:ea typeface="Cambria Math" panose="02040503050406030204" pitchFamily="18" charset="0"/>
                <a:cs typeface="Century Gothic" panose="020B0502020202020204" charset="0"/>
                <a:sym typeface="Arial" panose="020B0604020202020204"/>
              </a:rPr>
              <a:t>Nam</a:t>
            </a:r>
            <a:r>
              <a:rPr lang="en-GB" altLang="en-US" sz="1700" b="1" dirty="0">
                <a:solidFill>
                  <a:schemeClr val="bg1"/>
                </a:solidFill>
                <a:latin typeface="Cambria Math" panose="02040503050406030204" pitchFamily="18" charset="0"/>
                <a:ea typeface="Cambria Math" panose="02040503050406030204" pitchFamily="18" charset="0"/>
                <a:cs typeface="Century Gothic" panose="020B0502020202020204" charset="0"/>
              </a:rPr>
              <a:t>e  </a:t>
            </a:r>
            <a:r>
              <a:rPr lang="en-GB" altLang="en-US" sz="1700" b="1" i="0" u="none" strike="noStrike" cap="none" dirty="0">
                <a:solidFill>
                  <a:schemeClr val="bg1"/>
                </a:solidFill>
                <a:latin typeface="Cambria Math" panose="02040503050406030204" pitchFamily="18" charset="0"/>
                <a:ea typeface="Cambria Math" panose="02040503050406030204" pitchFamily="18" charset="0"/>
                <a:cs typeface="Century Gothic" panose="020B0502020202020204" charset="0"/>
                <a:sym typeface="Arial" panose="020B0604020202020204"/>
              </a:rPr>
              <a:t>: Vidhya </a:t>
            </a:r>
            <a:r>
              <a:rPr lang="en-GB" altLang="en-US" sz="1700" b="1" i="0" u="none" strike="noStrike" cap="none" dirty="0" err="1">
                <a:solidFill>
                  <a:schemeClr val="bg1"/>
                </a:solidFill>
                <a:latin typeface="Cambria Math" panose="02040503050406030204" pitchFamily="18" charset="0"/>
                <a:ea typeface="Cambria Math" panose="02040503050406030204" pitchFamily="18" charset="0"/>
                <a:cs typeface="Century Gothic" panose="020B0502020202020204" charset="0"/>
                <a:sym typeface="Arial" panose="020B0604020202020204"/>
              </a:rPr>
              <a:t>Pounraj</a:t>
            </a:r>
            <a:r>
              <a:rPr lang="en-GB" altLang="en-US" sz="1700" b="1" i="0" u="none" strike="noStrike" cap="none" dirty="0">
                <a:solidFill>
                  <a:schemeClr val="bg1"/>
                </a:solidFill>
                <a:latin typeface="Cambria Math" panose="02040503050406030204" pitchFamily="18" charset="0"/>
                <a:ea typeface="Cambria Math" panose="02040503050406030204" pitchFamily="18" charset="0"/>
                <a:cs typeface="Century Gothic" panose="020B0502020202020204" charset="0"/>
                <a:sym typeface="Arial" panose="020B0604020202020204"/>
              </a:rPr>
              <a:t> </a:t>
            </a:r>
          </a:p>
          <a:p>
            <a:pPr marL="0" marR="0" lvl="0" algn="l" rtl="0">
              <a:lnSpc>
                <a:spcPct val="100000"/>
              </a:lnSpc>
              <a:spcBef>
                <a:spcPts val="0"/>
              </a:spcBef>
              <a:spcAft>
                <a:spcPts val="0"/>
              </a:spcAft>
              <a:buClrTx/>
              <a:buSzTx/>
              <a:buFontTx/>
              <a:buNone/>
            </a:pPr>
            <a:endParaRPr lang="en-GB" altLang="en-US" sz="1700" b="1" i="0" u="none" strike="noStrike" cap="none" dirty="0">
              <a:solidFill>
                <a:schemeClr val="bg1"/>
              </a:solidFill>
              <a:latin typeface="Cambria Math" panose="02040503050406030204" pitchFamily="18" charset="0"/>
              <a:ea typeface="Cambria Math" panose="02040503050406030204" pitchFamily="18" charset="0"/>
              <a:cs typeface="Century Gothic" panose="020B0502020202020204" charset="0"/>
              <a:sym typeface="Arial" panose="020B0604020202020204"/>
            </a:endParaRPr>
          </a:p>
          <a:p>
            <a:pPr marL="0" marR="0" lvl="0" indent="0" algn="l" rtl="0">
              <a:lnSpc>
                <a:spcPct val="100000"/>
              </a:lnSpc>
              <a:spcBef>
                <a:spcPts val="0"/>
              </a:spcBef>
              <a:spcAft>
                <a:spcPts val="0"/>
              </a:spcAft>
              <a:buNone/>
            </a:pPr>
            <a:endParaRPr lang="en-GB" altLang="en-US" sz="1700" b="1" i="0" u="none" strike="noStrike" cap="none" dirty="0">
              <a:solidFill>
                <a:schemeClr val="bg1"/>
              </a:solidFill>
              <a:latin typeface="Cambria Math" panose="02040503050406030204" pitchFamily="18" charset="0"/>
              <a:ea typeface="Cambria Math" panose="02040503050406030204" pitchFamily="18" charset="0"/>
              <a:cs typeface="Century Gothic" panose="020B0502020202020204" charset="0"/>
              <a:sym typeface="Arial" panose="020B0604020202020204"/>
            </a:endParaRPr>
          </a:p>
          <a:p>
            <a:pPr marL="0" marR="0" lvl="0" indent="0" algn="l" rtl="0">
              <a:lnSpc>
                <a:spcPct val="100000"/>
              </a:lnSpc>
              <a:spcBef>
                <a:spcPts val="0"/>
              </a:spcBef>
              <a:spcAft>
                <a:spcPts val="0"/>
              </a:spcAft>
              <a:buNone/>
            </a:pPr>
            <a:r>
              <a:rPr lang="en-GB" altLang="en-US" sz="1700" b="1" dirty="0">
                <a:solidFill>
                  <a:schemeClr val="bg1"/>
                </a:solidFill>
                <a:latin typeface="Cambria Math" panose="02040503050406030204" pitchFamily="18" charset="0"/>
                <a:ea typeface="Cambria Math" panose="02040503050406030204" pitchFamily="18" charset="0"/>
                <a:cs typeface="Century Gothic" panose="020B0502020202020204" charset="0"/>
                <a:sym typeface="Arial" panose="020B0604020202020204"/>
              </a:rPr>
              <a:t>P</a:t>
            </a:r>
            <a:r>
              <a:rPr lang="en-GB" altLang="en-US" sz="1700" b="1" i="0" u="none" strike="noStrike" cap="none" dirty="0">
                <a:solidFill>
                  <a:schemeClr val="bg1"/>
                </a:solidFill>
                <a:latin typeface="Cambria Math" panose="02040503050406030204" pitchFamily="18" charset="0"/>
                <a:ea typeface="Cambria Math" panose="02040503050406030204" pitchFamily="18" charset="0"/>
                <a:cs typeface="Century Gothic" panose="020B0502020202020204" charset="0"/>
                <a:sym typeface="Arial" panose="020B0604020202020204"/>
              </a:rPr>
              <a:t>hone : WhatsApp - (91)9840643581/+31 633678341</a:t>
            </a:r>
            <a:endParaRPr sz="1700" b="1" i="0" u="none" strike="noStrike" cap="none" dirty="0">
              <a:solidFill>
                <a:schemeClr val="bg1"/>
              </a:solidFill>
              <a:latin typeface="Cambria Math" panose="02040503050406030204" pitchFamily="18" charset="0"/>
              <a:ea typeface="Cambria Math" panose="02040503050406030204" pitchFamily="18" charset="0"/>
              <a:cs typeface="Century Gothic" panose="020B0502020202020204" charset="0"/>
              <a:sym typeface="Arial" panose="020B0604020202020204"/>
            </a:endParaRPr>
          </a:p>
          <a:p>
            <a:pPr marL="0" marR="0" lvl="0" indent="0" algn="ctr" rtl="0">
              <a:lnSpc>
                <a:spcPct val="100000"/>
              </a:lnSpc>
              <a:spcBef>
                <a:spcPts val="0"/>
              </a:spcBef>
              <a:spcAft>
                <a:spcPts val="0"/>
              </a:spcAft>
              <a:buNone/>
            </a:pPr>
            <a:endParaRPr sz="1700" b="1" i="0" u="sng" strike="noStrike" cap="none" dirty="0">
              <a:solidFill>
                <a:schemeClr val="bg1"/>
              </a:solidFill>
              <a:latin typeface="Cambria Math" panose="02040503050406030204" pitchFamily="18" charset="0"/>
              <a:ea typeface="Cambria Math" panose="02040503050406030204" pitchFamily="18" charset="0"/>
              <a:cs typeface="Arial" panose="020B0604020202020204"/>
              <a:sym typeface="Arial" panose="020B0604020202020204"/>
              <a:hlinkClick r:id="rId4">
                <a:extLst>
                  <a:ext uri="{A12FA001-AC4F-418D-AE19-62706E023703}">
                    <ahyp:hlinkClr xmlns:ahyp="http://schemas.microsoft.com/office/drawing/2018/hyperlinkcolor" val="tx"/>
                  </a:ext>
                </a:extLst>
              </a:hlinkClick>
            </a:endParaRPr>
          </a:p>
          <a:p>
            <a:pPr marL="0" marR="0" lvl="0" indent="0" algn="l" rtl="0">
              <a:lnSpc>
                <a:spcPct val="100000"/>
              </a:lnSpc>
              <a:spcBef>
                <a:spcPts val="0"/>
              </a:spcBef>
              <a:spcAft>
                <a:spcPts val="0"/>
              </a:spcAft>
              <a:buNone/>
            </a:pPr>
            <a:br>
              <a:rPr lang="en-US" sz="1700" b="1" i="0" u="none" strike="noStrike" cap="none" dirty="0">
                <a:solidFill>
                  <a:schemeClr val="bg1"/>
                </a:solidFill>
                <a:latin typeface="Cambria Math" panose="02040503050406030204" pitchFamily="18" charset="0"/>
                <a:ea typeface="Cambria Math" panose="02040503050406030204" pitchFamily="18" charset="0"/>
                <a:cs typeface="Arial" panose="020B0604020202020204"/>
                <a:sym typeface="Arial" panose="020B0604020202020204"/>
              </a:rPr>
            </a:br>
            <a:endParaRPr lang="en-US" sz="1700" b="1" i="0" u="none" strike="noStrike" cap="none" dirty="0">
              <a:solidFill>
                <a:schemeClr val="bg1"/>
              </a:solidFill>
              <a:latin typeface="Cambria Math" panose="02040503050406030204" pitchFamily="18" charset="0"/>
              <a:ea typeface="Cambria Math" panose="02040503050406030204" pitchFamily="18" charset="0"/>
              <a:cs typeface="Arial" panose="020B0604020202020204"/>
              <a:sym typeface="Arial" panose="020B0604020202020204"/>
            </a:endParaRPr>
          </a:p>
        </p:txBody>
      </p:sp>
      <p:sp>
        <p:nvSpPr>
          <p:cNvPr id="127" name="Google Shape;127;p5"/>
          <p:cNvSpPr txBox="1"/>
          <p:nvPr/>
        </p:nvSpPr>
        <p:spPr>
          <a:xfrm>
            <a:off x="3679372" y="2563850"/>
            <a:ext cx="30960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5"/>
          <p:cNvSpPr txBox="1"/>
          <p:nvPr/>
        </p:nvSpPr>
        <p:spPr>
          <a:xfrm>
            <a:off x="361407" y="5390605"/>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Google Shape;123;p5"/>
          <p:cNvSpPr txBox="1">
            <a:spLocks noGrp="1"/>
          </p:cNvSpPr>
          <p:nvPr/>
        </p:nvSpPr>
        <p:spPr>
          <a:xfrm>
            <a:off x="361015" y="181446"/>
            <a:ext cx="10515600" cy="643890"/>
          </a:xfrm>
          <a:prstGeom prst="rect">
            <a:avLst/>
          </a:prstGeom>
          <a:noFill/>
          <a:ln>
            <a:noFill/>
          </a:ln>
          <a:effectLst>
            <a:outerShdw blurRad="25400" dir="17880000">
              <a:srgbClr val="000000">
                <a:alpha val="46000"/>
              </a:srgbClr>
            </a:outerShdw>
          </a:effectLst>
        </p:spPr>
        <p:txBody>
          <a:bodyPr vert="horz" wrap="square" lIns="91425" tIns="45675" rIns="91425" bIns="45675" rtlCol="0" anchor="ctr" anchorCtr="0">
            <a:spAutoFit/>
          </a:bodyPr>
          <a:lstStyle>
            <a:lvl1pPr lvl="0" algn="l" defTabSz="457200" rtl="0" eaLnBrk="1" latinLnBrk="0" hangingPunct="1">
              <a:lnSpc>
                <a:spcPct val="90000"/>
              </a:lnSpc>
              <a:spcBef>
                <a:spcPts val="0"/>
              </a:spcBef>
              <a:spcAft>
                <a:spcPts val="0"/>
              </a:spcAft>
              <a:buClr>
                <a:schemeClr val="dk1"/>
              </a:buClr>
              <a:buSzPts val="2300"/>
              <a:buFont typeface="Georgia" panose="02040502050405020303"/>
              <a:buNone/>
              <a:defRPr sz="3100" kern="1200">
                <a:ln>
                  <a:solidFill>
                    <a:schemeClr val="bg1">
                      <a:lumMod val="75000"/>
                      <a:lumOff val="25000"/>
                      <a:alpha val="10000"/>
                    </a:schemeClr>
                  </a:solidFill>
                </a:ln>
                <a:solidFill>
                  <a:schemeClr val="dk1"/>
                </a:solidFill>
                <a:effectLst>
                  <a:outerShdw blurRad="9525" dist="25400" dir="14640000" algn="tl" rotWithShape="0">
                    <a:schemeClr val="bg1">
                      <a:alpha val="30000"/>
                    </a:schemeClr>
                  </a:outerShdw>
                </a:effectLst>
                <a:latin typeface="Georgia" panose="02040502050405020303"/>
                <a:ea typeface="Georgia" panose="02040502050405020303"/>
                <a:cs typeface="Georgia" panose="02040502050405020303"/>
                <a:sym typeface="Georgia" panose="02040502050405020303"/>
              </a:defRPr>
            </a:lvl1pPr>
            <a:lvl2pPr lvl="1" algn="l" eaLnBrk="1" hangingPunct="1">
              <a:lnSpc>
                <a:spcPct val="100000"/>
              </a:lnSpc>
              <a:spcBef>
                <a:spcPts val="0"/>
              </a:spcBef>
              <a:spcAft>
                <a:spcPts val="0"/>
              </a:spcAft>
              <a:buSzPts val="1100"/>
              <a:buNone/>
              <a:defRPr>
                <a:solidFill>
                  <a:schemeClr val="tx2"/>
                </a:solidFill>
              </a:defRPr>
            </a:lvl2pPr>
            <a:lvl3pPr lvl="2" algn="l" eaLnBrk="1" hangingPunct="1">
              <a:lnSpc>
                <a:spcPct val="100000"/>
              </a:lnSpc>
              <a:spcBef>
                <a:spcPts val="0"/>
              </a:spcBef>
              <a:spcAft>
                <a:spcPts val="0"/>
              </a:spcAft>
              <a:buSzPts val="1100"/>
              <a:buNone/>
              <a:defRPr>
                <a:solidFill>
                  <a:schemeClr val="tx2"/>
                </a:solidFill>
              </a:defRPr>
            </a:lvl3pPr>
            <a:lvl4pPr lvl="3" algn="l" eaLnBrk="1" hangingPunct="1">
              <a:lnSpc>
                <a:spcPct val="100000"/>
              </a:lnSpc>
              <a:spcBef>
                <a:spcPts val="0"/>
              </a:spcBef>
              <a:spcAft>
                <a:spcPts val="0"/>
              </a:spcAft>
              <a:buSzPts val="1100"/>
              <a:buNone/>
              <a:defRPr>
                <a:solidFill>
                  <a:schemeClr val="tx2"/>
                </a:solidFill>
              </a:defRPr>
            </a:lvl4pPr>
            <a:lvl5pPr lvl="4" algn="l" eaLnBrk="1" hangingPunct="1">
              <a:lnSpc>
                <a:spcPct val="100000"/>
              </a:lnSpc>
              <a:spcBef>
                <a:spcPts val="0"/>
              </a:spcBef>
              <a:spcAft>
                <a:spcPts val="0"/>
              </a:spcAft>
              <a:buSzPts val="1100"/>
              <a:buNone/>
              <a:defRPr>
                <a:solidFill>
                  <a:schemeClr val="tx2"/>
                </a:solidFill>
              </a:defRPr>
            </a:lvl5pPr>
            <a:lvl6pPr lvl="5" algn="l" eaLnBrk="1" hangingPunct="1">
              <a:lnSpc>
                <a:spcPct val="100000"/>
              </a:lnSpc>
              <a:spcBef>
                <a:spcPts val="0"/>
              </a:spcBef>
              <a:spcAft>
                <a:spcPts val="0"/>
              </a:spcAft>
              <a:buSzPts val="1100"/>
              <a:buNone/>
              <a:defRPr>
                <a:solidFill>
                  <a:schemeClr val="tx2"/>
                </a:solidFill>
              </a:defRPr>
            </a:lvl6pPr>
            <a:lvl7pPr lvl="6" algn="l" eaLnBrk="1" hangingPunct="1">
              <a:lnSpc>
                <a:spcPct val="100000"/>
              </a:lnSpc>
              <a:spcBef>
                <a:spcPts val="0"/>
              </a:spcBef>
              <a:spcAft>
                <a:spcPts val="0"/>
              </a:spcAft>
              <a:buSzPts val="1100"/>
              <a:buNone/>
              <a:defRPr>
                <a:solidFill>
                  <a:schemeClr val="tx2"/>
                </a:solidFill>
              </a:defRPr>
            </a:lvl7pPr>
            <a:lvl8pPr lvl="7" algn="l" eaLnBrk="1" hangingPunct="1">
              <a:lnSpc>
                <a:spcPct val="100000"/>
              </a:lnSpc>
              <a:spcBef>
                <a:spcPts val="0"/>
              </a:spcBef>
              <a:spcAft>
                <a:spcPts val="0"/>
              </a:spcAft>
              <a:buSzPts val="1100"/>
              <a:buNone/>
              <a:defRPr>
                <a:solidFill>
                  <a:schemeClr val="tx2"/>
                </a:solidFill>
              </a:defRPr>
            </a:lvl8pPr>
            <a:lvl9pPr lvl="8" algn="l" eaLnBrk="1" hangingPunct="1">
              <a:lnSpc>
                <a:spcPct val="100000"/>
              </a:lnSpc>
              <a:spcBef>
                <a:spcPts val="0"/>
              </a:spcBef>
              <a:spcAft>
                <a:spcPts val="0"/>
              </a:spcAft>
              <a:buSzPts val="1100"/>
              <a:buNone/>
              <a:defRPr>
                <a:solidFill>
                  <a:schemeClr val="tx2"/>
                </a:solidFill>
              </a:defRPr>
            </a:lvl9pPr>
          </a:lstStyle>
          <a:p>
            <a:pPr marL="0" lvl="0" indent="0" algn="ctr" rtl="0">
              <a:lnSpc>
                <a:spcPct val="90000"/>
              </a:lnSpc>
              <a:spcBef>
                <a:spcPts val="0"/>
              </a:spcBef>
              <a:spcAft>
                <a:spcPts val="0"/>
              </a:spcAft>
              <a:buClr>
                <a:schemeClr val="dk1"/>
              </a:buClr>
              <a:buSzPts val="2300"/>
              <a:buFont typeface="Georgia" panose="02040502050405020303"/>
              <a:buNone/>
            </a:pPr>
            <a:r>
              <a:rPr lang="en-IN" sz="4000" b="1" dirty="0">
                <a:solidFill>
                  <a:srgbClr val="0070C0"/>
                </a:solidFill>
                <a:latin typeface="Century Gothic" panose="020B0502020202020204" charset="0"/>
                <a:ea typeface="Times New Roman" panose="02020603050405020304"/>
                <a:cs typeface="Century Gothic" panose="020B0502020202020204" charset="0"/>
                <a:sym typeface="Times New Roman" panose="02020603050405020304"/>
              </a:rPr>
              <a:t>Team Members</a:t>
            </a:r>
            <a:endParaRPr lang="en-US" sz="3200"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prstGeom prst="rect">
            <a:avLst/>
          </a:prstGeom>
          <a:noFill/>
          <a:ln>
            <a:noFill/>
          </a:ln>
        </p:spPr>
        <p:txBody>
          <a:bodyPr spcFirstLastPara="1" wrap="square" lIns="91400" tIns="45675" rIns="91400" bIns="45675" anchor="ctr" anchorCtr="0">
            <a:spAutoFit/>
          </a:bodyPr>
          <a:lstStyle/>
          <a:p>
            <a:pPr marL="0" lvl="0" algn="ctr" rtl="0">
              <a:lnSpc>
                <a:spcPct val="90000"/>
              </a:lnSpc>
              <a:spcBef>
                <a:spcPts val="0"/>
              </a:spcBef>
              <a:spcAft>
                <a:spcPts val="0"/>
              </a:spcAft>
              <a:buClr>
                <a:schemeClr val="dk1"/>
              </a:buClr>
              <a:buSzPts val="2300"/>
              <a:buFont typeface="Georgia" panose="02040502050405020303"/>
              <a:buNone/>
            </a:pPr>
            <a:r>
              <a:rPr lang="en-IN" sz="3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Contents</a:t>
            </a:r>
          </a:p>
        </p:txBody>
      </p:sp>
      <p:sp>
        <p:nvSpPr>
          <p:cNvPr id="140" name="Google Shape;140;gf3a8d4be09_2_180"/>
          <p:cNvSpPr txBox="1">
            <a:spLocks noGrp="1"/>
          </p:cNvSpPr>
          <p:nvPr>
            <p:ph type="sldNum" idx="12"/>
          </p:nvPr>
        </p:nvSpPr>
        <p:spPr>
          <a:xfrm>
            <a:off x="8610600" y="6458281"/>
            <a:ext cx="2743200" cy="263196"/>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4</a:t>
            </a:fld>
            <a:endParaRPr lang="en-US"/>
          </a:p>
        </p:txBody>
      </p:sp>
      <p:sp>
        <p:nvSpPr>
          <p:cNvPr id="3" name="TextBox 2">
            <a:extLst>
              <a:ext uri="{FF2B5EF4-FFF2-40B4-BE49-F238E27FC236}">
                <a16:creationId xmlns:a16="http://schemas.microsoft.com/office/drawing/2014/main" id="{AF9591BE-64B0-2276-7160-6A629514C633}"/>
              </a:ext>
            </a:extLst>
          </p:cNvPr>
          <p:cNvSpPr txBox="1"/>
          <p:nvPr/>
        </p:nvSpPr>
        <p:spPr>
          <a:xfrm>
            <a:off x="933450" y="704033"/>
            <a:ext cx="6096000" cy="7555723"/>
          </a:xfrm>
          <a:prstGeom prst="rect">
            <a:avLst/>
          </a:prstGeom>
          <a:noFill/>
        </p:spPr>
        <p:txBody>
          <a:bodyPr wrap="square">
            <a:spAutoFit/>
          </a:bodyPr>
          <a:lstStyle/>
          <a:p>
            <a:pPr marL="482600" lvl="0" indent="-457200" algn="l" rtl="0">
              <a:lnSpc>
                <a:spcPct val="150000"/>
              </a:lnSpc>
              <a:spcBef>
                <a:spcPts val="0"/>
              </a:spcBef>
              <a:spcAft>
                <a:spcPts val="0"/>
              </a:spcAft>
              <a:buClr>
                <a:schemeClr val="dk1"/>
              </a:buClr>
              <a:buSzPct val="70000"/>
              <a:buAutoNum type="arabicPeriod"/>
            </a:pPr>
            <a:r>
              <a:rPr lang="en-US" sz="1300" b="1" dirty="0">
                <a:ln>
                  <a:solidFill>
                    <a:schemeClr val="bg1">
                      <a:lumMod val="75000"/>
                      <a:lumOff val="25000"/>
                      <a:alpha val="10000"/>
                    </a:schemeClr>
                  </a:solidFill>
                </a:ln>
                <a:solidFill>
                  <a:schemeClr val="dk1"/>
                </a:solidFill>
                <a:effectLst/>
                <a:latin typeface="Century Gothic" panose="020B0502020202020204" charset="0"/>
                <a:ea typeface="Times New Roman" panose="02020603050405020304"/>
                <a:cs typeface="Century Gothic" panose="020B0502020202020204" charset="0"/>
                <a:sym typeface="Times New Roman" panose="02020603050405020304"/>
              </a:rPr>
              <a:t>Project Overview and Business Problem</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Business objective and Constraints </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CRISP-ML(Q) Methodology</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effectLst/>
                <a:latin typeface="Century Gothic" panose="020B0502020202020204" charset="0"/>
                <a:ea typeface="Times New Roman" panose="02020603050405020304"/>
                <a:cs typeface="Century Gothic" panose="020B0502020202020204" charset="0"/>
                <a:sym typeface="Times New Roman" panose="02020603050405020304"/>
              </a:rPr>
              <a:t>Technical stac</a:t>
            </a: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ks </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Project Architecture</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effectLst/>
                <a:latin typeface="Century Gothic" panose="020B0502020202020204" charset="0"/>
                <a:ea typeface="Times New Roman" panose="02020603050405020304"/>
                <a:cs typeface="Century Gothic" panose="020B0502020202020204" charset="0"/>
                <a:sym typeface="Times New Roman" panose="02020603050405020304"/>
              </a:rPr>
              <a:t>Data collection and Understanding</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Data Information</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Data Dictionary</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System Requirements</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effectLst/>
                <a:latin typeface="Century Gothic" panose="020B0502020202020204" charset="0"/>
                <a:ea typeface="Times New Roman" panose="02020603050405020304"/>
                <a:cs typeface="Century Gothic" panose="020B0502020202020204" charset="0"/>
                <a:sym typeface="Times New Roman" panose="02020603050405020304"/>
              </a:rPr>
              <a:t>Exploratory Data Analysis</a:t>
            </a:r>
            <a:endPar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endParaRP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effectLst/>
                <a:latin typeface="Century Gothic" panose="020B0502020202020204" charset="0"/>
                <a:ea typeface="Times New Roman" panose="02020603050405020304"/>
                <a:cs typeface="Century Gothic" panose="020B0502020202020204" charset="0"/>
                <a:sym typeface="Times New Roman" panose="02020603050405020304"/>
              </a:rPr>
              <a:t>Observation of Missing values</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Detection Of Outliers</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Outliers Handling</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effectLst/>
                <a:latin typeface="Century Gothic" panose="020B0502020202020204" charset="0"/>
                <a:ea typeface="Times New Roman" panose="02020603050405020304"/>
                <a:cs typeface="Century Gothic" panose="020B0502020202020204" charset="0"/>
                <a:sym typeface="Times New Roman" panose="02020603050405020304"/>
              </a:rPr>
              <a:t>Auto-EDA libraries</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Data Visualizations Using Power BI</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Data visualizations using google looker studio</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Data visualizations using Excel</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effectLst/>
                <a:latin typeface="Century Gothic" panose="020B0502020202020204" charset="0"/>
                <a:ea typeface="Times New Roman" panose="02020603050405020304"/>
                <a:cs typeface="Century Gothic" panose="020B0502020202020204" charset="0"/>
                <a:sym typeface="Times New Roman" panose="02020603050405020304"/>
              </a:rPr>
              <a:t>Challenges</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Future Scopes</a:t>
            </a:r>
          </a:p>
          <a:p>
            <a:pPr marL="482600" indent="-457200">
              <a:lnSpc>
                <a:spcPct val="150000"/>
              </a:lnSpc>
              <a:buClr>
                <a:schemeClr val="dk1"/>
              </a:buClr>
              <a:buSzPct val="70000"/>
              <a:buFontTx/>
              <a:buAutoNum type="arabicPeriod"/>
            </a:pPr>
            <a:r>
              <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rPr>
              <a:t>Queries</a:t>
            </a:r>
            <a:endParaRPr lang="en-US" sz="1300" b="1" dirty="0">
              <a:ln>
                <a:solidFill>
                  <a:schemeClr val="bg1">
                    <a:lumMod val="75000"/>
                    <a:lumOff val="25000"/>
                    <a:alpha val="10000"/>
                  </a:schemeClr>
                </a:solidFill>
              </a:ln>
              <a:solidFill>
                <a:schemeClr val="dk1"/>
              </a:solidFill>
              <a:effectLst/>
              <a:latin typeface="Century Gothic" panose="020B0502020202020204" charset="0"/>
              <a:ea typeface="Times New Roman" panose="02020603050405020304"/>
              <a:cs typeface="Century Gothic" panose="020B0502020202020204" charset="0"/>
              <a:sym typeface="Times New Roman" panose="02020603050405020304"/>
            </a:endParaRPr>
          </a:p>
          <a:p>
            <a:pPr marL="482600" indent="-457200">
              <a:lnSpc>
                <a:spcPct val="150000"/>
              </a:lnSpc>
              <a:buClr>
                <a:schemeClr val="dk1"/>
              </a:buClr>
              <a:buSzPct val="70000"/>
              <a:buFontTx/>
              <a:buAutoNum type="arabicPeriod"/>
            </a:pPr>
            <a:endParaRPr lang="en-US" sz="1300" b="1" dirty="0">
              <a:ln>
                <a:solidFill>
                  <a:schemeClr val="bg1">
                    <a:lumMod val="75000"/>
                    <a:lumOff val="25000"/>
                    <a:alpha val="10000"/>
                  </a:schemeClr>
                </a:solidFill>
              </a:ln>
              <a:solidFill>
                <a:schemeClr val="dk1"/>
              </a:solidFill>
              <a:effectLst/>
              <a:latin typeface="Century Gothic" panose="020B0502020202020204" charset="0"/>
              <a:ea typeface="Times New Roman" panose="02020603050405020304"/>
              <a:cs typeface="Century Gothic" panose="020B0502020202020204" charset="0"/>
              <a:sym typeface="Times New Roman" panose="02020603050405020304"/>
            </a:endParaRPr>
          </a:p>
          <a:p>
            <a:pPr marL="25400">
              <a:lnSpc>
                <a:spcPct val="150000"/>
              </a:lnSpc>
              <a:buClr>
                <a:schemeClr val="dk1"/>
              </a:buClr>
              <a:buSzPct val="70000"/>
            </a:pPr>
            <a:endParaRPr lang="en-US" sz="1300" b="1" dirty="0">
              <a:ln>
                <a:solidFill>
                  <a:schemeClr val="bg1">
                    <a:lumMod val="75000"/>
                    <a:lumOff val="25000"/>
                    <a:alpha val="10000"/>
                  </a:schemeClr>
                </a:solidFill>
              </a:ln>
              <a:solidFill>
                <a:schemeClr val="dk1"/>
              </a:solidFill>
              <a:latin typeface="Century Gothic" panose="020B0502020202020204" charset="0"/>
              <a:ea typeface="Times New Roman" panose="02020603050405020304"/>
              <a:cs typeface="Century Gothic" panose="020B0502020202020204" charset="0"/>
              <a:sym typeface="Times New Roman" panose="02020603050405020304"/>
            </a:endParaRPr>
          </a:p>
          <a:p>
            <a:pPr marL="482600" indent="-457200">
              <a:lnSpc>
                <a:spcPct val="150000"/>
              </a:lnSpc>
              <a:buClr>
                <a:schemeClr val="dk1"/>
              </a:buClr>
              <a:buSzPct val="70000"/>
              <a:buFontTx/>
              <a:buAutoNum type="arabicPeriod"/>
            </a:pPr>
            <a:endParaRPr lang="en-US" sz="1300" b="1" dirty="0">
              <a:ln>
                <a:solidFill>
                  <a:schemeClr val="bg1">
                    <a:lumMod val="75000"/>
                    <a:lumOff val="25000"/>
                    <a:alpha val="10000"/>
                  </a:schemeClr>
                </a:solidFill>
              </a:ln>
              <a:solidFill>
                <a:schemeClr val="dk1"/>
              </a:solidFill>
              <a:effectLst/>
              <a:latin typeface="Century Gothic" panose="020B0502020202020204" charset="0"/>
              <a:ea typeface="Times New Roman" panose="02020603050405020304"/>
              <a:cs typeface="Century Gothic" panose="020B0502020202020204" charset="0"/>
              <a:sym typeface="Times New Roman" panose="02020603050405020304"/>
            </a:endParaRPr>
          </a:p>
          <a:p>
            <a:pPr marL="25400" lvl="0" algn="l" rtl="0">
              <a:lnSpc>
                <a:spcPct val="150000"/>
              </a:lnSpc>
              <a:spcBef>
                <a:spcPts val="0"/>
              </a:spcBef>
              <a:spcAft>
                <a:spcPts val="0"/>
              </a:spcAft>
              <a:buClr>
                <a:schemeClr val="dk1"/>
              </a:buClr>
              <a:buSzPct val="70000"/>
            </a:pPr>
            <a:endParaRPr lang="en-US" sz="1300" b="1" dirty="0">
              <a:ln>
                <a:solidFill>
                  <a:schemeClr val="bg1">
                    <a:lumMod val="75000"/>
                    <a:lumOff val="25000"/>
                    <a:alpha val="10000"/>
                  </a:schemeClr>
                </a:solidFill>
              </a:ln>
              <a:solidFill>
                <a:schemeClr val="dk1"/>
              </a:solidFill>
              <a:effectLst/>
              <a:latin typeface="Century Gothic" panose="020B0502020202020204" charset="0"/>
              <a:ea typeface="Times New Roman" panose="02020603050405020304"/>
              <a:cs typeface="Century Gothic" panose="020B0502020202020204" charset="0"/>
              <a:sym typeface="Times New Roman" panose="02020603050405020304"/>
            </a:endParaRPr>
          </a:p>
          <a:p>
            <a:pPr marL="25400" lvl="0" algn="l" rtl="0">
              <a:lnSpc>
                <a:spcPct val="150000"/>
              </a:lnSpc>
              <a:spcBef>
                <a:spcPts val="0"/>
              </a:spcBef>
              <a:spcAft>
                <a:spcPts val="0"/>
              </a:spcAft>
              <a:buClr>
                <a:schemeClr val="dk1"/>
              </a:buClr>
              <a:buSzPct val="70000"/>
            </a:pPr>
            <a:endParaRPr lang="en-US" sz="1300" b="1" dirty="0">
              <a:ln>
                <a:solidFill>
                  <a:schemeClr val="bg1">
                    <a:lumMod val="75000"/>
                    <a:lumOff val="25000"/>
                    <a:alpha val="10000"/>
                  </a:schemeClr>
                </a:solidFill>
              </a:ln>
              <a:solidFill>
                <a:schemeClr val="dk1"/>
              </a:solidFill>
              <a:effectLst/>
              <a:latin typeface="Century Gothic" panose="020B0502020202020204" charset="0"/>
              <a:ea typeface="Times New Roman" panose="02020603050405020304"/>
              <a:cs typeface="Century Gothic" panose="020B0502020202020204" charset="0"/>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485775" y="252066"/>
            <a:ext cx="10781665" cy="5077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IN" sz="3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Project Overview</a:t>
            </a:r>
          </a:p>
        </p:txBody>
      </p:sp>
      <p:sp>
        <p:nvSpPr>
          <p:cNvPr id="3" name="Text Placeholder 2"/>
          <p:cNvSpPr>
            <a:spLocks noGrp="1"/>
          </p:cNvSpPr>
          <p:nvPr>
            <p:ph idx="1"/>
          </p:nvPr>
        </p:nvSpPr>
        <p:spPr>
          <a:xfrm>
            <a:off x="485775" y="4967972"/>
            <a:ext cx="11549380" cy="865505"/>
          </a:xfrm>
        </p:spPr>
        <p:txBody>
          <a:bodyPr>
            <a:normAutofit/>
          </a:bodyPr>
          <a:lstStyle/>
          <a:p>
            <a:pPr marL="36830" indent="0">
              <a:buNone/>
            </a:pPr>
            <a:r>
              <a:rPr lang="en-US" sz="1800" dirty="0">
                <a:solidFill>
                  <a:schemeClr val="bg1"/>
                </a:solidFill>
                <a:effectLst/>
                <a:latin typeface="Century Gothic" panose="020B0502020202020204" pitchFamily="34" charset="0"/>
                <a:ea typeface="Arial" panose="020B0604020202020204" pitchFamily="34" charset="0"/>
              </a:rPr>
              <a:t>				While videos are captured, what kind of insights and dashboards can be generated using the data extracted from video analytics is still unclear.</a:t>
            </a:r>
            <a:endParaRPr lang="nl-NL" sz="1800" dirty="0">
              <a:solidFill>
                <a:schemeClr val="bg1"/>
              </a:solidFill>
              <a:effectLst/>
              <a:latin typeface="Century Gothic" panose="020B0502020202020204" pitchFamily="34" charset="0"/>
              <a:ea typeface="Arial" panose="020B0604020202020204" pitchFamily="34" charset="0"/>
            </a:endParaRPr>
          </a:p>
          <a:p>
            <a:pPr marL="36830" indent="0">
              <a:buNone/>
            </a:pPr>
            <a:endParaRPr lang="en-IN" sz="1800" dirty="0">
              <a:ln>
                <a:noFill/>
              </a:ln>
              <a:solidFill>
                <a:schemeClr val="bg1"/>
              </a:solidFill>
              <a:effectLst/>
              <a:latin typeface="Century Gothic" panose="020B0502020202020204" pitchFamily="34" charset="0"/>
              <a:cs typeface="Century Gothic" panose="020B0502020202020204" charset="0"/>
              <a:sym typeface="+mn-ea"/>
            </a:endParaRPr>
          </a:p>
        </p:txBody>
      </p:sp>
      <p:sp>
        <p:nvSpPr>
          <p:cNvPr id="4" name="TextBox 3">
            <a:extLst>
              <a:ext uri="{FF2B5EF4-FFF2-40B4-BE49-F238E27FC236}">
                <a16:creationId xmlns:a16="http://schemas.microsoft.com/office/drawing/2014/main" id="{7D966FEC-3A16-E3E4-CA94-C92308CD4F2D}"/>
              </a:ext>
            </a:extLst>
          </p:cNvPr>
          <p:cNvSpPr txBox="1"/>
          <p:nvPr/>
        </p:nvSpPr>
        <p:spPr>
          <a:xfrm>
            <a:off x="610234" y="1120676"/>
            <a:ext cx="10781665" cy="1754326"/>
          </a:xfrm>
          <a:prstGeom prst="rect">
            <a:avLst/>
          </a:prstGeom>
          <a:noFill/>
        </p:spPr>
        <p:txBody>
          <a:bodyPr wrap="square">
            <a:spAutoFit/>
          </a:bodyPr>
          <a:lstStyle/>
          <a:p>
            <a:pPr algn="l"/>
            <a:r>
              <a:rPr lang="en-GB" b="0" i="0" dirty="0">
                <a:solidFill>
                  <a:srgbClr val="374151"/>
                </a:solidFill>
                <a:effectLst/>
                <a:latin typeface="Century Gothic" panose="020B0502020202020204" pitchFamily="34" charset="0"/>
              </a:rPr>
              <a:t>			Autism Spectrum Disorder (ASD) is a neurodevelopmental condition characterized by challenges in social interaction, communication, and repetitive behaviours.  The project aims to address the challenge of deriving meaningful insights and creating interactive dashboards from the data extracted. </a:t>
            </a:r>
            <a:br>
              <a:rPr lang="en-GB" dirty="0">
                <a:latin typeface="Century Gothic" panose="020B0502020202020204" pitchFamily="34" charset="0"/>
              </a:rPr>
            </a:br>
            <a:br>
              <a:rPr lang="en-GB" dirty="0">
                <a:latin typeface="Century Gothic" panose="020B0502020202020204" pitchFamily="34" charset="0"/>
              </a:rPr>
            </a:br>
            <a:endParaRPr lang="nl-NL" dirty="0">
              <a:latin typeface="Century Gothic" panose="020B0502020202020204" pitchFamily="34" charset="0"/>
            </a:endParaRPr>
          </a:p>
        </p:txBody>
      </p:sp>
      <p:sp>
        <p:nvSpPr>
          <p:cNvPr id="8" name="TextBox 7">
            <a:extLst>
              <a:ext uri="{FF2B5EF4-FFF2-40B4-BE49-F238E27FC236}">
                <a16:creationId xmlns:a16="http://schemas.microsoft.com/office/drawing/2014/main" id="{268C40AE-9259-31CD-320D-FE8AD29CF2C2}"/>
              </a:ext>
            </a:extLst>
          </p:cNvPr>
          <p:cNvSpPr txBox="1"/>
          <p:nvPr/>
        </p:nvSpPr>
        <p:spPr>
          <a:xfrm>
            <a:off x="610234" y="3939659"/>
            <a:ext cx="6096000" cy="553998"/>
          </a:xfrm>
          <a:prstGeom prst="rect">
            <a:avLst/>
          </a:prstGeom>
          <a:noFill/>
        </p:spPr>
        <p:txBody>
          <a:bodyPr wrap="square">
            <a:spAutoFit/>
          </a:bodyPr>
          <a:lstStyle/>
          <a:p>
            <a:r>
              <a:rPr lang="en-IN" sz="3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Business Problem</a:t>
            </a:r>
            <a:endParaRPr lang="nl-NL"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138"/>
        <p:cNvGrpSpPr/>
        <p:nvPr/>
      </p:nvGrpSpPr>
      <p:grpSpPr>
        <a:xfrm>
          <a:off x="0" y="0"/>
          <a:ext cx="0" cy="0"/>
          <a:chOff x="0" y="0"/>
          <a:chExt cx="0" cy="0"/>
        </a:xfrm>
      </p:grpSpPr>
      <p:sp>
        <p:nvSpPr>
          <p:cNvPr id="140" name="Google Shape;140;gf3a8d4be09_2_180"/>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6</a:t>
            </a:fld>
            <a:endParaRPr lang="en-US"/>
          </a:p>
        </p:txBody>
      </p:sp>
      <p:sp>
        <p:nvSpPr>
          <p:cNvPr id="166" name="Google Shape;166;p7"/>
          <p:cNvSpPr txBox="1">
            <a:spLocks noGrp="1"/>
          </p:cNvSpPr>
          <p:nvPr/>
        </p:nvSpPr>
        <p:spPr>
          <a:xfrm>
            <a:off x="793323" y="62363"/>
            <a:ext cx="10606556" cy="643890"/>
          </a:xfrm>
          <a:prstGeom prst="rect">
            <a:avLst/>
          </a:prstGeom>
          <a:noFill/>
          <a:ln>
            <a:noFill/>
          </a:ln>
          <a:effectLst>
            <a:outerShdw blurRad="25400" dir="17880000">
              <a:srgbClr val="000000">
                <a:alpha val="46000"/>
              </a:srgbClr>
            </a:outerShdw>
          </a:effectLst>
        </p:spPr>
        <p:txBody>
          <a:bodyPr vert="horz" wrap="square" lIns="91400" tIns="45675" rIns="91400" bIns="45675" rtlCol="0" anchor="ctr" anchorCtr="0">
            <a:sp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0" indent="0" algn="ctr" rtl="0">
              <a:lnSpc>
                <a:spcPct val="90000"/>
              </a:lnSpc>
              <a:spcBef>
                <a:spcPts val="0"/>
              </a:spcBef>
              <a:spcAft>
                <a:spcPts val="0"/>
              </a:spcAft>
              <a:buClr>
                <a:schemeClr val="dk1"/>
              </a:buClr>
              <a:buSzPts val="1800"/>
              <a:buNone/>
            </a:pPr>
            <a:r>
              <a:rPr lang="en-IN" sz="4000" b="1" dirty="0">
                <a:solidFill>
                  <a:srgbClr val="0070C0"/>
                </a:solidFill>
                <a:effectLst>
                  <a:outerShdw blurRad="38100" dist="38100" dir="2700000" algn="tl">
                    <a:srgbClr val="000000">
                      <a:alpha val="43137"/>
                    </a:srgbClr>
                  </a:outerShdw>
                </a:effectLst>
                <a:latin typeface="Century Gothic" panose="020B0502020202020204" charset="0"/>
                <a:ea typeface="Times New Roman" panose="02020603050405020304"/>
                <a:cs typeface="Century Gothic" panose="020B0502020202020204" charset="0"/>
                <a:sym typeface="Times New Roman" panose="02020603050405020304"/>
              </a:rPr>
              <a:t>Business Objective</a:t>
            </a:r>
            <a:endParaRPr lang="en-US" sz="3600" b="1" dirty="0">
              <a:solidFill>
                <a:schemeClr val="accent1"/>
              </a:solidFill>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endParaRPr>
          </a:p>
        </p:txBody>
      </p:sp>
      <p:sp>
        <p:nvSpPr>
          <p:cNvPr id="4" name="Text Box 3"/>
          <p:cNvSpPr txBox="1"/>
          <p:nvPr/>
        </p:nvSpPr>
        <p:spPr>
          <a:xfrm>
            <a:off x="351790" y="956310"/>
            <a:ext cx="11158220" cy="6035435"/>
          </a:xfrm>
          <a:prstGeom prst="rect">
            <a:avLst/>
          </a:prstGeom>
          <a:noFill/>
        </p:spPr>
        <p:txBody>
          <a:bodyPr wrap="square" rtlCol="0">
            <a:spAutoFit/>
          </a:bodyPr>
          <a:lstStyle/>
          <a:p>
            <a:pPr marL="342900" lvl="0" indent="-342900">
              <a:lnSpc>
                <a:spcPct val="150000"/>
              </a:lnSpc>
              <a:spcBef>
                <a:spcPts val="400"/>
              </a:spcBef>
              <a:spcAft>
                <a:spcPts val="0"/>
              </a:spcAft>
              <a:buFont typeface="Arial" panose="020B0604020202020204" pitchFamily="34" charset="0"/>
              <a:buChar char="●"/>
            </a:pPr>
            <a:r>
              <a:rPr lang="en-US" sz="2000" b="1" dirty="0">
                <a:solidFill>
                  <a:schemeClr val="bg1"/>
                </a:solidFill>
                <a:effectLst/>
                <a:latin typeface="Century Gothic" panose="020B0502020202020204" pitchFamily="34" charset="0"/>
                <a:ea typeface="Noto Sans Symbols"/>
                <a:cs typeface="Noto Sans Symbols"/>
              </a:rPr>
              <a:t>Business Objective</a:t>
            </a:r>
            <a:endParaRPr lang="nl-NL" sz="2000" b="1" dirty="0">
              <a:solidFill>
                <a:schemeClr val="bg1"/>
              </a:solidFill>
              <a:effectLst/>
              <a:latin typeface="Century Gothic" panose="020B0502020202020204" pitchFamily="34" charset="0"/>
              <a:ea typeface="Noto Sans Symbols"/>
              <a:cs typeface="Noto Sans Symbols"/>
            </a:endParaRPr>
          </a:p>
          <a:p>
            <a:pPr marL="1371600">
              <a:lnSpc>
                <a:spcPct val="150000"/>
              </a:lnSpc>
              <a:spcBef>
                <a:spcPts val="400"/>
              </a:spcBef>
              <a:spcAft>
                <a:spcPts val="0"/>
              </a:spcAft>
            </a:pPr>
            <a:r>
              <a:rPr lang="en-US" sz="2000" dirty="0">
                <a:solidFill>
                  <a:schemeClr val="bg1"/>
                </a:solidFill>
                <a:effectLst/>
                <a:latin typeface="Century Gothic" panose="020B0502020202020204" pitchFamily="34" charset="0"/>
                <a:ea typeface="Arial" panose="020B0604020202020204" pitchFamily="34" charset="0"/>
              </a:rPr>
              <a:t>Maximize the effective utilization of data.</a:t>
            </a:r>
            <a:endParaRPr lang="nl-NL" sz="2000" dirty="0">
              <a:solidFill>
                <a:schemeClr val="bg1"/>
              </a:solidFill>
              <a:effectLst/>
              <a:latin typeface="Century Gothic" panose="020B0502020202020204" pitchFamily="34" charset="0"/>
              <a:ea typeface="Arial" panose="020B0604020202020204" pitchFamily="34" charset="0"/>
            </a:endParaRPr>
          </a:p>
          <a:p>
            <a:pPr lvl="0">
              <a:lnSpc>
                <a:spcPct val="150000"/>
              </a:lnSpc>
              <a:spcBef>
                <a:spcPts val="400"/>
              </a:spcBef>
              <a:spcAft>
                <a:spcPts val="0"/>
              </a:spcAft>
            </a:pPr>
            <a:r>
              <a:rPr lang="en-US" sz="4000" b="1" dirty="0">
                <a:ln>
                  <a:solidFill>
                    <a:schemeClr val="bg1">
                      <a:lumMod val="75000"/>
                      <a:lumOff val="25000"/>
                      <a:alpha val="10000"/>
                    </a:schemeClr>
                  </a:solidFill>
                </a:ln>
                <a:solidFill>
                  <a:srgbClr val="0070C0"/>
                </a:solidFill>
                <a:effectLst>
                  <a:outerShdw blurRad="38100" dist="38100" dir="2700000" algn="tl">
                    <a:srgbClr val="000000">
                      <a:alpha val="43137"/>
                    </a:srgbClr>
                  </a:outerShdw>
                </a:effectLst>
                <a:latin typeface="Century Gothic" panose="020B0502020202020204" charset="0"/>
              </a:rPr>
              <a:t>Business</a:t>
            </a:r>
            <a:r>
              <a:rPr lang="en-US" sz="3000" b="1" dirty="0">
                <a:solidFill>
                  <a:srgbClr val="0070C0"/>
                </a:solidFill>
                <a:effectLst/>
                <a:latin typeface="Century Gothic" panose="020B0502020202020204" pitchFamily="34" charset="0"/>
                <a:ea typeface="Noto Sans Symbols"/>
                <a:cs typeface="Noto Sans Symbols"/>
              </a:rPr>
              <a:t> </a:t>
            </a:r>
            <a:r>
              <a:rPr lang="en-US" sz="4000" b="1" dirty="0">
                <a:ln>
                  <a:solidFill>
                    <a:schemeClr val="bg1">
                      <a:lumMod val="75000"/>
                      <a:lumOff val="25000"/>
                      <a:alpha val="10000"/>
                    </a:schemeClr>
                  </a:solidFill>
                </a:ln>
                <a:solidFill>
                  <a:srgbClr val="0070C0"/>
                </a:solidFill>
                <a:effectLst>
                  <a:outerShdw blurRad="38100" dist="38100" dir="2700000" algn="tl">
                    <a:srgbClr val="000000">
                      <a:alpha val="43137"/>
                    </a:srgbClr>
                  </a:outerShdw>
                </a:effectLst>
                <a:latin typeface="Century Gothic" panose="020B0502020202020204" charset="0"/>
              </a:rPr>
              <a:t>Constraint</a:t>
            </a:r>
            <a:endParaRPr lang="nl-NL" sz="4000" b="1" dirty="0">
              <a:ln>
                <a:solidFill>
                  <a:schemeClr val="bg1">
                    <a:lumMod val="75000"/>
                    <a:lumOff val="25000"/>
                    <a:alpha val="10000"/>
                  </a:schemeClr>
                </a:solidFill>
              </a:ln>
              <a:solidFill>
                <a:srgbClr val="0070C0"/>
              </a:solidFill>
              <a:effectLst>
                <a:outerShdw blurRad="38100" dist="38100" dir="2700000" algn="tl">
                  <a:srgbClr val="000000">
                    <a:alpha val="43137"/>
                  </a:srgbClr>
                </a:outerShdw>
              </a:effectLst>
              <a:latin typeface="Century Gothic" panose="020B0502020202020204" charset="0"/>
            </a:endParaRPr>
          </a:p>
          <a:p>
            <a:pPr marL="1371600">
              <a:lnSpc>
                <a:spcPct val="150000"/>
              </a:lnSpc>
              <a:spcBef>
                <a:spcPts val="400"/>
              </a:spcBef>
              <a:spcAft>
                <a:spcPts val="0"/>
              </a:spcAft>
            </a:pPr>
            <a:r>
              <a:rPr lang="en-US" sz="2000" dirty="0">
                <a:solidFill>
                  <a:schemeClr val="bg1"/>
                </a:solidFill>
                <a:effectLst/>
                <a:latin typeface="Century Gothic" panose="020B0502020202020204" pitchFamily="34" charset="0"/>
                <a:ea typeface="Arial" panose="020B0604020202020204" pitchFamily="34" charset="0"/>
              </a:rPr>
              <a:t>Minimize usage of manual creation of reports.</a:t>
            </a:r>
            <a:endParaRPr lang="nl-NL" sz="2000" dirty="0">
              <a:solidFill>
                <a:schemeClr val="bg1"/>
              </a:solidFill>
              <a:effectLst/>
              <a:latin typeface="Century Gothic" panose="020B0502020202020204" pitchFamily="34" charset="0"/>
              <a:ea typeface="Arial" panose="020B0604020202020204" pitchFamily="34" charset="0"/>
            </a:endParaRPr>
          </a:p>
          <a:p>
            <a:pPr marL="342900" lvl="0" indent="-342900">
              <a:lnSpc>
                <a:spcPct val="150000"/>
              </a:lnSpc>
              <a:spcBef>
                <a:spcPts val="400"/>
              </a:spcBef>
              <a:spcAft>
                <a:spcPts val="0"/>
              </a:spcAft>
              <a:buFont typeface="Arial" panose="020B0604020202020204" pitchFamily="34" charset="0"/>
              <a:buChar char="●"/>
            </a:pPr>
            <a:r>
              <a:rPr lang="en-US" sz="2000" b="1" dirty="0">
                <a:solidFill>
                  <a:schemeClr val="bg1"/>
                </a:solidFill>
                <a:effectLst/>
                <a:latin typeface="Century Gothic" panose="020B0502020202020204" pitchFamily="34" charset="0"/>
                <a:ea typeface="Noto Sans Symbols"/>
                <a:cs typeface="Noto Sans Symbols"/>
              </a:rPr>
              <a:t>Success Criteria:</a:t>
            </a:r>
            <a:endParaRPr lang="nl-NL" sz="2000" b="1" dirty="0">
              <a:solidFill>
                <a:schemeClr val="bg1"/>
              </a:solidFill>
              <a:effectLst/>
              <a:latin typeface="Century Gothic" panose="020B0502020202020204" pitchFamily="34" charset="0"/>
              <a:ea typeface="Noto Sans Symbols"/>
              <a:cs typeface="Noto Sans Symbols"/>
            </a:endParaRPr>
          </a:p>
          <a:p>
            <a:pPr marL="742950" lvl="1" indent="-285750">
              <a:lnSpc>
                <a:spcPct val="150000"/>
              </a:lnSpc>
              <a:spcBef>
                <a:spcPts val="400"/>
              </a:spcBef>
              <a:spcAft>
                <a:spcPts val="0"/>
              </a:spcAft>
              <a:buFont typeface="Courier New" panose="02070309020205020404" pitchFamily="49" charset="0"/>
              <a:buChar char="o"/>
            </a:pPr>
            <a:r>
              <a:rPr lang="en-US" sz="2000" b="1" dirty="0">
                <a:solidFill>
                  <a:schemeClr val="bg1"/>
                </a:solidFill>
                <a:effectLst/>
                <a:latin typeface="Century Gothic" panose="020B0502020202020204" pitchFamily="34" charset="0"/>
                <a:ea typeface="Courier New" panose="02070309020205020404" pitchFamily="49" charset="0"/>
                <a:cs typeface="Courier New" panose="02070309020205020404" pitchFamily="49" charset="0"/>
              </a:rPr>
              <a:t>Business Success Criteria</a:t>
            </a:r>
            <a:endParaRPr lang="nl-NL" sz="2000" b="1" dirty="0">
              <a:solidFill>
                <a:schemeClr val="bg1"/>
              </a:solidFill>
              <a:effectLst/>
              <a:latin typeface="Century Gothic" panose="020B0502020202020204" pitchFamily="34" charset="0"/>
              <a:ea typeface="Courier New" panose="02070309020205020404" pitchFamily="49" charset="0"/>
              <a:cs typeface="Courier New" panose="02070309020205020404" pitchFamily="49" charset="0"/>
            </a:endParaRPr>
          </a:p>
          <a:p>
            <a:pPr marL="1371600">
              <a:lnSpc>
                <a:spcPct val="150000"/>
              </a:lnSpc>
              <a:spcBef>
                <a:spcPts val="400"/>
              </a:spcBef>
              <a:spcAft>
                <a:spcPts val="0"/>
              </a:spcAft>
            </a:pPr>
            <a:r>
              <a:rPr lang="en-US" sz="2000" dirty="0">
                <a:solidFill>
                  <a:schemeClr val="bg1"/>
                </a:solidFill>
                <a:effectLst/>
                <a:latin typeface="Century Gothic" panose="020B0502020202020204" pitchFamily="34" charset="0"/>
                <a:ea typeface="Arial" panose="020B0604020202020204" pitchFamily="34" charset="0"/>
              </a:rPr>
              <a:t>Actionable insights should increase to at least 90%</a:t>
            </a:r>
            <a:endParaRPr lang="nl-NL" sz="2000" dirty="0">
              <a:solidFill>
                <a:schemeClr val="bg1"/>
              </a:solidFill>
              <a:effectLst/>
              <a:latin typeface="Century Gothic" panose="020B0502020202020204" pitchFamily="34" charset="0"/>
              <a:ea typeface="Arial" panose="020B0604020202020204" pitchFamily="34" charset="0"/>
            </a:endParaRPr>
          </a:p>
          <a:p>
            <a:pPr marL="742950" lvl="1" indent="-285750">
              <a:lnSpc>
                <a:spcPct val="150000"/>
              </a:lnSpc>
              <a:spcBef>
                <a:spcPts val="400"/>
              </a:spcBef>
              <a:spcAft>
                <a:spcPts val="0"/>
              </a:spcAft>
              <a:buFont typeface="Courier New" panose="02070309020205020404" pitchFamily="49" charset="0"/>
              <a:buChar char="o"/>
            </a:pPr>
            <a:r>
              <a:rPr lang="en-US" sz="2000" b="1" dirty="0">
                <a:solidFill>
                  <a:schemeClr val="bg1"/>
                </a:solidFill>
                <a:effectLst/>
                <a:latin typeface="Century Gothic" panose="020B0502020202020204" pitchFamily="34" charset="0"/>
                <a:ea typeface="Courier New" panose="02070309020205020404" pitchFamily="49" charset="0"/>
                <a:cs typeface="Courier New" panose="02070309020205020404" pitchFamily="49" charset="0"/>
              </a:rPr>
              <a:t>Economic Success Criteria</a:t>
            </a:r>
            <a:endParaRPr lang="nl-NL" sz="2000" b="1" dirty="0">
              <a:solidFill>
                <a:schemeClr val="bg1"/>
              </a:solidFill>
              <a:effectLst/>
              <a:latin typeface="Century Gothic" panose="020B0502020202020204" pitchFamily="34" charset="0"/>
              <a:ea typeface="Courier New" panose="02070309020205020404" pitchFamily="49" charset="0"/>
              <a:cs typeface="Courier New" panose="02070309020205020404" pitchFamily="49" charset="0"/>
            </a:endParaRPr>
          </a:p>
          <a:p>
            <a:pPr marL="1371600">
              <a:lnSpc>
                <a:spcPct val="150000"/>
              </a:lnSpc>
              <a:spcBef>
                <a:spcPts val="400"/>
              </a:spcBef>
              <a:spcAft>
                <a:spcPts val="0"/>
              </a:spcAft>
            </a:pPr>
            <a:r>
              <a:rPr lang="en-US" sz="2000" dirty="0">
                <a:solidFill>
                  <a:schemeClr val="bg1"/>
                </a:solidFill>
                <a:effectLst/>
                <a:latin typeface="Century Gothic" panose="020B0502020202020204" pitchFamily="34" charset="0"/>
                <a:ea typeface="Arial" panose="020B0604020202020204" pitchFamily="34" charset="0"/>
              </a:rPr>
              <a:t>By providing timely intervention, the adverse effects of a specific behavior exhibited can be avoided.</a:t>
            </a:r>
            <a:endParaRPr lang="nl-NL" sz="2000" dirty="0">
              <a:solidFill>
                <a:schemeClr val="bg1"/>
              </a:solidFill>
              <a:effectLst/>
              <a:latin typeface="Century Gothic" panose="020B0502020202020204" pitchFamily="34" charset="0"/>
              <a:ea typeface="Arial" panose="020B0604020202020204" pitchFamily="34" charset="0"/>
            </a:endParaRPr>
          </a:p>
          <a:p>
            <a:pPr marL="1371600">
              <a:lnSpc>
                <a:spcPct val="150000"/>
              </a:lnSpc>
              <a:spcBef>
                <a:spcPts val="400"/>
              </a:spcBef>
              <a:spcAft>
                <a:spcPts val="0"/>
              </a:spcAft>
            </a:pPr>
            <a:endParaRPr lang="nl-NL" sz="2000" dirty="0">
              <a:solidFill>
                <a:schemeClr val="bg1"/>
              </a:solidFill>
              <a:effectLst/>
              <a:latin typeface="Century Gothic" panose="020B0502020202020204" pitchFamily="3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501650" y="67310"/>
            <a:ext cx="10460355" cy="5701665"/>
          </a:xfrm>
          <a:prstGeom prst="rect">
            <a:avLst/>
          </a:prstGeom>
          <a:noFill/>
          <a:ln>
            <a:noFill/>
          </a:ln>
        </p:spPr>
        <p:txBody>
          <a:bodyPr spcFirstLastPara="1" wrap="square" lIns="91400" tIns="45675" rIns="91400" bIns="45675" anchor="ctr" anchorCtr="0">
            <a:noAutofit/>
          </a:bodyPr>
          <a:lstStyle/>
          <a:p>
            <a:pPr marL="0" lvl="0" indent="0" algn="ctr" rtl="0">
              <a:lnSpc>
                <a:spcPct val="90000"/>
              </a:lnSpc>
              <a:spcBef>
                <a:spcPts val="0"/>
              </a:spcBef>
              <a:spcAft>
                <a:spcPts val="0"/>
              </a:spcAft>
              <a:buSzPts val="1200"/>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CRISP-ML(Q) Methodology</a:t>
            </a:r>
            <a:endParaRPr sz="3200" b="1" dirty="0">
              <a:solidFill>
                <a:schemeClr val="accent1"/>
              </a:solidFill>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r>
              <a:rPr lang="en-US" sz="2000" b="1" dirty="0">
                <a:effectLst/>
                <a:latin typeface="Century Gothic" panose="020B0502020202020204" charset="0"/>
                <a:ea typeface="Times New Roman" panose="02020603050405020304"/>
                <a:cs typeface="Century Gothic" panose="020B0502020202020204" charset="0"/>
                <a:sym typeface="Times New Roman" panose="02020603050405020304"/>
              </a:rPr>
              <a:t>There are six stages of CRISP-ML(Q) Methodology</a:t>
            </a:r>
            <a:br>
              <a:rPr lang="en-US" sz="2000" b="1" dirty="0">
                <a:effectLst/>
                <a:latin typeface="Century Gothic" panose="020B0502020202020204" charset="0"/>
                <a:ea typeface="Times New Roman" panose="02020603050405020304"/>
                <a:cs typeface="Century Gothic" panose="020B0502020202020204" charset="0"/>
                <a:sym typeface="Times New Roman" panose="02020603050405020304"/>
              </a:rPr>
            </a:br>
            <a:endParaRPr sz="2000" b="1" dirty="0">
              <a:effectLst/>
              <a:latin typeface="Century Gothic" panose="020B0502020202020204" charset="0"/>
              <a:ea typeface="Times New Roman" panose="02020603050405020304"/>
              <a:cs typeface="Century Gothic" panose="020B0502020202020204" charset="0"/>
              <a:sym typeface="Times New Roman" panose="02020603050405020304"/>
            </a:endParaRPr>
          </a:p>
          <a:p>
            <a:pPr marL="342900" lvl="0" indent="-342900" algn="l" rtl="0">
              <a:lnSpc>
                <a:spcPct val="90000"/>
              </a:lnSpc>
              <a:spcBef>
                <a:spcPts val="0"/>
              </a:spcBef>
              <a:spcAft>
                <a:spcPts val="0"/>
              </a:spcAft>
              <a:buSzPts val="1200"/>
              <a:buFont typeface="Wingdings" panose="05000000000000000000" pitchFamily="2" charset="2"/>
              <a:buChar char="§"/>
            </a:pPr>
            <a:endParaRPr sz="2000" b="1" dirty="0">
              <a:effectLst/>
              <a:latin typeface="Century Gothic" panose="020B0502020202020204" charset="0"/>
              <a:ea typeface="Times New Roman" panose="02020603050405020304"/>
              <a:cs typeface="Century Gothic" panose="020B0502020202020204" charset="0"/>
              <a:sym typeface="Times New Roman" panose="02020603050405020304"/>
            </a:endParaRPr>
          </a:p>
          <a:p>
            <a:pPr marL="342900" lvl="0" indent="-342900" algn="l" rtl="0">
              <a:lnSpc>
                <a:spcPct val="90000"/>
              </a:lnSpc>
              <a:spcBef>
                <a:spcPts val="0"/>
              </a:spcBef>
              <a:spcAft>
                <a:spcPts val="0"/>
              </a:spcAft>
              <a:buSzPts val="1200"/>
              <a:buFont typeface="Wingdings" panose="05000000000000000000" pitchFamily="2" charset="2"/>
              <a:buChar char="§"/>
            </a:pPr>
            <a:r>
              <a:rPr lang="en-US" sz="2000" b="1" dirty="0">
                <a:effectLst/>
                <a:latin typeface="Century Gothic" panose="020B0502020202020204" charset="0"/>
                <a:ea typeface="Times New Roman" panose="02020603050405020304"/>
                <a:cs typeface="Century Gothic" panose="020B0502020202020204" charset="0"/>
                <a:sym typeface="Times New Roman" panose="02020603050405020304"/>
              </a:rPr>
              <a:t>Business and data understanding</a:t>
            </a:r>
            <a:endParaRPr sz="2000" b="1" dirty="0">
              <a:effectLst/>
              <a:latin typeface="Century Gothic" panose="020B0502020202020204" charset="0"/>
              <a:ea typeface="Times New Roman" panose="02020603050405020304"/>
              <a:cs typeface="Century Gothic" panose="020B0502020202020204" charset="0"/>
              <a:sym typeface="Times New Roman" panose="02020603050405020304"/>
            </a:endParaRPr>
          </a:p>
          <a:p>
            <a:pPr marL="342900" lvl="0" indent="-342900" algn="l" rtl="0">
              <a:lnSpc>
                <a:spcPct val="90000"/>
              </a:lnSpc>
              <a:spcBef>
                <a:spcPts val="0"/>
              </a:spcBef>
              <a:spcAft>
                <a:spcPts val="0"/>
              </a:spcAft>
              <a:buSzPts val="1200"/>
              <a:buFont typeface="Wingdings" panose="05000000000000000000" pitchFamily="2" charset="2"/>
              <a:buChar char="§"/>
            </a:pPr>
            <a:endParaRPr sz="2000" b="1" dirty="0">
              <a:effectLst/>
              <a:latin typeface="Century Gothic" panose="020B0502020202020204" charset="0"/>
              <a:ea typeface="Times New Roman" panose="02020603050405020304"/>
              <a:cs typeface="Century Gothic" panose="020B0502020202020204" charset="0"/>
              <a:sym typeface="Times New Roman" panose="02020603050405020304"/>
            </a:endParaRPr>
          </a:p>
          <a:p>
            <a:pPr marL="342900" lvl="0" indent="-342900" algn="l" rtl="0">
              <a:lnSpc>
                <a:spcPct val="90000"/>
              </a:lnSpc>
              <a:spcBef>
                <a:spcPts val="0"/>
              </a:spcBef>
              <a:spcAft>
                <a:spcPts val="0"/>
              </a:spcAft>
              <a:buSzPts val="1200"/>
              <a:buFont typeface="Wingdings" panose="05000000000000000000" pitchFamily="2" charset="2"/>
              <a:buChar char="§"/>
            </a:pPr>
            <a:r>
              <a:rPr lang="en-US" sz="2000" b="1" dirty="0">
                <a:effectLst/>
                <a:latin typeface="Century Gothic" panose="020B0502020202020204" charset="0"/>
                <a:ea typeface="Times New Roman" panose="02020603050405020304"/>
                <a:cs typeface="Century Gothic" panose="020B0502020202020204" charset="0"/>
                <a:sym typeface="Times New Roman" panose="02020603050405020304"/>
              </a:rPr>
              <a:t>Data preparation</a:t>
            </a:r>
            <a:endParaRPr sz="2000" b="1" dirty="0">
              <a:effectLst/>
              <a:latin typeface="Century Gothic" panose="020B0502020202020204" charset="0"/>
              <a:ea typeface="Times New Roman" panose="02020603050405020304"/>
              <a:cs typeface="Century Gothic" panose="020B0502020202020204" charset="0"/>
              <a:sym typeface="Times New Roman" panose="02020603050405020304"/>
            </a:endParaRPr>
          </a:p>
          <a:p>
            <a:pPr marL="342900" lvl="0" indent="-342900" algn="l" rtl="0">
              <a:lnSpc>
                <a:spcPct val="90000"/>
              </a:lnSpc>
              <a:spcBef>
                <a:spcPts val="0"/>
              </a:spcBef>
              <a:spcAft>
                <a:spcPts val="0"/>
              </a:spcAft>
              <a:buSzPts val="1200"/>
              <a:buFont typeface="Wingdings" panose="05000000000000000000" pitchFamily="2" charset="2"/>
              <a:buChar char="§"/>
            </a:pPr>
            <a:endParaRPr sz="2000" b="1" dirty="0">
              <a:effectLst/>
              <a:latin typeface="Century Gothic" panose="020B0502020202020204" charset="0"/>
              <a:ea typeface="Times New Roman" panose="02020603050405020304"/>
              <a:cs typeface="Century Gothic" panose="020B0502020202020204" charset="0"/>
              <a:sym typeface="Times New Roman" panose="02020603050405020304"/>
            </a:endParaRPr>
          </a:p>
          <a:p>
            <a:pPr marL="342900" lvl="0" indent="-342900" algn="l" rtl="0">
              <a:lnSpc>
                <a:spcPct val="90000"/>
              </a:lnSpc>
              <a:spcBef>
                <a:spcPts val="0"/>
              </a:spcBef>
              <a:spcAft>
                <a:spcPts val="0"/>
              </a:spcAft>
              <a:buSzPts val="1200"/>
              <a:buFont typeface="Wingdings" panose="05000000000000000000" pitchFamily="2" charset="2"/>
              <a:buChar char="§"/>
            </a:pPr>
            <a:r>
              <a:rPr lang="en-GB" altLang="en-US" sz="2000" b="1" dirty="0">
                <a:effectLst/>
                <a:latin typeface="Century Gothic" panose="020B0502020202020204" charset="0"/>
                <a:ea typeface="Times New Roman" panose="02020603050405020304"/>
                <a:cs typeface="Century Gothic" panose="020B0502020202020204" charset="0"/>
                <a:sym typeface="Times New Roman" panose="02020603050405020304"/>
              </a:rPr>
              <a:t>M</a:t>
            </a:r>
            <a:r>
              <a:rPr lang="en-US" sz="2000" b="1" dirty="0">
                <a:effectLst/>
                <a:latin typeface="Century Gothic" panose="020B0502020202020204" charset="0"/>
                <a:ea typeface="Times New Roman" panose="02020603050405020304"/>
                <a:cs typeface="Century Gothic" panose="020B0502020202020204" charset="0"/>
                <a:sym typeface="Times New Roman" panose="02020603050405020304"/>
              </a:rPr>
              <a:t>odel building </a:t>
            </a:r>
            <a:endParaRPr sz="2000" b="1" dirty="0">
              <a:effectLst/>
              <a:latin typeface="Century Gothic" panose="020B0502020202020204" charset="0"/>
              <a:ea typeface="Times New Roman" panose="02020603050405020304"/>
              <a:cs typeface="Century Gothic" panose="020B0502020202020204" charset="0"/>
              <a:sym typeface="Times New Roman" panose="02020603050405020304"/>
            </a:endParaRPr>
          </a:p>
          <a:p>
            <a:pPr marL="342900" lvl="0" indent="-342900" algn="l" rtl="0">
              <a:lnSpc>
                <a:spcPct val="90000"/>
              </a:lnSpc>
              <a:spcBef>
                <a:spcPts val="0"/>
              </a:spcBef>
              <a:spcAft>
                <a:spcPts val="0"/>
              </a:spcAft>
              <a:buSzPts val="1200"/>
              <a:buFont typeface="Wingdings" panose="05000000000000000000" pitchFamily="2" charset="2"/>
              <a:buChar char="§"/>
            </a:pPr>
            <a:endParaRPr sz="2000" b="1" dirty="0">
              <a:effectLst/>
              <a:latin typeface="Century Gothic" panose="020B0502020202020204" charset="0"/>
              <a:ea typeface="Times New Roman" panose="02020603050405020304"/>
              <a:cs typeface="Century Gothic" panose="020B0502020202020204" charset="0"/>
              <a:sym typeface="Times New Roman" panose="02020603050405020304"/>
            </a:endParaRPr>
          </a:p>
          <a:p>
            <a:pPr marL="342900" lvl="0" indent="-342900" algn="l" rtl="0">
              <a:lnSpc>
                <a:spcPct val="90000"/>
              </a:lnSpc>
              <a:spcBef>
                <a:spcPts val="0"/>
              </a:spcBef>
              <a:spcAft>
                <a:spcPts val="0"/>
              </a:spcAft>
              <a:buSzPts val="1200"/>
              <a:buFont typeface="Wingdings" panose="05000000000000000000" pitchFamily="2" charset="2"/>
              <a:buChar char="§"/>
            </a:pPr>
            <a:r>
              <a:rPr lang="en-US" sz="2000" b="1" dirty="0">
                <a:effectLst/>
                <a:latin typeface="Century Gothic" panose="020B0502020202020204" charset="0"/>
                <a:ea typeface="Times New Roman" panose="02020603050405020304"/>
                <a:cs typeface="Century Gothic" panose="020B0502020202020204" charset="0"/>
                <a:sym typeface="Times New Roman" panose="02020603050405020304"/>
              </a:rPr>
              <a:t>Model evaluation</a:t>
            </a:r>
            <a:endParaRPr sz="2000" b="1" dirty="0">
              <a:effectLst/>
              <a:latin typeface="Century Gothic" panose="020B0502020202020204" charset="0"/>
              <a:ea typeface="Times New Roman" panose="02020603050405020304"/>
              <a:cs typeface="Century Gothic" panose="020B0502020202020204" charset="0"/>
              <a:sym typeface="Times New Roman" panose="02020603050405020304"/>
            </a:endParaRPr>
          </a:p>
          <a:p>
            <a:pPr marL="342900" lvl="0" indent="-342900" algn="l" rtl="0">
              <a:lnSpc>
                <a:spcPct val="90000"/>
              </a:lnSpc>
              <a:spcBef>
                <a:spcPts val="0"/>
              </a:spcBef>
              <a:spcAft>
                <a:spcPts val="0"/>
              </a:spcAft>
              <a:buSzPts val="1200"/>
              <a:buFont typeface="Wingdings" panose="05000000000000000000" pitchFamily="2" charset="2"/>
              <a:buChar char="§"/>
            </a:pPr>
            <a:endParaRPr sz="2000" b="1" dirty="0">
              <a:effectLst/>
              <a:latin typeface="Century Gothic" panose="020B0502020202020204" charset="0"/>
              <a:ea typeface="Times New Roman" panose="02020603050405020304"/>
              <a:cs typeface="Century Gothic" panose="020B0502020202020204" charset="0"/>
              <a:sym typeface="Times New Roman" panose="02020603050405020304"/>
            </a:endParaRPr>
          </a:p>
          <a:p>
            <a:pPr marL="342900" lvl="0" indent="-342900" algn="l" rtl="0">
              <a:lnSpc>
                <a:spcPct val="90000"/>
              </a:lnSpc>
              <a:spcBef>
                <a:spcPts val="0"/>
              </a:spcBef>
              <a:spcAft>
                <a:spcPts val="0"/>
              </a:spcAft>
              <a:buSzPts val="1200"/>
              <a:buFont typeface="Wingdings" panose="05000000000000000000" pitchFamily="2" charset="2"/>
              <a:buChar char="§"/>
            </a:pPr>
            <a:r>
              <a:rPr lang="en-US" sz="2000" b="1" dirty="0">
                <a:effectLst/>
                <a:latin typeface="Century Gothic" panose="020B0502020202020204" charset="0"/>
                <a:ea typeface="Times New Roman" panose="02020603050405020304"/>
                <a:cs typeface="Century Gothic" panose="020B0502020202020204" charset="0"/>
                <a:sym typeface="Times New Roman" panose="02020603050405020304"/>
              </a:rPr>
              <a:t>Model deployment</a:t>
            </a:r>
            <a:endParaRPr sz="2000" b="1" dirty="0">
              <a:effectLst/>
              <a:latin typeface="Century Gothic" panose="020B0502020202020204" charset="0"/>
              <a:ea typeface="Times New Roman" panose="02020603050405020304"/>
              <a:cs typeface="Century Gothic" panose="020B0502020202020204" charset="0"/>
              <a:sym typeface="Times New Roman" panose="02020603050405020304"/>
            </a:endParaRPr>
          </a:p>
          <a:p>
            <a:pPr marL="342900" lvl="0" indent="-342900" algn="l" rtl="0">
              <a:lnSpc>
                <a:spcPct val="90000"/>
              </a:lnSpc>
              <a:spcBef>
                <a:spcPts val="0"/>
              </a:spcBef>
              <a:spcAft>
                <a:spcPts val="0"/>
              </a:spcAft>
              <a:buSzPts val="1200"/>
              <a:buFont typeface="Wingdings" panose="05000000000000000000" pitchFamily="2" charset="2"/>
              <a:buChar char="§"/>
            </a:pPr>
            <a:endParaRPr sz="2000" b="1" dirty="0">
              <a:effectLst/>
              <a:latin typeface="Century Gothic" panose="020B0502020202020204" charset="0"/>
              <a:ea typeface="Times New Roman" panose="02020603050405020304"/>
              <a:cs typeface="Century Gothic" panose="020B0502020202020204" charset="0"/>
              <a:sym typeface="Times New Roman" panose="02020603050405020304"/>
            </a:endParaRPr>
          </a:p>
          <a:p>
            <a:pPr marL="342900" lvl="0" indent="-342900" algn="l" rtl="0">
              <a:lnSpc>
                <a:spcPct val="90000"/>
              </a:lnSpc>
              <a:spcBef>
                <a:spcPts val="0"/>
              </a:spcBef>
              <a:spcAft>
                <a:spcPts val="0"/>
              </a:spcAft>
              <a:buSzPts val="1200"/>
              <a:buFont typeface="Wingdings" panose="05000000000000000000" pitchFamily="2" charset="2"/>
              <a:buChar char="§"/>
            </a:pPr>
            <a:r>
              <a:rPr lang="en-US" sz="2000" b="1" dirty="0">
                <a:effectLst/>
                <a:latin typeface="Century Gothic" panose="020B0502020202020204" charset="0"/>
                <a:ea typeface="Times New Roman" panose="02020603050405020304"/>
                <a:cs typeface="Century Gothic" panose="020B0502020202020204" charset="0"/>
                <a:sym typeface="Times New Roman" panose="02020603050405020304"/>
              </a:rPr>
              <a:t>Monitoring and maintenance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5000"/>
          </a:blip>
          <a:stretch>
            <a:fillRect/>
          </a:stretch>
        </a:blipFill>
        <a:effectLst/>
      </p:bgPr>
    </p:bg>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60020"/>
            <a:ext cx="11049000" cy="588645"/>
          </a:xfrm>
          <a:prstGeom prst="rect">
            <a:avLst/>
          </a:prstGeom>
          <a:noFill/>
          <a:ln>
            <a:noFill/>
          </a:ln>
        </p:spPr>
        <p:txBody>
          <a:bodyPr spcFirstLastPara="1" wrap="square" lIns="91400" tIns="45675" rIns="91400" bIns="45675" anchor="ctr" anchorCtr="0">
            <a:noAutofit/>
          </a:bodyPr>
          <a:lstStyle/>
          <a:p>
            <a:pPr marL="0" lvl="0" indent="0" algn="ctr" rtl="0">
              <a:lnSpc>
                <a:spcPct val="90000"/>
              </a:lnSpc>
              <a:spcBef>
                <a:spcPts val="0"/>
              </a:spcBef>
              <a:spcAft>
                <a:spcPts val="0"/>
              </a:spcAft>
              <a:buClr>
                <a:schemeClr val="dk1"/>
              </a:buClr>
              <a:buSzPts val="3000"/>
              <a:buFont typeface="Georgia" panose="02040502050405020303"/>
              <a:buNone/>
            </a:pPr>
            <a:r>
              <a:rPr lang="en-IN" sz="4000" b="1" dirty="0">
                <a:solidFill>
                  <a:srgbClr val="0070C0"/>
                </a:solidFill>
                <a:effectLst/>
                <a:latin typeface="Century Gothic" panose="020B0502020202020204" charset="0"/>
                <a:ea typeface="Times New Roman" panose="02020603050405020304"/>
                <a:cs typeface="Century Gothic" panose="020B0502020202020204" charset="0"/>
                <a:sym typeface="Times New Roman" panose="02020603050405020304"/>
              </a:rPr>
              <a:t>Technical Stacks</a:t>
            </a: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 Box 1"/>
          <p:cNvSpPr txBox="1"/>
          <p:nvPr/>
        </p:nvSpPr>
        <p:spPr>
          <a:xfrm>
            <a:off x="193675" y="900748"/>
            <a:ext cx="11804650" cy="4797425"/>
          </a:xfrm>
          <a:prstGeom prst="rect">
            <a:avLst/>
          </a:prstGeom>
          <a:noFill/>
        </p:spPr>
        <p:txBody>
          <a:bodyPr wrap="square" rtlCol="0" anchor="t">
            <a:noAutofit/>
          </a:bodyPr>
          <a:lstStyle/>
          <a:p>
            <a:pPr marL="285750" indent="-285750">
              <a:buFont typeface="Wingdings" panose="05000000000000000000" pitchFamily="2" charset="2"/>
              <a:buChar char="§"/>
            </a:pPr>
            <a:r>
              <a:rPr lang="en-US" sz="1800" b="1" dirty="0">
                <a:solidFill>
                  <a:schemeClr val="bg1"/>
                </a:solidFill>
                <a:latin typeface="Century Gothic" panose="020B0502020202020204" charset="0"/>
                <a:cs typeface="Century Gothic" panose="020B0502020202020204" charset="0"/>
                <a:sym typeface="+mn-ea"/>
              </a:rPr>
              <a:t>Programming Languages: </a:t>
            </a:r>
          </a:p>
          <a:p>
            <a:endParaRPr lang="en-US" sz="1800" b="1" dirty="0">
              <a:solidFill>
                <a:schemeClr val="bg1"/>
              </a:solidFill>
              <a:latin typeface="Century Gothic" panose="020B0502020202020204" charset="0"/>
              <a:cs typeface="Century Gothic" panose="020B0502020202020204" charset="0"/>
              <a:sym typeface="+mn-ea"/>
            </a:endParaRPr>
          </a:p>
          <a:p>
            <a:r>
              <a:rPr lang="en-US" sz="1800" dirty="0">
                <a:solidFill>
                  <a:schemeClr val="bg1"/>
                </a:solidFill>
                <a:latin typeface="Century Gothic" panose="020B0502020202020204" charset="0"/>
                <a:cs typeface="Century Gothic" panose="020B0502020202020204" charset="0"/>
                <a:sym typeface="+mn-ea"/>
              </a:rPr>
              <a:t>			 P</a:t>
            </a:r>
            <a:r>
              <a:rPr lang="en-US" dirty="0">
                <a:solidFill>
                  <a:schemeClr val="bg1"/>
                </a:solidFill>
                <a:latin typeface="Century Gothic" panose="020B0502020202020204" charset="0"/>
                <a:cs typeface="Century Gothic" panose="020B0502020202020204" charset="0"/>
                <a:sym typeface="+mn-ea"/>
              </a:rPr>
              <a:t>ython - Python is the popular programming language in Data Science due to its extensive libraries and community support.</a:t>
            </a:r>
          </a:p>
          <a:p>
            <a:pPr marL="285750" indent="-285750" algn="ctr">
              <a:buFont typeface="Wingdings" panose="05000000000000000000" pitchFamily="2" charset="2"/>
              <a:buChar char="§"/>
            </a:pPr>
            <a:endParaRPr lang="en-US" dirty="0">
              <a:solidFill>
                <a:schemeClr val="bg1"/>
              </a:solidFill>
              <a:latin typeface="Century Gothic" panose="020B0502020202020204" charset="0"/>
              <a:cs typeface="Century Gothic" panose="020B0502020202020204" charset="0"/>
            </a:endParaRPr>
          </a:p>
          <a:p>
            <a:pPr marL="285750" indent="-285750">
              <a:buFont typeface="Wingdings" panose="05000000000000000000" pitchFamily="2" charset="2"/>
              <a:buChar char="§"/>
            </a:pPr>
            <a:r>
              <a:rPr lang="en-US" sz="1800" b="1" dirty="0">
                <a:solidFill>
                  <a:schemeClr val="bg1"/>
                </a:solidFill>
                <a:latin typeface="Century Gothic" panose="020B0502020202020204" charset="0"/>
                <a:cs typeface="Century Gothic" panose="020B0502020202020204" charset="0"/>
                <a:sym typeface="+mn-ea"/>
              </a:rPr>
              <a:t>Database:</a:t>
            </a:r>
            <a:r>
              <a:rPr lang="en-US" dirty="0">
                <a:solidFill>
                  <a:schemeClr val="bg1"/>
                </a:solidFill>
                <a:latin typeface="Century Gothic" panose="020B0502020202020204" charset="0"/>
                <a:cs typeface="Century Gothic" panose="020B0502020202020204" charset="0"/>
                <a:sym typeface="+mn-ea"/>
              </a:rPr>
              <a:t>  MySQL - for querying  and extracting data from relational database.</a:t>
            </a:r>
          </a:p>
          <a:p>
            <a:pPr marL="285750" indent="-285750">
              <a:buFont typeface="Wingdings" panose="05000000000000000000" pitchFamily="2" charset="2"/>
              <a:buChar char="§"/>
            </a:pPr>
            <a:endParaRPr lang="en-US" dirty="0">
              <a:solidFill>
                <a:schemeClr val="bg1"/>
              </a:solidFill>
              <a:latin typeface="Century Gothic" panose="020B0502020202020204" charset="0"/>
              <a:cs typeface="Century Gothic" panose="020B0502020202020204" charset="0"/>
            </a:endParaRPr>
          </a:p>
          <a:p>
            <a:pPr marL="285750" indent="-285750">
              <a:buFont typeface="Wingdings" panose="05000000000000000000" pitchFamily="2" charset="2"/>
              <a:buChar char="§"/>
            </a:pPr>
            <a:r>
              <a:rPr lang="en-US" b="1" dirty="0">
                <a:solidFill>
                  <a:schemeClr val="bg1"/>
                </a:solidFill>
                <a:latin typeface="Century Gothic" panose="020B0502020202020204" charset="0"/>
                <a:cs typeface="Century Gothic" panose="020B0502020202020204" charset="0"/>
                <a:sym typeface="+mn-ea"/>
              </a:rPr>
              <a:t>Data cleaning and preprocessing: </a:t>
            </a:r>
            <a:r>
              <a:rPr lang="en-US" dirty="0">
                <a:solidFill>
                  <a:schemeClr val="bg1"/>
                </a:solidFill>
                <a:latin typeface="Century Gothic" panose="020B0502020202020204" charset="0"/>
                <a:cs typeface="Century Gothic" panose="020B0502020202020204" charset="0"/>
                <a:sym typeface="+mn-ea"/>
              </a:rPr>
              <a:t>Pandas: for data manipulation</a:t>
            </a:r>
            <a:endParaRPr lang="en-US" dirty="0">
              <a:solidFill>
                <a:schemeClr val="bg1"/>
              </a:solidFill>
              <a:latin typeface="Century Gothic" panose="020B0502020202020204" charset="0"/>
              <a:cs typeface="Century Gothic" panose="020B0502020202020204" charset="0"/>
            </a:endParaRPr>
          </a:p>
          <a:p>
            <a:pPr marL="285750" indent="-285750">
              <a:buFont typeface="Wingdings" panose="05000000000000000000" pitchFamily="2" charset="2"/>
              <a:buChar char="§"/>
            </a:pPr>
            <a:endParaRPr lang="en-US" dirty="0">
              <a:solidFill>
                <a:schemeClr val="bg1"/>
              </a:solidFill>
              <a:latin typeface="Century Gothic" panose="020B0502020202020204" charset="0"/>
              <a:cs typeface="Century Gothic" panose="020B0502020202020204" charset="0"/>
            </a:endParaRPr>
          </a:p>
          <a:p>
            <a:pPr marL="285750" indent="-285750">
              <a:buFont typeface="Wingdings" panose="05000000000000000000" pitchFamily="2" charset="2"/>
              <a:buChar char="§"/>
            </a:pPr>
            <a:r>
              <a:rPr lang="en-US" sz="1800" b="1" dirty="0">
                <a:solidFill>
                  <a:schemeClr val="bg1"/>
                </a:solidFill>
                <a:latin typeface="Century Gothic" panose="020B0502020202020204" charset="0"/>
                <a:cs typeface="Century Gothic" panose="020B0502020202020204" charset="0"/>
                <a:sym typeface="+mn-ea"/>
              </a:rPr>
              <a:t>Data visualization Tools: </a:t>
            </a:r>
            <a:r>
              <a:rPr lang="en-US" dirty="0">
                <a:solidFill>
                  <a:schemeClr val="bg1"/>
                </a:solidFill>
                <a:latin typeface="Century Gothic" panose="020B0502020202020204" charset="0"/>
                <a:cs typeface="Century Gothic" panose="020B0502020202020204" charset="0"/>
                <a:sym typeface="+mn-ea"/>
              </a:rPr>
              <a:t>Power BI</a:t>
            </a:r>
            <a:r>
              <a:rPr lang="en-GB" altLang="en-US" dirty="0">
                <a:solidFill>
                  <a:schemeClr val="bg1"/>
                </a:solidFill>
                <a:latin typeface="Century Gothic" panose="020B0502020202020204" charset="0"/>
                <a:cs typeface="Century Gothic" panose="020B0502020202020204" charset="0"/>
                <a:sym typeface="+mn-ea"/>
              </a:rPr>
              <a:t>, </a:t>
            </a:r>
            <a:r>
              <a:rPr lang="en-US" dirty="0">
                <a:solidFill>
                  <a:schemeClr val="bg1"/>
                </a:solidFill>
                <a:latin typeface="Century Gothic" panose="020B0502020202020204" charset="0"/>
                <a:cs typeface="Century Gothic" panose="020B0502020202020204" charset="0"/>
                <a:sym typeface="+mn-ea"/>
              </a:rPr>
              <a:t>Google looker studio</a:t>
            </a:r>
            <a:r>
              <a:rPr lang="en-GB" altLang="en-US" dirty="0">
                <a:solidFill>
                  <a:schemeClr val="bg1"/>
                </a:solidFill>
                <a:latin typeface="Century Gothic" panose="020B0502020202020204" charset="0"/>
                <a:cs typeface="Century Gothic" panose="020B0502020202020204" charset="0"/>
                <a:sym typeface="+mn-ea"/>
              </a:rPr>
              <a:t>, </a:t>
            </a:r>
            <a:r>
              <a:rPr lang="en-US" dirty="0">
                <a:solidFill>
                  <a:schemeClr val="bg1"/>
                </a:solidFill>
                <a:latin typeface="Century Gothic" panose="020B0502020202020204" charset="0"/>
                <a:cs typeface="Century Gothic" panose="020B0502020202020204" charset="0"/>
                <a:sym typeface="+mn-ea"/>
              </a:rPr>
              <a:t>MS Excel</a:t>
            </a:r>
          </a:p>
          <a:p>
            <a:pPr marL="285750" indent="-285750">
              <a:buFont typeface="Wingdings" panose="05000000000000000000" pitchFamily="2" charset="2"/>
              <a:buChar char="§"/>
            </a:pPr>
            <a:endParaRPr lang="en-US" dirty="0">
              <a:solidFill>
                <a:schemeClr val="bg1"/>
              </a:solidFill>
              <a:latin typeface="Century Gothic" panose="020B0502020202020204" charset="0"/>
              <a:cs typeface="Century Gothic" panose="020B0502020202020204" charset="0"/>
            </a:endParaRPr>
          </a:p>
          <a:p>
            <a:pPr marL="285750" indent="-285750" algn="l">
              <a:buClrTx/>
              <a:buSzTx/>
              <a:buFont typeface="Wingdings" panose="05000000000000000000" pitchFamily="2" charset="2"/>
              <a:buChar char="§"/>
            </a:pPr>
            <a:r>
              <a:rPr lang="en-US" sz="1800" b="1" dirty="0">
                <a:solidFill>
                  <a:schemeClr val="bg1"/>
                </a:solidFill>
                <a:latin typeface="Century Gothic" panose="020B0502020202020204" charset="0"/>
                <a:cs typeface="Century Gothic" panose="020B0502020202020204" charset="0"/>
                <a:sym typeface="+mn-ea"/>
              </a:rPr>
              <a:t>Data storage and preprocessing:</a:t>
            </a:r>
            <a:r>
              <a:rPr lang="en-US" dirty="0">
                <a:solidFill>
                  <a:schemeClr val="bg1"/>
                </a:solidFill>
                <a:latin typeface="Century Gothic" panose="020B0502020202020204" charset="0"/>
                <a:cs typeface="Century Gothic" panose="020B0502020202020204" charset="0"/>
                <a:sym typeface="+mn-ea"/>
              </a:rPr>
              <a:t>Database(MySQL)- for strong structured and unstructured data.</a:t>
            </a:r>
          </a:p>
          <a:p>
            <a:pPr marL="285750" indent="-285750" algn="l">
              <a:buClrTx/>
              <a:buSzTx/>
              <a:buFont typeface="Wingdings" panose="05000000000000000000" pitchFamily="2" charset="2"/>
              <a:buChar char="§"/>
            </a:pPr>
            <a:endParaRPr lang="en-US" dirty="0">
              <a:solidFill>
                <a:schemeClr val="bg1"/>
              </a:solidFill>
              <a:latin typeface="Century Gothic" panose="020B0502020202020204" charset="0"/>
              <a:cs typeface="Century Gothic" panose="020B0502020202020204" charset="0"/>
            </a:endParaRPr>
          </a:p>
          <a:p>
            <a:pPr marL="285750" indent="-285750" algn="l">
              <a:buClrTx/>
              <a:buSzTx/>
              <a:buFont typeface="Wingdings" panose="05000000000000000000" pitchFamily="2" charset="2"/>
              <a:buChar char="§"/>
            </a:pPr>
            <a:r>
              <a:rPr lang="en-US" sz="1800" b="1" dirty="0">
                <a:solidFill>
                  <a:schemeClr val="bg1"/>
                </a:solidFill>
                <a:latin typeface="Century Gothic" panose="020B0502020202020204" charset="0"/>
                <a:cs typeface="Century Gothic" panose="020B0502020202020204" charset="0"/>
                <a:sym typeface="+mn-ea"/>
              </a:rPr>
              <a:t>Notebooks and IDEs</a:t>
            </a:r>
            <a:r>
              <a:rPr lang="en-US" sz="2000" b="1" dirty="0">
                <a:solidFill>
                  <a:schemeClr val="bg1"/>
                </a:solidFill>
                <a:highlight>
                  <a:srgbClr val="C0C0C0"/>
                </a:highlight>
                <a:latin typeface="Century Gothic" panose="020B0502020202020204" charset="0"/>
                <a:cs typeface="Century Gothic" panose="020B0502020202020204" charset="0"/>
                <a:sym typeface="+mn-ea"/>
              </a:rPr>
              <a:t>:</a:t>
            </a:r>
            <a:r>
              <a:rPr lang="en-US" dirty="0">
                <a:solidFill>
                  <a:schemeClr val="bg1"/>
                </a:solidFill>
                <a:latin typeface="Century Gothic" panose="020B0502020202020204" charset="0"/>
                <a:cs typeface="Century Gothic" panose="020B0502020202020204" charset="0"/>
                <a:sym typeface="+mn-ea"/>
              </a:rPr>
              <a:t>Spyder for data exploration and analysis.</a:t>
            </a:r>
          </a:p>
          <a:p>
            <a:pPr marL="285750" indent="-285750" algn="l">
              <a:buClrTx/>
              <a:buSzTx/>
              <a:buFont typeface="Wingdings" panose="05000000000000000000" pitchFamily="2" charset="2"/>
              <a:buChar char="§"/>
            </a:pPr>
            <a:endParaRPr lang="en-US" dirty="0">
              <a:solidFill>
                <a:schemeClr val="bg1"/>
              </a:solidFill>
              <a:latin typeface="Century Gothic" panose="020B0502020202020204" charset="0"/>
              <a:cs typeface="Century Gothic" panose="020B0502020202020204" charset="0"/>
            </a:endParaRPr>
          </a:p>
          <a:p>
            <a:pPr marL="285750" indent="-285750">
              <a:buFont typeface="Wingdings" panose="05000000000000000000" pitchFamily="2" charset="2"/>
              <a:buChar char="§"/>
            </a:pPr>
            <a:r>
              <a:rPr lang="en-US" sz="1800" b="1" dirty="0">
                <a:solidFill>
                  <a:schemeClr val="bg1"/>
                </a:solidFill>
                <a:latin typeface="Century Gothic" panose="020B0502020202020204" charset="0"/>
                <a:cs typeface="Century Gothic" panose="020B0502020202020204" charset="0"/>
                <a:sym typeface="+mn-ea"/>
              </a:rPr>
              <a:t>Collaboration and communication:</a:t>
            </a:r>
            <a:r>
              <a:rPr lang="en-US" sz="2000" b="1" dirty="0">
                <a:solidFill>
                  <a:schemeClr val="bg1"/>
                </a:solidFill>
                <a:highlight>
                  <a:srgbClr val="C0C0C0"/>
                </a:highlight>
                <a:latin typeface="Century Gothic" panose="020B0502020202020204" charset="0"/>
                <a:cs typeface="Century Gothic" panose="020B0502020202020204" charset="0"/>
                <a:sym typeface="+mn-ea"/>
              </a:rPr>
              <a:t> </a:t>
            </a:r>
            <a:r>
              <a:rPr lang="en-US" dirty="0">
                <a:solidFill>
                  <a:schemeClr val="bg1"/>
                </a:solidFill>
                <a:latin typeface="Century Gothic" panose="020B0502020202020204" charset="0"/>
                <a:cs typeface="Century Gothic" panose="020B0502020202020204" charset="0"/>
                <a:sym typeface="+mn-ea"/>
              </a:rPr>
              <a:t> </a:t>
            </a:r>
            <a:r>
              <a:rPr lang="en-GB" altLang="en-US" dirty="0">
                <a:solidFill>
                  <a:schemeClr val="bg1"/>
                </a:solidFill>
                <a:latin typeface="Century Gothic" panose="020B0502020202020204" charset="0"/>
                <a:cs typeface="Century Gothic" panose="020B0502020202020204" charset="0"/>
                <a:sym typeface="+mn-ea"/>
              </a:rPr>
              <a:t>Google Meet</a:t>
            </a:r>
            <a:r>
              <a:rPr lang="en-US" dirty="0">
                <a:solidFill>
                  <a:schemeClr val="bg1"/>
                </a:solidFill>
                <a:latin typeface="Century Gothic" panose="020B0502020202020204" charset="0"/>
                <a:cs typeface="Century Gothic" panose="020B0502020202020204" charset="0"/>
                <a:sym typeface="+mn-ea"/>
              </a:rPr>
              <a:t> </a:t>
            </a:r>
            <a:endParaRPr lang="en-US" altLang="en-US" dirty="0">
              <a:solidFill>
                <a:schemeClr val="bg1"/>
              </a:solidFill>
              <a:latin typeface="Century Gothic" panose="020B0502020202020204" charset="0"/>
              <a:cs typeface="Century Gothic" panose="020B05020202020202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5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4632"/>
          </a:xfrm>
        </p:spPr>
        <p:txBody>
          <a:bodyPr>
            <a:normAutofit fontScale="90000"/>
          </a:bodyPr>
          <a:lstStyle/>
          <a:p>
            <a:r>
              <a:rPr lang="en-US" b="1" dirty="0">
                <a:latin typeface="Times New Roman" panose="02020603050405020304" charset="0"/>
                <a:cs typeface="Times New Roman" panose="02020603050405020304" charset="0"/>
              </a:rPr>
              <a:t> </a:t>
            </a:r>
            <a:r>
              <a:rPr lang="en-IN" b="1" dirty="0">
                <a:solidFill>
                  <a:srgbClr val="0070C0"/>
                </a:solidFill>
                <a:effectLst/>
                <a:latin typeface="Century Gothic" panose="020B0502020202020204" charset="0"/>
                <a:ea typeface="Times New Roman" panose="02020603050405020304"/>
                <a:cs typeface="Century Gothic" panose="020B0502020202020204" charset="0"/>
              </a:rPr>
              <a:t>Project Architecture</a:t>
            </a:r>
            <a:endParaRPr lang="en-US" b="1" dirty="0">
              <a:solidFill>
                <a:schemeClr val="accent1"/>
              </a:solidFill>
              <a:effectLst/>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857376"/>
            <a:ext cx="1509950" cy="9791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Arrow: Right 4"/>
          <p:cNvSpPr/>
          <p:nvPr/>
        </p:nvSpPr>
        <p:spPr>
          <a:xfrm>
            <a:off x="6551883" y="2161181"/>
            <a:ext cx="468401"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9288" y="1857376"/>
            <a:ext cx="1509950" cy="979130"/>
          </a:xfrm>
          <a:prstGeom prst="rect">
            <a:avLst/>
          </a:prstGeom>
        </p:spPr>
      </p:pic>
      <p:sp>
        <p:nvSpPr>
          <p:cNvPr id="8" name="Arrow: Right 7"/>
          <p:cNvSpPr/>
          <p:nvPr/>
        </p:nvSpPr>
        <p:spPr>
          <a:xfrm>
            <a:off x="2454436" y="2104625"/>
            <a:ext cx="478921"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1020" y="2072260"/>
            <a:ext cx="1335637" cy="662474"/>
          </a:xfrm>
          <a:prstGeom prst="rect">
            <a:avLst/>
          </a:prstGeom>
        </p:spPr>
      </p:pic>
      <p:sp>
        <p:nvSpPr>
          <p:cNvPr id="11" name="Arrow: Right 10"/>
          <p:cNvSpPr/>
          <p:nvPr/>
        </p:nvSpPr>
        <p:spPr>
          <a:xfrm>
            <a:off x="4612861" y="2120104"/>
            <a:ext cx="452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o data cleaning, web scraping and feature engineering in python by  Sajidshahbs | Fiver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84" y="1690688"/>
            <a:ext cx="2051374" cy="1571624"/>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p:cNvSpPr/>
          <p:nvPr/>
        </p:nvSpPr>
        <p:spPr>
          <a:xfrm>
            <a:off x="9101238" y="2161181"/>
            <a:ext cx="533279"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5285" y="1880527"/>
            <a:ext cx="1355242" cy="1191946"/>
          </a:xfrm>
          <a:prstGeom prst="rect">
            <a:avLst/>
          </a:prstGeom>
        </p:spPr>
      </p:pic>
      <p:sp>
        <p:nvSpPr>
          <p:cNvPr id="17" name="Arrow: Down 16"/>
          <p:cNvSpPr/>
          <p:nvPr/>
        </p:nvSpPr>
        <p:spPr>
          <a:xfrm>
            <a:off x="10321296" y="3672493"/>
            <a:ext cx="484632" cy="3825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Power BI Desktop and Tableau Desktop 9.3 – Let's create some visual cha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20919" y="4137521"/>
            <a:ext cx="1826557" cy="12135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59940" y="4275890"/>
            <a:ext cx="2139035" cy="1246028"/>
          </a:xfrm>
          <a:prstGeom prst="rect">
            <a:avLst/>
          </a:prstGeom>
        </p:spPr>
      </p:pic>
      <p:sp>
        <p:nvSpPr>
          <p:cNvPr id="23" name="TextBox 22"/>
          <p:cNvSpPr txBox="1"/>
          <p:nvPr/>
        </p:nvSpPr>
        <p:spPr>
          <a:xfrm>
            <a:off x="5321666" y="2939707"/>
            <a:ext cx="898794" cy="521970"/>
          </a:xfrm>
          <a:prstGeom prst="rect">
            <a:avLst/>
          </a:prstGeom>
          <a:noFill/>
        </p:spPr>
        <p:txBody>
          <a:bodyPr wrap="square">
            <a:spAutoFit/>
          </a:bodyPr>
          <a:lstStyle/>
          <a:p>
            <a:r>
              <a:rPr lang="en-US" sz="1400" dirty="0">
                <a:solidFill>
                  <a:schemeClr val="bg1"/>
                </a:solidFill>
                <a:latin typeface="Century Gothic" panose="020B0502020202020204" charset="0"/>
                <a:cs typeface="Century Gothic" panose="020B0502020202020204" charset="0"/>
              </a:rPr>
              <a:t>Data Storing</a:t>
            </a:r>
          </a:p>
        </p:txBody>
      </p:sp>
      <p:sp>
        <p:nvSpPr>
          <p:cNvPr id="25" name="TextBox 24"/>
          <p:cNvSpPr txBox="1"/>
          <p:nvPr/>
        </p:nvSpPr>
        <p:spPr>
          <a:xfrm>
            <a:off x="7254240" y="3072765"/>
            <a:ext cx="1817370" cy="661670"/>
          </a:xfrm>
          <a:prstGeom prst="rect">
            <a:avLst/>
          </a:prstGeom>
          <a:noFill/>
        </p:spPr>
        <p:txBody>
          <a:bodyPr wrap="square">
            <a:noAutofit/>
          </a:bodyPr>
          <a:lstStyle/>
          <a:p>
            <a:r>
              <a:rPr lang="en-US" sz="1400" dirty="0">
                <a:solidFill>
                  <a:schemeClr val="bg1"/>
                </a:solidFill>
                <a:latin typeface="Century Gothic" panose="020B0502020202020204" charset="0"/>
                <a:cs typeface="Century Gothic" panose="020B0502020202020204" charset="0"/>
              </a:rPr>
              <a:t>Data Preprocessing</a:t>
            </a:r>
          </a:p>
        </p:txBody>
      </p:sp>
      <p:sp>
        <p:nvSpPr>
          <p:cNvPr id="27" name="TextBox 26"/>
          <p:cNvSpPr txBox="1"/>
          <p:nvPr/>
        </p:nvSpPr>
        <p:spPr>
          <a:xfrm>
            <a:off x="9615868" y="3129522"/>
            <a:ext cx="1845905" cy="521970"/>
          </a:xfrm>
          <a:prstGeom prst="rect">
            <a:avLst/>
          </a:prstGeom>
          <a:noFill/>
        </p:spPr>
        <p:txBody>
          <a:bodyPr wrap="square">
            <a:spAutoFit/>
          </a:bodyPr>
          <a:lstStyle/>
          <a:p>
            <a:r>
              <a:rPr lang="en-US" sz="1400" dirty="0">
                <a:solidFill>
                  <a:schemeClr val="bg1"/>
                </a:solidFill>
                <a:latin typeface="Century Gothic" panose="020B0502020202020204" charset="0"/>
                <a:cs typeface="Century Gothic" panose="020B0502020202020204" charset="0"/>
              </a:rPr>
              <a:t>Pre-processed data storage</a:t>
            </a:r>
          </a:p>
        </p:txBody>
      </p:sp>
      <p:sp>
        <p:nvSpPr>
          <p:cNvPr id="29" name="TextBox 28"/>
          <p:cNvSpPr txBox="1"/>
          <p:nvPr/>
        </p:nvSpPr>
        <p:spPr>
          <a:xfrm>
            <a:off x="9820845" y="5495980"/>
            <a:ext cx="2282890" cy="521970"/>
          </a:xfrm>
          <a:prstGeom prst="rect">
            <a:avLst/>
          </a:prstGeom>
          <a:noFill/>
        </p:spPr>
        <p:txBody>
          <a:bodyPr wrap="square">
            <a:spAutoFit/>
          </a:bodyPr>
          <a:lstStyle/>
          <a:p>
            <a:r>
              <a:rPr lang="en-US" sz="1400" dirty="0">
                <a:solidFill>
                  <a:schemeClr val="bg1"/>
                </a:solidFill>
                <a:latin typeface="Century Gothic" panose="020B0502020202020204" charset="0"/>
                <a:cs typeface="Century Gothic" panose="020B0502020202020204" charset="0"/>
              </a:rPr>
              <a:t>Load data into this visualization tools</a:t>
            </a:r>
          </a:p>
        </p:txBody>
      </p:sp>
      <p:sp>
        <p:nvSpPr>
          <p:cNvPr id="30" name="Arrow: Left 29"/>
          <p:cNvSpPr/>
          <p:nvPr/>
        </p:nvSpPr>
        <p:spPr>
          <a:xfrm>
            <a:off x="9248959" y="4545009"/>
            <a:ext cx="533279"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653306" y="5587958"/>
            <a:ext cx="786104" cy="306705"/>
          </a:xfrm>
          <a:prstGeom prst="rect">
            <a:avLst/>
          </a:prstGeom>
          <a:noFill/>
        </p:spPr>
        <p:txBody>
          <a:bodyPr wrap="square">
            <a:spAutoFit/>
          </a:bodyPr>
          <a:lstStyle/>
          <a:p>
            <a:r>
              <a:rPr lang="en-US" sz="1400" dirty="0">
                <a:solidFill>
                  <a:schemeClr val="bg1"/>
                </a:solidFill>
                <a:latin typeface="Century Gothic" panose="020B0502020202020204" charset="0"/>
                <a:cs typeface="Century Gothic" panose="020B0502020202020204" charset="0"/>
              </a:rPr>
              <a:t>Users</a:t>
            </a:r>
          </a:p>
        </p:txBody>
      </p:sp>
      <p:sp>
        <p:nvSpPr>
          <p:cNvPr id="34" name="TextBox 33"/>
          <p:cNvSpPr txBox="1"/>
          <p:nvPr/>
        </p:nvSpPr>
        <p:spPr>
          <a:xfrm>
            <a:off x="2982705" y="2939146"/>
            <a:ext cx="1729261" cy="521970"/>
          </a:xfrm>
          <a:prstGeom prst="rect">
            <a:avLst/>
          </a:prstGeom>
          <a:noFill/>
        </p:spPr>
        <p:txBody>
          <a:bodyPr wrap="square">
            <a:spAutoFit/>
          </a:bodyPr>
          <a:lstStyle/>
          <a:p>
            <a:r>
              <a:rPr lang="en-US" sz="1400" dirty="0">
                <a:solidFill>
                  <a:schemeClr val="bg1"/>
                </a:solidFill>
                <a:latin typeface="Century Gothic" panose="020B0502020202020204" charset="0"/>
                <a:cs typeface="Century Gothic" panose="020B0502020202020204" charset="0"/>
              </a:rPr>
              <a:t>Data Collection Methods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287</TotalTime>
  <Words>1273</Words>
  <Application>Microsoft Macintosh PowerPoint</Application>
  <PresentationFormat>Widescreen</PresentationFormat>
  <Paragraphs>371</Paragraphs>
  <Slides>26</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Calisto MT</vt:lpstr>
      <vt:lpstr>Cambria Math</vt:lpstr>
      <vt:lpstr>Century Gothic</vt:lpstr>
      <vt:lpstr>Courier New</vt:lpstr>
      <vt:lpstr>Georgia</vt:lpstr>
      <vt:lpstr>Times New Roman</vt:lpstr>
      <vt:lpstr>Wingdings</vt:lpstr>
      <vt:lpstr>Wingdings 2</vt:lpstr>
      <vt:lpstr>Slate</vt:lpstr>
      <vt:lpstr>ASD – Data Driven Analytics</vt:lpstr>
      <vt:lpstr>Project Leadership</vt:lpstr>
      <vt:lpstr>PowerPoint Presentation</vt:lpstr>
      <vt:lpstr>Contents</vt:lpstr>
      <vt:lpstr>Project Overview</vt:lpstr>
      <vt:lpstr>PowerPoint Presentation</vt:lpstr>
      <vt:lpstr>CRISP-ML(Q) Methodology  There are six stages of CRISP-ML(Q) Methodology   Business and data understanding  Data preparation  Model building   Model evaluation  Model deployment  Monitoring and maintenance</vt:lpstr>
      <vt:lpstr>Technical Stacks</vt:lpstr>
      <vt:lpstr> Project Architecture</vt:lpstr>
      <vt:lpstr>  Data Collection and Understanding  </vt:lpstr>
      <vt:lpstr>Data  Information </vt:lpstr>
      <vt:lpstr>Data Dictionary </vt:lpstr>
      <vt:lpstr>System Requirements</vt:lpstr>
      <vt:lpstr>Exploratory Data Analysis [EDA]</vt:lpstr>
      <vt:lpstr>Data Pre-processing</vt:lpstr>
      <vt:lpstr>Observation of Missing values</vt:lpstr>
      <vt:lpstr>Detection of Outliers</vt:lpstr>
      <vt:lpstr>Auto-EDA Libraries</vt:lpstr>
      <vt:lpstr>Data Visualization in Power Bi</vt:lpstr>
      <vt:lpstr>Data Visualization in Power Bi</vt:lpstr>
      <vt:lpstr>Data Visualization in Google Looker </vt:lpstr>
      <vt:lpstr>Data Visualization in Excel </vt:lpstr>
      <vt:lpstr>Data Visualization in Excel </vt:lpstr>
      <vt:lpstr>Challenges</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Ashokkumar, S (Sankar)</cp:lastModifiedBy>
  <cp:revision>41</cp:revision>
  <dcterms:created xsi:type="dcterms:W3CDTF">2022-02-16T01:47:00Z</dcterms:created>
  <dcterms:modified xsi:type="dcterms:W3CDTF">2024-01-30T18:46:36Z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8BAE3BCCD0B9429990DE03791D6C45A2_13</vt:lpwstr>
  </property>
  <property fmtid="{D5CDD505-2E9C-101B-9397-08002B2CF9AE}" pid="3" name="KSOProductBuildVer">
    <vt:lpwstr>2057-12.2.0.13359</vt:lpwstr>
  </property>
</Properties>
</file>