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FBF4EA-D6E4-4EF1-B6D5-4620E8D632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3326C0-1566-46A9-87D6-C75D65B26A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3BF118-AA30-49AB-AE0B-BC154DF1E2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4C0968-07C5-4DBD-8369-773F9B0583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58F468-BDB2-4957-AA49-2BA7054024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4BA64B-7D0F-4F3D-B7B0-7310FD4D51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FF5CF2-B2AF-40AE-BE5D-586AED4994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41A3D1-FAFD-4203-BF1A-5E5FD7E52D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CB9DC2-9BA0-4560-AED3-40D88A942B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487E3A-F59D-4ECD-8065-64E258B529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A28EA9-B84A-425F-8165-5D848E5DC1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8257A6-0962-4DA8-A9CD-9FD76F9DC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0AC4DB-1FFF-4D44-94E6-0CB92617CA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F3C976-4D9D-4D9E-A085-3504ACF7CD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F94ACF-8E8D-47F3-AB7B-F043BFAFFA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8CE4FC-DC7A-46A3-8D60-2A08D0BE35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00B728-8A81-4DC1-A0FF-2C215AFACD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37F47-775D-4E59-A9B3-D38869FCDC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8522D-3FA0-4871-BACC-DED2AEDB63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D5900D-5587-4D72-BA98-1903364F20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7885DA-D22B-4CF9-A3B0-47583E112A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F8F90D-3041-4622-A14A-95C889EEA3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0111B7-7B55-471B-BC48-A3028FA66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DC4A5-1B29-4A4D-972E-B772324A3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673920" indent="-25272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010880" indent="-22464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347840" indent="-16848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168480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02176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235872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2AE4934-05EA-44D5-932D-55778ED662AA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Click to edit the outline text </a:t>
            </a: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format</a:t>
            </a:r>
            <a:endParaRPr b="0" lang="en-IN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Seventh Outline </a:t>
            </a: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Level</a:t>
            </a:r>
            <a:endParaRPr b="0" lang="en-IN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DF075EA-C0B0-442B-BF47-1D0A6ADB2F3A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180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000000"/>
                </a:solidFill>
                <a:latin typeface="Arial"/>
              </a:rPr>
              <a:t>Lead Scoring – Case Study</a:t>
            </a:r>
            <a:endParaRPr b="1" lang="en-IN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 algn="ctr">
              <a:spcBef>
                <a:spcPts val="1060"/>
              </a:spcBef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1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X Education sells online courses to industry professionals. The company markets its courses on several websites and search engines like Google.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Once these people land on the website, they might browse the courses or fill up a form for the course or watch some videos. 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When these people fill up a form providing their email address or phone number, they are classified to be a lead. 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Moreover, the company also gets leads through past referrals.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Once these leads are acquired, employees from the sales team start making calls, writing emails, etc. 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Through this process, some of the leads get converted while most do not. 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The typical lead conversion rate at X education is around 30%.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E85B30-65E8-4959-9CB2-22DFAE4C64A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F64D0B2-5CFD-461B-9855-9A4DF365E8BC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 algn="ctr">
              <a:spcBef>
                <a:spcPts val="1060"/>
              </a:spcBef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Business Goal</a:t>
            </a:r>
            <a:endParaRPr b="1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X Education needs help in selecting the most promising leads, i.e. the leads that are most likely to convert into paying customers.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The company needs a model wherein you a lead score is assigned to each of the leads such that the customers with higher lead score have a higher conversion chance and the customers with lower lead score have a lower conversion chance.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The CEO, in particular, has given a ballpark of the target lead conversion rate to be around 80%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EDFD5B-23C8-4F37-A736-83AC2DD77C14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85E20F6-CCD0-4D68-BA3E-55169405C68F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Exploratory Data Analysis</a:t>
            </a:r>
            <a:endParaRPr b="1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32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9bdd"/>
                </a:solidFill>
                <a:latin typeface="Arial"/>
              </a:rPr>
              <a:t>We have around 39% Conversion rate in Total</a:t>
            </a:r>
            <a:endParaRPr b="0" lang="en-IN" sz="1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1377360" cy="2880000"/>
          </a:xfrm>
          <a:prstGeom prst="rect">
            <a:avLst/>
          </a:prstGeom>
          <a:ln w="18000">
            <a:noFill/>
          </a:ln>
        </p:spPr>
      </p:pic>
      <p:sp>
        <p:nvSpPr>
          <p:cNvPr id="93" name=""/>
          <p:cNvSpPr txBox="1"/>
          <p:nvPr/>
        </p:nvSpPr>
        <p:spPr>
          <a:xfrm>
            <a:off x="5220000" y="1080000"/>
            <a:ext cx="432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9bdd"/>
                </a:solidFill>
                <a:latin typeface="Arial"/>
              </a:rPr>
              <a:t>Major traffic is from Indian customers only</a:t>
            </a:r>
            <a:endParaRPr b="0" lang="en-IN" sz="1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940000" y="1701360"/>
            <a:ext cx="2880000" cy="26186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71BF5A-42FA-4636-ACE2-7D8C985AD538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6AD8539-C08E-45E4-AD30-809516719807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486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9bdd"/>
                </a:solidFill>
                <a:latin typeface="Arial"/>
              </a:rPr>
              <a:t>In Lead Origin, maximum conversion happened from Landing Page Submission</a:t>
            </a:r>
            <a:endParaRPr b="0" lang="en-IN" sz="1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2941200" cy="2167200"/>
          </a:xfrm>
          <a:prstGeom prst="rect">
            <a:avLst/>
          </a:prstGeom>
          <a:ln w="18000">
            <a:noFill/>
          </a:ln>
        </p:spPr>
      </p:pic>
      <p:sp>
        <p:nvSpPr>
          <p:cNvPr id="97" name=""/>
          <p:cNvSpPr txBox="1"/>
          <p:nvPr/>
        </p:nvSpPr>
        <p:spPr>
          <a:xfrm>
            <a:off x="5040000" y="1080000"/>
            <a:ext cx="486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9bdd"/>
                </a:solidFill>
                <a:latin typeface="Arial"/>
              </a:rPr>
              <a:t>Major conversion in the lead source is from Google</a:t>
            </a:r>
            <a:endParaRPr b="0" lang="en-IN" sz="1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940000" y="1440000"/>
            <a:ext cx="3373200" cy="25333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ADE1B4-6F08-4CB6-A6D3-24DB2373DBAA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D458A79-533A-44B8-8F2D-E244ECD6F4F0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9bdd"/>
                </a:solidFill>
                <a:latin typeface="Arial"/>
              </a:rPr>
              <a:t>All management related courses seems to be more interesting, and people are mainly looking at these courses for better career prospects. </a:t>
            </a:r>
            <a:endParaRPr b="0" lang="en-IN" sz="16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53320" y="1620000"/>
            <a:ext cx="3060000" cy="324000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400000" y="1716840"/>
            <a:ext cx="3420000" cy="33231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045D2B-3CAA-40A0-843A-231CD44C503F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68B8DBB-1774-4A70-96D5-92AB5CC89597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Model Evaluation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5941440" cy="396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D4E2E3-95FC-4062-B628-8819358F3DF9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71E8B3E-9262-4AC5-98CB-AEAF6C1F5753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Correlation Matrix</a:t>
            </a:r>
            <a:endParaRPr b="1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60000" y="795240"/>
            <a:ext cx="5760000" cy="40647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05DCF4-C3EA-4831-AB07-32F428A65A69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8BAAA13-DBB8-4024-B5AE-BDA78A38A228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1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While we have checked both Sensitivity-Specificity , we have considered the optimal cut off based on Sensitivity and Specificity for calculating the final prediction at 0.4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The overall accuracy of the prediction is around 79% calculated using trained set.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Also the lead score calculated shows the conversion rate on the final predicted model is around 79% (in train set) and 78% in test set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Below are the top 3 variables that contribute for lead getting converted in the model are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Total time spent on website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Lead Source - Reference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Last Notable Activity - Had a Phone Conversation 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IN" sz="1200" spc="-1" strike="noStrike">
                <a:solidFill>
                  <a:srgbClr val="009bdd"/>
                </a:solidFill>
                <a:latin typeface="Arial"/>
              </a:rPr>
              <a:t>The model on an overall level seems good</a:t>
            </a:r>
            <a:endParaRPr b="0" lang="en-IN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FE9840-26C4-4D48-AA88-5382663B6175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CD47DA3-52FF-4752-9452-2512185E8E5F}" type="datetime1">
              <a:rPr lang="en-IN"/>
              <a:t>12/03/2023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2023-03-12T22:20:38Z</dcterms:created>
  <dc:creator/>
  <dc:description/>
  <dc:language>en-IN</dc:language>
  <cp:lastModifiedBy/>
  <dcterms:modified xsi:type="dcterms:W3CDTF">2023-03-12T22:56:11Z</dcterms:modified>
  <cp:revision>2</cp:revision>
  <dc:subject/>
  <dc:title>Blue Curve</dc:title>
</cp:coreProperties>
</file>