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8"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B53B-16E6-4000-A968-AC541825C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4C571D-E3E4-4C67-B423-1ACFBF897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C9517F-4AFD-4AD3-87E6-88397EB4843A}"/>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5" name="Footer Placeholder 4">
            <a:extLst>
              <a:ext uri="{FF2B5EF4-FFF2-40B4-BE49-F238E27FC236}">
                <a16:creationId xmlns:a16="http://schemas.microsoft.com/office/drawing/2014/main" id="{17D2A549-421F-415E-A766-560297738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00B95-74A8-49B5-A14B-9E46C76C3A84}"/>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2867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5D6D-28E2-41C9-AE57-AB3A70319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3A3EA-F36D-4174-B21C-D4ADCD38D4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2E5AF-0876-4CCA-B9FA-1E8A5E597011}"/>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5" name="Footer Placeholder 4">
            <a:extLst>
              <a:ext uri="{FF2B5EF4-FFF2-40B4-BE49-F238E27FC236}">
                <a16:creationId xmlns:a16="http://schemas.microsoft.com/office/drawing/2014/main" id="{39F1B6B4-6785-4ABF-A448-B552944C0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8F137-4B5D-4CB0-B24E-BB8E92BAE3F7}"/>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80379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5E3FB0-AFAA-42FA-83A9-FFABAF7A2B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F80B1-A94F-4246-8997-A33E85AF3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394D8-7BE7-4AD0-B779-00F763F5ECBD}"/>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5" name="Footer Placeholder 4">
            <a:extLst>
              <a:ext uri="{FF2B5EF4-FFF2-40B4-BE49-F238E27FC236}">
                <a16:creationId xmlns:a16="http://schemas.microsoft.com/office/drawing/2014/main" id="{54D03F08-C0BA-44B3-85D5-93AB1DB46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91C4D-F182-4411-A848-000E3ACCCAF9}"/>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280164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1BBF-230B-4BC3-9628-E879B5469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C05011-3094-4D59-8ABE-A88B527BB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661A8-19AD-4BE9-B3B1-8C9F4B8924EB}"/>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5" name="Footer Placeholder 4">
            <a:extLst>
              <a:ext uri="{FF2B5EF4-FFF2-40B4-BE49-F238E27FC236}">
                <a16:creationId xmlns:a16="http://schemas.microsoft.com/office/drawing/2014/main" id="{01C763A1-98C5-4F72-9A5C-92D7F643F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E26DD-84DD-4B30-BED6-B1E9548FB25A}"/>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210630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EEA7-ACEF-4CF6-B87D-9717A74E58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6E5A1D-E3C8-4BFD-B4E4-86CC4034F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EC750F-78BF-4A1F-ADD6-247653FCBE42}"/>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5" name="Footer Placeholder 4">
            <a:extLst>
              <a:ext uri="{FF2B5EF4-FFF2-40B4-BE49-F238E27FC236}">
                <a16:creationId xmlns:a16="http://schemas.microsoft.com/office/drawing/2014/main" id="{848E0FA7-C8EB-4D8C-80FE-965D5289E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37E9C-CED9-41FF-9A95-F250ACA1BF75}"/>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25318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5B3D-C6C2-41A0-A152-3995B69C5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AA4AB-D37F-44C8-B7C6-90910E8CDD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FBEF04-EB87-4811-87F1-D1C15F47D3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27FA21-F807-4CF3-BC97-F54B48934F79}"/>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6" name="Footer Placeholder 5">
            <a:extLst>
              <a:ext uri="{FF2B5EF4-FFF2-40B4-BE49-F238E27FC236}">
                <a16:creationId xmlns:a16="http://schemas.microsoft.com/office/drawing/2014/main" id="{2E04A682-66B0-4D92-A27F-9D8802CBC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EE2F1-FEA0-4E39-A7AC-5E4E45B80293}"/>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1396189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F4B6-49E6-42D5-82CB-9872A42315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83D8B-387E-4526-801D-E2FB219409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A995-448A-4CEA-88F5-26457DDC23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206BCB-223E-480C-A11D-136856CC6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E4309A-D90C-42E6-AFFE-CA4EC7CCBC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D85434-ECBC-4BCE-81B9-315AD5640A85}"/>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8" name="Footer Placeholder 7">
            <a:extLst>
              <a:ext uri="{FF2B5EF4-FFF2-40B4-BE49-F238E27FC236}">
                <a16:creationId xmlns:a16="http://schemas.microsoft.com/office/drawing/2014/main" id="{7599BE86-E92D-44A7-A98E-DE8FEFFD76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A0B96-A408-49F1-ADDA-50DB257FA975}"/>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77500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D5EA-CADC-4993-8C06-0EDE61A7A7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7625D-552C-4E34-B983-FF8A097A8005}"/>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4" name="Footer Placeholder 3">
            <a:extLst>
              <a:ext uri="{FF2B5EF4-FFF2-40B4-BE49-F238E27FC236}">
                <a16:creationId xmlns:a16="http://schemas.microsoft.com/office/drawing/2014/main" id="{8E0C88D9-D887-4553-8CDE-595FE5DD67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2A5D61-B8A2-4D66-A6B0-C09C4938AD40}"/>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356344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B38A6-774B-4D8D-9C8D-67E1E4E479D5}"/>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3" name="Footer Placeholder 2">
            <a:extLst>
              <a:ext uri="{FF2B5EF4-FFF2-40B4-BE49-F238E27FC236}">
                <a16:creationId xmlns:a16="http://schemas.microsoft.com/office/drawing/2014/main" id="{6D4B24F7-FF27-477A-8037-3DC53B1E47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EEF4B4-934C-43DE-BD2A-772FDB74816B}"/>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3443386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FD2C-EEEB-4D68-B9A5-8C8E10851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1FEAE0-063F-4E77-AC53-E2AB86E1D4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83FF5F-5CF0-44B6-AF5B-51CA84B8C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A930C-1ABE-4EB8-A32F-2BBFD3C2AE28}"/>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6" name="Footer Placeholder 5">
            <a:extLst>
              <a:ext uri="{FF2B5EF4-FFF2-40B4-BE49-F238E27FC236}">
                <a16:creationId xmlns:a16="http://schemas.microsoft.com/office/drawing/2014/main" id="{08492072-CA32-4996-9B64-888DD0FD1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26B4F-5CD0-4BEA-B8DF-A64A81E40C1A}"/>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326529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61EE-352B-4C69-90C0-D1F798904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B894EE-740F-4380-B0C2-CBCC0F6AF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EE7C53-58F9-4FF1-AF61-124173AC8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17F30-62A6-4D43-83C9-CC85EAE23CD5}"/>
              </a:ext>
            </a:extLst>
          </p:cNvPr>
          <p:cNvSpPr>
            <a:spLocks noGrp="1"/>
          </p:cNvSpPr>
          <p:nvPr>
            <p:ph type="dt" sz="half" idx="10"/>
          </p:nvPr>
        </p:nvSpPr>
        <p:spPr/>
        <p:txBody>
          <a:bodyPr/>
          <a:lstStyle/>
          <a:p>
            <a:fld id="{F785FB46-0B42-41E5-94A5-453D1A3BC25F}" type="datetimeFigureOut">
              <a:rPr lang="en-US" smtClean="0"/>
              <a:t>12/6/2022</a:t>
            </a:fld>
            <a:endParaRPr lang="en-US"/>
          </a:p>
        </p:txBody>
      </p:sp>
      <p:sp>
        <p:nvSpPr>
          <p:cNvPr id="6" name="Footer Placeholder 5">
            <a:extLst>
              <a:ext uri="{FF2B5EF4-FFF2-40B4-BE49-F238E27FC236}">
                <a16:creationId xmlns:a16="http://schemas.microsoft.com/office/drawing/2014/main" id="{3BE3245D-4FC8-48F4-B649-8B2AB07C4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E99758-29F6-4357-ADDA-D6F9D8B13C17}"/>
              </a:ext>
            </a:extLst>
          </p:cNvPr>
          <p:cNvSpPr>
            <a:spLocks noGrp="1"/>
          </p:cNvSpPr>
          <p:nvPr>
            <p:ph type="sldNum" sz="quarter" idx="12"/>
          </p:nvPr>
        </p:nvSpPr>
        <p:spPr/>
        <p:txBody>
          <a:bodyPr/>
          <a:lstStyle/>
          <a:p>
            <a:fld id="{602ED5BB-A7E9-4A86-9A5E-4C143EF216B9}" type="slidenum">
              <a:rPr lang="en-US" smtClean="0"/>
              <a:t>‹#›</a:t>
            </a:fld>
            <a:endParaRPr lang="en-US"/>
          </a:p>
        </p:txBody>
      </p:sp>
    </p:spTree>
    <p:extLst>
      <p:ext uri="{BB962C8B-B14F-4D97-AF65-F5344CB8AC3E}">
        <p14:creationId xmlns:p14="http://schemas.microsoft.com/office/powerpoint/2010/main" val="7311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9515D-3E49-4E6B-A0A9-FCB4701D7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210DDF-3B49-48DA-BE4E-7D6A967C2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3B2E1-5428-4790-B707-604E07670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5FB46-0B42-41E5-94A5-453D1A3BC25F}" type="datetimeFigureOut">
              <a:rPr lang="en-US" smtClean="0"/>
              <a:t>12/6/2022</a:t>
            </a:fld>
            <a:endParaRPr lang="en-US"/>
          </a:p>
        </p:txBody>
      </p:sp>
      <p:sp>
        <p:nvSpPr>
          <p:cNvPr id="5" name="Footer Placeholder 4">
            <a:extLst>
              <a:ext uri="{FF2B5EF4-FFF2-40B4-BE49-F238E27FC236}">
                <a16:creationId xmlns:a16="http://schemas.microsoft.com/office/drawing/2014/main" id="{C8E70346-510A-4D4D-884F-7886AB493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700C16-8032-48E3-8925-B7C9385EF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ED5BB-A7E9-4A86-9A5E-4C143EF216B9}" type="slidenum">
              <a:rPr lang="en-US" smtClean="0"/>
              <a:t>‹#›</a:t>
            </a:fld>
            <a:endParaRPr lang="en-US"/>
          </a:p>
        </p:txBody>
      </p:sp>
    </p:spTree>
    <p:extLst>
      <p:ext uri="{BB962C8B-B14F-4D97-AF65-F5344CB8AC3E}">
        <p14:creationId xmlns:p14="http://schemas.microsoft.com/office/powerpoint/2010/main" val="3323927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jfif"/><Relationship Id="rId1" Type="http://schemas.openxmlformats.org/officeDocument/2006/relationships/slideLayout" Target="../slideLayouts/slideLayout1.xml"/><Relationship Id="rId4" Type="http://schemas.openxmlformats.org/officeDocument/2006/relationships/image" Target="../media/image4.tmp"/></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2.jfif"/><Relationship Id="rId1" Type="http://schemas.openxmlformats.org/officeDocument/2006/relationships/slideLayout" Target="../slideLayouts/slideLayout7.xml"/><Relationship Id="rId4" Type="http://schemas.openxmlformats.org/officeDocument/2006/relationships/image" Target="../media/image6.tmp"/></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2.jfif"/><Relationship Id="rId1" Type="http://schemas.openxmlformats.org/officeDocument/2006/relationships/slideLayout" Target="../slideLayouts/slideLayout7.xml"/><Relationship Id="rId5" Type="http://schemas.openxmlformats.org/officeDocument/2006/relationships/image" Target="../media/image9.tmp"/><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2.jfif"/><Relationship Id="rId1" Type="http://schemas.openxmlformats.org/officeDocument/2006/relationships/slideLayout" Target="../slideLayouts/slideLayout7.xml"/><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F73A6EB5-5CAF-45BB-9D30-977B6408C555}"/>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25623" y="-455286"/>
            <a:ext cx="13229692" cy="7424257"/>
          </a:xfrm>
          <a:prstGeom prst="rect">
            <a:avLst/>
          </a:prstGeom>
        </p:spPr>
      </p:pic>
      <p:sp>
        <p:nvSpPr>
          <p:cNvPr id="2" name="TextBox 1">
            <a:extLst>
              <a:ext uri="{FF2B5EF4-FFF2-40B4-BE49-F238E27FC236}">
                <a16:creationId xmlns:a16="http://schemas.microsoft.com/office/drawing/2014/main" id="{B0789192-8781-403B-8700-93C85CC450DF}"/>
              </a:ext>
            </a:extLst>
          </p:cNvPr>
          <p:cNvSpPr txBox="1"/>
          <p:nvPr/>
        </p:nvSpPr>
        <p:spPr>
          <a:xfrm>
            <a:off x="2069976" y="298772"/>
            <a:ext cx="8052047" cy="646331"/>
          </a:xfrm>
          <a:prstGeom prst="rect">
            <a:avLst/>
          </a:prstGeom>
          <a:noFill/>
        </p:spPr>
        <p:txBody>
          <a:bodyPr wrap="square" rtlCol="0">
            <a:spAutoFit/>
          </a:bodyPr>
          <a:lstStyle/>
          <a:p>
            <a:pPr algn="ctr"/>
            <a:r>
              <a:rPr lang="en-US" sz="3600" dirty="0"/>
              <a:t>IPL VISUALIZATION ASSIGNMENT</a:t>
            </a:r>
          </a:p>
        </p:txBody>
      </p:sp>
      <p:sp>
        <p:nvSpPr>
          <p:cNvPr id="5" name="TextBox 4">
            <a:extLst>
              <a:ext uri="{FF2B5EF4-FFF2-40B4-BE49-F238E27FC236}">
                <a16:creationId xmlns:a16="http://schemas.microsoft.com/office/drawing/2014/main" id="{0A32DB17-24F9-4816-B6DF-EF4C189030E6}"/>
              </a:ext>
            </a:extLst>
          </p:cNvPr>
          <p:cNvSpPr txBox="1"/>
          <p:nvPr/>
        </p:nvSpPr>
        <p:spPr>
          <a:xfrm>
            <a:off x="3959441" y="2068497"/>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89DFF190-34B1-48A7-961D-10137D13B4EF}"/>
              </a:ext>
            </a:extLst>
          </p:cNvPr>
          <p:cNvSpPr txBox="1"/>
          <p:nvPr/>
        </p:nvSpPr>
        <p:spPr>
          <a:xfrm>
            <a:off x="488272" y="1686757"/>
            <a:ext cx="8253157" cy="646331"/>
          </a:xfrm>
          <a:prstGeom prst="rect">
            <a:avLst/>
          </a:prstGeom>
          <a:noFill/>
        </p:spPr>
        <p:txBody>
          <a:bodyPr wrap="none" rtlCol="0">
            <a:spAutoFit/>
          </a:bodyPr>
          <a:lstStyle/>
          <a:p>
            <a:r>
              <a:rPr lang="en-US" b="1" dirty="0"/>
              <a:t>Objective </a:t>
            </a:r>
            <a:endParaRPr lang="en-US" dirty="0"/>
          </a:p>
          <a:p>
            <a:r>
              <a:rPr lang="en-US" dirty="0"/>
              <a:t>       Create an interactive dashboard highlighting some of the important statistics of IPL</a:t>
            </a:r>
          </a:p>
        </p:txBody>
      </p:sp>
      <p:sp>
        <p:nvSpPr>
          <p:cNvPr id="7" name="TextBox 6">
            <a:extLst>
              <a:ext uri="{FF2B5EF4-FFF2-40B4-BE49-F238E27FC236}">
                <a16:creationId xmlns:a16="http://schemas.microsoft.com/office/drawing/2014/main" id="{6DFDD43A-0E12-4F4A-B8B7-23D25D574697}"/>
              </a:ext>
            </a:extLst>
          </p:cNvPr>
          <p:cNvSpPr txBox="1"/>
          <p:nvPr/>
        </p:nvSpPr>
        <p:spPr>
          <a:xfrm>
            <a:off x="488273" y="2502793"/>
            <a:ext cx="10813001" cy="2585323"/>
          </a:xfrm>
          <a:prstGeom prst="rect">
            <a:avLst/>
          </a:prstGeom>
          <a:noFill/>
        </p:spPr>
        <p:txBody>
          <a:bodyPr wrap="square" rtlCol="0">
            <a:spAutoFit/>
          </a:bodyPr>
          <a:lstStyle/>
          <a:p>
            <a:r>
              <a:rPr lang="en-US" b="1" dirty="0"/>
              <a:t>Problem Statement</a:t>
            </a:r>
          </a:p>
          <a:p>
            <a:r>
              <a:rPr lang="en-US" dirty="0">
                <a:solidFill>
                  <a:srgbClr val="091E42"/>
                </a:solidFill>
                <a:latin typeface="freight-text-pro"/>
              </a:rPr>
              <a:t>A</a:t>
            </a:r>
            <a:r>
              <a:rPr lang="en-US" b="0" i="0" dirty="0">
                <a:solidFill>
                  <a:srgbClr val="091E42"/>
                </a:solidFill>
                <a:effectLst/>
                <a:latin typeface="freight-text-pro"/>
              </a:rPr>
              <a:t>s a data analyst at </a:t>
            </a:r>
            <a:r>
              <a:rPr lang="en-US" b="1" i="0" dirty="0">
                <a:solidFill>
                  <a:srgbClr val="091E42"/>
                </a:solidFill>
                <a:effectLst/>
                <a:latin typeface="freight-text-pro"/>
              </a:rPr>
              <a:t>IFP</a:t>
            </a:r>
            <a:r>
              <a:rPr lang="en-US" b="0" i="0" dirty="0">
                <a:solidFill>
                  <a:srgbClr val="091E42"/>
                </a:solidFill>
                <a:effectLst/>
                <a:latin typeface="freight-text-pro"/>
              </a:rPr>
              <a:t>, a nationally recognized news agency, which is based out of New Delhi, and provides news reports and feeds to magazines, newspapers and TV broadcasters all over the country. The Sports Editor of the agency has approached you to build a Tableau dashboard of IPL statistics over the years since its inception in order to create an infographic for a newsletter that their team is working on. For this newsletter, in some cases, they will use the visual representations as you have created in Tableau directly for their infographic, and in a few other cases, they will use important statistics after trying out the different filters and </a:t>
            </a:r>
            <a:r>
              <a:rPr lang="en-US" b="0" i="0" dirty="0" err="1">
                <a:solidFill>
                  <a:srgbClr val="091E42"/>
                </a:solidFill>
                <a:effectLst/>
                <a:latin typeface="freight-text-pro"/>
              </a:rPr>
              <a:t>customisations</a:t>
            </a:r>
            <a:r>
              <a:rPr lang="en-US" b="0" i="0" dirty="0">
                <a:solidFill>
                  <a:srgbClr val="091E42"/>
                </a:solidFill>
                <a:effectLst/>
                <a:latin typeface="freight-text-pro"/>
              </a:rPr>
              <a:t> that you have provided for interactivity. Therefore, you are expected to build an interactive dashboard in Tableau for this purpose.</a:t>
            </a:r>
            <a:endParaRPr lang="en-US" dirty="0"/>
          </a:p>
        </p:txBody>
      </p:sp>
    </p:spTree>
    <p:extLst>
      <p:ext uri="{BB962C8B-B14F-4D97-AF65-F5344CB8AC3E}">
        <p14:creationId xmlns:p14="http://schemas.microsoft.com/office/powerpoint/2010/main" val="117828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text&#10;&#10;Description automatically generated">
            <a:extLst>
              <a:ext uri="{FF2B5EF4-FFF2-40B4-BE49-F238E27FC236}">
                <a16:creationId xmlns:a16="http://schemas.microsoft.com/office/drawing/2014/main" id="{E302F68C-84AF-45F9-B207-0D2BF049E7E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4323" y="0"/>
            <a:ext cx="12220646" cy="6858000"/>
          </a:xfrm>
          <a:prstGeom prst="rect">
            <a:avLst/>
          </a:prstGeom>
        </p:spPr>
      </p:pic>
      <p:sp>
        <p:nvSpPr>
          <p:cNvPr id="3" name="Subtitle 2">
            <a:extLst>
              <a:ext uri="{FF2B5EF4-FFF2-40B4-BE49-F238E27FC236}">
                <a16:creationId xmlns:a16="http://schemas.microsoft.com/office/drawing/2014/main" id="{31E4CF5F-933D-4D58-BA14-A94E06840170}"/>
              </a:ext>
            </a:extLst>
          </p:cNvPr>
          <p:cNvSpPr>
            <a:spLocks noGrp="1"/>
          </p:cNvSpPr>
          <p:nvPr>
            <p:ph type="subTitle" idx="1"/>
          </p:nvPr>
        </p:nvSpPr>
        <p:spPr>
          <a:xfrm>
            <a:off x="6826928" y="1269506"/>
            <a:ext cx="3841071" cy="1757779"/>
          </a:xfrm>
        </p:spPr>
        <p:txBody>
          <a:bodyPr/>
          <a:lstStyle/>
          <a:p>
            <a:pPr algn="l"/>
            <a:r>
              <a:rPr lang="en-US" sz="1800" dirty="0"/>
              <a:t>The teams who have won the toss and opted to field have won more matches.</a:t>
            </a:r>
          </a:p>
          <a:p>
            <a:pPr algn="l"/>
            <a:r>
              <a:rPr lang="en-US" sz="1800" dirty="0"/>
              <a:t>Teams have lost more matches when they have opted to bat first</a:t>
            </a:r>
          </a:p>
          <a:p>
            <a:endParaRPr lang="en-US" dirty="0"/>
          </a:p>
        </p:txBody>
      </p:sp>
      <p:pic>
        <p:nvPicPr>
          <p:cNvPr id="9" name="Picture 8" descr="Chart, bar chart&#10;&#10;Description automatically generated">
            <a:extLst>
              <a:ext uri="{FF2B5EF4-FFF2-40B4-BE49-F238E27FC236}">
                <a16:creationId xmlns:a16="http://schemas.microsoft.com/office/drawing/2014/main" id="{C3838793-7BD2-40F7-BC2E-3251B3342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5" y="3429000"/>
            <a:ext cx="5517358" cy="2964437"/>
          </a:xfrm>
          <a:prstGeom prst="rect">
            <a:avLst/>
          </a:prstGeom>
        </p:spPr>
      </p:pic>
      <p:pic>
        <p:nvPicPr>
          <p:cNvPr id="11" name="Picture 10" descr="Chart, bubble chart&#10;&#10;Description automatically generated">
            <a:extLst>
              <a:ext uri="{FF2B5EF4-FFF2-40B4-BE49-F238E27FC236}">
                <a16:creationId xmlns:a16="http://schemas.microsoft.com/office/drawing/2014/main" id="{3CBBEDB6-F764-466E-8EDA-FE42A7EEC9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26" y="216126"/>
            <a:ext cx="5486875" cy="3086367"/>
          </a:xfrm>
          <a:prstGeom prst="rect">
            <a:avLst/>
          </a:prstGeom>
        </p:spPr>
      </p:pic>
      <p:sp>
        <p:nvSpPr>
          <p:cNvPr id="12" name="TextBox 11">
            <a:extLst>
              <a:ext uri="{FF2B5EF4-FFF2-40B4-BE49-F238E27FC236}">
                <a16:creationId xmlns:a16="http://schemas.microsoft.com/office/drawing/2014/main" id="{D281C241-7DF5-4D14-BA21-A8FF20DA58C7}"/>
              </a:ext>
            </a:extLst>
          </p:cNvPr>
          <p:cNvSpPr txBox="1"/>
          <p:nvPr/>
        </p:nvSpPr>
        <p:spPr>
          <a:xfrm>
            <a:off x="6924583" y="4165847"/>
            <a:ext cx="3841071" cy="1200329"/>
          </a:xfrm>
          <a:prstGeom prst="rect">
            <a:avLst/>
          </a:prstGeom>
          <a:noFill/>
        </p:spPr>
        <p:txBody>
          <a:bodyPr wrap="square" rtlCol="0">
            <a:spAutoFit/>
          </a:bodyPr>
          <a:lstStyle/>
          <a:p>
            <a:r>
              <a:rPr lang="en-US" dirty="0"/>
              <a:t>Royal Challengers Bangalore has both highest and lowest record for total runs</a:t>
            </a:r>
          </a:p>
          <a:p>
            <a:endParaRPr lang="en-US" dirty="0"/>
          </a:p>
        </p:txBody>
      </p:sp>
    </p:spTree>
    <p:extLst>
      <p:ext uri="{BB962C8B-B14F-4D97-AF65-F5344CB8AC3E}">
        <p14:creationId xmlns:p14="http://schemas.microsoft.com/office/powerpoint/2010/main" val="45149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10;&#10;Description automatically generated">
            <a:extLst>
              <a:ext uri="{FF2B5EF4-FFF2-40B4-BE49-F238E27FC236}">
                <a16:creationId xmlns:a16="http://schemas.microsoft.com/office/drawing/2014/main" id="{0D0A5430-9FA9-4DDC-A4E7-FCF14D82A18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8038"/>
            <a:ext cx="12206323" cy="6849962"/>
          </a:xfrm>
          <a:prstGeom prst="rect">
            <a:avLst/>
          </a:prstGeom>
        </p:spPr>
      </p:pic>
      <p:pic>
        <p:nvPicPr>
          <p:cNvPr id="3" name="Picture 2" descr="Chart, bar chart&#10;&#10;Description automatically generated">
            <a:extLst>
              <a:ext uri="{FF2B5EF4-FFF2-40B4-BE49-F238E27FC236}">
                <a16:creationId xmlns:a16="http://schemas.microsoft.com/office/drawing/2014/main" id="{D48C6313-439E-46E5-A286-4075DC667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096000" cy="3048264"/>
          </a:xfrm>
          <a:prstGeom prst="rect">
            <a:avLst/>
          </a:prstGeom>
        </p:spPr>
      </p:pic>
      <p:pic>
        <p:nvPicPr>
          <p:cNvPr id="5" name="Picture 4" descr="Chart, bar chart&#10;&#10;Description automatically generated">
            <a:extLst>
              <a:ext uri="{FF2B5EF4-FFF2-40B4-BE49-F238E27FC236}">
                <a16:creationId xmlns:a16="http://schemas.microsoft.com/office/drawing/2014/main" id="{B64566FB-CB83-4BEE-9EC8-2177BE312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0"/>
            <a:ext cx="6096000" cy="3101609"/>
          </a:xfrm>
          <a:prstGeom prst="rect">
            <a:avLst/>
          </a:prstGeom>
        </p:spPr>
      </p:pic>
      <p:sp>
        <p:nvSpPr>
          <p:cNvPr id="6" name="TextBox 5">
            <a:extLst>
              <a:ext uri="{FF2B5EF4-FFF2-40B4-BE49-F238E27FC236}">
                <a16:creationId xmlns:a16="http://schemas.microsoft.com/office/drawing/2014/main" id="{5F05A400-0BEE-48C6-B736-DE8DF4D84896}"/>
              </a:ext>
            </a:extLst>
          </p:cNvPr>
          <p:cNvSpPr txBox="1"/>
          <p:nvPr/>
        </p:nvSpPr>
        <p:spPr>
          <a:xfrm>
            <a:off x="390617" y="3915052"/>
            <a:ext cx="5575177" cy="1200329"/>
          </a:xfrm>
          <a:prstGeom prst="rect">
            <a:avLst/>
          </a:prstGeom>
          <a:noFill/>
        </p:spPr>
        <p:txBody>
          <a:bodyPr wrap="square" rtlCol="0">
            <a:spAutoFit/>
          </a:bodyPr>
          <a:lstStyle/>
          <a:p>
            <a:r>
              <a:rPr lang="en-US" dirty="0"/>
              <a:t>Mumbai Indians leads the chart with highest biggest wins by run</a:t>
            </a:r>
          </a:p>
          <a:p>
            <a:r>
              <a:rPr lang="en-US" dirty="0"/>
              <a:t>Royal Challengers Bangalore stands second with just 2 runs difference</a:t>
            </a:r>
          </a:p>
        </p:txBody>
      </p:sp>
      <p:sp>
        <p:nvSpPr>
          <p:cNvPr id="7" name="TextBox 6">
            <a:extLst>
              <a:ext uri="{FF2B5EF4-FFF2-40B4-BE49-F238E27FC236}">
                <a16:creationId xmlns:a16="http://schemas.microsoft.com/office/drawing/2014/main" id="{D75F7F32-D207-4068-BD4D-C215E7CC76E2}"/>
              </a:ext>
            </a:extLst>
          </p:cNvPr>
          <p:cNvSpPr txBox="1"/>
          <p:nvPr/>
        </p:nvSpPr>
        <p:spPr>
          <a:xfrm>
            <a:off x="7146525" y="3977196"/>
            <a:ext cx="4376691" cy="1200329"/>
          </a:xfrm>
          <a:prstGeom prst="rect">
            <a:avLst/>
          </a:prstGeom>
          <a:noFill/>
        </p:spPr>
        <p:txBody>
          <a:bodyPr wrap="square" rtlCol="0">
            <a:spAutoFit/>
          </a:bodyPr>
          <a:lstStyle/>
          <a:p>
            <a:r>
              <a:rPr lang="en-US" dirty="0"/>
              <a:t>Most of the teams win when they take 6 to 7 wickets</a:t>
            </a:r>
          </a:p>
          <a:p>
            <a:r>
              <a:rPr lang="en-US" dirty="0"/>
              <a:t>Kolkata Knight Riders have taken most number of wickets</a:t>
            </a:r>
          </a:p>
        </p:txBody>
      </p:sp>
    </p:spTree>
    <p:extLst>
      <p:ext uri="{BB962C8B-B14F-4D97-AF65-F5344CB8AC3E}">
        <p14:creationId xmlns:p14="http://schemas.microsoft.com/office/powerpoint/2010/main" val="65235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10;&#10;Description automatically generated">
            <a:extLst>
              <a:ext uri="{FF2B5EF4-FFF2-40B4-BE49-F238E27FC236}">
                <a16:creationId xmlns:a16="http://schemas.microsoft.com/office/drawing/2014/main" id="{710A7683-15B8-4D69-B822-36F12059EE1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8038"/>
            <a:ext cx="12206323" cy="6849962"/>
          </a:xfrm>
          <a:prstGeom prst="rect">
            <a:avLst/>
          </a:prstGeom>
        </p:spPr>
      </p:pic>
      <p:pic>
        <p:nvPicPr>
          <p:cNvPr id="3" name="Picture 2" descr="Chart, treemap chart&#10;&#10;Description automatically generated">
            <a:extLst>
              <a:ext uri="{FF2B5EF4-FFF2-40B4-BE49-F238E27FC236}">
                <a16:creationId xmlns:a16="http://schemas.microsoft.com/office/drawing/2014/main" id="{6CB39DD6-336F-4AF2-9EF6-371ACB15D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2" y="108458"/>
            <a:ext cx="3756986" cy="2926334"/>
          </a:xfrm>
          <a:prstGeom prst="rect">
            <a:avLst/>
          </a:prstGeom>
        </p:spPr>
      </p:pic>
      <p:pic>
        <p:nvPicPr>
          <p:cNvPr id="5" name="Picture 4" descr="Chart, treemap chart&#10;&#10;Description automatically generated">
            <a:extLst>
              <a:ext uri="{FF2B5EF4-FFF2-40B4-BE49-F238E27FC236}">
                <a16:creationId xmlns:a16="http://schemas.microsoft.com/office/drawing/2014/main" id="{44A11D72-8FB4-42E9-99CD-F162A18F5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0168" y="108458"/>
            <a:ext cx="3756986" cy="2728196"/>
          </a:xfrm>
          <a:prstGeom prst="rect">
            <a:avLst/>
          </a:prstGeom>
        </p:spPr>
      </p:pic>
      <p:sp>
        <p:nvSpPr>
          <p:cNvPr id="10" name="TextBox 9">
            <a:extLst>
              <a:ext uri="{FF2B5EF4-FFF2-40B4-BE49-F238E27FC236}">
                <a16:creationId xmlns:a16="http://schemas.microsoft.com/office/drawing/2014/main" id="{DE12F575-C35D-4311-AF52-8F85CDFC4BD4}"/>
              </a:ext>
            </a:extLst>
          </p:cNvPr>
          <p:cNvSpPr txBox="1"/>
          <p:nvPr/>
        </p:nvSpPr>
        <p:spPr>
          <a:xfrm>
            <a:off x="8309499" y="603682"/>
            <a:ext cx="3568823" cy="2308324"/>
          </a:xfrm>
          <a:prstGeom prst="rect">
            <a:avLst/>
          </a:prstGeom>
          <a:noFill/>
        </p:spPr>
        <p:txBody>
          <a:bodyPr wrap="square" rtlCol="0">
            <a:spAutoFit/>
          </a:bodyPr>
          <a:lstStyle/>
          <a:p>
            <a:r>
              <a:rPr lang="en-US" dirty="0"/>
              <a:t>Virat Kohli followed by RG Sharma has scored the maximum number of runs and are the top two contenders for Orange Cap</a:t>
            </a:r>
          </a:p>
          <a:p>
            <a:r>
              <a:rPr lang="en-US" dirty="0"/>
              <a:t>SL Malinga followed by A Mishra has grabbed  most number of wickets and are top two contenders for Purple Cap</a:t>
            </a:r>
          </a:p>
        </p:txBody>
      </p:sp>
      <p:sp>
        <p:nvSpPr>
          <p:cNvPr id="11" name="TextBox 10">
            <a:extLst>
              <a:ext uri="{FF2B5EF4-FFF2-40B4-BE49-F238E27FC236}">
                <a16:creationId xmlns:a16="http://schemas.microsoft.com/office/drawing/2014/main" id="{BF3B5EF2-C0F2-455C-8247-8B0238A32022}"/>
              </a:ext>
            </a:extLst>
          </p:cNvPr>
          <p:cNvSpPr txBox="1"/>
          <p:nvPr/>
        </p:nvSpPr>
        <p:spPr>
          <a:xfrm>
            <a:off x="8442664" y="3950563"/>
            <a:ext cx="3346882" cy="1200329"/>
          </a:xfrm>
          <a:prstGeom prst="rect">
            <a:avLst/>
          </a:prstGeom>
          <a:noFill/>
        </p:spPr>
        <p:txBody>
          <a:bodyPr wrap="square" rtlCol="0">
            <a:spAutoFit/>
          </a:bodyPr>
          <a:lstStyle/>
          <a:p>
            <a:r>
              <a:rPr lang="en-US" dirty="0"/>
              <a:t>G Gambhir has scored Maximum number of Fours</a:t>
            </a:r>
          </a:p>
          <a:p>
            <a:r>
              <a:rPr lang="en-US" dirty="0"/>
              <a:t>Chris Gayle has scored highest number of Sixes</a:t>
            </a:r>
          </a:p>
        </p:txBody>
      </p:sp>
      <p:pic>
        <p:nvPicPr>
          <p:cNvPr id="13" name="Picture 12" descr="Chart, line chart&#10;&#10;Description automatically generated">
            <a:extLst>
              <a:ext uri="{FF2B5EF4-FFF2-40B4-BE49-F238E27FC236}">
                <a16:creationId xmlns:a16="http://schemas.microsoft.com/office/drawing/2014/main" id="{6BC79464-2AAB-4A81-82E8-F0CC8F62B3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15875"/>
            <a:ext cx="7574936" cy="3033023"/>
          </a:xfrm>
          <a:prstGeom prst="rect">
            <a:avLst/>
          </a:prstGeom>
        </p:spPr>
      </p:pic>
    </p:spTree>
    <p:extLst>
      <p:ext uri="{BB962C8B-B14F-4D97-AF65-F5344CB8AC3E}">
        <p14:creationId xmlns:p14="http://schemas.microsoft.com/office/powerpoint/2010/main" val="356320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B1416F8E-6CC7-4BB2-BE00-DCD3DAE7D7D3}"/>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8038"/>
            <a:ext cx="12206323" cy="6849962"/>
          </a:xfrm>
          <a:prstGeom prst="rect">
            <a:avLst/>
          </a:prstGeom>
        </p:spPr>
      </p:pic>
      <p:pic>
        <p:nvPicPr>
          <p:cNvPr id="3" name="Picture 2" descr="Chart, bar chart&#10;&#10;Description automatically generated">
            <a:extLst>
              <a:ext uri="{FF2B5EF4-FFF2-40B4-BE49-F238E27FC236}">
                <a16:creationId xmlns:a16="http://schemas.microsoft.com/office/drawing/2014/main" id="{83E3CE6C-62CC-4D71-BE86-6B885DA70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38"/>
            <a:ext cx="7226423" cy="4427066"/>
          </a:xfrm>
          <a:prstGeom prst="rect">
            <a:avLst/>
          </a:prstGeom>
        </p:spPr>
      </p:pic>
      <p:pic>
        <p:nvPicPr>
          <p:cNvPr id="5" name="Picture 4" descr="Chart&#10;&#10;Description automatically generated">
            <a:extLst>
              <a:ext uri="{FF2B5EF4-FFF2-40B4-BE49-F238E27FC236}">
                <a16:creationId xmlns:a16="http://schemas.microsoft.com/office/drawing/2014/main" id="{977797C6-3BE9-40E5-BB49-B437B61AE4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435104"/>
            <a:ext cx="5989839" cy="2362405"/>
          </a:xfrm>
          <a:prstGeom prst="rect">
            <a:avLst/>
          </a:prstGeom>
        </p:spPr>
      </p:pic>
      <p:sp>
        <p:nvSpPr>
          <p:cNvPr id="8" name="TextBox 7">
            <a:extLst>
              <a:ext uri="{FF2B5EF4-FFF2-40B4-BE49-F238E27FC236}">
                <a16:creationId xmlns:a16="http://schemas.microsoft.com/office/drawing/2014/main" id="{12569CA0-28FB-4825-A86D-65CCA1499A6F}"/>
              </a:ext>
            </a:extLst>
          </p:cNvPr>
          <p:cNvSpPr txBox="1"/>
          <p:nvPr/>
        </p:nvSpPr>
        <p:spPr>
          <a:xfrm>
            <a:off x="7892249" y="1207363"/>
            <a:ext cx="3488924" cy="1477328"/>
          </a:xfrm>
          <a:prstGeom prst="rect">
            <a:avLst/>
          </a:prstGeom>
          <a:noFill/>
        </p:spPr>
        <p:txBody>
          <a:bodyPr wrap="square" rtlCol="0">
            <a:spAutoFit/>
          </a:bodyPr>
          <a:lstStyle/>
          <a:p>
            <a:r>
              <a:rPr lang="en-US" dirty="0"/>
              <a:t>Overall Win percentage is more for most of the teams  when played at home grounds, except for Mumbai Indians where win percentage is high even when </a:t>
            </a:r>
            <a:r>
              <a:rPr lang="en-US"/>
              <a:t>they play Away</a:t>
            </a:r>
            <a:endParaRPr lang="en-US" dirty="0"/>
          </a:p>
        </p:txBody>
      </p:sp>
    </p:spTree>
    <p:extLst>
      <p:ext uri="{BB962C8B-B14F-4D97-AF65-F5344CB8AC3E}">
        <p14:creationId xmlns:p14="http://schemas.microsoft.com/office/powerpoint/2010/main" val="360475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335</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freight-text-pro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Vidhyashree</dc:creator>
  <cp:lastModifiedBy>S, Vidhyashree</cp:lastModifiedBy>
  <cp:revision>9</cp:revision>
  <dcterms:created xsi:type="dcterms:W3CDTF">2022-12-06T07:10:57Z</dcterms:created>
  <dcterms:modified xsi:type="dcterms:W3CDTF">2022-12-06T08:10:03Z</dcterms:modified>
</cp:coreProperties>
</file>