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7D8D96-5F79-433C-963E-D2D8676D8D3E}">
  <a:tblStyle styleId="{A87D8D96-5F79-433C-963E-D2D8676D8D3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F2FC"/>
          </a:solidFill>
        </a:fill>
      </a:tcStyle>
    </a:wholeTbl>
    <a:band1H>
      <a:tcTxStyle/>
      <a:tcStyle>
        <a:tcBdr/>
        <a:fill>
          <a:solidFill>
            <a:srgbClr val="D6E5F9"/>
          </a:solidFill>
        </a:fill>
      </a:tcStyle>
    </a:band1H>
    <a:band2H>
      <a:tcTxStyle/>
      <a:tcStyle>
        <a:tcBdr/>
      </a:tcStyle>
    </a:band2H>
    <a:band1V>
      <a:tcTxStyle/>
      <a:tcStyle>
        <a:tcBdr/>
        <a:fill>
          <a:solidFill>
            <a:srgbClr val="D6E5F9"/>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900117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908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81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762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60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42ab7a190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142ab7a190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2583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572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923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727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805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982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65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525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1719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3764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42ab7a190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42ab7a190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091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566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9592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0589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603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4624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8643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7088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104" y="-8467"/>
            <a:ext cx="12192237" cy="6866580"/>
            <a:chOff x="-104" y="-8467"/>
            <a:chExt cx="12192237" cy="6866580"/>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800"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0" name="Google Shape;30;p2"/>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31" name="Google Shape;31;p2"/>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104" y="54"/>
              <a:ext cx="842700" cy="5666100"/>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7000" cy="16464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7000" cy="1096800"/>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800" cy="34035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600"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3" name="Google Shape;103;p12"/>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7EC0DB"/>
                </a:solidFill>
                <a:latin typeface="Arial"/>
                <a:ea typeface="Arial"/>
                <a:cs typeface="Arial"/>
                <a:sym typeface="Arial"/>
              </a:rPr>
              <a:t>“</a:t>
            </a:r>
            <a:endParaRPr/>
          </a:p>
        </p:txBody>
      </p:sp>
      <p:sp>
        <p:nvSpPr>
          <p:cNvPr id="104" name="Google Shape;104;p12"/>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7EC0DB"/>
                </a:solidFill>
                <a:latin typeface="Arial"/>
                <a:ea typeface="Arial"/>
                <a:cs typeface="Arial"/>
                <a:sym typeface="Arial"/>
              </a:rPr>
              <a:t>”</a:t>
            </a:r>
            <a:endParaRPr sz="1800">
              <a:solidFill>
                <a:srgbClr val="7EC0DB"/>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800" cy="2595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18" name="Google Shape;118;p14"/>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7EC0DB"/>
                </a:solidFill>
                <a:latin typeface="Arial"/>
                <a:ea typeface="Arial"/>
                <a:cs typeface="Arial"/>
                <a:sym typeface="Arial"/>
              </a:rPr>
              <a:t>“</a:t>
            </a:r>
            <a:endParaRPr/>
          </a:p>
        </p:txBody>
      </p:sp>
      <p:sp>
        <p:nvSpPr>
          <p:cNvPr id="119" name="Google Shape;119;p14"/>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7EC0DB"/>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100" cy="30225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02" y="-197411"/>
            <a:ext cx="3880800" cy="85968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6" y="2582999"/>
            <a:ext cx="5251500" cy="1304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35" y="-294750"/>
            <a:ext cx="5251500" cy="70602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1_Contents slide layout">
  <p:cSld name="11_Contents slide layout">
    <p:spTree>
      <p:nvGrpSpPr>
        <p:cNvPr id="1" name="Shape 139"/>
        <p:cNvGrpSpPr/>
        <p:nvPr/>
      </p:nvGrpSpPr>
      <p:grpSpPr>
        <a:xfrm>
          <a:off x="0" y="0"/>
          <a:ext cx="0" cy="0"/>
          <a:chOff x="0" y="0"/>
          <a:chExt cx="0" cy="0"/>
        </a:xfrm>
      </p:grpSpPr>
      <p:sp>
        <p:nvSpPr>
          <p:cNvPr id="140" name="Google Shape;140;p18"/>
          <p:cNvSpPr>
            <a:spLocks noGrp="1"/>
          </p:cNvSpPr>
          <p:nvPr>
            <p:ph type="pic" idx="2"/>
          </p:nvPr>
        </p:nvSpPr>
        <p:spPr>
          <a:xfrm>
            <a:off x="5847486" y="342900"/>
            <a:ext cx="5926500" cy="61722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800" cy="18267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80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400" cy="1278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00" cy="552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400" cy="25845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800" cy="5667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800" cy="3845700"/>
          </a:xfrm>
          <a:prstGeom prst="rect">
            <a:avLst/>
          </a:prstGeom>
          <a:noFill/>
          <a:ln>
            <a:noFill/>
          </a:ln>
        </p:spPr>
      </p:sp>
      <p:sp>
        <p:nvSpPr>
          <p:cNvPr id="86" name="Google Shape;86;p10"/>
          <p:cNvSpPr txBox="1">
            <a:spLocks noGrp="1"/>
          </p:cNvSpPr>
          <p:nvPr>
            <p:ph type="body" idx="1"/>
          </p:nvPr>
        </p:nvSpPr>
        <p:spPr>
          <a:xfrm>
            <a:off x="677334" y="5367338"/>
            <a:ext cx="8596800" cy="6741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133" cy="6866580"/>
            <a:chOff x="0" y="-8467"/>
            <a:chExt cx="12192133" cy="6866580"/>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13" name="Google Shape;13;p1"/>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14" name="Google Shape;14;p1"/>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800" cy="28449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ctrTitle"/>
          </p:nvPr>
        </p:nvSpPr>
        <p:spPr>
          <a:xfrm>
            <a:off x="1507067" y="798884"/>
            <a:ext cx="7767000" cy="1646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500"/>
              <a:buFont typeface="Arial"/>
              <a:buNone/>
            </a:pPr>
            <a:r>
              <a:rPr lang="en-IN"/>
              <a:t>E-Commerce Website for Automotive Parts</a:t>
            </a:r>
            <a:endParaRPr/>
          </a:p>
        </p:txBody>
      </p:sp>
      <p:sp>
        <p:nvSpPr>
          <p:cNvPr id="146" name="Google Shape;146;p19"/>
          <p:cNvSpPr txBox="1">
            <a:spLocks noGrp="1"/>
          </p:cNvSpPr>
          <p:nvPr>
            <p:ph type="subTitle" idx="1"/>
          </p:nvPr>
        </p:nvSpPr>
        <p:spPr>
          <a:xfrm>
            <a:off x="1507075" y="3360975"/>
            <a:ext cx="7767000" cy="25038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1800"/>
              <a:buFont typeface="Arial"/>
              <a:buNone/>
            </a:pPr>
            <a:r>
              <a:rPr lang="en-IN" b="1" dirty="0">
                <a:solidFill>
                  <a:srgbClr val="3F3F3F"/>
                </a:solidFill>
              </a:rPr>
              <a:t>Name </a:t>
            </a:r>
            <a:r>
              <a:rPr lang="en-IN" b="1" dirty="0" smtClean="0">
                <a:solidFill>
                  <a:srgbClr val="3F3F3F"/>
                </a:solidFill>
              </a:rPr>
              <a:t>:</a:t>
            </a:r>
            <a:r>
              <a:rPr lang="en-IN" b="1" dirty="0" err="1" smtClean="0">
                <a:solidFill>
                  <a:srgbClr val="3F3F3F"/>
                </a:solidFill>
              </a:rPr>
              <a:t>Vidhya.V</a:t>
            </a:r>
            <a:r>
              <a:rPr lang="en-IN" b="1" dirty="0" smtClean="0">
                <a:solidFill>
                  <a:srgbClr val="3F3F3F"/>
                </a:solidFill>
              </a:rPr>
              <a:t>  </a:t>
            </a:r>
            <a:r>
              <a:rPr lang="en-IN" b="1" dirty="0" err="1" smtClean="0">
                <a:solidFill>
                  <a:srgbClr val="3F3F3F"/>
                </a:solidFill>
              </a:rPr>
              <a:t>Enrollment</a:t>
            </a:r>
            <a:r>
              <a:rPr lang="en-IN" b="1" dirty="0" smtClean="0">
                <a:solidFill>
                  <a:srgbClr val="3F3F3F"/>
                </a:solidFill>
              </a:rPr>
              <a:t> number : EBEON0722632532</a:t>
            </a:r>
          </a:p>
          <a:p>
            <a:pPr marL="0" lvl="0" indent="0" algn="l" rtl="0">
              <a:lnSpc>
                <a:spcPct val="150000"/>
              </a:lnSpc>
              <a:spcBef>
                <a:spcPts val="0"/>
              </a:spcBef>
              <a:spcAft>
                <a:spcPts val="0"/>
              </a:spcAft>
              <a:buClr>
                <a:schemeClr val="dk1"/>
              </a:buClr>
              <a:buSzPts val="1800"/>
              <a:buFont typeface="Arial"/>
              <a:buNone/>
            </a:pPr>
            <a:r>
              <a:rPr lang="en-IN" b="1" dirty="0" smtClean="0">
                <a:solidFill>
                  <a:srgbClr val="3F3F3F"/>
                </a:solidFill>
              </a:rPr>
              <a:t>Name: Santhosh .A  </a:t>
            </a:r>
            <a:r>
              <a:rPr lang="en-IN" b="1" dirty="0" err="1" smtClean="0">
                <a:solidFill>
                  <a:srgbClr val="3F3F3F"/>
                </a:solidFill>
              </a:rPr>
              <a:t>Enrollment</a:t>
            </a:r>
            <a:r>
              <a:rPr lang="en-IN" b="1" dirty="0" smtClean="0">
                <a:solidFill>
                  <a:srgbClr val="3F3F3F"/>
                </a:solidFill>
              </a:rPr>
              <a:t> number : EBEON0722633813</a:t>
            </a:r>
          </a:p>
          <a:p>
            <a:pPr marL="0" lvl="0" indent="0" algn="l" rtl="0">
              <a:lnSpc>
                <a:spcPct val="150000"/>
              </a:lnSpc>
              <a:spcBef>
                <a:spcPts val="0"/>
              </a:spcBef>
              <a:spcAft>
                <a:spcPts val="0"/>
              </a:spcAft>
              <a:buClr>
                <a:schemeClr val="dk1"/>
              </a:buClr>
              <a:buSzPts val="1800"/>
              <a:buFont typeface="Arial"/>
              <a:buNone/>
            </a:pPr>
            <a:r>
              <a:rPr lang="en-IN" b="1" dirty="0" smtClean="0">
                <a:solidFill>
                  <a:srgbClr val="3F3F3F"/>
                </a:solidFill>
              </a:rPr>
              <a:t>Name: </a:t>
            </a:r>
            <a:r>
              <a:rPr lang="en-IN" b="1" dirty="0" err="1" smtClean="0">
                <a:solidFill>
                  <a:srgbClr val="3F3F3F"/>
                </a:solidFill>
              </a:rPr>
              <a:t>Nivetha</a:t>
            </a:r>
            <a:r>
              <a:rPr lang="en-IN" b="1" dirty="0" smtClean="0">
                <a:solidFill>
                  <a:srgbClr val="3F3F3F"/>
                </a:solidFill>
              </a:rPr>
              <a:t> .M    </a:t>
            </a:r>
            <a:r>
              <a:rPr lang="en-IN" b="1" dirty="0" err="1" smtClean="0">
                <a:solidFill>
                  <a:srgbClr val="3F3F3F"/>
                </a:solidFill>
              </a:rPr>
              <a:t>Enrollment</a:t>
            </a:r>
            <a:r>
              <a:rPr lang="en-IN" b="1" dirty="0" smtClean="0">
                <a:solidFill>
                  <a:srgbClr val="3F3F3F"/>
                </a:solidFill>
              </a:rPr>
              <a:t> number : EBEON0722628716</a:t>
            </a:r>
          </a:p>
          <a:p>
            <a:pPr marL="0" lvl="0" indent="0" algn="l" rtl="0">
              <a:lnSpc>
                <a:spcPct val="150000"/>
              </a:lnSpc>
              <a:spcBef>
                <a:spcPts val="0"/>
              </a:spcBef>
              <a:spcAft>
                <a:spcPts val="0"/>
              </a:spcAft>
              <a:buClr>
                <a:schemeClr val="dk1"/>
              </a:buClr>
              <a:buSzPts val="1800"/>
              <a:buFont typeface="Arial"/>
              <a:buNone/>
            </a:pPr>
            <a:r>
              <a:rPr lang="en-IN" b="1" dirty="0" smtClean="0">
                <a:solidFill>
                  <a:srgbClr val="3F3F3F"/>
                </a:solidFill>
              </a:rPr>
              <a:t>Name : </a:t>
            </a:r>
            <a:r>
              <a:rPr lang="en-IN" b="1" dirty="0" err="1" smtClean="0">
                <a:solidFill>
                  <a:srgbClr val="3F3F3F"/>
                </a:solidFill>
              </a:rPr>
              <a:t>Lavanya</a:t>
            </a:r>
            <a:r>
              <a:rPr lang="en-IN" b="1" dirty="0" smtClean="0">
                <a:solidFill>
                  <a:srgbClr val="3F3F3F"/>
                </a:solidFill>
              </a:rPr>
              <a:t> .A   </a:t>
            </a:r>
            <a:r>
              <a:rPr lang="en-IN" b="1" dirty="0" err="1" smtClean="0">
                <a:solidFill>
                  <a:srgbClr val="3F3F3F"/>
                </a:solidFill>
              </a:rPr>
              <a:t>Enrollment</a:t>
            </a:r>
            <a:r>
              <a:rPr lang="en-IN" b="1" dirty="0" smtClean="0">
                <a:solidFill>
                  <a:srgbClr val="3F3F3F"/>
                </a:solidFill>
              </a:rPr>
              <a:t> number : EBEON0722634542</a:t>
            </a:r>
          </a:p>
          <a:p>
            <a:pPr marL="0" lvl="0" indent="0" algn="l" rtl="0">
              <a:lnSpc>
                <a:spcPct val="150000"/>
              </a:lnSpc>
              <a:spcBef>
                <a:spcPts val="0"/>
              </a:spcBef>
              <a:spcAft>
                <a:spcPts val="0"/>
              </a:spcAft>
              <a:buClr>
                <a:schemeClr val="dk1"/>
              </a:buClr>
              <a:buSzPts val="1800"/>
              <a:buFont typeface="Arial"/>
              <a:buNone/>
            </a:pPr>
            <a:r>
              <a:rPr lang="en-IN" b="1" dirty="0" smtClean="0">
                <a:solidFill>
                  <a:srgbClr val="3F3F3F"/>
                </a:solidFill>
              </a:rPr>
              <a:t>Name : Vinod </a:t>
            </a:r>
            <a:r>
              <a:rPr lang="en-IN" b="1" dirty="0" err="1" smtClean="0">
                <a:solidFill>
                  <a:srgbClr val="3F3F3F"/>
                </a:solidFill>
              </a:rPr>
              <a:t>kumar</a:t>
            </a:r>
            <a:r>
              <a:rPr lang="en-IN" b="1" dirty="0" smtClean="0">
                <a:solidFill>
                  <a:srgbClr val="3F3F3F"/>
                </a:solidFill>
              </a:rPr>
              <a:t> .K </a:t>
            </a:r>
            <a:r>
              <a:rPr lang="en-IN" b="1" dirty="0" err="1" smtClean="0">
                <a:solidFill>
                  <a:srgbClr val="3F3F3F"/>
                </a:solidFill>
              </a:rPr>
              <a:t>Enrollment</a:t>
            </a:r>
            <a:r>
              <a:rPr lang="en-IN" b="1" dirty="0" smtClean="0">
                <a:solidFill>
                  <a:srgbClr val="3F3F3F"/>
                </a:solidFill>
              </a:rPr>
              <a:t> number :EBEON0722633813</a:t>
            </a:r>
            <a:endParaRPr dirty="0"/>
          </a:p>
        </p:txBody>
      </p:sp>
      <p:sp>
        <p:nvSpPr>
          <p:cNvPr id="147" name="Google Shape;147;p19"/>
          <p:cNvSpPr txBox="1"/>
          <p:nvPr/>
        </p:nvSpPr>
        <p:spPr>
          <a:xfrm>
            <a:off x="5436425" y="6041500"/>
            <a:ext cx="3299400" cy="677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i="0" u="none" strike="noStrike" cap="none">
                <a:solidFill>
                  <a:schemeClr val="dk1"/>
                </a:solidFill>
                <a:latin typeface="Trebuchet MS"/>
                <a:ea typeface="Trebuchet MS"/>
                <a:cs typeface="Trebuchet MS"/>
                <a:sym typeface="Trebuchet MS"/>
              </a:rPr>
              <a:t>Guided by :</a:t>
            </a:r>
            <a:endParaRPr sz="1800" i="0" u="none" strike="noStrike" cap="none">
              <a:solidFill>
                <a:schemeClr val="dk1"/>
              </a:solidFill>
              <a:latin typeface="Trebuchet MS"/>
              <a:ea typeface="Trebuchet MS"/>
              <a:cs typeface="Trebuchet MS"/>
              <a:sym typeface="Trebuchet MS"/>
            </a:endParaRPr>
          </a:p>
          <a:p>
            <a:pPr marL="457200" marR="0" lvl="0" indent="457200" algn="l" rtl="0">
              <a:spcBef>
                <a:spcPts val="0"/>
              </a:spcBef>
              <a:spcAft>
                <a:spcPts val="0"/>
              </a:spcAft>
              <a:buNone/>
            </a:pPr>
            <a:r>
              <a:rPr lang="en-IN" sz="2000" b="1">
                <a:solidFill>
                  <a:schemeClr val="dk1"/>
                </a:solidFill>
                <a:latin typeface="Trebuchet MS"/>
                <a:ea typeface="Trebuchet MS"/>
                <a:cs typeface="Trebuchet MS"/>
                <a:sym typeface="Trebuchet MS"/>
              </a:rPr>
              <a:t>Mr. Vardharajan</a:t>
            </a:r>
            <a:endParaRPr sz="2000" b="1">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Continued...</a:t>
            </a:r>
            <a:endParaRPr/>
          </a:p>
        </p:txBody>
      </p:sp>
      <p:sp>
        <p:nvSpPr>
          <p:cNvPr id="201" name="Google Shape;201;p28"/>
          <p:cNvSpPr txBox="1">
            <a:spLocks noGrp="1"/>
          </p:cNvSpPr>
          <p:nvPr>
            <p:ph type="body" idx="1"/>
          </p:nvPr>
        </p:nvSpPr>
        <p:spPr>
          <a:xfrm>
            <a:off x="838200" y="1825625"/>
            <a:ext cx="10515600" cy="4757420"/>
          </a:xfrm>
          <a:prstGeom prst="rect">
            <a:avLst/>
          </a:prstGeom>
          <a:noFill/>
          <a:ln>
            <a:noFill/>
          </a:ln>
        </p:spPr>
        <p:txBody>
          <a:bodyPr spcFirstLastPara="1" wrap="square" lIns="91425" tIns="45700" rIns="91425" bIns="45700" anchor="t" anchorCtr="0">
            <a:normAutofit/>
          </a:bodyPr>
          <a:lstStyle/>
          <a:p>
            <a:pPr marL="342900" lvl="0" indent="-254000" algn="l" rtl="0">
              <a:lnSpc>
                <a:spcPct val="115000"/>
              </a:lnSpc>
              <a:spcBef>
                <a:spcPts val="0"/>
              </a:spcBef>
              <a:spcAft>
                <a:spcPts val="0"/>
              </a:spcAft>
              <a:buClr>
                <a:schemeClr val="dk1"/>
              </a:buClr>
              <a:buSzPts val="1800"/>
              <a:buFont typeface="Times New Roman"/>
              <a:buChar char="●"/>
            </a:pPr>
            <a:r>
              <a:rPr lang="en-IN" b="1">
                <a:latin typeface="Times New Roman"/>
                <a:ea typeface="Times New Roman"/>
                <a:cs typeface="Times New Roman"/>
                <a:sym typeface="Times New Roman"/>
              </a:rPr>
              <a:t>Sub module details</a:t>
            </a:r>
            <a:endParaRPr b="1">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Arial"/>
              <a:buChar char="○"/>
            </a:pPr>
            <a:r>
              <a:rPr lang="en-IN" sz="1800" b="1">
                <a:latin typeface="Times New Roman"/>
                <a:ea typeface="Times New Roman"/>
                <a:cs typeface="Times New Roman"/>
                <a:sym typeface="Times New Roman"/>
              </a:rPr>
              <a:t>Database for users, roles, user_role</a:t>
            </a:r>
            <a:r>
              <a:rPr lang="en-IN" sz="1800">
                <a:latin typeface="Times New Roman"/>
                <a:ea typeface="Times New Roman"/>
                <a:cs typeface="Times New Roman"/>
                <a:sym typeface="Times New Roman"/>
              </a:rPr>
              <a:t> - These tables are created with the MySQL Database using hibernate. Users table is used to store the data while registration and to verfiy the credential while login. Roles table has to roles which is admin role and user role. user_role is many to many table which has a FOREIGN KEY of users and roles table.</a:t>
            </a:r>
            <a:endParaRPr sz="1800">
              <a:latin typeface="Times New Roman"/>
              <a:ea typeface="Times New Roman"/>
              <a:cs typeface="Times New Roman"/>
              <a:sym typeface="Times New Roman"/>
            </a:endParaRPr>
          </a:p>
          <a:p>
            <a:pPr marL="457200" lvl="1" indent="0" algn="l" rtl="0">
              <a:lnSpc>
                <a:spcPct val="115000"/>
              </a:lnSpc>
              <a:spcBef>
                <a:spcPts val="560"/>
              </a:spcBef>
              <a:spcAft>
                <a:spcPts val="0"/>
              </a:spcAft>
              <a:buClr>
                <a:schemeClr val="dk1"/>
              </a:buClr>
              <a:buSzPts val="2800"/>
              <a:buFont typeface="Arial"/>
              <a:buNone/>
            </a:pPr>
            <a:endParaRPr sz="1800">
              <a:latin typeface="Times New Roman"/>
              <a:ea typeface="Times New Roman"/>
              <a:cs typeface="Times New Roman"/>
              <a:sym typeface="Times New Roman"/>
            </a:endParaRPr>
          </a:p>
          <a:p>
            <a:pPr marL="457200" lvl="1" indent="0" algn="l" rtl="0">
              <a:lnSpc>
                <a:spcPct val="115000"/>
              </a:lnSpc>
              <a:spcBef>
                <a:spcPts val="560"/>
              </a:spcBef>
              <a:spcAft>
                <a:spcPts val="0"/>
              </a:spcAft>
              <a:buClr>
                <a:schemeClr val="dk1"/>
              </a:buClr>
              <a:buSzPts val="2800"/>
              <a:buFont typeface="Arial"/>
              <a:buNone/>
            </a:pP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757459" y="541575"/>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Continued...</a:t>
            </a:r>
            <a:endParaRPr/>
          </a:p>
        </p:txBody>
      </p:sp>
      <p:graphicFrame>
        <p:nvGraphicFramePr>
          <p:cNvPr id="207" name="Google Shape;207;p29"/>
          <p:cNvGraphicFramePr/>
          <p:nvPr>
            <p:extLst>
              <p:ext uri="{D42A27DB-BD31-4B8C-83A1-F6EECF244321}">
                <p14:modId xmlns:p14="http://schemas.microsoft.com/office/powerpoint/2010/main" val="2350079710"/>
              </p:ext>
            </p:extLst>
          </p:nvPr>
        </p:nvGraphicFramePr>
        <p:xfrm>
          <a:off x="918325" y="2437950"/>
          <a:ext cx="10515600" cy="1402090"/>
        </p:xfrm>
        <a:graphic>
          <a:graphicData uri="http://schemas.openxmlformats.org/drawingml/2006/table">
            <a:tbl>
              <a:tblPr firstRow="1" bandRow="1">
                <a:noFill/>
                <a:tableStyleId>{A87D8D96-5F79-433C-963E-D2D8676D8D3E}</a:tableStyleId>
              </a:tblPr>
              <a:tblGrid>
                <a:gridCol w="1378575"/>
                <a:gridCol w="2827650"/>
                <a:gridCol w="2103125"/>
                <a:gridCol w="1602750"/>
                <a:gridCol w="2603500"/>
              </a:tblGrid>
              <a:tr h="3810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dirty="0"/>
                        <a:t>id</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email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firstname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lastname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password</a:t>
                      </a:r>
                      <a:endParaRPr sz="1800" u="none" strike="noStrike" cap="none"/>
                    </a:p>
                  </a:txBody>
                  <a:tcPr marL="91450" marR="91450" marT="45725" marB="45725"/>
                </a:tc>
              </a:tr>
              <a:tr h="3810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admin@gmail.com</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admin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one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$2a$10$moTjfAVBJ</a:t>
                      </a:r>
                      <a:endParaRPr sz="1800" u="none" strike="noStrike" cap="none"/>
                    </a:p>
                  </a:txBody>
                  <a:tcPr marL="91450" marR="91450" marT="45725" marB="45725"/>
                </a:tc>
              </a:tr>
              <a:tr h="3810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dirty="0" smtClean="0"/>
                        <a:t>vidhyavengadasamy@gmail.com</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dirty="0" err="1" smtClean="0"/>
                        <a:t>vidhya</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dirty="0" err="1" smtClean="0"/>
                        <a:t>vinitha</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$2a$10$S3QG2F1Ut</a:t>
                      </a:r>
                      <a:endParaRPr sz="1800" u="none" strike="noStrike" cap="none"/>
                    </a:p>
                  </a:txBody>
                  <a:tcPr marL="91450" marR="91450" marT="45725" marB="45725"/>
                </a:tc>
              </a:tr>
            </a:tbl>
          </a:graphicData>
        </a:graphic>
      </p:graphicFrame>
      <p:graphicFrame>
        <p:nvGraphicFramePr>
          <p:cNvPr id="208" name="Google Shape;208;p29"/>
          <p:cNvGraphicFramePr/>
          <p:nvPr/>
        </p:nvGraphicFramePr>
        <p:xfrm>
          <a:off x="6689090" y="4452620"/>
          <a:ext cx="4304050" cy="1465600"/>
        </p:xfrm>
        <a:graphic>
          <a:graphicData uri="http://schemas.openxmlformats.org/drawingml/2006/table">
            <a:tbl>
              <a:tblPr firstRow="1" bandRow="1">
                <a:noFill/>
                <a:tableStyleId>{A87D8D96-5F79-433C-963E-D2D8676D8D3E}</a:tableStyleId>
              </a:tblPr>
              <a:tblGrid>
                <a:gridCol w="2152025"/>
                <a:gridCol w="2152025"/>
              </a:tblGrid>
              <a:tr h="3664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User_id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Role_id</a:t>
                      </a:r>
                      <a:endParaRPr sz="1800" u="none" strike="noStrike" cap="none"/>
                    </a:p>
                  </a:txBody>
                  <a:tcPr marL="91450" marR="91450" marT="45725" marB="45725"/>
                </a:tc>
              </a:tr>
              <a:tr h="3664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1</a:t>
                      </a:r>
                      <a:endParaRPr sz="1800" u="none" strike="noStrike" cap="none"/>
                    </a:p>
                  </a:txBody>
                  <a:tcPr marL="91450" marR="91450" marT="45725" marB="45725"/>
                </a:tc>
              </a:tr>
              <a:tr h="3664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2</a:t>
                      </a:r>
                      <a:endParaRPr sz="1800" u="none" strike="noStrike" cap="none"/>
                    </a:p>
                  </a:txBody>
                  <a:tcPr marL="91450" marR="91450" marT="45725" marB="45725"/>
                </a:tc>
              </a:tr>
              <a:tr h="3664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2</a:t>
                      </a:r>
                      <a:endParaRPr sz="1800" u="none" strike="noStrike" cap="none"/>
                    </a:p>
                  </a:txBody>
                  <a:tcPr marL="91450" marR="91450" marT="45725" marB="45725"/>
                </a:tc>
              </a:tr>
            </a:tbl>
          </a:graphicData>
        </a:graphic>
      </p:graphicFrame>
      <p:graphicFrame>
        <p:nvGraphicFramePr>
          <p:cNvPr id="209" name="Google Shape;209;p29"/>
          <p:cNvGraphicFramePr/>
          <p:nvPr/>
        </p:nvGraphicFramePr>
        <p:xfrm>
          <a:off x="838200" y="4452620"/>
          <a:ext cx="4909800" cy="1099200"/>
        </p:xfrm>
        <a:graphic>
          <a:graphicData uri="http://schemas.openxmlformats.org/drawingml/2006/table">
            <a:tbl>
              <a:tblPr firstRow="1" bandRow="1">
                <a:noFill/>
                <a:tableStyleId>{A87D8D96-5F79-433C-963E-D2D8676D8D3E}</a:tableStyleId>
              </a:tblPr>
              <a:tblGrid>
                <a:gridCol w="2454900"/>
                <a:gridCol w="2454900"/>
              </a:tblGrid>
              <a:tr h="3664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id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name</a:t>
                      </a:r>
                      <a:endParaRPr sz="1800" u="none" strike="noStrike" cap="none"/>
                    </a:p>
                  </a:txBody>
                  <a:tcPr marL="91450" marR="91450" marT="45725" marB="45725"/>
                </a:tc>
              </a:tr>
              <a:tr h="3664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ROLE_ADMIN</a:t>
                      </a:r>
                      <a:endParaRPr sz="1800" u="none" strike="noStrike" cap="none"/>
                    </a:p>
                  </a:txBody>
                  <a:tcPr marL="91450" marR="91450" marT="45725" marB="45725"/>
                </a:tc>
              </a:tr>
              <a:tr h="3664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ROLE_USER</a:t>
                      </a:r>
                      <a:endParaRPr sz="1800" u="none" strike="noStrike" cap="none"/>
                    </a:p>
                  </a:txBody>
                  <a:tcPr marL="91450" marR="91450" marT="45725" marB="45725"/>
                </a:tc>
              </a:tr>
            </a:tbl>
          </a:graphicData>
        </a:graphic>
      </p:graphicFrame>
      <p:graphicFrame>
        <p:nvGraphicFramePr>
          <p:cNvPr id="210" name="Google Shape;210;p29"/>
          <p:cNvGraphicFramePr/>
          <p:nvPr/>
        </p:nvGraphicFramePr>
        <p:xfrm>
          <a:off x="918325" y="2056950"/>
          <a:ext cx="10516225" cy="381000"/>
        </p:xfrm>
        <a:graphic>
          <a:graphicData uri="http://schemas.openxmlformats.org/drawingml/2006/table">
            <a:tbl>
              <a:tblPr firstRow="1" bandRow="1">
                <a:noFill/>
                <a:tableStyleId>{A87D8D96-5F79-433C-963E-D2D8676D8D3E}</a:tableStyleId>
              </a:tblPr>
              <a:tblGrid>
                <a:gridCol w="10516225"/>
              </a:tblGrid>
              <a:tr h="3810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users table</a:t>
                      </a:r>
                      <a:endParaRPr sz="1800" u="none" strike="noStrike" cap="none"/>
                    </a:p>
                  </a:txBody>
                  <a:tcPr marL="91450" marR="91450" marT="45725" marB="45725"/>
                </a:tc>
              </a:tr>
            </a:tbl>
          </a:graphicData>
        </a:graphic>
      </p:graphicFrame>
      <p:graphicFrame>
        <p:nvGraphicFramePr>
          <p:cNvPr id="211" name="Google Shape;211;p29"/>
          <p:cNvGraphicFramePr/>
          <p:nvPr/>
        </p:nvGraphicFramePr>
        <p:xfrm>
          <a:off x="838835" y="3980815"/>
          <a:ext cx="4909175" cy="471800"/>
        </p:xfrm>
        <a:graphic>
          <a:graphicData uri="http://schemas.openxmlformats.org/drawingml/2006/table">
            <a:tbl>
              <a:tblPr firstRow="1" bandRow="1">
                <a:noFill/>
                <a:tableStyleId>{A87D8D96-5F79-433C-963E-D2D8676D8D3E}</a:tableStyleId>
              </a:tblPr>
              <a:tblGrid>
                <a:gridCol w="4909175"/>
              </a:tblGrid>
              <a:tr h="4718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roles table</a:t>
                      </a:r>
                      <a:endParaRPr sz="1800" u="none" strike="noStrike" cap="none"/>
                    </a:p>
                  </a:txBody>
                  <a:tcPr marL="91450" marR="91450" marT="45725" marB="45725"/>
                </a:tc>
              </a:tr>
            </a:tbl>
          </a:graphicData>
        </a:graphic>
      </p:graphicFrame>
      <p:graphicFrame>
        <p:nvGraphicFramePr>
          <p:cNvPr id="212" name="Google Shape;212;p29"/>
          <p:cNvGraphicFramePr/>
          <p:nvPr/>
        </p:nvGraphicFramePr>
        <p:xfrm>
          <a:off x="6689725" y="3980815"/>
          <a:ext cx="4303400" cy="465450"/>
        </p:xfrm>
        <a:graphic>
          <a:graphicData uri="http://schemas.openxmlformats.org/drawingml/2006/table">
            <a:tbl>
              <a:tblPr firstRow="1" bandRow="1">
                <a:noFill/>
                <a:tableStyleId>{A87D8D96-5F79-433C-963E-D2D8676D8D3E}</a:tableStyleId>
              </a:tblPr>
              <a:tblGrid>
                <a:gridCol w="4303400"/>
              </a:tblGrid>
              <a:tr h="46545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user_role table</a:t>
                      </a:r>
                      <a:endParaRPr sz="1800" u="none" strike="noStrike" cap="none"/>
                    </a:p>
                  </a:txBody>
                  <a:tcPr marL="91450" marR="91450" marT="45725" marB="457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Project overview</a:t>
            </a:r>
            <a:endParaRPr/>
          </a:p>
        </p:txBody>
      </p:sp>
      <p:sp>
        <p:nvSpPr>
          <p:cNvPr id="218" name="Google Shape;218;p30"/>
          <p:cNvSpPr txBox="1">
            <a:spLocks noGrp="1"/>
          </p:cNvSpPr>
          <p:nvPr>
            <p:ph type="body" idx="1"/>
          </p:nvPr>
        </p:nvSpPr>
        <p:spPr>
          <a:xfrm>
            <a:off x="346655" y="1825625"/>
            <a:ext cx="11498700" cy="4655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Font typeface="Arial"/>
              <a:buNone/>
            </a:pPr>
            <a:r>
              <a:rPr lang="en-IN"/>
              <a:t>.</a:t>
            </a:r>
            <a:endParaRPr/>
          </a:p>
        </p:txBody>
      </p:sp>
      <p:sp>
        <p:nvSpPr>
          <p:cNvPr id="219" name="Google Shape;219;p30"/>
          <p:cNvSpPr/>
          <p:nvPr/>
        </p:nvSpPr>
        <p:spPr>
          <a:xfrm>
            <a:off x="3081655" y="2935605"/>
            <a:ext cx="1285875" cy="391160"/>
          </a:xfrm>
          <a:prstGeom prst="rect">
            <a:avLst/>
          </a:prstGeom>
          <a:gradFill>
            <a:gsLst>
              <a:gs pos="0">
                <a:srgbClr val="FFF6DB"/>
              </a:gs>
              <a:gs pos="100000">
                <a:srgbClr val="FAD25C"/>
              </a:gs>
            </a:gsLst>
            <a:path path="circle">
              <a:fillToRect l="50000" t="50000" r="50000" b="50000"/>
            </a:path>
            <a:tileRect/>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Login</a:t>
            </a:r>
            <a:endParaRPr sz="2000">
              <a:solidFill>
                <a:schemeClr val="dk1"/>
              </a:solidFill>
              <a:latin typeface="Arial"/>
              <a:ea typeface="Arial"/>
              <a:cs typeface="Arial"/>
              <a:sym typeface="Arial"/>
            </a:endParaRPr>
          </a:p>
        </p:txBody>
      </p:sp>
      <p:sp>
        <p:nvSpPr>
          <p:cNvPr id="220" name="Google Shape;220;p30"/>
          <p:cNvSpPr/>
          <p:nvPr/>
        </p:nvSpPr>
        <p:spPr>
          <a:xfrm>
            <a:off x="905526" y="4054475"/>
            <a:ext cx="1537200" cy="391200"/>
          </a:xfrm>
          <a:prstGeom prst="rect">
            <a:avLst/>
          </a:prstGeom>
          <a:gradFill>
            <a:gsLst>
              <a:gs pos="0">
                <a:srgbClr val="FFF6DB"/>
              </a:gs>
              <a:gs pos="100000">
                <a:srgbClr val="FAD25C"/>
              </a:gs>
            </a:gsLst>
            <a:path path="circle">
              <a:fillToRect l="50000" t="50000" r="50000" b="50000"/>
            </a:path>
            <a:tileRect/>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Homepage</a:t>
            </a:r>
            <a:endParaRPr sz="2000">
              <a:solidFill>
                <a:schemeClr val="dk1"/>
              </a:solidFill>
              <a:latin typeface="Arial"/>
              <a:ea typeface="Arial"/>
              <a:cs typeface="Arial"/>
              <a:sym typeface="Arial"/>
            </a:endParaRPr>
          </a:p>
        </p:txBody>
      </p:sp>
      <p:sp>
        <p:nvSpPr>
          <p:cNvPr id="221" name="Google Shape;221;p30"/>
          <p:cNvSpPr/>
          <p:nvPr/>
        </p:nvSpPr>
        <p:spPr>
          <a:xfrm>
            <a:off x="5122545" y="4054475"/>
            <a:ext cx="1285875" cy="391160"/>
          </a:xfrm>
          <a:prstGeom prst="rect">
            <a:avLst/>
          </a:prstGeom>
          <a:gradFill>
            <a:gsLst>
              <a:gs pos="0">
                <a:srgbClr val="DDAAA9"/>
              </a:gs>
              <a:gs pos="50000">
                <a:srgbClr val="D69C9B"/>
              </a:gs>
              <a:gs pos="100000">
                <a:srgbClr val="D38A89"/>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Shop</a:t>
            </a:r>
            <a:endParaRPr sz="1800">
              <a:solidFill>
                <a:schemeClr val="dk1"/>
              </a:solidFill>
              <a:latin typeface="Arial"/>
              <a:ea typeface="Arial"/>
              <a:cs typeface="Arial"/>
              <a:sym typeface="Arial"/>
            </a:endParaRPr>
          </a:p>
        </p:txBody>
      </p:sp>
      <p:sp>
        <p:nvSpPr>
          <p:cNvPr id="222" name="Google Shape;222;p30"/>
          <p:cNvSpPr/>
          <p:nvPr/>
        </p:nvSpPr>
        <p:spPr>
          <a:xfrm>
            <a:off x="8461375" y="2117725"/>
            <a:ext cx="1437640" cy="391160"/>
          </a:xfrm>
          <a:prstGeom prst="rect">
            <a:avLst/>
          </a:prstGeom>
          <a:gradFill>
            <a:gsLst>
              <a:gs pos="0">
                <a:srgbClr val="DDAAA9"/>
              </a:gs>
              <a:gs pos="50000">
                <a:srgbClr val="D69C9B"/>
              </a:gs>
              <a:gs pos="100000">
                <a:srgbClr val="D38A89"/>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User Details</a:t>
            </a:r>
            <a:endParaRPr sz="1800">
              <a:solidFill>
                <a:schemeClr val="dk1"/>
              </a:solidFill>
              <a:latin typeface="Arial"/>
              <a:ea typeface="Arial"/>
              <a:cs typeface="Arial"/>
              <a:sym typeface="Arial"/>
            </a:endParaRPr>
          </a:p>
        </p:txBody>
      </p:sp>
      <p:sp>
        <p:nvSpPr>
          <p:cNvPr id="223" name="Google Shape;223;p30"/>
          <p:cNvSpPr/>
          <p:nvPr/>
        </p:nvSpPr>
        <p:spPr>
          <a:xfrm>
            <a:off x="2985135" y="5690235"/>
            <a:ext cx="1741805" cy="391160"/>
          </a:xfrm>
          <a:prstGeom prst="rect">
            <a:avLst/>
          </a:prstGeom>
          <a:gradFill>
            <a:gsLst>
              <a:gs pos="0">
                <a:srgbClr val="DDAAA9"/>
              </a:gs>
              <a:gs pos="50000">
                <a:srgbClr val="D69C9B"/>
              </a:gs>
              <a:gs pos="100000">
                <a:srgbClr val="D38A89"/>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View Product</a:t>
            </a:r>
            <a:endParaRPr sz="1800">
              <a:solidFill>
                <a:schemeClr val="dk1"/>
              </a:solidFill>
              <a:latin typeface="Arial"/>
              <a:ea typeface="Arial"/>
              <a:cs typeface="Arial"/>
              <a:sym typeface="Arial"/>
            </a:endParaRPr>
          </a:p>
        </p:txBody>
      </p:sp>
      <p:sp>
        <p:nvSpPr>
          <p:cNvPr id="224" name="Google Shape;224;p30"/>
          <p:cNvSpPr/>
          <p:nvPr/>
        </p:nvSpPr>
        <p:spPr>
          <a:xfrm>
            <a:off x="10291445" y="5173345"/>
            <a:ext cx="1285875" cy="391160"/>
          </a:xfrm>
          <a:prstGeom prst="rect">
            <a:avLst/>
          </a:prstGeom>
          <a:gradFill>
            <a:gsLst>
              <a:gs pos="0">
                <a:srgbClr val="DDAAA9"/>
              </a:gs>
              <a:gs pos="50000">
                <a:srgbClr val="D69C9B"/>
              </a:gs>
              <a:gs pos="100000">
                <a:srgbClr val="D38A89"/>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Payment</a:t>
            </a:r>
            <a:endParaRPr sz="1800">
              <a:solidFill>
                <a:schemeClr val="dk1"/>
              </a:solidFill>
              <a:latin typeface="Arial"/>
              <a:ea typeface="Arial"/>
              <a:cs typeface="Arial"/>
              <a:sym typeface="Arial"/>
            </a:endParaRPr>
          </a:p>
        </p:txBody>
      </p:sp>
      <p:sp>
        <p:nvSpPr>
          <p:cNvPr id="225" name="Google Shape;225;p30"/>
          <p:cNvSpPr/>
          <p:nvPr/>
        </p:nvSpPr>
        <p:spPr>
          <a:xfrm>
            <a:off x="5697220" y="5690235"/>
            <a:ext cx="1478280" cy="391160"/>
          </a:xfrm>
          <a:prstGeom prst="rect">
            <a:avLst/>
          </a:prstGeom>
          <a:gradFill>
            <a:gsLst>
              <a:gs pos="0">
                <a:srgbClr val="DDAAA9"/>
              </a:gs>
              <a:gs pos="50000">
                <a:srgbClr val="D69C9B"/>
              </a:gs>
              <a:gs pos="100000">
                <a:srgbClr val="D38A89"/>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Add To Cart</a:t>
            </a:r>
            <a:endParaRPr sz="1800">
              <a:solidFill>
                <a:schemeClr val="dk1"/>
              </a:solidFill>
              <a:latin typeface="Arial"/>
              <a:ea typeface="Arial"/>
              <a:cs typeface="Arial"/>
              <a:sym typeface="Arial"/>
            </a:endParaRPr>
          </a:p>
        </p:txBody>
      </p:sp>
      <p:sp>
        <p:nvSpPr>
          <p:cNvPr id="226" name="Google Shape;226;p30"/>
          <p:cNvSpPr/>
          <p:nvPr/>
        </p:nvSpPr>
        <p:spPr>
          <a:xfrm>
            <a:off x="8145780" y="5690235"/>
            <a:ext cx="1285875" cy="391160"/>
          </a:xfrm>
          <a:prstGeom prst="rect">
            <a:avLst/>
          </a:prstGeom>
          <a:gradFill>
            <a:gsLst>
              <a:gs pos="0">
                <a:srgbClr val="DDAAA9"/>
              </a:gs>
              <a:gs pos="50000">
                <a:srgbClr val="D69C9B"/>
              </a:gs>
              <a:gs pos="100000">
                <a:srgbClr val="D38A89"/>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Checkout</a:t>
            </a:r>
            <a:endParaRPr sz="1800">
              <a:solidFill>
                <a:schemeClr val="dk1"/>
              </a:solidFill>
              <a:latin typeface="Arial"/>
              <a:ea typeface="Arial"/>
              <a:cs typeface="Arial"/>
              <a:sym typeface="Arial"/>
            </a:endParaRPr>
          </a:p>
        </p:txBody>
      </p:sp>
      <p:sp>
        <p:nvSpPr>
          <p:cNvPr id="227" name="Google Shape;227;p30"/>
          <p:cNvSpPr/>
          <p:nvPr/>
        </p:nvSpPr>
        <p:spPr>
          <a:xfrm>
            <a:off x="4986655" y="1825625"/>
            <a:ext cx="1285875" cy="391160"/>
          </a:xfrm>
          <a:prstGeom prst="rect">
            <a:avLst/>
          </a:prstGeom>
          <a:gradFill>
            <a:gsLst>
              <a:gs pos="0">
                <a:srgbClr val="DDAAA9"/>
              </a:gs>
              <a:gs pos="50000">
                <a:srgbClr val="D69C9B"/>
              </a:gs>
              <a:gs pos="100000">
                <a:srgbClr val="D38A89"/>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Admin</a:t>
            </a:r>
            <a:endParaRPr sz="1800">
              <a:solidFill>
                <a:schemeClr val="dk1"/>
              </a:solidFill>
              <a:latin typeface="Arial"/>
              <a:ea typeface="Arial"/>
              <a:cs typeface="Arial"/>
              <a:sym typeface="Arial"/>
            </a:endParaRPr>
          </a:p>
        </p:txBody>
      </p:sp>
      <p:sp>
        <p:nvSpPr>
          <p:cNvPr id="228" name="Google Shape;228;p30"/>
          <p:cNvSpPr/>
          <p:nvPr/>
        </p:nvSpPr>
        <p:spPr>
          <a:xfrm>
            <a:off x="5102225" y="2762075"/>
            <a:ext cx="1484100" cy="700200"/>
          </a:xfrm>
          <a:prstGeom prst="rect">
            <a:avLst/>
          </a:prstGeom>
          <a:gradFill>
            <a:gsLst>
              <a:gs pos="0">
                <a:srgbClr val="DDAAA9"/>
              </a:gs>
              <a:gs pos="50000">
                <a:srgbClr val="D69C9B"/>
              </a:gs>
              <a:gs pos="100000">
                <a:srgbClr val="D38A89"/>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Add Category</a:t>
            </a:r>
            <a:endParaRPr sz="1800">
              <a:solidFill>
                <a:schemeClr val="dk1"/>
              </a:solidFill>
              <a:latin typeface="Arial"/>
              <a:ea typeface="Arial"/>
              <a:cs typeface="Arial"/>
              <a:sym typeface="Arial"/>
            </a:endParaRPr>
          </a:p>
        </p:txBody>
      </p:sp>
      <p:sp>
        <p:nvSpPr>
          <p:cNvPr id="229" name="Google Shape;229;p30"/>
          <p:cNvSpPr/>
          <p:nvPr/>
        </p:nvSpPr>
        <p:spPr>
          <a:xfrm>
            <a:off x="7175500" y="2935605"/>
            <a:ext cx="1537335" cy="391160"/>
          </a:xfrm>
          <a:prstGeom prst="rect">
            <a:avLst/>
          </a:prstGeom>
          <a:gradFill>
            <a:gsLst>
              <a:gs pos="0">
                <a:srgbClr val="DDAAA9"/>
              </a:gs>
              <a:gs pos="50000">
                <a:srgbClr val="D69C9B"/>
              </a:gs>
              <a:gs pos="100000">
                <a:srgbClr val="D38A89"/>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Add Product</a:t>
            </a:r>
            <a:endParaRPr sz="1800">
              <a:solidFill>
                <a:schemeClr val="dk1"/>
              </a:solidFill>
              <a:latin typeface="Arial"/>
              <a:ea typeface="Arial"/>
              <a:cs typeface="Arial"/>
              <a:sym typeface="Arial"/>
            </a:endParaRPr>
          </a:p>
        </p:txBody>
      </p:sp>
      <p:cxnSp>
        <p:nvCxnSpPr>
          <p:cNvPr id="230" name="Google Shape;230;p30"/>
          <p:cNvCxnSpPr>
            <a:stCxn id="220" idx="0"/>
            <a:endCxn id="219" idx="1"/>
          </p:cNvCxnSpPr>
          <p:nvPr/>
        </p:nvCxnSpPr>
        <p:spPr>
          <a:xfrm rot="10800000" flipH="1">
            <a:off x="1674126" y="3131075"/>
            <a:ext cx="1407600" cy="923400"/>
          </a:xfrm>
          <a:prstGeom prst="straightConnector1">
            <a:avLst/>
          </a:prstGeom>
          <a:noFill/>
          <a:ln w="38100" cap="flat" cmpd="sng">
            <a:solidFill>
              <a:srgbClr val="BFBFBF"/>
            </a:solidFill>
            <a:prstDash val="solid"/>
            <a:miter lim="800000"/>
            <a:headEnd type="none" w="sm" len="sm"/>
            <a:tailEnd type="stealth" w="med" len="med"/>
          </a:ln>
        </p:spPr>
      </p:cxnSp>
      <p:cxnSp>
        <p:nvCxnSpPr>
          <p:cNvPr id="231" name="Google Shape;231;p30"/>
          <p:cNvCxnSpPr>
            <a:stCxn id="220" idx="3"/>
            <a:endCxn id="221" idx="1"/>
          </p:cNvCxnSpPr>
          <p:nvPr/>
        </p:nvCxnSpPr>
        <p:spPr>
          <a:xfrm>
            <a:off x="2442726" y="4250075"/>
            <a:ext cx="2679900" cy="0"/>
          </a:xfrm>
          <a:prstGeom prst="straightConnector1">
            <a:avLst/>
          </a:prstGeom>
          <a:noFill/>
          <a:ln w="38100" cap="flat" cmpd="sng">
            <a:solidFill>
              <a:srgbClr val="BFBFBF"/>
            </a:solidFill>
            <a:prstDash val="solid"/>
            <a:miter lim="800000"/>
            <a:headEnd type="none" w="sm" len="sm"/>
            <a:tailEnd type="stealth" w="med" len="med"/>
          </a:ln>
        </p:spPr>
      </p:cxnSp>
      <p:cxnSp>
        <p:nvCxnSpPr>
          <p:cNvPr id="232" name="Google Shape;232;p30"/>
          <p:cNvCxnSpPr>
            <a:stCxn id="219" idx="0"/>
            <a:endCxn id="227" idx="1"/>
          </p:cNvCxnSpPr>
          <p:nvPr/>
        </p:nvCxnSpPr>
        <p:spPr>
          <a:xfrm rot="10800000" flipH="1">
            <a:off x="3724593" y="2021205"/>
            <a:ext cx="1262100" cy="914400"/>
          </a:xfrm>
          <a:prstGeom prst="straightConnector1">
            <a:avLst/>
          </a:prstGeom>
          <a:noFill/>
          <a:ln w="38100" cap="flat" cmpd="sng">
            <a:solidFill>
              <a:srgbClr val="BFBFBF"/>
            </a:solidFill>
            <a:prstDash val="solid"/>
            <a:miter lim="800000"/>
            <a:headEnd type="none" w="sm" len="sm"/>
            <a:tailEnd type="stealth" w="med" len="med"/>
          </a:ln>
        </p:spPr>
      </p:cxnSp>
      <p:cxnSp>
        <p:nvCxnSpPr>
          <p:cNvPr id="233" name="Google Shape;233;p30"/>
          <p:cNvCxnSpPr>
            <a:stCxn id="227" idx="2"/>
            <a:endCxn id="228" idx="0"/>
          </p:cNvCxnSpPr>
          <p:nvPr/>
        </p:nvCxnSpPr>
        <p:spPr>
          <a:xfrm>
            <a:off x="5629593" y="2216785"/>
            <a:ext cx="214800" cy="545400"/>
          </a:xfrm>
          <a:prstGeom prst="straightConnector1">
            <a:avLst/>
          </a:prstGeom>
          <a:noFill/>
          <a:ln w="38100" cap="flat" cmpd="sng">
            <a:solidFill>
              <a:srgbClr val="BFBFBF"/>
            </a:solidFill>
            <a:prstDash val="solid"/>
            <a:miter lim="800000"/>
            <a:headEnd type="none" w="sm" len="sm"/>
            <a:tailEnd type="stealth" w="med" len="med"/>
          </a:ln>
        </p:spPr>
      </p:cxnSp>
      <p:cxnSp>
        <p:nvCxnSpPr>
          <p:cNvPr id="234" name="Google Shape;234;p30"/>
          <p:cNvCxnSpPr/>
          <p:nvPr/>
        </p:nvCxnSpPr>
        <p:spPr>
          <a:xfrm>
            <a:off x="6176645" y="2190750"/>
            <a:ext cx="1034415" cy="710565"/>
          </a:xfrm>
          <a:prstGeom prst="straightConnector1">
            <a:avLst/>
          </a:prstGeom>
          <a:noFill/>
          <a:ln w="38100" cap="flat" cmpd="sng">
            <a:solidFill>
              <a:srgbClr val="BFBFBF"/>
            </a:solidFill>
            <a:prstDash val="solid"/>
            <a:miter lim="800000"/>
            <a:headEnd type="none" w="sm" len="sm"/>
            <a:tailEnd type="stealth" w="med" len="med"/>
          </a:ln>
        </p:spPr>
      </p:cxnSp>
      <p:cxnSp>
        <p:nvCxnSpPr>
          <p:cNvPr id="235" name="Google Shape;235;p30"/>
          <p:cNvCxnSpPr>
            <a:stCxn id="227" idx="3"/>
            <a:endCxn id="222" idx="1"/>
          </p:cNvCxnSpPr>
          <p:nvPr/>
        </p:nvCxnSpPr>
        <p:spPr>
          <a:xfrm>
            <a:off x="6272530" y="2021205"/>
            <a:ext cx="2188800" cy="292200"/>
          </a:xfrm>
          <a:prstGeom prst="straightConnector1">
            <a:avLst/>
          </a:prstGeom>
          <a:noFill/>
          <a:ln w="38100" cap="flat" cmpd="sng">
            <a:solidFill>
              <a:srgbClr val="BFBFBF"/>
            </a:solidFill>
            <a:prstDash val="solid"/>
            <a:miter lim="800000"/>
            <a:headEnd type="none" w="sm" len="sm"/>
            <a:tailEnd type="stealth" w="med" len="med"/>
          </a:ln>
        </p:spPr>
      </p:cxnSp>
      <p:cxnSp>
        <p:nvCxnSpPr>
          <p:cNvPr id="236" name="Google Shape;236;p30"/>
          <p:cNvCxnSpPr>
            <a:stCxn id="219" idx="2"/>
          </p:cNvCxnSpPr>
          <p:nvPr/>
        </p:nvCxnSpPr>
        <p:spPr>
          <a:xfrm>
            <a:off x="3724593" y="3326765"/>
            <a:ext cx="1437000" cy="740400"/>
          </a:xfrm>
          <a:prstGeom prst="straightConnector1">
            <a:avLst/>
          </a:prstGeom>
          <a:noFill/>
          <a:ln w="38100" cap="flat" cmpd="sng">
            <a:solidFill>
              <a:srgbClr val="BFBFBF"/>
            </a:solidFill>
            <a:prstDash val="solid"/>
            <a:miter lim="800000"/>
            <a:headEnd type="none" w="sm" len="sm"/>
            <a:tailEnd type="stealth" w="med" len="med"/>
          </a:ln>
        </p:spPr>
      </p:cxnSp>
      <p:cxnSp>
        <p:nvCxnSpPr>
          <p:cNvPr id="237" name="Google Shape;237;p30"/>
          <p:cNvCxnSpPr>
            <a:stCxn id="228" idx="2"/>
            <a:endCxn id="221" idx="0"/>
          </p:cNvCxnSpPr>
          <p:nvPr/>
        </p:nvCxnSpPr>
        <p:spPr>
          <a:xfrm flipH="1">
            <a:off x="5765375" y="3462275"/>
            <a:ext cx="78900" cy="592200"/>
          </a:xfrm>
          <a:prstGeom prst="straightConnector1">
            <a:avLst/>
          </a:prstGeom>
          <a:noFill/>
          <a:ln w="38100" cap="flat" cmpd="sng">
            <a:solidFill>
              <a:srgbClr val="BFBFBF"/>
            </a:solidFill>
            <a:prstDash val="solid"/>
            <a:miter lim="800000"/>
            <a:headEnd type="none" w="sm" len="sm"/>
            <a:tailEnd type="stealth" w="med" len="med"/>
          </a:ln>
        </p:spPr>
      </p:cxnSp>
      <p:cxnSp>
        <p:nvCxnSpPr>
          <p:cNvPr id="238" name="Google Shape;238;p30"/>
          <p:cNvCxnSpPr>
            <a:stCxn id="229" idx="2"/>
          </p:cNvCxnSpPr>
          <p:nvPr/>
        </p:nvCxnSpPr>
        <p:spPr>
          <a:xfrm flipH="1">
            <a:off x="6358668" y="3326765"/>
            <a:ext cx="1585500" cy="760800"/>
          </a:xfrm>
          <a:prstGeom prst="straightConnector1">
            <a:avLst/>
          </a:prstGeom>
          <a:noFill/>
          <a:ln w="38100" cap="flat" cmpd="sng">
            <a:solidFill>
              <a:srgbClr val="BFBFBF"/>
            </a:solidFill>
            <a:prstDash val="solid"/>
            <a:miter lim="800000"/>
            <a:headEnd type="none" w="sm" len="sm"/>
            <a:tailEnd type="stealth" w="med" len="med"/>
          </a:ln>
        </p:spPr>
      </p:cxnSp>
      <p:cxnSp>
        <p:nvCxnSpPr>
          <p:cNvPr id="239" name="Google Shape;239;p30"/>
          <p:cNvCxnSpPr>
            <a:stCxn id="221" idx="2"/>
            <a:endCxn id="223" idx="0"/>
          </p:cNvCxnSpPr>
          <p:nvPr/>
        </p:nvCxnSpPr>
        <p:spPr>
          <a:xfrm flipH="1">
            <a:off x="3855983" y="4445635"/>
            <a:ext cx="1909500" cy="1244700"/>
          </a:xfrm>
          <a:prstGeom prst="straightConnector1">
            <a:avLst/>
          </a:prstGeom>
          <a:noFill/>
          <a:ln w="38100" cap="flat" cmpd="sng">
            <a:solidFill>
              <a:srgbClr val="BFBFBF"/>
            </a:solidFill>
            <a:prstDash val="solid"/>
            <a:miter lim="800000"/>
            <a:headEnd type="none" w="sm" len="sm"/>
            <a:tailEnd type="stealth" w="med" len="med"/>
          </a:ln>
        </p:spPr>
      </p:cxnSp>
      <p:cxnSp>
        <p:nvCxnSpPr>
          <p:cNvPr id="240" name="Google Shape;240;p30"/>
          <p:cNvCxnSpPr>
            <a:stCxn id="223" idx="3"/>
            <a:endCxn id="225" idx="1"/>
          </p:cNvCxnSpPr>
          <p:nvPr/>
        </p:nvCxnSpPr>
        <p:spPr>
          <a:xfrm>
            <a:off x="4726940" y="5885815"/>
            <a:ext cx="970200" cy="0"/>
          </a:xfrm>
          <a:prstGeom prst="straightConnector1">
            <a:avLst/>
          </a:prstGeom>
          <a:noFill/>
          <a:ln w="38100" cap="flat" cmpd="sng">
            <a:solidFill>
              <a:srgbClr val="BFBFBF"/>
            </a:solidFill>
            <a:prstDash val="solid"/>
            <a:miter lim="800000"/>
            <a:headEnd type="none" w="sm" len="sm"/>
            <a:tailEnd type="stealth" w="med" len="med"/>
          </a:ln>
        </p:spPr>
      </p:cxnSp>
      <p:cxnSp>
        <p:nvCxnSpPr>
          <p:cNvPr id="241" name="Google Shape;241;p30"/>
          <p:cNvCxnSpPr>
            <a:endCxn id="226" idx="1"/>
          </p:cNvCxnSpPr>
          <p:nvPr/>
        </p:nvCxnSpPr>
        <p:spPr>
          <a:xfrm>
            <a:off x="7175580" y="5885815"/>
            <a:ext cx="970200" cy="0"/>
          </a:xfrm>
          <a:prstGeom prst="straightConnector1">
            <a:avLst/>
          </a:prstGeom>
          <a:noFill/>
          <a:ln w="38100" cap="flat" cmpd="sng">
            <a:solidFill>
              <a:srgbClr val="BFBFBF"/>
            </a:solidFill>
            <a:prstDash val="solid"/>
            <a:miter lim="800000"/>
            <a:headEnd type="none" w="sm" len="sm"/>
            <a:tailEnd type="stealth" w="med" len="med"/>
          </a:ln>
        </p:spPr>
      </p:cxnSp>
      <p:cxnSp>
        <p:nvCxnSpPr>
          <p:cNvPr id="242" name="Google Shape;242;p30"/>
          <p:cNvCxnSpPr>
            <a:stCxn id="226" idx="3"/>
          </p:cNvCxnSpPr>
          <p:nvPr/>
        </p:nvCxnSpPr>
        <p:spPr>
          <a:xfrm rot="10800000" flipH="1">
            <a:off x="9431655" y="5564515"/>
            <a:ext cx="859800" cy="321300"/>
          </a:xfrm>
          <a:prstGeom prst="straightConnector1">
            <a:avLst/>
          </a:prstGeom>
          <a:noFill/>
          <a:ln w="38100" cap="flat" cmpd="sng">
            <a:solidFill>
              <a:srgbClr val="BFBFBF"/>
            </a:solidFill>
            <a:prstDash val="solid"/>
            <a:miter lim="800000"/>
            <a:headEnd type="none" w="sm" len="sm"/>
            <a:tailEnd type="stealth" w="med" len="med"/>
          </a:ln>
        </p:spPr>
      </p:cxnSp>
      <p:sp>
        <p:nvSpPr>
          <p:cNvPr id="243" name="Google Shape;243;p30"/>
          <p:cNvSpPr/>
          <p:nvPr/>
        </p:nvSpPr>
        <p:spPr>
          <a:xfrm>
            <a:off x="10291445" y="3858895"/>
            <a:ext cx="1285875" cy="391160"/>
          </a:xfrm>
          <a:prstGeom prst="rect">
            <a:avLst/>
          </a:prstGeom>
          <a:gradFill>
            <a:gsLst>
              <a:gs pos="0">
                <a:srgbClr val="FFF6DB"/>
              </a:gs>
              <a:gs pos="100000">
                <a:srgbClr val="FAD25C"/>
              </a:gs>
            </a:gsLst>
            <a:path path="circle">
              <a:fillToRect l="50000" t="50000" r="50000" b="50000"/>
            </a:path>
            <a:tileRect/>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a:solidFill>
                  <a:schemeClr val="dk1"/>
                </a:solidFill>
                <a:latin typeface="Arial"/>
                <a:ea typeface="Arial"/>
                <a:cs typeface="Arial"/>
                <a:sym typeface="Arial"/>
              </a:rPr>
              <a:t>Logout</a:t>
            </a:r>
            <a:endParaRPr sz="2000">
              <a:solidFill>
                <a:schemeClr val="dk1"/>
              </a:solidFill>
              <a:latin typeface="Arial"/>
              <a:ea typeface="Arial"/>
              <a:cs typeface="Arial"/>
              <a:sym typeface="Arial"/>
            </a:endParaRPr>
          </a:p>
        </p:txBody>
      </p:sp>
      <p:cxnSp>
        <p:nvCxnSpPr>
          <p:cNvPr id="244" name="Google Shape;244;p30"/>
          <p:cNvCxnSpPr>
            <a:stCxn id="224" idx="0"/>
            <a:endCxn id="243" idx="2"/>
          </p:cNvCxnSpPr>
          <p:nvPr/>
        </p:nvCxnSpPr>
        <p:spPr>
          <a:xfrm rot="10800000">
            <a:off x="10934383" y="4249945"/>
            <a:ext cx="0" cy="923400"/>
          </a:xfrm>
          <a:prstGeom prst="straightConnector1">
            <a:avLst/>
          </a:prstGeom>
          <a:noFill/>
          <a:ln w="38100" cap="flat" cmpd="sng">
            <a:solidFill>
              <a:srgbClr val="BFBFBF"/>
            </a:solidFill>
            <a:prstDash val="solid"/>
            <a:miter lim="800000"/>
            <a:headEnd type="none" w="sm" len="sm"/>
            <a:tailEnd type="stealth" w="med" len="med"/>
          </a:ln>
        </p:spPr>
      </p:cxnSp>
      <p:sp>
        <p:nvSpPr>
          <p:cNvPr id="245" name="Google Shape;245;p30"/>
          <p:cNvSpPr/>
          <p:nvPr/>
        </p:nvSpPr>
        <p:spPr>
          <a:xfrm>
            <a:off x="1055370" y="5236210"/>
            <a:ext cx="1388110" cy="391160"/>
          </a:xfrm>
          <a:prstGeom prst="rect">
            <a:avLst/>
          </a:prstGeom>
          <a:gradFill>
            <a:gsLst>
              <a:gs pos="0">
                <a:srgbClr val="DDAAA9"/>
              </a:gs>
              <a:gs pos="50000">
                <a:srgbClr val="D69C9B"/>
              </a:gs>
              <a:gs pos="100000">
                <a:srgbClr val="D38A89"/>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Chatbot</a:t>
            </a:r>
            <a:endParaRPr sz="1800">
              <a:solidFill>
                <a:schemeClr val="dk1"/>
              </a:solidFill>
              <a:latin typeface="Arial"/>
              <a:ea typeface="Arial"/>
              <a:cs typeface="Arial"/>
              <a:sym typeface="Arial"/>
            </a:endParaRPr>
          </a:p>
        </p:txBody>
      </p:sp>
      <p:cxnSp>
        <p:nvCxnSpPr>
          <p:cNvPr id="246" name="Google Shape;246;p30"/>
          <p:cNvCxnSpPr>
            <a:stCxn id="220" idx="2"/>
            <a:endCxn id="245" idx="0"/>
          </p:cNvCxnSpPr>
          <p:nvPr/>
        </p:nvCxnSpPr>
        <p:spPr>
          <a:xfrm>
            <a:off x="1674126" y="4445675"/>
            <a:ext cx="75300" cy="790500"/>
          </a:xfrm>
          <a:prstGeom prst="straightConnector1">
            <a:avLst/>
          </a:prstGeom>
          <a:noFill/>
          <a:ln w="38100" cap="flat" cmpd="sng">
            <a:solidFill>
              <a:srgbClr val="BFBFBF"/>
            </a:solidFill>
            <a:prstDash val="solid"/>
            <a:miter lim="800000"/>
            <a:headEnd type="none" w="sm" len="sm"/>
            <a:tailEnd type="stealth"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IN"/>
              <a:t>Tech architecture</a:t>
            </a:r>
            <a:br>
              <a:rPr lang="en-IN"/>
            </a:br>
            <a:r>
              <a:rPr lang="en-IN"/>
              <a:t/>
            </a:r>
            <a:br>
              <a:rPr lang="en-IN"/>
            </a:br>
            <a:endParaRPr/>
          </a:p>
        </p:txBody>
      </p:sp>
      <p:sp>
        <p:nvSpPr>
          <p:cNvPr id="252" name="Google Shape;252;p31"/>
          <p:cNvSpPr/>
          <p:nvPr/>
        </p:nvSpPr>
        <p:spPr>
          <a:xfrm>
            <a:off x="314325" y="2733675"/>
            <a:ext cx="1533600" cy="828600"/>
          </a:xfrm>
          <a:prstGeom prst="ellipse">
            <a:avLst/>
          </a:prstGeom>
          <a:solidFill>
            <a:srgbClr val="92D050"/>
          </a:solidFill>
          <a:ln w="19050" cap="rnd" cmpd="sng">
            <a:solidFill>
              <a:srgbClr val="FF0000"/>
            </a:solidFill>
            <a:prstDash val="solid"/>
            <a:round/>
            <a:headEnd type="none" w="sm" len="sm"/>
            <a:tailEnd type="none" w="sm" len="sm"/>
          </a:ln>
          <a:effectLst>
            <a:outerShdw blurRad="149987" dist="250190" dir="8460000" algn="ctr">
              <a:srgbClr val="000000">
                <a:alpha val="2784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rebuchet MS"/>
                <a:ea typeface="Trebuchet MS"/>
                <a:cs typeface="Trebuchet MS"/>
                <a:sym typeface="Trebuchet MS"/>
              </a:rPr>
              <a:t>Browser</a:t>
            </a:r>
            <a:endParaRPr/>
          </a:p>
        </p:txBody>
      </p:sp>
      <p:sp>
        <p:nvSpPr>
          <p:cNvPr id="253" name="Google Shape;253;p31"/>
          <p:cNvSpPr/>
          <p:nvPr/>
        </p:nvSpPr>
        <p:spPr>
          <a:xfrm>
            <a:off x="2705100" y="2895600"/>
            <a:ext cx="1495500" cy="533400"/>
          </a:xfrm>
          <a:prstGeom prst="rect">
            <a:avLst/>
          </a:prstGeom>
          <a:solidFill>
            <a:srgbClr val="92D050"/>
          </a:solidFill>
          <a:ln w="19050" cap="rnd" cmpd="sng">
            <a:solidFill>
              <a:srgbClr val="FF0000"/>
            </a:solidFill>
            <a:prstDash val="solid"/>
            <a:round/>
            <a:headEnd type="none" w="sm" len="sm"/>
            <a:tailEnd type="none" w="sm" len="sm"/>
          </a:ln>
          <a:effectLst>
            <a:outerShdw blurRad="149987" dist="250190" dir="8460000" algn="ctr">
              <a:srgbClr val="000000">
                <a:alpha val="2784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rebuchet MS"/>
                <a:ea typeface="Trebuchet MS"/>
                <a:cs typeface="Trebuchet MS"/>
                <a:sym typeface="Trebuchet MS"/>
              </a:rPr>
              <a:t>FrontEnd</a:t>
            </a:r>
            <a:endParaRPr sz="1800">
              <a:solidFill>
                <a:schemeClr val="lt1"/>
              </a:solidFill>
              <a:latin typeface="Trebuchet MS"/>
              <a:ea typeface="Trebuchet MS"/>
              <a:cs typeface="Trebuchet MS"/>
              <a:sym typeface="Trebuchet MS"/>
            </a:endParaRPr>
          </a:p>
        </p:txBody>
      </p:sp>
      <p:sp>
        <p:nvSpPr>
          <p:cNvPr id="254" name="Google Shape;254;p31"/>
          <p:cNvSpPr/>
          <p:nvPr/>
        </p:nvSpPr>
        <p:spPr>
          <a:xfrm>
            <a:off x="5638800" y="2895600"/>
            <a:ext cx="1619100" cy="533400"/>
          </a:xfrm>
          <a:prstGeom prst="rect">
            <a:avLst/>
          </a:prstGeom>
          <a:solidFill>
            <a:srgbClr val="92D050"/>
          </a:solidFill>
          <a:ln w="19050" cap="rnd" cmpd="sng">
            <a:solidFill>
              <a:srgbClr val="FF0000"/>
            </a:solidFill>
            <a:prstDash val="solid"/>
            <a:round/>
            <a:headEnd type="none" w="sm" len="sm"/>
            <a:tailEnd type="none" w="sm" len="sm"/>
          </a:ln>
          <a:effectLst>
            <a:outerShdw blurRad="149987" dist="250190" dir="8460000" algn="ctr">
              <a:srgbClr val="000000">
                <a:alpha val="2784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rebuchet MS"/>
                <a:ea typeface="Trebuchet MS"/>
                <a:cs typeface="Trebuchet MS"/>
                <a:sym typeface="Trebuchet MS"/>
              </a:rPr>
              <a:t>BackEnd</a:t>
            </a:r>
            <a:endParaRPr sz="1800">
              <a:solidFill>
                <a:schemeClr val="lt1"/>
              </a:solidFill>
              <a:latin typeface="Trebuchet MS"/>
              <a:ea typeface="Trebuchet MS"/>
              <a:cs typeface="Trebuchet MS"/>
              <a:sym typeface="Trebuchet MS"/>
            </a:endParaRPr>
          </a:p>
        </p:txBody>
      </p:sp>
      <p:sp>
        <p:nvSpPr>
          <p:cNvPr id="255" name="Google Shape;255;p31"/>
          <p:cNvSpPr/>
          <p:nvPr/>
        </p:nvSpPr>
        <p:spPr>
          <a:xfrm>
            <a:off x="8153400" y="1724024"/>
            <a:ext cx="1666800" cy="728700"/>
          </a:xfrm>
          <a:prstGeom prst="roundRect">
            <a:avLst>
              <a:gd name="adj" fmla="val 16667"/>
            </a:avLst>
          </a:prstGeom>
          <a:solidFill>
            <a:srgbClr val="92D050"/>
          </a:solidFill>
          <a:ln w="19050" cap="rnd" cmpd="sng">
            <a:solidFill>
              <a:srgbClr val="FF0000"/>
            </a:solidFill>
            <a:prstDash val="solid"/>
            <a:round/>
            <a:headEnd type="none" w="sm" len="sm"/>
            <a:tailEnd type="none" w="sm" len="sm"/>
          </a:ln>
          <a:effectLst>
            <a:outerShdw blurRad="149987" dist="250190" dir="8460000" algn="ctr">
              <a:srgbClr val="000000">
                <a:alpha val="2784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rebuchet MS"/>
                <a:ea typeface="Trebuchet MS"/>
                <a:cs typeface="Trebuchet MS"/>
                <a:sym typeface="Trebuchet MS"/>
              </a:rPr>
              <a:t>Spring Boot</a:t>
            </a:r>
            <a:endParaRPr sz="1800">
              <a:solidFill>
                <a:schemeClr val="lt1"/>
              </a:solidFill>
              <a:latin typeface="Trebuchet MS"/>
              <a:ea typeface="Trebuchet MS"/>
              <a:cs typeface="Trebuchet MS"/>
              <a:sym typeface="Trebuchet MS"/>
            </a:endParaRPr>
          </a:p>
        </p:txBody>
      </p:sp>
      <p:sp>
        <p:nvSpPr>
          <p:cNvPr id="256" name="Google Shape;256;p31"/>
          <p:cNvSpPr/>
          <p:nvPr/>
        </p:nvSpPr>
        <p:spPr>
          <a:xfrm>
            <a:off x="8178627" y="3790950"/>
            <a:ext cx="1666800" cy="733500"/>
          </a:xfrm>
          <a:prstGeom prst="roundRect">
            <a:avLst>
              <a:gd name="adj" fmla="val 16667"/>
            </a:avLst>
          </a:prstGeom>
          <a:solidFill>
            <a:srgbClr val="92D050"/>
          </a:solidFill>
          <a:ln w="19050" cap="rnd" cmpd="sng">
            <a:solidFill>
              <a:srgbClr val="FF0000"/>
            </a:solidFill>
            <a:prstDash val="solid"/>
            <a:round/>
            <a:headEnd type="none" w="sm" len="sm"/>
            <a:tailEnd type="none" w="sm" len="sm"/>
          </a:ln>
          <a:effectLst>
            <a:outerShdw blurRad="149987" dist="250190" dir="8460000" algn="ctr">
              <a:srgbClr val="000000">
                <a:alpha val="2784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rebuchet MS"/>
                <a:ea typeface="Trebuchet MS"/>
                <a:cs typeface="Trebuchet MS"/>
                <a:sym typeface="Trebuchet MS"/>
              </a:rPr>
              <a:t>Hibernate</a:t>
            </a:r>
            <a:endParaRPr/>
          </a:p>
        </p:txBody>
      </p:sp>
      <p:sp>
        <p:nvSpPr>
          <p:cNvPr id="257" name="Google Shape;257;p31"/>
          <p:cNvSpPr/>
          <p:nvPr/>
        </p:nvSpPr>
        <p:spPr>
          <a:xfrm>
            <a:off x="6029325" y="4657725"/>
            <a:ext cx="1152600" cy="1828800"/>
          </a:xfrm>
          <a:prstGeom prst="can">
            <a:avLst>
              <a:gd name="adj" fmla="val 25000"/>
            </a:avLst>
          </a:prstGeom>
          <a:solidFill>
            <a:srgbClr val="92D050"/>
          </a:solidFill>
          <a:ln w="19050" cap="rnd" cmpd="sng">
            <a:solidFill>
              <a:srgbClr val="FF0000"/>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Trebuchet MS"/>
                <a:ea typeface="Trebuchet MS"/>
                <a:cs typeface="Trebuchet MS"/>
                <a:sym typeface="Trebuchet MS"/>
              </a:rPr>
              <a:t>MySQL</a:t>
            </a:r>
            <a:endParaRPr/>
          </a:p>
        </p:txBody>
      </p:sp>
      <p:sp>
        <p:nvSpPr>
          <p:cNvPr id="258" name="Google Shape;258;p31"/>
          <p:cNvSpPr/>
          <p:nvPr/>
        </p:nvSpPr>
        <p:spPr>
          <a:xfrm>
            <a:off x="2032000" y="3148012"/>
            <a:ext cx="489000" cy="185700"/>
          </a:xfrm>
          <a:prstGeom prst="rightArrow">
            <a:avLst>
              <a:gd name="adj1" fmla="val 50000"/>
              <a:gd name="adj2" fmla="val 50000"/>
            </a:avLst>
          </a:prstGeom>
          <a:solidFill>
            <a:schemeClr val="accent1"/>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59" name="Google Shape;259;p31"/>
          <p:cNvSpPr/>
          <p:nvPr/>
        </p:nvSpPr>
        <p:spPr>
          <a:xfrm>
            <a:off x="4495800" y="3057525"/>
            <a:ext cx="819300" cy="276300"/>
          </a:xfrm>
          <a:prstGeom prst="rightArrow">
            <a:avLst>
              <a:gd name="adj1" fmla="val 50000"/>
              <a:gd name="adj2" fmla="val 50000"/>
            </a:avLst>
          </a:prstGeom>
          <a:solidFill>
            <a:schemeClr val="accent1"/>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60" name="Google Shape;260;p31"/>
          <p:cNvSpPr/>
          <p:nvPr/>
        </p:nvSpPr>
        <p:spPr>
          <a:xfrm>
            <a:off x="6445250" y="3562350"/>
            <a:ext cx="228600" cy="733500"/>
          </a:xfrm>
          <a:prstGeom prst="downArrow">
            <a:avLst>
              <a:gd name="adj1" fmla="val 50000"/>
              <a:gd name="adj2" fmla="val 50000"/>
            </a:avLst>
          </a:prstGeom>
          <a:solidFill>
            <a:schemeClr val="accent1"/>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61" name="Google Shape;261;p31"/>
          <p:cNvSpPr/>
          <p:nvPr/>
        </p:nvSpPr>
        <p:spPr>
          <a:xfrm rot="-5400000">
            <a:off x="8070000" y="2288399"/>
            <a:ext cx="881100" cy="1666800"/>
          </a:xfrm>
          <a:prstGeom prst="leftRightUpArrow">
            <a:avLst>
              <a:gd name="adj1" fmla="val 25000"/>
              <a:gd name="adj2" fmla="val 25000"/>
              <a:gd name="adj3" fmla="val 25000"/>
            </a:avLst>
          </a:prstGeom>
          <a:solidFill>
            <a:schemeClr val="accent1"/>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62" name="Google Shape;262;p31"/>
          <p:cNvSpPr/>
          <p:nvPr/>
        </p:nvSpPr>
        <p:spPr>
          <a:xfrm>
            <a:off x="2705100" y="1327150"/>
            <a:ext cx="1876500" cy="1320900"/>
          </a:xfrm>
          <a:prstGeom prst="wedgeRoundRectCallout">
            <a:avLst>
              <a:gd name="adj1" fmla="val -20833"/>
              <a:gd name="adj2" fmla="val 62500"/>
              <a:gd name="adj3" fmla="val 0"/>
            </a:avLst>
          </a:prstGeom>
          <a:solidFill>
            <a:schemeClr val="accent6"/>
          </a:solid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1.)HTML</a:t>
            </a:r>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2.)CSS</a:t>
            </a:r>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3.)JavaScript</a:t>
            </a:r>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4.)BootStrap</a:t>
            </a:r>
            <a:endParaRPr sz="1800">
              <a:solidFill>
                <a:schemeClr val="dk1"/>
              </a:solidFill>
              <a:latin typeface="Trebuchet MS"/>
              <a:ea typeface="Trebuchet MS"/>
              <a:cs typeface="Trebuchet MS"/>
              <a:sym typeface="Trebuchet MS"/>
            </a:endParaRPr>
          </a:p>
        </p:txBody>
      </p:sp>
      <p:sp>
        <p:nvSpPr>
          <p:cNvPr id="263" name="Google Shape;263;p31"/>
          <p:cNvSpPr/>
          <p:nvPr/>
        </p:nvSpPr>
        <p:spPr>
          <a:xfrm>
            <a:off x="5295900" y="1327150"/>
            <a:ext cx="1876500" cy="1286700"/>
          </a:xfrm>
          <a:prstGeom prst="wedgeRoundRectCallout">
            <a:avLst>
              <a:gd name="adj1" fmla="val -20833"/>
              <a:gd name="adj2" fmla="val 62500"/>
              <a:gd name="adj3" fmla="val 0"/>
            </a:avLst>
          </a:prstGeom>
          <a:solidFill>
            <a:schemeClr val="accent6"/>
          </a:solid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1.)Java</a:t>
            </a:r>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2.)Spring Boot</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3.)Hibernate</a:t>
            </a:r>
            <a:r>
              <a:rPr lang="en-IN"/>
              <a:t> </a:t>
            </a:r>
            <a:r>
              <a:rPr lang="en-IN" sz="1800">
                <a:solidFill>
                  <a:schemeClr val="dk1"/>
                </a:solidFill>
                <a:latin typeface="Trebuchet MS"/>
                <a:ea typeface="Trebuchet MS"/>
                <a:cs typeface="Trebuchet MS"/>
                <a:sym typeface="Trebuchet MS"/>
              </a:rPr>
              <a:t>concepts</a:t>
            </a:r>
            <a:endParaRPr/>
          </a:p>
        </p:txBody>
      </p:sp>
      <p:sp>
        <p:nvSpPr>
          <p:cNvPr id="264" name="Google Shape;264;p31"/>
          <p:cNvSpPr/>
          <p:nvPr/>
        </p:nvSpPr>
        <p:spPr>
          <a:xfrm>
            <a:off x="7848599" y="87325"/>
            <a:ext cx="2710500" cy="1436700"/>
          </a:xfrm>
          <a:prstGeom prst="wedgeRoundRectCallout">
            <a:avLst>
              <a:gd name="adj1" fmla="val -20833"/>
              <a:gd name="adj2" fmla="val 62500"/>
              <a:gd name="adj3" fmla="val 0"/>
            </a:avLst>
          </a:prstGeom>
          <a:solidFill>
            <a:schemeClr val="accent6"/>
          </a:solid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1.)Data JPA Security</a:t>
            </a:r>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2.)Oauth2-Client</a:t>
            </a:r>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3.)Thymeleaf</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4.)DevTools</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5.)Web</a:t>
            </a:r>
            <a:endParaRPr/>
          </a:p>
        </p:txBody>
      </p:sp>
      <p:sp>
        <p:nvSpPr>
          <p:cNvPr id="265" name="Google Shape;265;p31"/>
          <p:cNvSpPr/>
          <p:nvPr/>
        </p:nvSpPr>
        <p:spPr>
          <a:xfrm>
            <a:off x="7929037" y="4549246"/>
            <a:ext cx="2415000" cy="2051700"/>
          </a:xfrm>
          <a:prstGeom prst="upArrowCallout">
            <a:avLst>
              <a:gd name="adj1" fmla="val 25000"/>
              <a:gd name="adj2" fmla="val 25000"/>
              <a:gd name="adj3" fmla="val 25000"/>
              <a:gd name="adj4" fmla="val 64977"/>
            </a:avLst>
          </a:prstGeom>
          <a:solidFill>
            <a:schemeClr val="accent6"/>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1.)Object Persistence</a:t>
            </a:r>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2.)Mapping with POJO</a:t>
            </a:r>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3.)Database Connection</a:t>
            </a:r>
            <a:endParaRPr/>
          </a:p>
        </p:txBody>
      </p:sp>
      <p:sp>
        <p:nvSpPr>
          <p:cNvPr id="266" name="Google Shape;266;p31"/>
          <p:cNvSpPr/>
          <p:nvPr/>
        </p:nvSpPr>
        <p:spPr>
          <a:xfrm>
            <a:off x="4581525" y="4785784"/>
            <a:ext cx="1390500" cy="1572600"/>
          </a:xfrm>
          <a:prstGeom prst="rightArrowCallout">
            <a:avLst>
              <a:gd name="adj1" fmla="val 25000"/>
              <a:gd name="adj2" fmla="val 25000"/>
              <a:gd name="adj3" fmla="val 25000"/>
              <a:gd name="adj4" fmla="val 64977"/>
            </a:avLst>
          </a:prstGeom>
          <a:solidFill>
            <a:schemeClr val="accent6"/>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1.)DDL</a:t>
            </a:r>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2.)DML</a:t>
            </a:r>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3.)DCL</a:t>
            </a:r>
            <a:endParaRPr/>
          </a:p>
          <a:p>
            <a:pPr marL="0" marR="0" lvl="0" indent="0" algn="l" rtl="0">
              <a:spcBef>
                <a:spcPts val="0"/>
              </a:spcBef>
              <a:spcAft>
                <a:spcPts val="0"/>
              </a:spcAft>
              <a:buNone/>
            </a:pPr>
            <a:r>
              <a:rPr lang="en-IN" sz="1800">
                <a:solidFill>
                  <a:schemeClr val="dk1"/>
                </a:solidFill>
                <a:latin typeface="Trebuchet MS"/>
                <a:ea typeface="Trebuchet MS"/>
                <a:cs typeface="Trebuchet MS"/>
                <a:sym typeface="Trebuchet MS"/>
              </a:rPr>
              <a:t>4.)TCL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a:spLocks noGrp="1"/>
          </p:cNvSpPr>
          <p:nvPr>
            <p:ph type="title"/>
          </p:nvPr>
        </p:nvSpPr>
        <p:spPr>
          <a:xfrm>
            <a:off x="225875" y="909400"/>
            <a:ext cx="4481100" cy="1326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2"/>
              </a:buClr>
              <a:buSzPts val="4400"/>
              <a:buFont typeface="Arial"/>
              <a:buNone/>
            </a:pPr>
            <a:r>
              <a:rPr lang="en-IN"/>
              <a:t>Activity diagram</a:t>
            </a:r>
            <a:endParaRPr/>
          </a:p>
        </p:txBody>
      </p:sp>
      <p:pic>
        <p:nvPicPr>
          <p:cNvPr id="272" name="Google Shape;272;p32"/>
          <p:cNvPicPr preferRelativeResize="0">
            <a:picLocks noGrp="1"/>
          </p:cNvPicPr>
          <p:nvPr>
            <p:ph type="body" idx="1"/>
          </p:nvPr>
        </p:nvPicPr>
        <p:blipFill rotWithShape="1">
          <a:blip r:embed="rId3">
            <a:alphaModFix/>
          </a:blip>
          <a:srcRect l="9" r="9"/>
          <a:stretch/>
        </p:blipFill>
        <p:spPr>
          <a:xfrm>
            <a:off x="5092975" y="0"/>
            <a:ext cx="53436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Challenging issues</a:t>
            </a:r>
            <a:endParaRPr/>
          </a:p>
        </p:txBody>
      </p:sp>
      <p:sp>
        <p:nvSpPr>
          <p:cNvPr id="278" name="Google Shape;278;p33"/>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342900" lvl="0" indent="-254000" algn="l" rtl="0">
              <a:lnSpc>
                <a:spcPct val="115000"/>
              </a:lnSpc>
              <a:spcBef>
                <a:spcPts val="0"/>
              </a:spcBef>
              <a:spcAft>
                <a:spcPts val="0"/>
              </a:spcAft>
              <a:buClr>
                <a:schemeClr val="dk1"/>
              </a:buClr>
              <a:buSzPts val="1800"/>
              <a:buFont typeface="Times New Roman"/>
              <a:buChar char="●"/>
            </a:pPr>
            <a:r>
              <a:rPr lang="en-IN">
                <a:latin typeface="Times New Roman"/>
                <a:ea typeface="Times New Roman"/>
                <a:cs typeface="Times New Roman"/>
                <a:sym typeface="Times New Roman"/>
              </a:rPr>
              <a:t>Registration error was faced. Error in inserting the value into user table. This error was faced due to mismatch in variable name, I resolved it by naming it properly.</a:t>
            </a:r>
            <a:endParaRPr>
              <a:latin typeface="Times New Roman"/>
              <a:ea typeface="Times New Roman"/>
              <a:cs typeface="Times New Roman"/>
              <a:sym typeface="Times New Roman"/>
            </a:endParaRPr>
          </a:p>
          <a:p>
            <a:pPr marL="342900" lvl="0" indent="-254000" algn="l" rtl="0">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Login page faced an error of not redirecting to the homepage. This error was faced due to unnecessary or wrong references to css and js files. This error was resolved by giving the proper path to that specific files.</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514034" y="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Testing </a:t>
            </a:r>
            <a:endParaRPr/>
          </a:p>
        </p:txBody>
      </p:sp>
      <p:graphicFrame>
        <p:nvGraphicFramePr>
          <p:cNvPr id="284" name="Google Shape;284;p34"/>
          <p:cNvGraphicFramePr/>
          <p:nvPr/>
        </p:nvGraphicFramePr>
        <p:xfrm>
          <a:off x="1338475" y="1616525"/>
          <a:ext cx="7989550" cy="4876845"/>
        </p:xfrm>
        <a:graphic>
          <a:graphicData uri="http://schemas.openxmlformats.org/drawingml/2006/table">
            <a:tbl>
              <a:tblPr firstRow="1" bandRow="1">
                <a:noFill/>
                <a:tableStyleId>{A87D8D96-5F79-433C-963E-D2D8676D8D3E}</a:tableStyleId>
              </a:tblPr>
              <a:tblGrid>
                <a:gridCol w="2648575"/>
                <a:gridCol w="3620125"/>
                <a:gridCol w="1720850"/>
              </a:tblGrid>
              <a:tr h="515625">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Testing Module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Expected Result</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IN" sz="1800" u="none" strike="noStrike" cap="none"/>
                        <a:t>Pass/Fail</a:t>
                      </a:r>
                      <a:endParaRPr sz="1800" u="none" strike="noStrike" cap="none"/>
                    </a:p>
                  </a:txBody>
                  <a:tcPr marL="91450" marR="91450" marT="45725" marB="45725"/>
                </a:tc>
              </a:tr>
              <a:tr h="640075">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1. Registration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Accept all the </a:t>
                      </a:r>
                      <a:r>
                        <a:rPr lang="en-IN" sz="1800"/>
                        <a:t>credentials</a:t>
                      </a:r>
                      <a:r>
                        <a:rPr lang="en-IN" sz="1800" u="none" strike="noStrike" cap="none"/>
                        <a:t> and store it in the database.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IN" sz="1800" b="1" u="none" strike="noStrike" cap="none"/>
                        <a:t>Pass</a:t>
                      </a:r>
                      <a:endParaRPr sz="1800" b="1" u="none" strike="noStrike" cap="none"/>
                    </a:p>
                  </a:txBody>
                  <a:tcPr marL="91450" marR="91450" marT="45725" marB="45725"/>
                </a:tc>
              </a:tr>
              <a:tr h="88645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2. Login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Get logged in with the credentials mentioned during registration.</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IN" sz="1800" b="1" u="none" strike="noStrike" cap="none"/>
                        <a:t>Pass</a:t>
                      </a:r>
                      <a:endParaRPr sz="1800" b="1" u="none" strike="noStrike" cap="none"/>
                    </a:p>
                  </a:txBody>
                  <a:tcPr marL="91450" marR="91450" marT="45725" marB="45725"/>
                </a:tc>
              </a:tr>
              <a:tr h="640075">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3. Logout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User begin able to logout of the website.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IN" sz="1800" b="1" u="none" strike="noStrike" cap="none"/>
                        <a:t>Pass</a:t>
                      </a:r>
                      <a:endParaRPr sz="1800" b="1" u="none" strike="noStrike" cap="none"/>
                    </a:p>
                  </a:txBody>
                  <a:tcPr marL="91450" marR="91450" marT="45725" marB="45725"/>
                </a:tc>
              </a:tr>
              <a:tr h="88645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4. Role Based Login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Able to access admin module only if logged in with admin credentials.</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IN" sz="1800" b="1" u="none" strike="noStrike" cap="none"/>
                        <a:t>Pass</a:t>
                      </a:r>
                      <a:endParaRPr sz="1800" b="1" u="none" strike="noStrike" cap="none"/>
                    </a:p>
                  </a:txBody>
                  <a:tcPr marL="91450" marR="91450" marT="45725" marB="45725"/>
                </a:tc>
              </a:tr>
              <a:tr h="620400">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5. Single Sign 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Able to Sign up with google account.</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IN" sz="1800" b="1" u="none" strike="noStrike" cap="none"/>
                        <a:t>Pass</a:t>
                      </a:r>
                      <a:endParaRPr sz="1800" b="1" u="none" strike="noStrike" cap="none"/>
                    </a:p>
                  </a:txBody>
                  <a:tcPr marL="91450" marR="91450" marT="45725" marB="45725"/>
                </a:tc>
              </a:tr>
              <a:tr h="640075">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6. Password encryption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IN" sz="1800" u="none" strike="noStrike" cap="none"/>
                        <a:t>Storing users encrypted password in the database.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IN" sz="1800" b="1" u="none" strike="noStrike" cap="none"/>
                        <a:t>Pass</a:t>
                      </a:r>
                      <a:endParaRPr sz="1800" b="1" u="none" strike="noStrike" cap="none"/>
                    </a:p>
                  </a:txBody>
                  <a:tcPr marL="91450" marR="91450" marT="45725" marB="457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677325" y="283025"/>
            <a:ext cx="8596800" cy="10641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Continued...</a:t>
            </a:r>
            <a:endParaRPr/>
          </a:p>
        </p:txBody>
      </p:sp>
      <p:sp>
        <p:nvSpPr>
          <p:cNvPr id="290" name="Google Shape;290;p35"/>
          <p:cNvSpPr txBox="1">
            <a:spLocks noGrp="1"/>
          </p:cNvSpPr>
          <p:nvPr>
            <p:ph type="body" idx="1"/>
          </p:nvPr>
        </p:nvSpPr>
        <p:spPr>
          <a:xfrm>
            <a:off x="838200" y="1211025"/>
            <a:ext cx="10993800" cy="5553600"/>
          </a:xfrm>
          <a:prstGeom prst="rect">
            <a:avLst/>
          </a:prstGeom>
          <a:noFill/>
          <a:ln>
            <a:noFill/>
          </a:ln>
        </p:spPr>
        <p:txBody>
          <a:bodyPr spcFirstLastPara="1" wrap="square" lIns="91425" tIns="45700" rIns="91425" bIns="45700" anchor="t" anchorCtr="0">
            <a:normAutofit/>
          </a:bodyPr>
          <a:lstStyle/>
          <a:p>
            <a:pPr marL="342900" lvl="0" indent="-254000" algn="l" rtl="0">
              <a:lnSpc>
                <a:spcPct val="100000"/>
              </a:lnSpc>
              <a:spcBef>
                <a:spcPts val="0"/>
              </a:spcBef>
              <a:spcAft>
                <a:spcPts val="0"/>
              </a:spcAft>
              <a:buClr>
                <a:schemeClr val="dk1"/>
              </a:buClr>
              <a:buSzPts val="1800"/>
              <a:buFont typeface="Times New Roman"/>
              <a:buChar char="●"/>
            </a:pPr>
            <a:r>
              <a:rPr lang="en-IN">
                <a:latin typeface="Times New Roman"/>
                <a:ea typeface="Times New Roman"/>
                <a:cs typeface="Times New Roman"/>
                <a:sym typeface="Times New Roman"/>
              </a:rPr>
              <a:t>Junit has been used for testing the registration and login validation.</a:t>
            </a:r>
            <a:endParaRPr>
              <a:latin typeface="Times New Roman"/>
              <a:ea typeface="Times New Roman"/>
              <a:cs typeface="Times New Roman"/>
              <a:sym typeface="Times New Roman"/>
            </a:endParaRPr>
          </a:p>
          <a:p>
            <a:pPr marL="0" lvl="0" indent="0" algn="l" rtl="0">
              <a:lnSpc>
                <a:spcPct val="100000"/>
              </a:lnSpc>
              <a:spcBef>
                <a:spcPts val="640"/>
              </a:spcBef>
              <a:spcAft>
                <a:spcPts val="0"/>
              </a:spcAft>
              <a:buClr>
                <a:schemeClr val="dk1"/>
              </a:buClr>
              <a:buSzPts val="3200"/>
              <a:buFont typeface="Arial"/>
              <a:buNone/>
            </a:pPr>
            <a:endParaRPr>
              <a:latin typeface="Times New Roman"/>
              <a:ea typeface="Times New Roman"/>
              <a:cs typeface="Times New Roman"/>
              <a:sym typeface="Times New Roman"/>
            </a:endParaRPr>
          </a:p>
        </p:txBody>
      </p:sp>
      <p:pic>
        <p:nvPicPr>
          <p:cNvPr id="291" name="Google Shape;291;p35"/>
          <p:cNvPicPr preferRelativeResize="0">
            <a:picLocks noGrp="1"/>
          </p:cNvPicPr>
          <p:nvPr>
            <p:ph type="body" idx="2"/>
          </p:nvPr>
        </p:nvPicPr>
        <p:blipFill rotWithShape="1">
          <a:blip r:embed="rId3">
            <a:alphaModFix/>
          </a:blip>
          <a:srcRect b="5682"/>
          <a:stretch/>
        </p:blipFill>
        <p:spPr>
          <a:xfrm>
            <a:off x="948050" y="1836975"/>
            <a:ext cx="9162000" cy="4927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6"/>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Features about the module</a:t>
            </a:r>
            <a:endParaRPr/>
          </a:p>
        </p:txBody>
      </p:sp>
      <p:sp>
        <p:nvSpPr>
          <p:cNvPr id="297" name="Google Shape;297;p36"/>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342900" lvl="0" indent="-254000" algn="l" rtl="0">
              <a:lnSpc>
                <a:spcPct val="115000"/>
              </a:lnSpc>
              <a:spcBef>
                <a:spcPts val="0"/>
              </a:spcBef>
              <a:spcAft>
                <a:spcPts val="0"/>
              </a:spcAft>
              <a:buClr>
                <a:schemeClr val="dk1"/>
              </a:buClr>
              <a:buSzPts val="1800"/>
              <a:buFont typeface="Times New Roman"/>
              <a:buChar char="●"/>
            </a:pPr>
            <a:r>
              <a:rPr lang="en-IN">
                <a:latin typeface="Times New Roman"/>
                <a:ea typeface="Times New Roman"/>
                <a:cs typeface="Times New Roman"/>
                <a:sym typeface="Times New Roman"/>
              </a:rPr>
              <a:t>Login and Registration module has a SSO feature, which helps in easy sign in with the website. With help of SSO while registering or login user don’t have to waste their time by entering each and every details.</a:t>
            </a:r>
            <a:endParaRPr>
              <a:latin typeface="Times New Roman"/>
              <a:ea typeface="Times New Roman"/>
              <a:cs typeface="Times New Roman"/>
              <a:sym typeface="Times New Roman"/>
            </a:endParaRPr>
          </a:p>
          <a:p>
            <a:pPr marL="342900" lvl="0" indent="-254000" algn="l" rtl="0">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The webpages have amazing transition effect to it.</a:t>
            </a:r>
            <a:endParaRPr>
              <a:latin typeface="Times New Roman"/>
              <a:ea typeface="Times New Roman"/>
              <a:cs typeface="Times New Roman"/>
              <a:sym typeface="Times New Roman"/>
            </a:endParaRPr>
          </a:p>
          <a:p>
            <a:pPr marL="342900" lvl="0" indent="-254000" algn="l" rtl="0">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It has a user friendly interface, where the users will find it easy to use.</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7"/>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Future enhancement</a:t>
            </a:r>
            <a:endParaRPr/>
          </a:p>
        </p:txBody>
      </p:sp>
      <p:sp>
        <p:nvSpPr>
          <p:cNvPr id="303" name="Google Shape;303;p37"/>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342900" lvl="0" indent="-254000" algn="l" rtl="0">
              <a:lnSpc>
                <a:spcPct val="115000"/>
              </a:lnSpc>
              <a:spcBef>
                <a:spcPts val="0"/>
              </a:spcBef>
              <a:spcAft>
                <a:spcPts val="0"/>
              </a:spcAft>
              <a:buClr>
                <a:schemeClr val="dk1"/>
              </a:buClr>
              <a:buSzPts val="1800"/>
              <a:buFont typeface="Times New Roman"/>
              <a:buChar char="●"/>
            </a:pPr>
            <a:r>
              <a:rPr lang="en-IN">
                <a:latin typeface="Times New Roman"/>
                <a:ea typeface="Times New Roman"/>
                <a:cs typeface="Times New Roman"/>
                <a:sym typeface="Times New Roman"/>
              </a:rPr>
              <a:t>To add Sell product option, where user will also be able to sell their own products.</a:t>
            </a:r>
            <a:endParaRPr>
              <a:latin typeface="Times New Roman"/>
              <a:ea typeface="Times New Roman"/>
              <a:cs typeface="Times New Roman"/>
              <a:sym typeface="Times New Roman"/>
            </a:endParaRPr>
          </a:p>
          <a:p>
            <a:pPr marL="342900" lvl="0" indent="-254000" algn="l" rtl="0">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Add more Single Sign On links like facebook, twitter, etc.</a:t>
            </a:r>
            <a:endParaRPr>
              <a:latin typeface="Times New Roman"/>
              <a:ea typeface="Times New Roman"/>
              <a:cs typeface="Times New Roman"/>
              <a:sym typeface="Times New Roman"/>
            </a:endParaRPr>
          </a:p>
          <a:p>
            <a:pPr marL="342900" lvl="0" indent="-254000" algn="l" rtl="0">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Include stock management.</a:t>
            </a:r>
            <a:endParaRPr>
              <a:latin typeface="Times New Roman"/>
              <a:ea typeface="Times New Roman"/>
              <a:cs typeface="Times New Roman"/>
              <a:sym typeface="Times New Roman"/>
            </a:endParaRPr>
          </a:p>
          <a:p>
            <a:pPr marL="342900" lvl="0" indent="-254000" algn="l" rtl="0">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User profile including orders history.</a:t>
            </a:r>
            <a:endParaRPr>
              <a:latin typeface="Times New Roman"/>
              <a:ea typeface="Times New Roman"/>
              <a:cs typeface="Times New Roman"/>
              <a:sym typeface="Times New Roman"/>
            </a:endParaRPr>
          </a:p>
          <a:p>
            <a:pPr marL="342900" lvl="0" indent="-139700" algn="l" rtl="0">
              <a:lnSpc>
                <a:spcPct val="115000"/>
              </a:lnSpc>
              <a:spcBef>
                <a:spcPts val="640"/>
              </a:spcBef>
              <a:spcAft>
                <a:spcPts val="0"/>
              </a:spcAft>
              <a:buClr>
                <a:schemeClr val="dk1"/>
              </a:buClr>
              <a:buSzPts val="3200"/>
              <a:buFont typeface="Arial"/>
              <a:buNone/>
            </a:pPr>
            <a:endParaRPr>
              <a:latin typeface="Times New Roman"/>
              <a:ea typeface="Times New Roman"/>
              <a:cs typeface="Times New Roman"/>
              <a:sym typeface="Times New Roman"/>
            </a:endParaRPr>
          </a:p>
          <a:p>
            <a:pPr marL="342900" lvl="0" indent="-139700" algn="l" rtl="0">
              <a:lnSpc>
                <a:spcPct val="115000"/>
              </a:lnSpc>
              <a:spcBef>
                <a:spcPts val="640"/>
              </a:spcBef>
              <a:spcAft>
                <a:spcPts val="0"/>
              </a:spcAft>
              <a:buClr>
                <a:schemeClr val="dk1"/>
              </a:buClr>
              <a:buSzPts val="32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Introduction</a:t>
            </a:r>
            <a:endParaRPr/>
          </a:p>
        </p:txBody>
      </p:sp>
      <p:sp>
        <p:nvSpPr>
          <p:cNvPr id="153" name="Google Shape;153;p20"/>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342900" lvl="0" indent="-254000" algn="l" rtl="0">
              <a:lnSpc>
                <a:spcPct val="100000"/>
              </a:lnSpc>
              <a:spcBef>
                <a:spcPts val="0"/>
              </a:spcBef>
              <a:spcAft>
                <a:spcPts val="0"/>
              </a:spcAft>
              <a:buClr>
                <a:schemeClr val="dk1"/>
              </a:buClr>
              <a:buSzPts val="1800"/>
              <a:buFont typeface="Times New Roman"/>
              <a:buChar char="●"/>
            </a:pPr>
            <a:r>
              <a:rPr lang="en-IN">
                <a:latin typeface="Times New Roman"/>
                <a:ea typeface="Times New Roman"/>
                <a:cs typeface="Times New Roman"/>
                <a:sym typeface="Times New Roman"/>
              </a:rPr>
              <a:t>Auto Parts plus is an user friendly ecommerce website which provides users an option to buy any automotive parts for their vehicle from online, within few steps.</a:t>
            </a:r>
            <a:endParaRPr>
              <a:latin typeface="Times New Roman"/>
              <a:ea typeface="Times New Roman"/>
              <a:cs typeface="Times New Roman"/>
              <a:sym typeface="Times New Roman"/>
            </a:endParaRPr>
          </a:p>
          <a:p>
            <a:pPr marL="342900" lvl="0" indent="-254000" algn="l" rtl="0">
              <a:lnSpc>
                <a:spcPct val="100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As an admin you will be able to add your on categories and product in the website which will be displayed to the user for buying.</a:t>
            </a:r>
            <a:endParaRPr>
              <a:latin typeface="Times New Roman"/>
              <a:ea typeface="Times New Roman"/>
              <a:cs typeface="Times New Roman"/>
              <a:sym typeface="Times New Roman"/>
            </a:endParaRPr>
          </a:p>
          <a:p>
            <a:pPr marL="342900" lvl="0" indent="-254000" algn="l" rtl="0">
              <a:lnSpc>
                <a:spcPct val="100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We have also included an online payment option which will help user to pay for the products online itself.</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8"/>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800"/>
              <a:buFont typeface="Arial"/>
              <a:buNone/>
            </a:pPr>
            <a:r>
              <a:rPr lang="en-IN"/>
              <a:t>Quality improvement task </a:t>
            </a:r>
            <a:endParaRPr/>
          </a:p>
        </p:txBody>
      </p:sp>
      <p:sp>
        <p:nvSpPr>
          <p:cNvPr id="309" name="Google Shape;309;p38"/>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342900" lvl="0" indent="-254000" algn="l" rtl="0">
              <a:lnSpc>
                <a:spcPct val="115000"/>
              </a:lnSpc>
              <a:spcBef>
                <a:spcPts val="0"/>
              </a:spcBef>
              <a:spcAft>
                <a:spcPts val="0"/>
              </a:spcAft>
              <a:buClr>
                <a:schemeClr val="dk1"/>
              </a:buClr>
              <a:buSzPts val="1800"/>
              <a:buFont typeface="Times New Roman"/>
              <a:buChar char="●"/>
            </a:pPr>
            <a:r>
              <a:rPr lang="en-IN">
                <a:latin typeface="Times New Roman"/>
                <a:ea typeface="Times New Roman"/>
                <a:cs typeface="Times New Roman"/>
                <a:sym typeface="Times New Roman"/>
              </a:rPr>
              <a:t>Approached Testing :</a:t>
            </a:r>
            <a:endParaRPr>
              <a:latin typeface="Times New Roman"/>
              <a:ea typeface="Times New Roman"/>
              <a:cs typeface="Times New Roman"/>
              <a:sym typeface="Times New Roman"/>
            </a:endParaRPr>
          </a:p>
          <a:p>
            <a:pPr marL="742950" lvl="1" indent="-247650" algn="l" rtl="0">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Junit and basic validations.</a:t>
            </a:r>
            <a:endParaRPr sz="1800">
              <a:latin typeface="Times New Roman"/>
              <a:ea typeface="Times New Roman"/>
              <a:cs typeface="Times New Roman"/>
              <a:sym typeface="Times New Roman"/>
            </a:endParaRPr>
          </a:p>
          <a:p>
            <a:pPr marL="342900" lvl="0" indent="-254000" algn="l" rtl="0">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DevOps tools:</a:t>
            </a:r>
            <a:endParaRPr>
              <a:latin typeface="Times New Roman"/>
              <a:ea typeface="Times New Roman"/>
              <a:cs typeface="Times New Roman"/>
              <a:sym typeface="Times New Roman"/>
            </a:endParaRPr>
          </a:p>
          <a:p>
            <a:pPr marL="742950" lvl="1" indent="-247650" algn="l" rtl="0">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MySQL Workbench, Github, Maven</a:t>
            </a:r>
            <a:endParaRPr sz="1800">
              <a:latin typeface="Times New Roman"/>
              <a:ea typeface="Times New Roman"/>
              <a:cs typeface="Times New Roman"/>
              <a:sym typeface="Times New Roman"/>
            </a:endParaRPr>
          </a:p>
          <a:p>
            <a:pPr marL="342900" lvl="0" indent="-254000" algn="l" rtl="0">
              <a:lnSpc>
                <a:spcPct val="115000"/>
              </a:lnSpc>
              <a:spcBef>
                <a:spcPts val="640"/>
              </a:spcBef>
              <a:spcAft>
                <a:spcPts val="0"/>
              </a:spcAft>
              <a:buClr>
                <a:schemeClr val="dk1"/>
              </a:buClr>
              <a:buSzPts val="1800"/>
              <a:buFont typeface="Times New Roman"/>
              <a:buChar char="●"/>
            </a:pPr>
            <a:r>
              <a:rPr lang="en-IN">
                <a:latin typeface="Times New Roman"/>
                <a:ea typeface="Times New Roman"/>
                <a:cs typeface="Times New Roman"/>
                <a:sym typeface="Times New Roman"/>
              </a:rPr>
              <a:t>UI approach</a:t>
            </a:r>
            <a:endParaRPr>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HTML, CSS, Bootstrap.</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Conclusion</a:t>
            </a:r>
            <a:endParaRPr/>
          </a:p>
        </p:txBody>
      </p:sp>
      <p:sp>
        <p:nvSpPr>
          <p:cNvPr id="315" name="Google Shape;315;p39"/>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457200" lvl="0" indent="-320040" algn="l" rtl="0">
              <a:lnSpc>
                <a:spcPct val="115000"/>
              </a:lnSpc>
              <a:spcBef>
                <a:spcPts val="0"/>
              </a:spcBef>
              <a:spcAft>
                <a:spcPts val="0"/>
              </a:spcAft>
              <a:buSzPts val="1440"/>
              <a:buFont typeface="Times New Roman"/>
              <a:buChar char="●"/>
            </a:pPr>
            <a:r>
              <a:rPr lang="en-IN">
                <a:latin typeface="Times New Roman"/>
                <a:ea typeface="Times New Roman"/>
                <a:cs typeface="Times New Roman"/>
                <a:sym typeface="Times New Roman"/>
              </a:rPr>
              <a:t>In this project we have built an ecommerce website specially designed for automotive parts. With online payment and may more facilities.</a:t>
            </a:r>
            <a:endParaRPr>
              <a:latin typeface="Times New Roman"/>
              <a:ea typeface="Times New Roman"/>
              <a:cs typeface="Times New Roman"/>
              <a:sym typeface="Times New Roman"/>
            </a:endParaRPr>
          </a:p>
          <a:p>
            <a:pPr marL="457200" lvl="0" indent="-320040" algn="l" rtl="0">
              <a:lnSpc>
                <a:spcPct val="115000"/>
              </a:lnSpc>
              <a:spcBef>
                <a:spcPts val="0"/>
              </a:spcBef>
              <a:spcAft>
                <a:spcPts val="0"/>
              </a:spcAft>
              <a:buSzPts val="1440"/>
              <a:buFont typeface="Times New Roman"/>
              <a:buChar char="●"/>
            </a:pPr>
            <a:r>
              <a:rPr lang="en-IN">
                <a:latin typeface="Times New Roman"/>
                <a:ea typeface="Times New Roman"/>
                <a:cs typeface="Times New Roman"/>
                <a:sym typeface="Times New Roman"/>
              </a:rPr>
              <a:t>Which has user friendly interface for easy use purpose.</a:t>
            </a:r>
            <a:endParaRPr>
              <a:latin typeface="Times New Roman"/>
              <a:ea typeface="Times New Roman"/>
              <a:cs typeface="Times New Roman"/>
              <a:sym typeface="Times New Roman"/>
            </a:endParaRPr>
          </a:p>
          <a:p>
            <a:pPr marL="457200" lvl="0" indent="-320040" algn="l" rtl="0">
              <a:lnSpc>
                <a:spcPct val="115000"/>
              </a:lnSpc>
              <a:spcBef>
                <a:spcPts val="0"/>
              </a:spcBef>
              <a:spcAft>
                <a:spcPts val="0"/>
              </a:spcAft>
              <a:buSzPts val="1440"/>
              <a:buFont typeface="Times New Roman"/>
              <a:buChar char="●"/>
            </a:pPr>
            <a:r>
              <a:rPr lang="en-IN">
                <a:latin typeface="Times New Roman"/>
                <a:ea typeface="Times New Roman"/>
                <a:cs typeface="Times New Roman"/>
                <a:sym typeface="Times New Roman"/>
              </a:rPr>
              <a:t>We have implemented the CRUD operations with hibernate and spring boot for easy use of the project.</a:t>
            </a:r>
            <a:endParaRPr>
              <a:latin typeface="Times New Roman"/>
              <a:ea typeface="Times New Roman"/>
              <a:cs typeface="Times New Roman"/>
              <a:sym typeface="Times New Roman"/>
            </a:endParaRPr>
          </a:p>
          <a:p>
            <a:pPr marL="457200" lvl="0" indent="-320040" algn="l" rtl="0">
              <a:lnSpc>
                <a:spcPct val="115000"/>
              </a:lnSpc>
              <a:spcBef>
                <a:spcPts val="0"/>
              </a:spcBef>
              <a:spcAft>
                <a:spcPts val="0"/>
              </a:spcAft>
              <a:buSzPts val="1440"/>
              <a:buFont typeface="Times New Roman"/>
              <a:buChar char="●"/>
            </a:pPr>
            <a:r>
              <a:rPr lang="en-IN">
                <a:latin typeface="Times New Roman"/>
                <a:ea typeface="Times New Roman"/>
                <a:cs typeface="Times New Roman"/>
                <a:sym typeface="Times New Roman"/>
              </a:rPr>
              <a:t>With this we conclude that this project has almost fulfilled all the basic necessities of an ecommerce website.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a:spLocks noGrp="1"/>
          </p:cNvSpPr>
          <p:nvPr>
            <p:ph type="ctrTitle"/>
          </p:nvPr>
        </p:nvSpPr>
        <p:spPr>
          <a:xfrm>
            <a:off x="1833642" y="2404434"/>
            <a:ext cx="7767000" cy="16464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IN" sz="7900" b="1"/>
              <a:t>THANK YOU</a:t>
            </a:r>
            <a:endParaRPr sz="7900" b="1"/>
          </a:p>
        </p:txBody>
      </p:sp>
      <p:sp>
        <p:nvSpPr>
          <p:cNvPr id="321" name="Google Shape;321;p40"/>
          <p:cNvSpPr txBox="1">
            <a:spLocks noGrp="1"/>
          </p:cNvSpPr>
          <p:nvPr>
            <p:ph type="subTitle" idx="1"/>
          </p:nvPr>
        </p:nvSpPr>
        <p:spPr>
          <a:xfrm>
            <a:off x="5357900" y="5170700"/>
            <a:ext cx="3786000" cy="1160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sz="2000" b="1" dirty="0">
                <a:solidFill>
                  <a:schemeClr val="dk1"/>
                </a:solidFill>
              </a:rPr>
              <a:t>Presented By : </a:t>
            </a:r>
            <a:endParaRPr sz="2000" b="1" dirty="0">
              <a:solidFill>
                <a:schemeClr val="dk1"/>
              </a:solidFill>
            </a:endParaRPr>
          </a:p>
          <a:p>
            <a:pPr marL="914400" lvl="0" indent="457200" algn="l" rtl="0">
              <a:spcBef>
                <a:spcPts val="1000"/>
              </a:spcBef>
              <a:spcAft>
                <a:spcPts val="0"/>
              </a:spcAft>
              <a:buNone/>
            </a:pPr>
            <a:r>
              <a:rPr lang="en-IN" sz="2000" b="1" smtClean="0">
                <a:solidFill>
                  <a:schemeClr val="dk1"/>
                </a:solidFill>
              </a:rPr>
              <a:t>Vidhya.V</a:t>
            </a:r>
            <a:endParaRPr sz="2000" b="1"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690959" y="554700"/>
            <a:ext cx="8596800" cy="13209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2"/>
              </a:buClr>
              <a:buSzPts val="4400"/>
              <a:buFont typeface="Arial"/>
              <a:buNone/>
            </a:pPr>
            <a:r>
              <a:rPr lang="en-IN"/>
              <a:t>Software and Hardware Requirements</a:t>
            </a:r>
            <a:endParaRPr/>
          </a:p>
        </p:txBody>
      </p:sp>
      <p:sp>
        <p:nvSpPr>
          <p:cNvPr id="159" name="Google Shape;159;p21"/>
          <p:cNvSpPr txBox="1">
            <a:spLocks noGrp="1"/>
          </p:cNvSpPr>
          <p:nvPr>
            <p:ph type="body" idx="1"/>
          </p:nvPr>
        </p:nvSpPr>
        <p:spPr>
          <a:xfrm>
            <a:off x="838200" y="2095501"/>
            <a:ext cx="10515600" cy="4699500"/>
          </a:xfrm>
          <a:prstGeom prst="rect">
            <a:avLst/>
          </a:prstGeom>
          <a:noFill/>
          <a:ln>
            <a:noFill/>
          </a:ln>
        </p:spPr>
        <p:txBody>
          <a:bodyPr spcFirstLastPara="1" wrap="square" lIns="91425" tIns="45700" rIns="91425" bIns="45700" anchor="t" anchorCtr="0">
            <a:normAutofit/>
          </a:bodyPr>
          <a:lstStyle/>
          <a:p>
            <a:pPr marL="457200" lvl="0" indent="-355600" algn="l" rtl="0">
              <a:lnSpc>
                <a:spcPct val="100000"/>
              </a:lnSpc>
              <a:spcBef>
                <a:spcPts val="0"/>
              </a:spcBef>
              <a:spcAft>
                <a:spcPts val="0"/>
              </a:spcAft>
              <a:buSzPts val="2000"/>
              <a:buFont typeface="Times New Roman"/>
              <a:buChar char="●"/>
            </a:pPr>
            <a:r>
              <a:rPr lang="en-IN" sz="2000" b="1">
                <a:latin typeface="Times New Roman"/>
                <a:ea typeface="Times New Roman"/>
                <a:cs typeface="Times New Roman"/>
                <a:sym typeface="Times New Roman"/>
              </a:rPr>
              <a:t>Software Requirements</a:t>
            </a:r>
            <a:endParaRPr sz="2000" b="1">
              <a:latin typeface="Times New Roman"/>
              <a:ea typeface="Times New Roman"/>
              <a:cs typeface="Times New Roman"/>
              <a:sym typeface="Times New Roman"/>
            </a:endParaRPr>
          </a:p>
          <a:p>
            <a:pPr marL="742950" lvl="1" indent="-247650" algn="l" rtl="0">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Eclipse IDE</a:t>
            </a:r>
            <a:endParaRPr sz="1800">
              <a:latin typeface="Times New Roman"/>
              <a:ea typeface="Times New Roman"/>
              <a:cs typeface="Times New Roman"/>
              <a:sym typeface="Times New Roman"/>
            </a:endParaRPr>
          </a:p>
          <a:p>
            <a:pPr marL="742950" lvl="1" indent="-247650" algn="l" rtl="0">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Programming language- Java, Spring Boot.</a:t>
            </a:r>
            <a:endParaRPr sz="180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JDK 17</a:t>
            </a:r>
            <a:endParaRPr sz="180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Frontend - HTML, CSS, Bootstrap</a:t>
            </a:r>
            <a:endParaRPr sz="180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Database - MySQL</a:t>
            </a:r>
            <a:endParaRPr sz="2000" b="1">
              <a:latin typeface="Times New Roman"/>
              <a:ea typeface="Times New Roman"/>
              <a:cs typeface="Times New Roman"/>
              <a:sym typeface="Times New Roman"/>
            </a:endParaRPr>
          </a:p>
          <a:p>
            <a:pPr marL="457200" lvl="0" indent="-355600" algn="l" rtl="0">
              <a:lnSpc>
                <a:spcPct val="100000"/>
              </a:lnSpc>
              <a:spcBef>
                <a:spcPts val="1000"/>
              </a:spcBef>
              <a:spcAft>
                <a:spcPts val="0"/>
              </a:spcAft>
              <a:buSzPts val="2000"/>
              <a:buFont typeface="Times New Roman"/>
              <a:buChar char="●"/>
            </a:pPr>
            <a:r>
              <a:rPr lang="en-IN" sz="2000" b="1">
                <a:latin typeface="Times New Roman"/>
                <a:ea typeface="Times New Roman"/>
                <a:cs typeface="Times New Roman"/>
                <a:sym typeface="Times New Roman"/>
              </a:rPr>
              <a:t>Hardware Requirements</a:t>
            </a:r>
            <a:endParaRPr sz="2000" b="1">
              <a:latin typeface="Times New Roman"/>
              <a:ea typeface="Times New Roman"/>
              <a:cs typeface="Times New Roman"/>
              <a:sym typeface="Times New Roman"/>
            </a:endParaRPr>
          </a:p>
          <a:p>
            <a:pPr marL="742950" lvl="1" indent="-247650" algn="l" rtl="0">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Processor - Ryzen 5 </a:t>
            </a:r>
            <a:endParaRPr sz="1800">
              <a:latin typeface="Times New Roman"/>
              <a:ea typeface="Times New Roman"/>
              <a:cs typeface="Times New Roman"/>
              <a:sym typeface="Times New Roman"/>
            </a:endParaRPr>
          </a:p>
          <a:p>
            <a:pPr marL="742950" lvl="1" indent="-247650" algn="l" rtl="0">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Speed - 1.8GHz</a:t>
            </a:r>
            <a:endParaRPr sz="1800">
              <a:latin typeface="Times New Roman"/>
              <a:ea typeface="Times New Roman"/>
              <a:cs typeface="Times New Roman"/>
              <a:sym typeface="Times New Roman"/>
            </a:endParaRPr>
          </a:p>
          <a:p>
            <a:pPr marL="742950" lvl="1" indent="-247650" algn="l" rtl="0">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RAM - 4GB (minimum)</a:t>
            </a:r>
            <a:endParaRPr sz="1800">
              <a:latin typeface="Times New Roman"/>
              <a:ea typeface="Times New Roman"/>
              <a:cs typeface="Times New Roman"/>
              <a:sym typeface="Times New Roman"/>
            </a:endParaRPr>
          </a:p>
          <a:p>
            <a:pPr marL="742950" lvl="1" indent="-247650" algn="l" rtl="0">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Hard disk- 50GB</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2"/>
              </a:buClr>
              <a:buSzPts val="4400"/>
              <a:buFont typeface="Arial"/>
              <a:buNone/>
            </a:pPr>
            <a:r>
              <a:rPr lang="en-IN"/>
              <a:t>E-Commerce Website for Automotive Parts</a:t>
            </a:r>
            <a:endParaRPr/>
          </a:p>
        </p:txBody>
      </p:sp>
      <p:sp>
        <p:nvSpPr>
          <p:cNvPr id="165" name="Google Shape;165;p22"/>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342900" lvl="0" indent="-279400" algn="l" rtl="0">
              <a:lnSpc>
                <a:spcPct val="115000"/>
              </a:lnSpc>
              <a:spcBef>
                <a:spcPts val="0"/>
              </a:spcBef>
              <a:spcAft>
                <a:spcPts val="0"/>
              </a:spcAft>
              <a:buClr>
                <a:schemeClr val="dk1"/>
              </a:buClr>
              <a:buSzPts val="1800"/>
              <a:buFont typeface="Times New Roman"/>
              <a:buChar char="●"/>
            </a:pPr>
            <a:r>
              <a:rPr lang="en-IN" b="1" dirty="0">
                <a:latin typeface="Times New Roman"/>
                <a:ea typeface="Times New Roman"/>
                <a:cs typeface="Times New Roman"/>
                <a:sym typeface="Times New Roman"/>
              </a:rPr>
              <a:t>Modules</a:t>
            </a:r>
            <a:r>
              <a:rPr lang="en-IN" dirty="0">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dirty="0">
                <a:latin typeface="Times New Roman"/>
                <a:ea typeface="Times New Roman"/>
                <a:cs typeface="Times New Roman"/>
                <a:sym typeface="Times New Roman"/>
              </a:rPr>
              <a:t>Homepage</a:t>
            </a:r>
            <a:endParaRPr sz="1800" dirty="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dirty="0">
                <a:latin typeface="Times New Roman"/>
                <a:ea typeface="Times New Roman"/>
                <a:cs typeface="Times New Roman"/>
                <a:sym typeface="Times New Roman"/>
              </a:rPr>
              <a:t>Login and Registration </a:t>
            </a:r>
            <a:endParaRPr sz="1800" dirty="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dirty="0">
                <a:latin typeface="Times New Roman"/>
                <a:ea typeface="Times New Roman"/>
                <a:cs typeface="Times New Roman"/>
                <a:sym typeface="Times New Roman"/>
              </a:rPr>
              <a:t>Shop</a:t>
            </a:r>
            <a:endParaRPr sz="1800" dirty="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dirty="0">
                <a:latin typeface="Times New Roman"/>
                <a:ea typeface="Times New Roman"/>
                <a:cs typeface="Times New Roman"/>
                <a:sym typeface="Times New Roman"/>
              </a:rPr>
              <a:t>Cart</a:t>
            </a:r>
            <a:endParaRPr sz="1800" dirty="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dirty="0">
                <a:latin typeface="Times New Roman"/>
                <a:ea typeface="Times New Roman"/>
                <a:cs typeface="Times New Roman"/>
                <a:sym typeface="Times New Roman"/>
              </a:rPr>
              <a:t>Payment</a:t>
            </a:r>
            <a:endParaRPr sz="1800" dirty="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dirty="0">
                <a:latin typeface="Times New Roman"/>
                <a:ea typeface="Times New Roman"/>
                <a:cs typeface="Times New Roman"/>
                <a:sym typeface="Times New Roman"/>
              </a:rPr>
              <a:t>Admin Module</a:t>
            </a:r>
            <a:endParaRPr sz="1800" dirty="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dirty="0" err="1" smtClean="0">
                <a:latin typeface="Times New Roman"/>
                <a:ea typeface="Times New Roman"/>
                <a:cs typeface="Times New Roman"/>
                <a:sym typeface="Times New Roman"/>
              </a:rPr>
              <a:t>Chatbot</a:t>
            </a:r>
            <a:endParaRPr lang="en-IN" sz="1800" dirty="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dirty="0" smtClean="0">
                <a:latin typeface="Times New Roman"/>
                <a:ea typeface="Times New Roman"/>
                <a:cs typeface="Times New Roman"/>
                <a:sym typeface="Times New Roman"/>
              </a:rPr>
              <a:t>Delivery</a:t>
            </a:r>
            <a:r>
              <a:rPr lang="en-IN" dirty="0" smtClean="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838200" y="537845"/>
            <a:ext cx="10515600" cy="98996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E-Commerce Website for Automotive Parts</a:t>
            </a:r>
            <a:endParaRPr/>
          </a:p>
        </p:txBody>
      </p:sp>
      <p:sp>
        <p:nvSpPr>
          <p:cNvPr id="171" name="Google Shape;171;p23"/>
          <p:cNvSpPr txBox="1">
            <a:spLocks noGrp="1"/>
          </p:cNvSpPr>
          <p:nvPr>
            <p:ph type="body" idx="1"/>
          </p:nvPr>
        </p:nvSpPr>
        <p:spPr>
          <a:xfrm>
            <a:off x="838200" y="1733550"/>
            <a:ext cx="10515600" cy="4859655"/>
          </a:xfrm>
          <a:prstGeom prst="rect">
            <a:avLst/>
          </a:prstGeom>
          <a:noFill/>
          <a:ln>
            <a:noFill/>
          </a:ln>
        </p:spPr>
        <p:txBody>
          <a:bodyPr spcFirstLastPara="1" wrap="square" lIns="91425" tIns="45700" rIns="91425" bIns="45700" anchor="t" anchorCtr="0">
            <a:normAutofit/>
          </a:bodyPr>
          <a:lstStyle/>
          <a:p>
            <a:pPr marL="342900" lvl="0" indent="-292100" algn="l" rtl="0">
              <a:lnSpc>
                <a:spcPct val="100000"/>
              </a:lnSpc>
              <a:spcBef>
                <a:spcPts val="0"/>
              </a:spcBef>
              <a:spcAft>
                <a:spcPts val="0"/>
              </a:spcAft>
              <a:buClr>
                <a:schemeClr val="dk1"/>
              </a:buClr>
              <a:buSzPts val="2000"/>
              <a:buFont typeface="Times New Roman"/>
              <a:buChar char="●"/>
            </a:pPr>
            <a:r>
              <a:rPr lang="en-IN" sz="2000" b="1">
                <a:latin typeface="Times New Roman"/>
                <a:ea typeface="Times New Roman"/>
                <a:cs typeface="Times New Roman"/>
                <a:sym typeface="Times New Roman"/>
              </a:rPr>
              <a:t>Modules and Submodules</a:t>
            </a:r>
            <a:endParaRPr sz="2000" b="1">
              <a:latin typeface="Times New Roman"/>
              <a:ea typeface="Times New Roman"/>
              <a:cs typeface="Times New Roman"/>
              <a:sym typeface="Times New Roman"/>
            </a:endParaRPr>
          </a:p>
          <a:p>
            <a:pPr marL="742950" lvl="1" indent="-222250" algn="l" rtl="0">
              <a:lnSpc>
                <a:spcPct val="100000"/>
              </a:lnSpc>
              <a:spcBef>
                <a:spcPts val="560"/>
              </a:spcBef>
              <a:spcAft>
                <a:spcPts val="0"/>
              </a:spcAft>
              <a:buClr>
                <a:schemeClr val="dk1"/>
              </a:buClr>
              <a:buSzPts val="1800"/>
              <a:buFont typeface="Times New Roman"/>
              <a:buChar char="○"/>
            </a:pPr>
            <a:r>
              <a:rPr lang="en-IN" sz="1800" b="1">
                <a:latin typeface="Times New Roman"/>
                <a:ea typeface="Times New Roman"/>
                <a:cs typeface="Times New Roman"/>
                <a:sym typeface="Times New Roman"/>
              </a:rPr>
              <a:t>Homepage</a:t>
            </a:r>
            <a:endParaRPr sz="1800" b="1">
              <a:latin typeface="Times New Roman"/>
              <a:ea typeface="Times New Roman"/>
              <a:cs typeface="Times New Roman"/>
              <a:sym typeface="Times New Roman"/>
            </a:endParaRPr>
          </a:p>
          <a:p>
            <a:pPr marL="1143000" lvl="2" indent="-190500" algn="l" rtl="0">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Navigation bar to redirect to different page.</a:t>
            </a:r>
            <a:endParaRPr sz="1800">
              <a:latin typeface="Times New Roman"/>
              <a:ea typeface="Times New Roman"/>
              <a:cs typeface="Times New Roman"/>
              <a:sym typeface="Times New Roman"/>
            </a:endParaRPr>
          </a:p>
          <a:p>
            <a:pPr marL="742950" lvl="1" indent="-222250" algn="l" rtl="0">
              <a:lnSpc>
                <a:spcPct val="100000"/>
              </a:lnSpc>
              <a:spcBef>
                <a:spcPts val="560"/>
              </a:spcBef>
              <a:spcAft>
                <a:spcPts val="0"/>
              </a:spcAft>
              <a:buClr>
                <a:schemeClr val="dk1"/>
              </a:buClr>
              <a:buSzPts val="1800"/>
              <a:buFont typeface="Times New Roman"/>
              <a:buChar char="○"/>
            </a:pPr>
            <a:r>
              <a:rPr lang="en-IN" sz="1800" b="1">
                <a:latin typeface="Times New Roman"/>
                <a:ea typeface="Times New Roman"/>
                <a:cs typeface="Times New Roman"/>
                <a:sym typeface="Times New Roman"/>
              </a:rPr>
              <a:t>Login and Registration</a:t>
            </a:r>
            <a:endParaRPr sz="1800" b="1">
              <a:latin typeface="Times New Roman"/>
              <a:ea typeface="Times New Roman"/>
              <a:cs typeface="Times New Roman"/>
              <a:sym typeface="Times New Roman"/>
            </a:endParaRPr>
          </a:p>
          <a:p>
            <a:pPr marL="1143000" lvl="2" indent="-190500" algn="l" rtl="0">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SSO (Single Sign on)</a:t>
            </a:r>
            <a:endParaRPr sz="1800">
              <a:latin typeface="Times New Roman"/>
              <a:ea typeface="Times New Roman"/>
              <a:cs typeface="Times New Roman"/>
              <a:sym typeface="Times New Roman"/>
            </a:endParaRPr>
          </a:p>
          <a:p>
            <a:pPr marL="1143000" lvl="2" indent="-190500" algn="l" rtl="0">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Security Configuration</a:t>
            </a:r>
            <a:endParaRPr sz="1800">
              <a:latin typeface="Times New Roman"/>
              <a:ea typeface="Times New Roman"/>
              <a:cs typeface="Times New Roman"/>
              <a:sym typeface="Times New Roman"/>
            </a:endParaRPr>
          </a:p>
          <a:p>
            <a:pPr marL="1143000" lvl="2" indent="-190500" algn="l" rtl="0">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Role Based Login</a:t>
            </a:r>
            <a:endParaRPr sz="1800">
              <a:latin typeface="Times New Roman"/>
              <a:ea typeface="Times New Roman"/>
              <a:cs typeface="Times New Roman"/>
              <a:sym typeface="Times New Roman"/>
            </a:endParaRPr>
          </a:p>
          <a:p>
            <a:pPr marL="1143000" lvl="2" indent="-190500" algn="l" rtl="0">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Logout</a:t>
            </a:r>
            <a:endParaRPr sz="1800">
              <a:latin typeface="Times New Roman"/>
              <a:ea typeface="Times New Roman"/>
              <a:cs typeface="Times New Roman"/>
              <a:sym typeface="Times New Roman"/>
            </a:endParaRPr>
          </a:p>
          <a:p>
            <a:pPr marL="1143000" lvl="2" indent="-190500" algn="l" rtl="0">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Encrypted Password </a:t>
            </a:r>
            <a:endParaRPr sz="1800">
              <a:latin typeface="Times New Roman"/>
              <a:ea typeface="Times New Roman"/>
              <a:cs typeface="Times New Roman"/>
              <a:sym typeface="Times New Roman"/>
            </a:endParaRPr>
          </a:p>
          <a:p>
            <a:pPr marL="1143000" lvl="2" indent="-190500" algn="l" rtl="0">
              <a:lnSpc>
                <a:spcPct val="100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Databases for user, roles, user_roles</a:t>
            </a:r>
            <a:endParaRPr sz="1800">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Continued...</a:t>
            </a:r>
            <a:endParaRPr/>
          </a:p>
        </p:txBody>
      </p:sp>
      <p:sp>
        <p:nvSpPr>
          <p:cNvPr id="177" name="Google Shape;177;p24"/>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457200" lvl="0" indent="-345440" algn="l" rtl="0">
              <a:lnSpc>
                <a:spcPct val="115000"/>
              </a:lnSpc>
              <a:spcBef>
                <a:spcPts val="0"/>
              </a:spcBef>
              <a:spcAft>
                <a:spcPts val="0"/>
              </a:spcAft>
              <a:buSzPts val="1840"/>
              <a:buFont typeface="Times New Roman"/>
              <a:buChar char="●"/>
            </a:pPr>
            <a:r>
              <a:rPr lang="en-IN" b="1">
                <a:latin typeface="Times New Roman"/>
                <a:ea typeface="Times New Roman"/>
                <a:cs typeface="Times New Roman"/>
                <a:sym typeface="Times New Roman"/>
              </a:rPr>
              <a:t>Goal of module:</a:t>
            </a:r>
            <a:endParaRPr b="1">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Homepage is the first page of our website which has a navigation bar to redirect the user to different pages of the website.</a:t>
            </a:r>
            <a:endParaRPr sz="180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Login and Registration is necessary if the user wants to buy the product. We have also Included SSO(Single Sign On) which makes it easier to log onto our website.</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Homepage (1st Module)</a:t>
            </a:r>
            <a:endParaRPr/>
          </a:p>
        </p:txBody>
      </p:sp>
      <p:sp>
        <p:nvSpPr>
          <p:cNvPr id="183" name="Google Shape;183;p25"/>
          <p:cNvSpPr txBox="1">
            <a:spLocks noGrp="1"/>
          </p:cNvSpPr>
          <p:nvPr>
            <p:ph type="body" idx="1"/>
          </p:nvPr>
        </p:nvSpPr>
        <p:spPr>
          <a:xfrm>
            <a:off x="838200" y="1825625"/>
            <a:ext cx="10515600" cy="4553585"/>
          </a:xfrm>
          <a:prstGeom prst="rect">
            <a:avLst/>
          </a:prstGeom>
          <a:noFill/>
          <a:ln>
            <a:noFill/>
          </a:ln>
        </p:spPr>
        <p:txBody>
          <a:bodyPr spcFirstLastPara="1" wrap="square" lIns="91425" tIns="45700" rIns="91425" bIns="45700" anchor="t" anchorCtr="0">
            <a:normAutofit/>
          </a:bodyPr>
          <a:lstStyle/>
          <a:p>
            <a:pPr marL="342900" lvl="0" indent="-254000" algn="l" rtl="0">
              <a:lnSpc>
                <a:spcPct val="115000"/>
              </a:lnSpc>
              <a:spcBef>
                <a:spcPts val="0"/>
              </a:spcBef>
              <a:spcAft>
                <a:spcPts val="0"/>
              </a:spcAft>
              <a:buClr>
                <a:schemeClr val="dk1"/>
              </a:buClr>
              <a:buSzPts val="1800"/>
              <a:buFont typeface="Times New Roman"/>
              <a:buChar char="●"/>
            </a:pPr>
            <a:r>
              <a:rPr lang="en-IN" b="1">
                <a:latin typeface="Times New Roman"/>
                <a:ea typeface="Times New Roman"/>
                <a:cs typeface="Times New Roman"/>
                <a:sym typeface="Times New Roman"/>
              </a:rPr>
              <a:t>Definition</a:t>
            </a:r>
            <a:r>
              <a:rPr lang="en-I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742950" lvl="1" indent="-247650" algn="l" rtl="0">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Homepage is a welcome page of the website from where a user can redirect or move to different pages. It's a responsive webpage with attractive design.</a:t>
            </a:r>
            <a:endParaRPr sz="1800">
              <a:latin typeface="Times New Roman"/>
              <a:ea typeface="Times New Roman"/>
              <a:cs typeface="Times New Roman"/>
              <a:sym typeface="Times New Roman"/>
            </a:endParaRPr>
          </a:p>
          <a:p>
            <a:pPr marL="342900" lvl="0" indent="-254000" algn="l" rtl="0">
              <a:lnSpc>
                <a:spcPct val="115000"/>
              </a:lnSpc>
              <a:spcBef>
                <a:spcPts val="640"/>
              </a:spcBef>
              <a:spcAft>
                <a:spcPts val="0"/>
              </a:spcAft>
              <a:buClr>
                <a:schemeClr val="dk1"/>
              </a:buClr>
              <a:buSzPts val="1800"/>
              <a:buFont typeface="Times New Roman"/>
              <a:buChar char="●"/>
            </a:pPr>
            <a:r>
              <a:rPr lang="en-IN" b="1">
                <a:latin typeface="Times New Roman"/>
                <a:ea typeface="Times New Roman"/>
                <a:cs typeface="Times New Roman"/>
                <a:sym typeface="Times New Roman"/>
              </a:rPr>
              <a:t>Sub module details :</a:t>
            </a:r>
            <a:endParaRPr b="1">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Navigation Bar which has a connection with remaining web pages like home, login, shop, cart and logout. After login you can also see your name and a logout button on the navigation bar.</a:t>
            </a:r>
            <a:endParaRPr sz="1800">
              <a:latin typeface="Times New Roman"/>
              <a:ea typeface="Times New Roman"/>
              <a:cs typeface="Times New Roman"/>
              <a:sym typeface="Times New Roman"/>
            </a:endParaRPr>
          </a:p>
          <a:p>
            <a:pPr marL="342900" lvl="0" indent="-254000" algn="l" rtl="0">
              <a:lnSpc>
                <a:spcPct val="115000"/>
              </a:lnSpc>
              <a:spcBef>
                <a:spcPts val="640"/>
              </a:spcBef>
              <a:spcAft>
                <a:spcPts val="0"/>
              </a:spcAft>
              <a:buClr>
                <a:schemeClr val="dk1"/>
              </a:buClr>
              <a:buSzPts val="1800"/>
              <a:buFont typeface="Times New Roman"/>
              <a:buChar char="●"/>
            </a:pPr>
            <a:r>
              <a:rPr lang="en-IN" b="1">
                <a:latin typeface="Times New Roman"/>
                <a:ea typeface="Times New Roman"/>
                <a:cs typeface="Times New Roman"/>
                <a:sym typeface="Times New Roman"/>
              </a:rPr>
              <a:t>Module Interconnection details :</a:t>
            </a:r>
            <a:endParaRPr b="1">
              <a:latin typeface="Times New Roman"/>
              <a:ea typeface="Times New Roman"/>
              <a:cs typeface="Times New Roman"/>
              <a:sym typeface="Times New Roman"/>
            </a:endParaRPr>
          </a:p>
          <a:p>
            <a:pPr marL="742950" lvl="1" indent="-247650" algn="l" rtl="0">
              <a:lnSpc>
                <a:spcPct val="115000"/>
              </a:lnSpc>
              <a:spcBef>
                <a:spcPts val="480"/>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Here the navigation bar is present throughout the website so it is connected to homepage, login page, shop page and cart page.</a:t>
            </a:r>
            <a:endParaRPr sz="1800">
              <a:latin typeface="Times New Roman"/>
              <a:ea typeface="Times New Roman"/>
              <a:cs typeface="Times New Roman"/>
              <a:sym typeface="Times New Roman"/>
            </a:endParaRPr>
          </a:p>
          <a:p>
            <a:pPr marL="342900" lvl="0" indent="-139700" algn="l" rtl="0">
              <a:lnSpc>
                <a:spcPct val="115000"/>
              </a:lnSpc>
              <a:spcBef>
                <a:spcPts val="640"/>
              </a:spcBef>
              <a:spcAft>
                <a:spcPts val="0"/>
              </a:spcAft>
              <a:buClr>
                <a:schemeClr val="dk1"/>
              </a:buClr>
              <a:buSzPts val="32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Login and Registration (2nd Module)</a:t>
            </a:r>
            <a:endParaRPr/>
          </a:p>
        </p:txBody>
      </p:sp>
      <p:sp>
        <p:nvSpPr>
          <p:cNvPr id="189" name="Google Shape;189;p26"/>
          <p:cNvSpPr txBox="1">
            <a:spLocks noGrp="1"/>
          </p:cNvSpPr>
          <p:nvPr>
            <p:ph type="body" idx="1"/>
          </p:nvPr>
        </p:nvSpPr>
        <p:spPr>
          <a:xfrm>
            <a:off x="677325" y="2160600"/>
            <a:ext cx="8929200" cy="4357200"/>
          </a:xfrm>
          <a:prstGeom prst="rect">
            <a:avLst/>
          </a:prstGeom>
          <a:noFill/>
          <a:ln>
            <a:noFill/>
          </a:ln>
        </p:spPr>
        <p:txBody>
          <a:bodyPr spcFirstLastPara="1" wrap="square" lIns="91425" tIns="45700" rIns="91425" bIns="45700" anchor="t" anchorCtr="0">
            <a:noAutofit/>
          </a:bodyPr>
          <a:lstStyle/>
          <a:p>
            <a:pPr marL="342900" lvl="0" indent="-274320" algn="l" rtl="0">
              <a:lnSpc>
                <a:spcPct val="115000"/>
              </a:lnSpc>
              <a:spcBef>
                <a:spcPts val="0"/>
              </a:spcBef>
              <a:spcAft>
                <a:spcPts val="0"/>
              </a:spcAft>
              <a:buClr>
                <a:schemeClr val="dk1"/>
              </a:buClr>
              <a:buSzPts val="1800"/>
              <a:buFont typeface="Times New Roman"/>
              <a:buChar char="●"/>
            </a:pPr>
            <a:r>
              <a:rPr lang="en-IN" b="1">
                <a:latin typeface="Times New Roman"/>
                <a:ea typeface="Times New Roman"/>
                <a:cs typeface="Times New Roman"/>
                <a:sym typeface="Times New Roman"/>
              </a:rPr>
              <a:t>Definition </a:t>
            </a:r>
            <a:r>
              <a:rPr lang="en-I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742950" lvl="1" indent="-240030" algn="l" rtl="0">
              <a:lnSpc>
                <a:spcPct val="115000"/>
              </a:lnSpc>
              <a:spcBef>
                <a:spcPts val="504"/>
              </a:spcBef>
              <a:spcAft>
                <a:spcPts val="0"/>
              </a:spcAft>
              <a:buClr>
                <a:schemeClr val="dk1"/>
              </a:buClr>
              <a:buSzPts val="1800"/>
              <a:buFont typeface="Times New Roman"/>
              <a:buChar char="○"/>
            </a:pPr>
            <a:r>
              <a:rPr lang="en-IN" sz="1800">
                <a:latin typeface="Times New Roman"/>
                <a:ea typeface="Times New Roman"/>
                <a:cs typeface="Times New Roman"/>
                <a:sym typeface="Times New Roman"/>
              </a:rPr>
              <a:t>Login and Registration is essential for any website. While registering user has to enter first name, last name, email and password. For login user has to enter the same email and password used while registering.</a:t>
            </a:r>
            <a:endParaRPr sz="1800">
              <a:latin typeface="Times New Roman"/>
              <a:ea typeface="Times New Roman"/>
              <a:cs typeface="Times New Roman"/>
              <a:sym typeface="Times New Roman"/>
            </a:endParaRPr>
          </a:p>
          <a:p>
            <a:pPr marL="342900" lvl="0" indent="-274320" algn="l" rtl="0">
              <a:lnSpc>
                <a:spcPct val="115000"/>
              </a:lnSpc>
              <a:spcBef>
                <a:spcPts val="576"/>
              </a:spcBef>
              <a:spcAft>
                <a:spcPts val="0"/>
              </a:spcAft>
              <a:buClr>
                <a:schemeClr val="dk1"/>
              </a:buClr>
              <a:buSzPts val="1800"/>
              <a:buFont typeface="Times New Roman"/>
              <a:buChar char="●"/>
            </a:pPr>
            <a:r>
              <a:rPr lang="en-IN" b="1">
                <a:latin typeface="Times New Roman"/>
                <a:ea typeface="Times New Roman"/>
                <a:cs typeface="Times New Roman"/>
                <a:sym typeface="Times New Roman"/>
              </a:rPr>
              <a:t>Sub module details</a:t>
            </a: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742950" lvl="1" indent="-240030" algn="l" rtl="0">
              <a:lnSpc>
                <a:spcPct val="115000"/>
              </a:lnSpc>
              <a:spcBef>
                <a:spcPts val="504"/>
              </a:spcBef>
              <a:spcAft>
                <a:spcPts val="0"/>
              </a:spcAft>
              <a:buClr>
                <a:schemeClr val="dk1"/>
              </a:buClr>
              <a:buSzPts val="1800"/>
              <a:buFont typeface="Arial"/>
              <a:buChar char="○"/>
            </a:pPr>
            <a:r>
              <a:rPr lang="en-IN" sz="1800" b="1">
                <a:latin typeface="Times New Roman"/>
                <a:ea typeface="Times New Roman"/>
                <a:cs typeface="Times New Roman"/>
                <a:sym typeface="Times New Roman"/>
              </a:rPr>
              <a:t>SSO</a:t>
            </a:r>
            <a:r>
              <a:rPr lang="en-IN" sz="1800">
                <a:latin typeface="Times New Roman"/>
                <a:ea typeface="Times New Roman"/>
                <a:cs typeface="Times New Roman"/>
                <a:sym typeface="Times New Roman"/>
              </a:rPr>
              <a:t> - Single Sign On(SSO) is an identification method that enables users to log in to multiple applications and websites with one set of credentials. Here we have applied sign in with google for easy access to the user.</a:t>
            </a:r>
            <a:endParaRPr sz="1800">
              <a:latin typeface="Times New Roman"/>
              <a:ea typeface="Times New Roman"/>
              <a:cs typeface="Times New Roman"/>
              <a:sym typeface="Times New Roman"/>
            </a:endParaRPr>
          </a:p>
          <a:p>
            <a:pPr marL="742950" lvl="1" indent="-240030" algn="l" rtl="0">
              <a:lnSpc>
                <a:spcPct val="115000"/>
              </a:lnSpc>
              <a:spcBef>
                <a:spcPts val="504"/>
              </a:spcBef>
              <a:spcAft>
                <a:spcPts val="0"/>
              </a:spcAft>
              <a:buClr>
                <a:schemeClr val="dk1"/>
              </a:buClr>
              <a:buSzPts val="1800"/>
              <a:buFont typeface="Arial"/>
              <a:buChar char="○"/>
            </a:pPr>
            <a:r>
              <a:rPr lang="en-IN" sz="1800" b="1">
                <a:latin typeface="Times New Roman"/>
                <a:ea typeface="Times New Roman"/>
                <a:cs typeface="Times New Roman"/>
                <a:sym typeface="Times New Roman"/>
              </a:rPr>
              <a:t>Security Configuration</a:t>
            </a:r>
            <a:r>
              <a:rPr lang="en-IN" sz="1800">
                <a:latin typeface="Times New Roman"/>
                <a:ea typeface="Times New Roman"/>
                <a:cs typeface="Times New Roman"/>
                <a:sym typeface="Times New Roman"/>
              </a:rPr>
              <a:t> - We have applied the security on overall website where the user will only have permission to shop and signup page without the sign in. No access to admin page either. There is configuration of oauth for SSO, which receives a token and helps the user to login or sign up with the website.</a:t>
            </a:r>
            <a:endParaRPr sz="1800">
              <a:latin typeface="Times New Roman"/>
              <a:ea typeface="Times New Roman"/>
              <a:cs typeface="Times New Roman"/>
              <a:sym typeface="Times New Roman"/>
            </a:endParaRPr>
          </a:p>
          <a:p>
            <a:pPr marL="742950" lvl="1" indent="-125730" algn="l" rtl="0">
              <a:lnSpc>
                <a:spcPct val="115000"/>
              </a:lnSpc>
              <a:spcBef>
                <a:spcPts val="504"/>
              </a:spcBef>
              <a:spcAft>
                <a:spcPts val="0"/>
              </a:spcAft>
              <a:buClr>
                <a:schemeClr val="dk1"/>
              </a:buClr>
              <a:buSzPts val="2800"/>
              <a:buFont typeface="Arial"/>
              <a:buNone/>
            </a:pP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2"/>
              </a:buClr>
              <a:buSzPts val="4400"/>
              <a:buFont typeface="Arial"/>
              <a:buNone/>
            </a:pPr>
            <a:r>
              <a:rPr lang="en-IN"/>
              <a:t>Continued...</a:t>
            </a:r>
            <a:endParaRPr/>
          </a:p>
        </p:txBody>
      </p:sp>
      <p:sp>
        <p:nvSpPr>
          <p:cNvPr id="195" name="Google Shape;195;p27"/>
          <p:cNvSpPr txBox="1">
            <a:spLocks noGrp="1"/>
          </p:cNvSpPr>
          <p:nvPr>
            <p:ph type="body" idx="1"/>
          </p:nvPr>
        </p:nvSpPr>
        <p:spPr>
          <a:xfrm>
            <a:off x="838200" y="1825625"/>
            <a:ext cx="9271800" cy="4797900"/>
          </a:xfrm>
          <a:prstGeom prst="rect">
            <a:avLst/>
          </a:prstGeom>
          <a:noFill/>
          <a:ln>
            <a:noFill/>
          </a:ln>
        </p:spPr>
        <p:txBody>
          <a:bodyPr spcFirstLastPara="1" wrap="square" lIns="91425" tIns="45700" rIns="91425" bIns="45700" anchor="t" anchorCtr="0">
            <a:normAutofit/>
          </a:bodyPr>
          <a:lstStyle/>
          <a:p>
            <a:pPr marL="342900" lvl="0" indent="-254000" algn="l" rtl="0">
              <a:lnSpc>
                <a:spcPct val="115000"/>
              </a:lnSpc>
              <a:spcBef>
                <a:spcPts val="0"/>
              </a:spcBef>
              <a:spcAft>
                <a:spcPts val="0"/>
              </a:spcAft>
              <a:buClr>
                <a:schemeClr val="dk1"/>
              </a:buClr>
              <a:buSzPts val="1800"/>
              <a:buFont typeface="Times New Roman"/>
              <a:buChar char="●"/>
            </a:pPr>
            <a:r>
              <a:rPr lang="en-IN" b="1">
                <a:latin typeface="Times New Roman"/>
                <a:ea typeface="Times New Roman"/>
                <a:cs typeface="Times New Roman"/>
                <a:sym typeface="Times New Roman"/>
              </a:rPr>
              <a:t>Sub module details</a:t>
            </a: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Arial"/>
              <a:buChar char="○"/>
            </a:pPr>
            <a:r>
              <a:rPr lang="en-IN" sz="1800" b="1">
                <a:latin typeface="Times New Roman"/>
                <a:ea typeface="Times New Roman"/>
                <a:cs typeface="Times New Roman"/>
                <a:sym typeface="Times New Roman"/>
              </a:rPr>
              <a:t>Role Based Login </a:t>
            </a:r>
            <a:r>
              <a:rPr lang="en-IN" sz="1800">
                <a:latin typeface="Times New Roman"/>
                <a:ea typeface="Times New Roman"/>
                <a:cs typeface="Times New Roman"/>
                <a:sym typeface="Times New Roman"/>
              </a:rPr>
              <a:t>: This website has a admin and user page so we have used a role based login method so that user will not be able to access the admin page. Here we have manually entered only the admin credentials in the database for role based login.</a:t>
            </a:r>
            <a:endParaRPr sz="180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Arial"/>
              <a:buChar char="○"/>
            </a:pPr>
            <a:r>
              <a:rPr lang="en-IN" sz="1800" b="1">
                <a:latin typeface="Times New Roman"/>
                <a:ea typeface="Times New Roman"/>
                <a:cs typeface="Times New Roman"/>
                <a:sym typeface="Times New Roman"/>
              </a:rPr>
              <a:t>Logout</a:t>
            </a:r>
            <a:r>
              <a:rPr lang="en-IN" sz="1800">
                <a:latin typeface="Times New Roman"/>
                <a:ea typeface="Times New Roman"/>
                <a:cs typeface="Times New Roman"/>
                <a:sym typeface="Times New Roman"/>
              </a:rPr>
              <a:t> - Logout is connected with the security configuration. When  a user logs into the website then in the navigation bar he will get a logout button which will help him to logout of the site.</a:t>
            </a:r>
            <a:endParaRPr sz="1800">
              <a:latin typeface="Times New Roman"/>
              <a:ea typeface="Times New Roman"/>
              <a:cs typeface="Times New Roman"/>
              <a:sym typeface="Times New Roman"/>
            </a:endParaRPr>
          </a:p>
          <a:p>
            <a:pPr marL="742950" lvl="1" indent="-222250" algn="l" rtl="0">
              <a:lnSpc>
                <a:spcPct val="115000"/>
              </a:lnSpc>
              <a:spcBef>
                <a:spcPts val="560"/>
              </a:spcBef>
              <a:spcAft>
                <a:spcPts val="0"/>
              </a:spcAft>
              <a:buClr>
                <a:schemeClr val="dk1"/>
              </a:buClr>
              <a:buSzPts val="1800"/>
              <a:buFont typeface="Arial"/>
              <a:buChar char="○"/>
            </a:pPr>
            <a:r>
              <a:rPr lang="en-IN" sz="1800" b="1">
                <a:latin typeface="Times New Roman"/>
                <a:ea typeface="Times New Roman"/>
                <a:cs typeface="Times New Roman"/>
                <a:sym typeface="Times New Roman"/>
              </a:rPr>
              <a:t>Encrypted Password</a:t>
            </a:r>
            <a:r>
              <a:rPr lang="en-IN" sz="1800">
                <a:latin typeface="Times New Roman"/>
                <a:ea typeface="Times New Roman"/>
                <a:cs typeface="Times New Roman"/>
                <a:sym typeface="Times New Roman"/>
              </a:rPr>
              <a:t> - Website stores the user password in encrypted format. We have implemented this for the security purpose, so that the admin or anyone else will not be able the use the user password.</a:t>
            </a:r>
            <a:endParaRPr sz="1800">
              <a:latin typeface="Times New Roman"/>
              <a:ea typeface="Times New Roman"/>
              <a:cs typeface="Times New Roman"/>
              <a:sym typeface="Times New Roman"/>
            </a:endParaRPr>
          </a:p>
          <a:p>
            <a:pPr marL="742950" lvl="1" indent="-107950" algn="l" rtl="0">
              <a:lnSpc>
                <a:spcPct val="115000"/>
              </a:lnSpc>
              <a:spcBef>
                <a:spcPts val="560"/>
              </a:spcBef>
              <a:spcAft>
                <a:spcPts val="0"/>
              </a:spcAft>
              <a:buClr>
                <a:schemeClr val="dk1"/>
              </a:buClr>
              <a:buSzPts val="2800"/>
              <a:buFont typeface="Arial"/>
              <a:buNone/>
            </a:pPr>
            <a:endParaRPr sz="1800">
              <a:latin typeface="Times New Roman"/>
              <a:ea typeface="Times New Roman"/>
              <a:cs typeface="Times New Roman"/>
              <a:sym typeface="Times New Roman"/>
            </a:endParaRPr>
          </a:p>
          <a:p>
            <a:pPr marL="742950" lvl="1" indent="-107950" algn="l" rtl="0">
              <a:lnSpc>
                <a:spcPct val="115000"/>
              </a:lnSpc>
              <a:spcBef>
                <a:spcPts val="560"/>
              </a:spcBef>
              <a:spcAft>
                <a:spcPts val="0"/>
              </a:spcAft>
              <a:buClr>
                <a:schemeClr val="dk1"/>
              </a:buClr>
              <a:buSzPts val="2800"/>
              <a:buFont typeface="Arial"/>
              <a:buNone/>
            </a:pP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ace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1305</Words>
  <Application>Microsoft Office PowerPoint</Application>
  <PresentationFormat>Widescreen</PresentationFormat>
  <Paragraphs>196</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Noto Sans Symbols</vt:lpstr>
      <vt:lpstr>Times New Roman</vt:lpstr>
      <vt:lpstr>Trebuchet MS</vt:lpstr>
      <vt:lpstr>Facet</vt:lpstr>
      <vt:lpstr>E-Commerce Website for Automotive Parts</vt:lpstr>
      <vt:lpstr>Introduction</vt:lpstr>
      <vt:lpstr>Software and Hardware Requirements</vt:lpstr>
      <vt:lpstr>E-Commerce Website for Automotive Parts</vt:lpstr>
      <vt:lpstr>E-Commerce Website for Automotive Parts</vt:lpstr>
      <vt:lpstr>Continued...</vt:lpstr>
      <vt:lpstr>Homepage (1st Module)</vt:lpstr>
      <vt:lpstr>Login and Registration (2nd Module)</vt:lpstr>
      <vt:lpstr>Continued...</vt:lpstr>
      <vt:lpstr>Continued...</vt:lpstr>
      <vt:lpstr>Continued...</vt:lpstr>
      <vt:lpstr>Project overview</vt:lpstr>
      <vt:lpstr>Tech architecture  </vt:lpstr>
      <vt:lpstr>Activity diagram</vt:lpstr>
      <vt:lpstr>Challenging issues</vt:lpstr>
      <vt:lpstr>Testing </vt:lpstr>
      <vt:lpstr>Continued...</vt:lpstr>
      <vt:lpstr>Features about the module</vt:lpstr>
      <vt:lpstr>Future enhancement</vt:lpstr>
      <vt:lpstr>Quality improvement task </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for Automotive Parts</dc:title>
  <dc:creator>SIBI ABI</dc:creator>
  <cp:lastModifiedBy>SIBI ABI</cp:lastModifiedBy>
  <cp:revision>4</cp:revision>
  <dcterms:modified xsi:type="dcterms:W3CDTF">2022-12-12T08:53:51Z</dcterms:modified>
</cp:coreProperties>
</file>