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891" r:id="rId5"/>
    <p:sldId id="2076137764" r:id="rId6"/>
    <p:sldId id="2076137767" r:id="rId7"/>
    <p:sldId id="2076137763" r:id="rId8"/>
    <p:sldId id="2076137768" r:id="rId9"/>
    <p:sldId id="2076137769" r:id="rId10"/>
    <p:sldId id="2076137770" r:id="rId11"/>
    <p:sldId id="2076137765" r:id="rId12"/>
    <p:sldId id="2076137772" r:id="rId13"/>
    <p:sldId id="2076137773" r:id="rId14"/>
    <p:sldId id="2076137774" r:id="rId15"/>
    <p:sldId id="2076137766" r:id="rId16"/>
    <p:sldId id="2076137771"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35E"/>
    <a:srgbClr val="CC99FF"/>
    <a:srgbClr val="E22626"/>
    <a:srgbClr val="FFB81A"/>
    <a:srgbClr val="EB2A2E"/>
    <a:srgbClr val="FFFFFF"/>
    <a:srgbClr val="F2F2F2"/>
    <a:srgbClr val="FC6D1D"/>
    <a:srgbClr val="F06A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7155E5-2BB0-B200-B101-BACFF6F39332}" v="22" dt="2024-07-22T06:43:57.960"/>
    <p1510:client id="{B60FCBDA-1EFB-165F-DDBD-8120F199AFF9}" v="11" dt="2024-07-22T05:39:14.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1A729-46B4-4FAD-A637-E1344A4181A1}" type="datetimeFigureOut">
              <a:rPr lang="en-US" smtClean="0"/>
              <a:t>7/21/2024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DBC4F-86CB-40E3-A069-D07E1BD66467}" type="slidenum">
              <a:rPr lang="en-US" smtClean="0"/>
              <a:t>‹#›</a:t>
            </a:fld>
            <a:endParaRPr lang="en-US"/>
          </a:p>
        </p:txBody>
      </p:sp>
    </p:spTree>
    <p:extLst>
      <p:ext uri="{BB962C8B-B14F-4D97-AF65-F5344CB8AC3E}">
        <p14:creationId xmlns:p14="http://schemas.microsoft.com/office/powerpoint/2010/main" val="7857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6E70-1C74-A3C8-2C43-BAC824C50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8E0EB-0D1F-3A55-A13E-2924EBD9D2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CABE26-9488-5BFA-FF71-34A14BE648F8}"/>
              </a:ext>
            </a:extLst>
          </p:cNvPr>
          <p:cNvSpPr>
            <a:spLocks noGrp="1"/>
          </p:cNvSpPr>
          <p:nvPr>
            <p:ph type="dt" sz="half" idx="10"/>
          </p:nvPr>
        </p:nvSpPr>
        <p:spPr/>
        <p:txBody>
          <a:bodyPr/>
          <a:lstStyle/>
          <a:p>
            <a:fld id="{DA0DD71B-2FCD-42F1-88DD-BE647578037A}" type="datetimeFigureOut">
              <a:rPr lang="en-US" smtClean="0"/>
              <a:t>7/21/2024</a:t>
            </a:fld>
            <a:endParaRPr lang="en-US"/>
          </a:p>
        </p:txBody>
      </p:sp>
      <p:sp>
        <p:nvSpPr>
          <p:cNvPr id="5" name="Footer Placeholder 4">
            <a:extLst>
              <a:ext uri="{FF2B5EF4-FFF2-40B4-BE49-F238E27FC236}">
                <a16:creationId xmlns:a16="http://schemas.microsoft.com/office/drawing/2014/main" id="{38CB5B9D-80CB-88B5-70F5-DBE8866E9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68B08-7850-6429-779C-B00E0C026AA2}"/>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2592919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F972-6D53-0714-2FF7-00CDB64636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CA7B8F-C7C9-8F03-23F5-2FE81237C9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DEE36-461D-3370-0B09-1CB2568458EA}"/>
              </a:ext>
            </a:extLst>
          </p:cNvPr>
          <p:cNvSpPr>
            <a:spLocks noGrp="1"/>
          </p:cNvSpPr>
          <p:nvPr>
            <p:ph type="dt" sz="half" idx="10"/>
          </p:nvPr>
        </p:nvSpPr>
        <p:spPr/>
        <p:txBody>
          <a:bodyPr/>
          <a:lstStyle/>
          <a:p>
            <a:fld id="{DA0DD71B-2FCD-42F1-88DD-BE647578037A}" type="datetimeFigureOut">
              <a:rPr lang="en-US" smtClean="0"/>
              <a:t>7/21/2024</a:t>
            </a:fld>
            <a:endParaRPr lang="en-US"/>
          </a:p>
        </p:txBody>
      </p:sp>
      <p:sp>
        <p:nvSpPr>
          <p:cNvPr id="5" name="Footer Placeholder 4">
            <a:extLst>
              <a:ext uri="{FF2B5EF4-FFF2-40B4-BE49-F238E27FC236}">
                <a16:creationId xmlns:a16="http://schemas.microsoft.com/office/drawing/2014/main" id="{A7D2FF72-9BBC-3084-90B9-48AC9375E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E644A-156D-AD5C-B84C-1D7AF4A6967D}"/>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379969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22EF6F-6A84-1617-128C-CF30AB779F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2DD826-BB22-D131-F544-D7288036C1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AA50A-8CCA-3DD4-5C38-49C45C2299F0}"/>
              </a:ext>
            </a:extLst>
          </p:cNvPr>
          <p:cNvSpPr>
            <a:spLocks noGrp="1"/>
          </p:cNvSpPr>
          <p:nvPr>
            <p:ph type="dt" sz="half" idx="10"/>
          </p:nvPr>
        </p:nvSpPr>
        <p:spPr/>
        <p:txBody>
          <a:bodyPr/>
          <a:lstStyle/>
          <a:p>
            <a:fld id="{DA0DD71B-2FCD-42F1-88DD-BE647578037A}" type="datetimeFigureOut">
              <a:rPr lang="en-US" smtClean="0"/>
              <a:t>7/21/2024</a:t>
            </a:fld>
            <a:endParaRPr lang="en-US"/>
          </a:p>
        </p:txBody>
      </p:sp>
      <p:sp>
        <p:nvSpPr>
          <p:cNvPr id="5" name="Footer Placeholder 4">
            <a:extLst>
              <a:ext uri="{FF2B5EF4-FFF2-40B4-BE49-F238E27FC236}">
                <a16:creationId xmlns:a16="http://schemas.microsoft.com/office/drawing/2014/main" id="{5C0355EA-8399-2DAB-8B28-3923E7F90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CD1A7-2BC5-9C47-9897-CDFEA82D195A}"/>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460162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Seperator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6565E4-3DB6-6549-9F19-E7F05AE252A8}"/>
              </a:ext>
            </a:extLst>
          </p:cNvPr>
          <p:cNvSpPr/>
          <p:nvPr userDrawn="1"/>
        </p:nvSpPr>
        <p:spPr bwMode="auto">
          <a:xfrm>
            <a:off x="7051040" y="6136640"/>
            <a:ext cx="5140960" cy="7213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ato" panose="020F0502020204030203" pitchFamily="34" charset="0"/>
              <a:ea typeface="ＭＳ Ｐゴシック"/>
              <a:cs typeface="ＭＳ Ｐゴシック"/>
            </a:endParaRPr>
          </a:p>
        </p:txBody>
      </p:sp>
      <p:pic>
        <p:nvPicPr>
          <p:cNvPr id="42" name="Picture Placeholder 8" descr="A screen shot of a person&#10;&#10;Description automatically generated">
            <a:extLst>
              <a:ext uri="{FF2B5EF4-FFF2-40B4-BE49-F238E27FC236}">
                <a16:creationId xmlns:a16="http://schemas.microsoft.com/office/drawing/2014/main" id="{DDEC6D00-B257-1442-8092-519A2B5C56E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27915"/>
            <a:ext cx="7990449" cy="6402170"/>
          </a:xfrm>
          <a:prstGeom prst="rect">
            <a:avLst/>
          </a:prstGeom>
        </p:spPr>
      </p:pic>
      <p:sp>
        <p:nvSpPr>
          <p:cNvPr id="43" name="Oval 42">
            <a:extLst>
              <a:ext uri="{FF2B5EF4-FFF2-40B4-BE49-F238E27FC236}">
                <a16:creationId xmlns:a16="http://schemas.microsoft.com/office/drawing/2014/main" id="{EB806397-BCE4-9145-A938-0CF03FE1D16B}"/>
              </a:ext>
            </a:extLst>
          </p:cNvPr>
          <p:cNvSpPr/>
          <p:nvPr userDrawn="1"/>
        </p:nvSpPr>
        <p:spPr>
          <a:xfrm>
            <a:off x="6433480" y="1543270"/>
            <a:ext cx="552230" cy="552230"/>
          </a:xfrm>
          <a:prstGeom prst="ellipse">
            <a:avLst/>
          </a:prstGeom>
          <a:solidFill>
            <a:srgbClr val="005AA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Lato"/>
              <a:ea typeface="+mn-ea"/>
              <a:cs typeface="+mn-cs"/>
            </a:endParaRPr>
          </a:p>
        </p:txBody>
      </p:sp>
      <p:sp>
        <p:nvSpPr>
          <p:cNvPr id="44" name="Oval 43">
            <a:extLst>
              <a:ext uri="{FF2B5EF4-FFF2-40B4-BE49-F238E27FC236}">
                <a16:creationId xmlns:a16="http://schemas.microsoft.com/office/drawing/2014/main" id="{3027D5FA-6BA7-454D-8D3D-359FC4182770}"/>
              </a:ext>
            </a:extLst>
          </p:cNvPr>
          <p:cNvSpPr/>
          <p:nvPr userDrawn="1"/>
        </p:nvSpPr>
        <p:spPr>
          <a:xfrm>
            <a:off x="7742471" y="2852115"/>
            <a:ext cx="552230" cy="552230"/>
          </a:xfrm>
          <a:prstGeom prst="ellipse">
            <a:avLst/>
          </a:prstGeom>
          <a:solidFill>
            <a:srgbClr val="EB2A2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Lato"/>
              <a:ea typeface="+mn-ea"/>
              <a:cs typeface="+mn-cs"/>
            </a:endParaRPr>
          </a:p>
        </p:txBody>
      </p:sp>
      <p:sp>
        <p:nvSpPr>
          <p:cNvPr id="45" name="Oval 44">
            <a:extLst>
              <a:ext uri="{FF2B5EF4-FFF2-40B4-BE49-F238E27FC236}">
                <a16:creationId xmlns:a16="http://schemas.microsoft.com/office/drawing/2014/main" id="{0382AF2E-D155-C84D-AE43-AB35873D6959}"/>
              </a:ext>
            </a:extLst>
          </p:cNvPr>
          <p:cNvSpPr/>
          <p:nvPr userDrawn="1"/>
        </p:nvSpPr>
        <p:spPr>
          <a:xfrm>
            <a:off x="872748" y="6077855"/>
            <a:ext cx="552230" cy="552230"/>
          </a:xfrm>
          <a:prstGeom prst="ellipse">
            <a:avLst/>
          </a:prstGeom>
          <a:solidFill>
            <a:srgbClr val="FEB8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Lato"/>
              <a:ea typeface="+mn-ea"/>
              <a:cs typeface="+mn-cs"/>
            </a:endParaRPr>
          </a:p>
        </p:txBody>
      </p:sp>
      <p:sp>
        <p:nvSpPr>
          <p:cNvPr id="46" name="Freeform 13">
            <a:extLst>
              <a:ext uri="{FF2B5EF4-FFF2-40B4-BE49-F238E27FC236}">
                <a16:creationId xmlns:a16="http://schemas.microsoft.com/office/drawing/2014/main" id="{88189BCE-DB38-4A47-A9B0-320D488BF8C9}"/>
              </a:ext>
            </a:extLst>
          </p:cNvPr>
          <p:cNvSpPr>
            <a:spLocks/>
          </p:cNvSpPr>
          <p:nvPr userDrawn="1"/>
        </p:nvSpPr>
        <p:spPr bwMode="auto">
          <a:xfrm rot="18900000" flipH="1">
            <a:off x="5204678" y="4090687"/>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01CE89"/>
          </a:solidFill>
          <a:ln>
            <a:noFill/>
          </a:ln>
        </p:spPr>
        <p:txBody>
          <a:bodyPr vert="horz" wrap="square" lIns="91440" tIns="45720" rIns="91440" bIns="45720" numCol="1" anchor="t" anchorCtr="0" compatLnSpc="1">
            <a:prstTxWarp prst="textNoShape">
              <a:avLst/>
            </a:prstTxWarp>
          </a:bodyPr>
          <a:lstStyle/>
          <a:p>
            <a:endParaRPr lang="en-ID">
              <a:solidFill>
                <a:prstClr val="black"/>
              </a:solidFill>
              <a:latin typeface="Lato"/>
            </a:endParaRPr>
          </a:p>
        </p:txBody>
      </p:sp>
      <p:sp>
        <p:nvSpPr>
          <p:cNvPr id="47" name="Freeform 13">
            <a:extLst>
              <a:ext uri="{FF2B5EF4-FFF2-40B4-BE49-F238E27FC236}">
                <a16:creationId xmlns:a16="http://schemas.microsoft.com/office/drawing/2014/main" id="{7F67C8C3-3F82-7545-AA7E-7282B3BA3ED2}"/>
              </a:ext>
            </a:extLst>
          </p:cNvPr>
          <p:cNvSpPr>
            <a:spLocks/>
          </p:cNvSpPr>
          <p:nvPr userDrawn="1"/>
        </p:nvSpPr>
        <p:spPr bwMode="auto">
          <a:xfrm rot="18900000" flipH="1">
            <a:off x="4055962" y="19041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a:solidFill>
                <a:prstClr val="black"/>
              </a:solidFill>
              <a:latin typeface="Lato"/>
            </a:endParaRPr>
          </a:p>
        </p:txBody>
      </p:sp>
      <p:pic>
        <p:nvPicPr>
          <p:cNvPr id="49" name="Graphic 48">
            <a:extLst>
              <a:ext uri="{FF2B5EF4-FFF2-40B4-BE49-F238E27FC236}">
                <a16:creationId xmlns:a16="http://schemas.microsoft.com/office/drawing/2014/main" id="{8CB24D57-C44D-2746-BA2F-F5DB0EC656E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00924" y="2005856"/>
            <a:ext cx="1494463" cy="1398489"/>
          </a:xfrm>
          <a:prstGeom prst="rect">
            <a:avLst/>
          </a:prstGeom>
        </p:spPr>
      </p:pic>
    </p:spTree>
    <p:extLst>
      <p:ext uri="{BB962C8B-B14F-4D97-AF65-F5344CB8AC3E}">
        <p14:creationId xmlns:p14="http://schemas.microsoft.com/office/powerpoint/2010/main" val="9347941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3B77DD-25FA-4E00-A89E-457DC2A93CE4}"/>
              </a:ext>
            </a:extLst>
          </p:cNvPr>
          <p:cNvSpPr>
            <a:spLocks noGrp="1"/>
          </p:cNvSpPr>
          <p:nvPr>
            <p:ph type="title"/>
          </p:nvPr>
        </p:nvSpPr>
        <p:spPr>
          <a:xfrm>
            <a:off x="430209" y="254639"/>
            <a:ext cx="9694232" cy="452432"/>
          </a:xfrm>
          <a:prstGeom prst="rect">
            <a:avLst/>
          </a:prstGeom>
        </p:spPr>
        <p:txBody>
          <a:bodyPr wrap="square" anchor="t" anchorCtr="0">
            <a:spAutoFit/>
          </a:bodyPr>
          <a:lstStyle>
            <a:lvl1pPr>
              <a:defRPr sz="2600" b="1">
                <a:solidFill>
                  <a:srgbClr val="4D4D4D"/>
                </a:solidFill>
                <a:latin typeface="+mj-lt"/>
                <a:cs typeface="Arial" panose="020B0604020202020204" pitchFamily="34" charset="0"/>
              </a:defRPr>
            </a:lvl1pPr>
          </a:lstStyle>
          <a:p>
            <a:r>
              <a:rPr lang="en-US"/>
              <a:t>Click to edit Master title style</a:t>
            </a:r>
          </a:p>
        </p:txBody>
      </p:sp>
      <p:sp>
        <p:nvSpPr>
          <p:cNvPr id="4" name="Text Box 16">
            <a:extLst>
              <a:ext uri="{FF2B5EF4-FFF2-40B4-BE49-F238E27FC236}">
                <a16:creationId xmlns:a16="http://schemas.microsoft.com/office/drawing/2014/main" id="{6A9F6C51-16C8-4D90-90D8-2BFAED91032D}"/>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a:solidFill>
                  <a:schemeClr val="tx1">
                    <a:lumMod val="50000"/>
                    <a:lumOff val="50000"/>
                  </a:schemeClr>
                </a:solidFill>
                <a:latin typeface="Lato" panose="020F0502020204030203" pitchFamily="34" charset="0"/>
                <a:ea typeface="+mn-ea"/>
                <a:cs typeface="+mn-cs"/>
              </a:rPr>
              <a:t>www.hexaware.com  | </a:t>
            </a:r>
            <a:r>
              <a:rPr lang="en-US" sz="800">
                <a:solidFill>
                  <a:schemeClr val="tx1">
                    <a:lumMod val="50000"/>
                    <a:lumOff val="50000"/>
                  </a:schemeClr>
                </a:solidFill>
                <a:latin typeface="Lato" panose="020F0502020204030203" pitchFamily="34" charset="0"/>
              </a:rPr>
              <a:t>© Hexaware Technologies. All rights reserved. </a:t>
            </a:r>
          </a:p>
        </p:txBody>
      </p:sp>
      <p:sp>
        <p:nvSpPr>
          <p:cNvPr id="5" name="Slide Number Placeholder 5">
            <a:extLst>
              <a:ext uri="{FF2B5EF4-FFF2-40B4-BE49-F238E27FC236}">
                <a16:creationId xmlns:a16="http://schemas.microsoft.com/office/drawing/2014/main" id="{E5DF3227-37E5-4EC6-921E-BA24D2499B7C}"/>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a:solidFill>
                <a:schemeClr val="tx1">
                  <a:lumMod val="50000"/>
                  <a:lumOff val="50000"/>
                </a:schemeClr>
              </a:solidFill>
              <a:latin typeface="Lato" panose="020F0502020204030203" pitchFamily="34" charset="0"/>
            </a:endParaRPr>
          </a:p>
        </p:txBody>
      </p:sp>
      <p:pic>
        <p:nvPicPr>
          <p:cNvPr id="2" name="Graphic 1">
            <a:extLst>
              <a:ext uri="{FF2B5EF4-FFF2-40B4-BE49-F238E27FC236}">
                <a16:creationId xmlns:a16="http://schemas.microsoft.com/office/drawing/2014/main" id="{DB75E580-8DD8-593C-FE6E-AD2062F489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620173" y="292618"/>
            <a:ext cx="315636" cy="294391"/>
          </a:xfrm>
          <a:prstGeom prst="rect">
            <a:avLst/>
          </a:prstGeom>
        </p:spPr>
      </p:pic>
    </p:spTree>
    <p:extLst>
      <p:ext uri="{BB962C8B-B14F-4D97-AF65-F5344CB8AC3E}">
        <p14:creationId xmlns:p14="http://schemas.microsoft.com/office/powerpoint/2010/main" val="699833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CC8597-9DCE-4EC6-B8F6-C15AD47456B9}"/>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618" b="7918"/>
          <a:stretch/>
        </p:blipFill>
        <p:spPr>
          <a:xfrm rot="10800000">
            <a:off x="5243548" y="-2"/>
            <a:ext cx="6948451" cy="6748663"/>
          </a:xfrm>
          <a:prstGeom prst="rect">
            <a:avLst/>
          </a:prstGeom>
        </p:spPr>
      </p:pic>
      <p:sp>
        <p:nvSpPr>
          <p:cNvPr id="6" name="Freeform 349">
            <a:extLst>
              <a:ext uri="{FF2B5EF4-FFF2-40B4-BE49-F238E27FC236}">
                <a16:creationId xmlns:a16="http://schemas.microsoft.com/office/drawing/2014/main" id="{08E7AD90-C95C-480F-90F5-7BF17C37553B}"/>
              </a:ext>
            </a:extLst>
          </p:cNvPr>
          <p:cNvSpPr>
            <a:spLocks/>
          </p:cNvSpPr>
          <p:nvPr userDrawn="1"/>
        </p:nvSpPr>
        <p:spPr bwMode="auto">
          <a:xfrm>
            <a:off x="9168646" y="123091"/>
            <a:ext cx="1213805" cy="1211706"/>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a:latin typeface="Lato" panose="020F0502020204030203" pitchFamily="34" charset="0"/>
            </a:endParaRPr>
          </a:p>
        </p:txBody>
      </p:sp>
      <p:sp>
        <p:nvSpPr>
          <p:cNvPr id="4" name="Picture Placeholder 3">
            <a:extLst>
              <a:ext uri="{FF2B5EF4-FFF2-40B4-BE49-F238E27FC236}">
                <a16:creationId xmlns:a16="http://schemas.microsoft.com/office/drawing/2014/main" id="{0E0DC3BE-3548-41C8-A9E2-54FC0B4FA9FF}"/>
              </a:ext>
            </a:extLst>
          </p:cNvPr>
          <p:cNvSpPr>
            <a:spLocks noGrp="1"/>
          </p:cNvSpPr>
          <p:nvPr>
            <p:ph type="pic" sz="quarter" idx="10"/>
          </p:nvPr>
        </p:nvSpPr>
        <p:spPr>
          <a:xfrm>
            <a:off x="6730917" y="785838"/>
            <a:ext cx="3923730" cy="3928402"/>
          </a:xfrm>
          <a:custGeom>
            <a:avLst/>
            <a:gdLst>
              <a:gd name="connsiteX0" fmla="*/ 2299602 w 4599204"/>
              <a:gd name="connsiteY0" fmla="*/ 0 h 4604680"/>
              <a:gd name="connsiteX1" fmla="*/ 4599204 w 4599204"/>
              <a:gd name="connsiteY1" fmla="*/ 2302340 h 4604680"/>
              <a:gd name="connsiteX2" fmla="*/ 2299602 w 4599204"/>
              <a:gd name="connsiteY2" fmla="*/ 4604680 h 4604680"/>
              <a:gd name="connsiteX3" fmla="*/ 0 w 4599204"/>
              <a:gd name="connsiteY3" fmla="*/ 2302340 h 4604680"/>
              <a:gd name="connsiteX4" fmla="*/ 2299602 w 4599204"/>
              <a:gd name="connsiteY4" fmla="*/ 0 h 4604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9204" h="4604680">
                <a:moveTo>
                  <a:pt x="2299602" y="0"/>
                </a:moveTo>
                <a:cubicBezTo>
                  <a:pt x="3569637" y="0"/>
                  <a:pt x="4599204" y="1030793"/>
                  <a:pt x="4599204" y="2302340"/>
                </a:cubicBezTo>
                <a:cubicBezTo>
                  <a:pt x="4599204" y="3573887"/>
                  <a:pt x="3569637" y="4604680"/>
                  <a:pt x="2299602" y="4604680"/>
                </a:cubicBezTo>
                <a:cubicBezTo>
                  <a:pt x="1029567" y="4604680"/>
                  <a:pt x="0" y="3573887"/>
                  <a:pt x="0" y="2302340"/>
                </a:cubicBezTo>
                <a:cubicBezTo>
                  <a:pt x="0" y="1030793"/>
                  <a:pt x="1029567" y="0"/>
                  <a:pt x="2299602" y="0"/>
                </a:cubicBezTo>
                <a:close/>
              </a:path>
            </a:pathLst>
          </a:custGeom>
          <a:pattFill prst="pct20">
            <a:fgClr>
              <a:schemeClr val="accent1"/>
            </a:fgClr>
            <a:bgClr>
              <a:schemeClr val="bg1"/>
            </a:bgClr>
          </a:pattFill>
          <a:ln w="76200">
            <a:solidFill>
              <a:schemeClr val="bg1"/>
            </a:solidFill>
          </a:ln>
        </p:spPr>
        <p:txBody>
          <a:bodyPr wrap="square">
            <a:noAutofit/>
          </a:bodyPr>
          <a:lstStyle>
            <a:lvl1pPr>
              <a:defRPr>
                <a:latin typeface="Lato" panose="020F0502020204030203" pitchFamily="34" charset="0"/>
              </a:defRPr>
            </a:lvl1pPr>
          </a:lstStyle>
          <a:p>
            <a:endParaRPr lang="en-ID"/>
          </a:p>
        </p:txBody>
      </p:sp>
      <p:pic>
        <p:nvPicPr>
          <p:cNvPr id="7" name="Graphic 6">
            <a:extLst>
              <a:ext uri="{FF2B5EF4-FFF2-40B4-BE49-F238E27FC236}">
                <a16:creationId xmlns:a16="http://schemas.microsoft.com/office/drawing/2014/main" id="{F27C3768-9A8C-4163-9AC3-C7C3227036A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75130" y="780391"/>
            <a:ext cx="1047977" cy="980676"/>
          </a:xfrm>
          <a:prstGeom prst="rect">
            <a:avLst/>
          </a:prstGeom>
        </p:spPr>
      </p:pic>
      <p:sp>
        <p:nvSpPr>
          <p:cNvPr id="8" name="Title 2">
            <a:extLst>
              <a:ext uri="{FF2B5EF4-FFF2-40B4-BE49-F238E27FC236}">
                <a16:creationId xmlns:a16="http://schemas.microsoft.com/office/drawing/2014/main" id="{2C3937B0-997B-4372-940D-E52A298021D0}"/>
              </a:ext>
            </a:extLst>
          </p:cNvPr>
          <p:cNvSpPr>
            <a:spLocks noGrp="1"/>
          </p:cNvSpPr>
          <p:nvPr>
            <p:ph type="title"/>
          </p:nvPr>
        </p:nvSpPr>
        <p:spPr>
          <a:xfrm>
            <a:off x="552450" y="2473040"/>
            <a:ext cx="5080000" cy="553998"/>
          </a:xfrm>
        </p:spPr>
        <p:txBody>
          <a:bodyPr lIns="0" tIns="0" rIns="0" bIns="0" anchor="t" anchorCtr="0">
            <a:spAutoFit/>
          </a:bodyPr>
          <a:lstStyle>
            <a:lvl1pPr marL="0" algn="l" defTabSz="914400" rtl="0" eaLnBrk="1" latinLnBrk="0" hangingPunct="1">
              <a:defRPr lang="en-US" sz="4000" b="0" kern="1200" dirty="0">
                <a:solidFill>
                  <a:schemeClr val="accent1"/>
                </a:solidFill>
                <a:latin typeface="+mn-lt"/>
                <a:ea typeface="+mn-ea"/>
                <a:cs typeface="Arial" panose="020B0604020202020204" pitchFamily="34" charset="0"/>
              </a:defRPr>
            </a:lvl1pPr>
          </a:lstStyle>
          <a:p>
            <a:r>
              <a:rPr lang="en-US"/>
              <a:t>Click to edit Master</a:t>
            </a:r>
          </a:p>
        </p:txBody>
      </p:sp>
      <p:grpSp>
        <p:nvGrpSpPr>
          <p:cNvPr id="9" name="Group 8">
            <a:extLst>
              <a:ext uri="{FF2B5EF4-FFF2-40B4-BE49-F238E27FC236}">
                <a16:creationId xmlns:a16="http://schemas.microsoft.com/office/drawing/2014/main" id="{0715C040-6465-4BCA-9B74-D0A3CFCC6595}"/>
              </a:ext>
            </a:extLst>
          </p:cNvPr>
          <p:cNvGrpSpPr/>
          <p:nvPr userDrawn="1"/>
        </p:nvGrpSpPr>
        <p:grpSpPr>
          <a:xfrm>
            <a:off x="628650" y="3818247"/>
            <a:ext cx="3319697" cy="1791985"/>
            <a:chOff x="628650" y="3472302"/>
            <a:chExt cx="3319697" cy="1791985"/>
          </a:xfrm>
        </p:grpSpPr>
        <p:sp>
          <p:nvSpPr>
            <p:cNvPr id="10" name="Rectangle: Rounded Corners 9">
              <a:extLst>
                <a:ext uri="{FF2B5EF4-FFF2-40B4-BE49-F238E27FC236}">
                  <a16:creationId xmlns:a16="http://schemas.microsoft.com/office/drawing/2014/main" id="{433977DC-58E0-473D-B10C-712535872997}"/>
                </a:ext>
              </a:extLst>
            </p:cNvPr>
            <p:cNvSpPr/>
            <p:nvPr/>
          </p:nvSpPr>
          <p:spPr>
            <a:xfrm>
              <a:off x="705816" y="4872983"/>
              <a:ext cx="2258529" cy="39130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Delighted Customers</a:t>
              </a:r>
            </a:p>
          </p:txBody>
        </p:sp>
        <p:sp>
          <p:nvSpPr>
            <p:cNvPr id="11" name="Rectangle: Rounded Corners 10">
              <a:extLst>
                <a:ext uri="{FF2B5EF4-FFF2-40B4-BE49-F238E27FC236}">
                  <a16:creationId xmlns:a16="http://schemas.microsoft.com/office/drawing/2014/main" id="{1654CB59-463F-4061-976E-4A601A0B68A6}"/>
                </a:ext>
              </a:extLst>
            </p:cNvPr>
            <p:cNvSpPr/>
            <p:nvPr/>
          </p:nvSpPr>
          <p:spPr>
            <a:xfrm>
              <a:off x="628650" y="3472302"/>
              <a:ext cx="2258529" cy="39130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a:solidFill>
                    <a:schemeClr val="bg1"/>
                  </a:solidFill>
                  <a:latin typeface="Lato" panose="020F0502020204030203" pitchFamily="34" charset="0"/>
                </a:rPr>
                <a:t>Innovative Services</a:t>
              </a:r>
            </a:p>
          </p:txBody>
        </p:sp>
        <p:sp>
          <p:nvSpPr>
            <p:cNvPr id="12" name="Oval 11">
              <a:extLst>
                <a:ext uri="{FF2B5EF4-FFF2-40B4-BE49-F238E27FC236}">
                  <a16:creationId xmlns:a16="http://schemas.microsoft.com/office/drawing/2014/main" id="{F4C53A0A-C402-4B0C-97D6-F088CA402393}"/>
                </a:ext>
              </a:extLst>
            </p:cNvPr>
            <p:cNvSpPr/>
            <p:nvPr/>
          </p:nvSpPr>
          <p:spPr>
            <a:xfrm>
              <a:off x="2964345" y="3513941"/>
              <a:ext cx="332170" cy="33217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grpSp>
          <p:nvGrpSpPr>
            <p:cNvPr id="13" name="Group 12">
              <a:extLst>
                <a:ext uri="{FF2B5EF4-FFF2-40B4-BE49-F238E27FC236}">
                  <a16:creationId xmlns:a16="http://schemas.microsoft.com/office/drawing/2014/main" id="{67A5EE86-0B40-4A88-9214-D2F49C7CBD27}"/>
                </a:ext>
              </a:extLst>
            </p:cNvPr>
            <p:cNvGrpSpPr/>
            <p:nvPr/>
          </p:nvGrpSpPr>
          <p:grpSpPr>
            <a:xfrm>
              <a:off x="1191675" y="4172643"/>
              <a:ext cx="2756672" cy="391304"/>
              <a:chOff x="1115475" y="4110459"/>
              <a:chExt cx="2756672" cy="391304"/>
            </a:xfrm>
          </p:grpSpPr>
          <p:sp>
            <p:nvSpPr>
              <p:cNvPr id="15" name="Rectangle: Rounded Corners 14">
                <a:extLst>
                  <a:ext uri="{FF2B5EF4-FFF2-40B4-BE49-F238E27FC236}">
                    <a16:creationId xmlns:a16="http://schemas.microsoft.com/office/drawing/2014/main" id="{46079FEC-6AC6-4632-AABD-59916DEBCBDF}"/>
                  </a:ext>
                </a:extLst>
              </p:cNvPr>
              <p:cNvSpPr/>
              <p:nvPr/>
            </p:nvSpPr>
            <p:spPr>
              <a:xfrm>
                <a:off x="1613618" y="4110459"/>
                <a:ext cx="2258529" cy="39130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Passionate Employees</a:t>
                </a:r>
              </a:p>
            </p:txBody>
          </p:sp>
          <p:sp>
            <p:nvSpPr>
              <p:cNvPr id="16" name="Oval 15">
                <a:extLst>
                  <a:ext uri="{FF2B5EF4-FFF2-40B4-BE49-F238E27FC236}">
                    <a16:creationId xmlns:a16="http://schemas.microsoft.com/office/drawing/2014/main" id="{ABADAB47-3577-412E-BDC3-D0997ED8CD28}"/>
                  </a:ext>
                </a:extLst>
              </p:cNvPr>
              <p:cNvSpPr/>
              <p:nvPr/>
            </p:nvSpPr>
            <p:spPr>
              <a:xfrm>
                <a:off x="1115475" y="4125658"/>
                <a:ext cx="367782" cy="367782"/>
              </a:xfrm>
              <a:prstGeom prst="ellipse">
                <a:avLst/>
              </a:prstGeom>
              <a:solidFill>
                <a:srgbClr val="FEB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grpSp>
        <p:sp>
          <p:nvSpPr>
            <p:cNvPr id="14" name="Oval 13">
              <a:extLst>
                <a:ext uri="{FF2B5EF4-FFF2-40B4-BE49-F238E27FC236}">
                  <a16:creationId xmlns:a16="http://schemas.microsoft.com/office/drawing/2014/main" id="{AF31C3A2-6F80-484C-BC63-B3496B048A63}"/>
                </a:ext>
              </a:extLst>
            </p:cNvPr>
            <p:cNvSpPr/>
            <p:nvPr/>
          </p:nvSpPr>
          <p:spPr>
            <a:xfrm>
              <a:off x="3057672" y="4884744"/>
              <a:ext cx="367782" cy="367782"/>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grpSp>
      <p:sp>
        <p:nvSpPr>
          <p:cNvPr id="17" name="Text Box 16">
            <a:extLst>
              <a:ext uri="{FF2B5EF4-FFF2-40B4-BE49-F238E27FC236}">
                <a16:creationId xmlns:a16="http://schemas.microsoft.com/office/drawing/2014/main" id="{ED912C31-787E-41A7-99D5-6F8D619446B1}"/>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a:solidFill>
                  <a:schemeClr val="tx1">
                    <a:lumMod val="50000"/>
                    <a:lumOff val="50000"/>
                  </a:schemeClr>
                </a:solidFill>
                <a:latin typeface="Lato" panose="020F0502020204030203" pitchFamily="34" charset="0"/>
                <a:ea typeface="+mn-ea"/>
                <a:cs typeface="+mn-cs"/>
              </a:rPr>
              <a:t>www.hexaware.com  | </a:t>
            </a:r>
            <a:r>
              <a:rPr lang="en-US" sz="800">
                <a:solidFill>
                  <a:schemeClr val="tx1">
                    <a:lumMod val="50000"/>
                    <a:lumOff val="50000"/>
                  </a:schemeClr>
                </a:solidFill>
                <a:latin typeface="Lato" panose="020F0502020204030203" pitchFamily="34" charset="0"/>
              </a:rPr>
              <a:t>© Hexaware Technologies. All rights reserved. </a:t>
            </a:r>
          </a:p>
        </p:txBody>
      </p:sp>
    </p:spTree>
    <p:extLst>
      <p:ext uri="{BB962C8B-B14F-4D97-AF65-F5344CB8AC3E}">
        <p14:creationId xmlns:p14="http://schemas.microsoft.com/office/powerpoint/2010/main" val="369292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456A-7528-874D-178A-35201A828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5F4ECF-B8EB-12EA-64B9-1DFD894ABC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69832-A793-EC8B-2AA1-8F043867EED6}"/>
              </a:ext>
            </a:extLst>
          </p:cNvPr>
          <p:cNvSpPr>
            <a:spLocks noGrp="1"/>
          </p:cNvSpPr>
          <p:nvPr>
            <p:ph type="dt" sz="half" idx="10"/>
          </p:nvPr>
        </p:nvSpPr>
        <p:spPr/>
        <p:txBody>
          <a:bodyPr/>
          <a:lstStyle/>
          <a:p>
            <a:fld id="{DA0DD71B-2FCD-42F1-88DD-BE647578037A}" type="datetimeFigureOut">
              <a:rPr lang="en-US" smtClean="0"/>
              <a:t>7/21/2024</a:t>
            </a:fld>
            <a:endParaRPr lang="en-US"/>
          </a:p>
        </p:txBody>
      </p:sp>
      <p:sp>
        <p:nvSpPr>
          <p:cNvPr id="5" name="Footer Placeholder 4">
            <a:extLst>
              <a:ext uri="{FF2B5EF4-FFF2-40B4-BE49-F238E27FC236}">
                <a16:creationId xmlns:a16="http://schemas.microsoft.com/office/drawing/2014/main" id="{4E669902-8515-8CFC-9C17-FEB9A0954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B90AC-3B87-4E7B-1A8F-6C92EABDC0D8}"/>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7980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5544-77E0-2135-8F08-FC51B4C48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8141CF-84E6-04CB-0824-357DCD438F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1B649B-7EBB-301C-5226-58D9AB90028B}"/>
              </a:ext>
            </a:extLst>
          </p:cNvPr>
          <p:cNvSpPr>
            <a:spLocks noGrp="1"/>
          </p:cNvSpPr>
          <p:nvPr>
            <p:ph type="dt" sz="half" idx="10"/>
          </p:nvPr>
        </p:nvSpPr>
        <p:spPr/>
        <p:txBody>
          <a:bodyPr/>
          <a:lstStyle/>
          <a:p>
            <a:fld id="{DA0DD71B-2FCD-42F1-88DD-BE647578037A}" type="datetimeFigureOut">
              <a:rPr lang="en-US" smtClean="0"/>
              <a:t>7/21/2024</a:t>
            </a:fld>
            <a:endParaRPr lang="en-US"/>
          </a:p>
        </p:txBody>
      </p:sp>
      <p:sp>
        <p:nvSpPr>
          <p:cNvPr id="5" name="Footer Placeholder 4">
            <a:extLst>
              <a:ext uri="{FF2B5EF4-FFF2-40B4-BE49-F238E27FC236}">
                <a16:creationId xmlns:a16="http://schemas.microsoft.com/office/drawing/2014/main" id="{CA7AEBE5-8BDD-FA28-F0F9-08A06765B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669F6-A37B-6F84-AC00-EECB1EFAC250}"/>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426932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40D1-C461-BE6F-C730-38B684DDB5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8D0B2-08B8-A95E-8AD1-1D381F6AB0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AF9AD2-8605-BF33-8E3F-E7D845B935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6D9D20-F12F-481E-93F8-6F6E9F85186A}"/>
              </a:ext>
            </a:extLst>
          </p:cNvPr>
          <p:cNvSpPr>
            <a:spLocks noGrp="1"/>
          </p:cNvSpPr>
          <p:nvPr>
            <p:ph type="dt" sz="half" idx="10"/>
          </p:nvPr>
        </p:nvSpPr>
        <p:spPr/>
        <p:txBody>
          <a:bodyPr/>
          <a:lstStyle/>
          <a:p>
            <a:fld id="{DA0DD71B-2FCD-42F1-88DD-BE647578037A}" type="datetimeFigureOut">
              <a:rPr lang="en-US" smtClean="0"/>
              <a:t>7/21/2024</a:t>
            </a:fld>
            <a:endParaRPr lang="en-US"/>
          </a:p>
        </p:txBody>
      </p:sp>
      <p:sp>
        <p:nvSpPr>
          <p:cNvPr id="6" name="Footer Placeholder 5">
            <a:extLst>
              <a:ext uri="{FF2B5EF4-FFF2-40B4-BE49-F238E27FC236}">
                <a16:creationId xmlns:a16="http://schemas.microsoft.com/office/drawing/2014/main" id="{51583A2C-D5CC-1B4F-4868-92655792A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B7167-8589-F255-7F5A-4DC0C0BD613F}"/>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148564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71F5-7F81-1DC1-6BA8-0743647111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535D94-2A8F-F4EB-AD5A-180AE392C0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ABB464-3F34-994A-8F70-1E30B5CA8B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5D4733-18B9-D300-6A29-B1D5A2A34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AA09EA-2354-2166-B125-9B60414442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A48A64-96CD-11EE-C1CB-3744419366B4}"/>
              </a:ext>
            </a:extLst>
          </p:cNvPr>
          <p:cNvSpPr>
            <a:spLocks noGrp="1"/>
          </p:cNvSpPr>
          <p:nvPr>
            <p:ph type="dt" sz="half" idx="10"/>
          </p:nvPr>
        </p:nvSpPr>
        <p:spPr/>
        <p:txBody>
          <a:bodyPr/>
          <a:lstStyle/>
          <a:p>
            <a:fld id="{DA0DD71B-2FCD-42F1-88DD-BE647578037A}" type="datetimeFigureOut">
              <a:rPr lang="en-US" smtClean="0"/>
              <a:t>7/21/2024</a:t>
            </a:fld>
            <a:endParaRPr lang="en-US"/>
          </a:p>
        </p:txBody>
      </p:sp>
      <p:sp>
        <p:nvSpPr>
          <p:cNvPr id="8" name="Footer Placeholder 7">
            <a:extLst>
              <a:ext uri="{FF2B5EF4-FFF2-40B4-BE49-F238E27FC236}">
                <a16:creationId xmlns:a16="http://schemas.microsoft.com/office/drawing/2014/main" id="{22EE125E-D28C-CA36-56F4-E666E2D2A0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9FF890-735C-AAA5-EF69-1602306E50DF}"/>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171380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946A-1309-C984-7305-9DD0C52D8C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B22931-C581-F82A-1DA4-4A3AEA8EF83A}"/>
              </a:ext>
            </a:extLst>
          </p:cNvPr>
          <p:cNvSpPr>
            <a:spLocks noGrp="1"/>
          </p:cNvSpPr>
          <p:nvPr>
            <p:ph type="dt" sz="half" idx="10"/>
          </p:nvPr>
        </p:nvSpPr>
        <p:spPr/>
        <p:txBody>
          <a:bodyPr/>
          <a:lstStyle/>
          <a:p>
            <a:fld id="{DA0DD71B-2FCD-42F1-88DD-BE647578037A}" type="datetimeFigureOut">
              <a:rPr lang="en-US" smtClean="0"/>
              <a:t>7/21/2024</a:t>
            </a:fld>
            <a:endParaRPr lang="en-US"/>
          </a:p>
        </p:txBody>
      </p:sp>
      <p:sp>
        <p:nvSpPr>
          <p:cNvPr id="4" name="Footer Placeholder 3">
            <a:extLst>
              <a:ext uri="{FF2B5EF4-FFF2-40B4-BE49-F238E27FC236}">
                <a16:creationId xmlns:a16="http://schemas.microsoft.com/office/drawing/2014/main" id="{ED084C3F-44AB-0162-7039-9864CA188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964897-62A8-EB44-E3E4-C30F38133246}"/>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382097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7D10A-36A7-CD67-B04E-5707AA8AE122}"/>
              </a:ext>
            </a:extLst>
          </p:cNvPr>
          <p:cNvSpPr>
            <a:spLocks noGrp="1"/>
          </p:cNvSpPr>
          <p:nvPr>
            <p:ph type="dt" sz="half" idx="10"/>
          </p:nvPr>
        </p:nvSpPr>
        <p:spPr/>
        <p:txBody>
          <a:bodyPr/>
          <a:lstStyle/>
          <a:p>
            <a:fld id="{DA0DD71B-2FCD-42F1-88DD-BE647578037A}" type="datetimeFigureOut">
              <a:rPr lang="en-US" smtClean="0"/>
              <a:t>7/21/2024</a:t>
            </a:fld>
            <a:endParaRPr lang="en-US"/>
          </a:p>
        </p:txBody>
      </p:sp>
      <p:sp>
        <p:nvSpPr>
          <p:cNvPr id="3" name="Footer Placeholder 2">
            <a:extLst>
              <a:ext uri="{FF2B5EF4-FFF2-40B4-BE49-F238E27FC236}">
                <a16:creationId xmlns:a16="http://schemas.microsoft.com/office/drawing/2014/main" id="{DFFA3272-E2D2-9258-8389-B53ED62D75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0195-2442-2B1E-B020-F7CD010840DD}"/>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349497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01CF-AEC1-FAD1-A570-1EA56F647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9B824C-F3F6-3A0B-EC1F-4D8C7C0BC5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7CAC13-077D-5E8E-B082-3C9316D4C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6B7D0-588E-BB81-C36F-E56229BFEC3D}"/>
              </a:ext>
            </a:extLst>
          </p:cNvPr>
          <p:cNvSpPr>
            <a:spLocks noGrp="1"/>
          </p:cNvSpPr>
          <p:nvPr>
            <p:ph type="dt" sz="half" idx="10"/>
          </p:nvPr>
        </p:nvSpPr>
        <p:spPr/>
        <p:txBody>
          <a:bodyPr/>
          <a:lstStyle/>
          <a:p>
            <a:fld id="{DA0DD71B-2FCD-42F1-88DD-BE647578037A}" type="datetimeFigureOut">
              <a:rPr lang="en-US" smtClean="0"/>
              <a:t>7/21/2024</a:t>
            </a:fld>
            <a:endParaRPr lang="en-US"/>
          </a:p>
        </p:txBody>
      </p:sp>
      <p:sp>
        <p:nvSpPr>
          <p:cNvPr id="6" name="Footer Placeholder 5">
            <a:extLst>
              <a:ext uri="{FF2B5EF4-FFF2-40B4-BE49-F238E27FC236}">
                <a16:creationId xmlns:a16="http://schemas.microsoft.com/office/drawing/2014/main" id="{32329A67-14E1-0AA8-3FAF-EA6F1DCFD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59A99-F0EE-0BC6-8F8D-5B355F6BAA37}"/>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38738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842B-4ACF-BEF2-50A1-6AD23620F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976C54-AC97-BB4D-0049-6D4942493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857C82-091C-C6B8-46A2-019ABAE77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49108-77B4-C2A3-1C94-529500970F52}"/>
              </a:ext>
            </a:extLst>
          </p:cNvPr>
          <p:cNvSpPr>
            <a:spLocks noGrp="1"/>
          </p:cNvSpPr>
          <p:nvPr>
            <p:ph type="dt" sz="half" idx="10"/>
          </p:nvPr>
        </p:nvSpPr>
        <p:spPr/>
        <p:txBody>
          <a:bodyPr/>
          <a:lstStyle/>
          <a:p>
            <a:fld id="{DA0DD71B-2FCD-42F1-88DD-BE647578037A}" type="datetimeFigureOut">
              <a:rPr lang="en-US" smtClean="0"/>
              <a:t>7/21/2024</a:t>
            </a:fld>
            <a:endParaRPr lang="en-US"/>
          </a:p>
        </p:txBody>
      </p:sp>
      <p:sp>
        <p:nvSpPr>
          <p:cNvPr id="6" name="Footer Placeholder 5">
            <a:extLst>
              <a:ext uri="{FF2B5EF4-FFF2-40B4-BE49-F238E27FC236}">
                <a16:creationId xmlns:a16="http://schemas.microsoft.com/office/drawing/2014/main" id="{38C54B4C-770A-AEF2-18DA-5CECF6F81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A1B950-66C0-D0EC-A5E4-A79AC0FDD009}"/>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422396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26F79D-C8FE-104D-EB14-FD56B45E1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030EFE-4AA5-6E06-8747-FD326BDB1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139AF-1C9A-CE9C-ADEB-47CEF0308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D71B-2FCD-42F1-88DD-BE647578037A}" type="datetimeFigureOut">
              <a:rPr lang="en-US" smtClean="0"/>
              <a:t>7/21/2024</a:t>
            </a:fld>
            <a:endParaRPr lang="en-US"/>
          </a:p>
        </p:txBody>
      </p:sp>
      <p:sp>
        <p:nvSpPr>
          <p:cNvPr id="5" name="Footer Placeholder 4">
            <a:extLst>
              <a:ext uri="{FF2B5EF4-FFF2-40B4-BE49-F238E27FC236}">
                <a16:creationId xmlns:a16="http://schemas.microsoft.com/office/drawing/2014/main" id="{91405E7E-1EBE-2EC3-717B-151E41263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8AFCA3-2B86-D545-A7CF-F29FFB620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33DBA-9CC5-4699-B6C0-6D6AAB3393C4}" type="slidenum">
              <a:rPr lang="en-US" smtClean="0"/>
              <a:t>‹#›</a:t>
            </a:fld>
            <a:endParaRPr lang="en-US"/>
          </a:p>
        </p:txBody>
      </p:sp>
    </p:spTree>
    <p:extLst>
      <p:ext uri="{BB962C8B-B14F-4D97-AF65-F5344CB8AC3E}">
        <p14:creationId xmlns:p14="http://schemas.microsoft.com/office/powerpoint/2010/main" val="41341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D4E14C-D073-F185-7EF3-F35D5703CD71}"/>
              </a:ext>
            </a:extLst>
          </p:cNvPr>
          <p:cNvSpPr txBox="1"/>
          <p:nvPr/>
        </p:nvSpPr>
        <p:spPr>
          <a:xfrm>
            <a:off x="7338549" y="3919259"/>
            <a:ext cx="5486400" cy="1261884"/>
          </a:xfrm>
          <a:prstGeom prst="rect">
            <a:avLst/>
          </a:prstGeom>
          <a:noFill/>
        </p:spPr>
        <p:txBody>
          <a:bodyPr wrap="square">
            <a:spAutoFit/>
          </a:bodyPr>
          <a:lstStyle/>
          <a:p>
            <a:pPr algn="ctr"/>
            <a:r>
              <a:rPr lang="en-US" sz="4400">
                <a:ln w="0"/>
                <a:effectLst>
                  <a:outerShdw blurRad="38100" dist="19050" dir="2700000" algn="tl" rotWithShape="0">
                    <a:schemeClr val="dk1">
                      <a:alpha val="40000"/>
                    </a:schemeClr>
                  </a:outerShdw>
                </a:effectLst>
              </a:rPr>
              <a:t>Hexaware-GenAI</a:t>
            </a:r>
          </a:p>
          <a:p>
            <a:pPr algn="ctr"/>
            <a:r>
              <a:rPr lang="en-US" sz="1600" b="1" i="1">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Unlocking Innovation-</a:t>
            </a:r>
          </a:p>
          <a:p>
            <a:pPr algn="ctr"/>
            <a:r>
              <a:rPr lang="en-US" sz="1600" b="1" i="1">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Your Path to AI-Driven Excellence</a:t>
            </a:r>
            <a:endParaRPr lang="en-US" sz="1600"/>
          </a:p>
        </p:txBody>
      </p:sp>
      <p:sp>
        <p:nvSpPr>
          <p:cNvPr id="9" name="Oval 8">
            <a:extLst>
              <a:ext uri="{FF2B5EF4-FFF2-40B4-BE49-F238E27FC236}">
                <a16:creationId xmlns:a16="http://schemas.microsoft.com/office/drawing/2014/main" id="{43B7A9E3-440C-A359-F68D-687591B660C1}"/>
              </a:ext>
            </a:extLst>
          </p:cNvPr>
          <p:cNvSpPr/>
          <p:nvPr/>
        </p:nvSpPr>
        <p:spPr>
          <a:xfrm>
            <a:off x="7736114" y="2848428"/>
            <a:ext cx="580572" cy="580572"/>
          </a:xfrm>
          <a:prstGeom prst="ellipse">
            <a:avLst/>
          </a:prstGeom>
          <a:solidFill>
            <a:srgbClr val="EB2A2E"/>
          </a:solidFill>
          <a:ln>
            <a:solidFill>
              <a:srgbClr val="EB2A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890190D-9E8D-EC1F-91C1-8F2A026F0925}"/>
              </a:ext>
            </a:extLst>
          </p:cNvPr>
          <p:cNvSpPr/>
          <p:nvPr/>
        </p:nvSpPr>
        <p:spPr>
          <a:xfrm>
            <a:off x="1690914" y="6286808"/>
            <a:ext cx="580572" cy="580572"/>
          </a:xfrm>
          <a:prstGeom prst="ellipse">
            <a:avLst/>
          </a:prstGeom>
          <a:solidFill>
            <a:srgbClr val="FFB81A"/>
          </a:solidFill>
          <a:ln>
            <a:solidFill>
              <a:srgbClr val="FFB8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F1AFC78-D44F-1849-B8F5-F2CF6C063EC1}"/>
              </a:ext>
            </a:extLst>
          </p:cNvPr>
          <p:cNvSpPr/>
          <p:nvPr/>
        </p:nvSpPr>
        <p:spPr>
          <a:xfrm>
            <a:off x="8415130" y="1828800"/>
            <a:ext cx="3326296" cy="19083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descr="A blue letters on a black background&#10;&#10;Description automatically generated">
            <a:extLst>
              <a:ext uri="{FF2B5EF4-FFF2-40B4-BE49-F238E27FC236}">
                <a16:creationId xmlns:a16="http://schemas.microsoft.com/office/drawing/2014/main" id="{06B74527-6071-EF9F-5036-A04E0ED82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6056" y="2660596"/>
            <a:ext cx="2829596" cy="375664"/>
          </a:xfrm>
          <a:prstGeom prst="rect">
            <a:avLst/>
          </a:prstGeom>
        </p:spPr>
      </p:pic>
    </p:spTree>
    <p:extLst>
      <p:ext uri="{BB962C8B-B14F-4D97-AF65-F5344CB8AC3E}">
        <p14:creationId xmlns:p14="http://schemas.microsoft.com/office/powerpoint/2010/main" val="292969890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letters on a black background&#10;&#10;Description automatically generated">
            <a:extLst>
              <a:ext uri="{FF2B5EF4-FFF2-40B4-BE49-F238E27FC236}">
                <a16:creationId xmlns:a16="http://schemas.microsoft.com/office/drawing/2014/main" id="{636781A5-49D5-CBF0-04CC-5C555C5C7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sp>
        <p:nvSpPr>
          <p:cNvPr id="7" name="Title 1">
            <a:extLst>
              <a:ext uri="{FF2B5EF4-FFF2-40B4-BE49-F238E27FC236}">
                <a16:creationId xmlns:a16="http://schemas.microsoft.com/office/drawing/2014/main" id="{42CE0544-1124-9B7C-B607-889B38D06748}"/>
              </a:ext>
            </a:extLst>
          </p:cNvPr>
          <p:cNvSpPr txBox="1">
            <a:spLocks/>
          </p:cNvSpPr>
          <p:nvPr/>
        </p:nvSpPr>
        <p:spPr>
          <a:xfrm>
            <a:off x="3262548" y="288150"/>
            <a:ext cx="4865299" cy="495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a:t>Test Cases</a:t>
            </a:r>
            <a:endParaRPr lang="en-US" b="1"/>
          </a:p>
        </p:txBody>
      </p:sp>
      <p:graphicFrame>
        <p:nvGraphicFramePr>
          <p:cNvPr id="3" name="Table 2">
            <a:extLst>
              <a:ext uri="{FF2B5EF4-FFF2-40B4-BE49-F238E27FC236}">
                <a16:creationId xmlns:a16="http://schemas.microsoft.com/office/drawing/2014/main" id="{56FF8F35-8B91-5276-AE98-12FCB8044BD1}"/>
              </a:ext>
            </a:extLst>
          </p:cNvPr>
          <p:cNvGraphicFramePr>
            <a:graphicFrameLocks noGrp="1"/>
          </p:cNvGraphicFramePr>
          <p:nvPr>
            <p:extLst>
              <p:ext uri="{D42A27DB-BD31-4B8C-83A1-F6EECF244321}">
                <p14:modId xmlns:p14="http://schemas.microsoft.com/office/powerpoint/2010/main" val="3501955250"/>
              </p:ext>
            </p:extLst>
          </p:nvPr>
        </p:nvGraphicFramePr>
        <p:xfrm>
          <a:off x="503207" y="3795622"/>
          <a:ext cx="10725603" cy="2661920"/>
        </p:xfrm>
        <a:graphic>
          <a:graphicData uri="http://schemas.openxmlformats.org/drawingml/2006/table">
            <a:tbl>
              <a:tblPr firstRow="1" bandRow="1">
                <a:tableStyleId>{2D5ABB26-0587-4C30-8999-92F81FD0307C}</a:tableStyleId>
              </a:tblPr>
              <a:tblGrid>
                <a:gridCol w="2718954">
                  <a:extLst>
                    <a:ext uri="{9D8B030D-6E8A-4147-A177-3AD203B41FA5}">
                      <a16:colId xmlns:a16="http://schemas.microsoft.com/office/drawing/2014/main" val="3950233910"/>
                    </a:ext>
                  </a:extLst>
                </a:gridCol>
                <a:gridCol w="8006649">
                  <a:extLst>
                    <a:ext uri="{9D8B030D-6E8A-4147-A177-3AD203B41FA5}">
                      <a16:colId xmlns:a16="http://schemas.microsoft.com/office/drawing/2014/main" val="2268697468"/>
                    </a:ext>
                  </a:extLst>
                </a:gridCol>
              </a:tblGrid>
              <a:tr h="370840">
                <a:tc>
                  <a:txBody>
                    <a:bodyPr/>
                    <a:lstStyle/>
                    <a:p>
                      <a:pPr lvl="0">
                        <a:buNone/>
                      </a:pPr>
                      <a:r>
                        <a:rPr lang="en-US" b="1"/>
                        <a:t>Test Case Name:</a:t>
                      </a:r>
                    </a:p>
                  </a:txBody>
                  <a:tcPr/>
                </a:tc>
                <a:tc>
                  <a:txBody>
                    <a:bodyPr/>
                    <a:lstStyle/>
                    <a:p>
                      <a:r>
                        <a:rPr lang="en-US"/>
                        <a:t>Group and Count</a:t>
                      </a:r>
                    </a:p>
                  </a:txBody>
                  <a:tcPr/>
                </a:tc>
                <a:extLst>
                  <a:ext uri="{0D108BD9-81ED-4DB2-BD59-A6C34878D82A}">
                    <a16:rowId xmlns:a16="http://schemas.microsoft.com/office/drawing/2014/main" val="640967790"/>
                  </a:ext>
                </a:extLst>
              </a:tr>
              <a:tr h="370840">
                <a:tc>
                  <a:txBody>
                    <a:bodyPr/>
                    <a:lstStyle/>
                    <a:p>
                      <a:pPr lvl="0">
                        <a:buNone/>
                      </a:pPr>
                      <a:r>
                        <a:rPr lang="en-US" b="1"/>
                        <a:t>Description:</a:t>
                      </a:r>
                    </a:p>
                  </a:txBody>
                  <a:tcPr/>
                </a:tc>
                <a:tc>
                  <a:txBody>
                    <a:bodyPr/>
                    <a:lstStyle/>
                    <a:p>
                      <a:pPr lvl="0">
                        <a:buNone/>
                      </a:pPr>
                      <a:r>
                        <a:rPr lang="en-US" sz="1800" u="none" strike="noStrike" noProof="0">
                          <a:solidFill>
                            <a:srgbClr val="000000"/>
                          </a:solidFill>
                        </a:rPr>
                        <a:t>This test case checks if the system can generate query to group data and perform a count operation</a:t>
                      </a:r>
                      <a:endParaRPr lang="en-US"/>
                    </a:p>
                  </a:txBody>
                  <a:tcPr/>
                </a:tc>
                <a:extLst>
                  <a:ext uri="{0D108BD9-81ED-4DB2-BD59-A6C34878D82A}">
                    <a16:rowId xmlns:a16="http://schemas.microsoft.com/office/drawing/2014/main" val="4279376401"/>
                  </a:ext>
                </a:extLst>
              </a:tr>
              <a:tr h="370840">
                <a:tc>
                  <a:txBody>
                    <a:bodyPr/>
                    <a:lstStyle/>
                    <a:p>
                      <a:pPr lvl="0">
                        <a:buNone/>
                      </a:pPr>
                      <a:r>
                        <a:rPr lang="en-US" b="1"/>
                        <a:t>User Input:</a:t>
                      </a:r>
                    </a:p>
                  </a:txBody>
                  <a:tcPr/>
                </a:tc>
                <a:tc>
                  <a:txBody>
                    <a:bodyPr/>
                    <a:lstStyle/>
                    <a:p>
                      <a:pPr lvl="0">
                        <a:buNone/>
                      </a:pPr>
                      <a:r>
                        <a:rPr lang="en-US"/>
                        <a:t>"How many orders were placed in each quarter of 2023?'</a:t>
                      </a:r>
                    </a:p>
                  </a:txBody>
                  <a:tcPr/>
                </a:tc>
                <a:extLst>
                  <a:ext uri="{0D108BD9-81ED-4DB2-BD59-A6C34878D82A}">
                    <a16:rowId xmlns:a16="http://schemas.microsoft.com/office/drawing/2014/main" val="2132677540"/>
                  </a:ext>
                </a:extLst>
              </a:tr>
              <a:tr h="370840">
                <a:tc>
                  <a:txBody>
                    <a:bodyPr/>
                    <a:lstStyle/>
                    <a:p>
                      <a:pPr lvl="0">
                        <a:buNone/>
                      </a:pPr>
                      <a:r>
                        <a:rPr lang="en-US" b="1"/>
                        <a:t>Expected SQL:</a:t>
                      </a:r>
                    </a:p>
                  </a:txBody>
                  <a:tcPr/>
                </a:tc>
                <a:tc>
                  <a:txBody>
                    <a:bodyPr/>
                    <a:lstStyle/>
                    <a:p>
                      <a:pPr lvl="0">
                        <a:buNone/>
                      </a:pPr>
                      <a:r>
                        <a:rPr lang="en-US"/>
                        <a:t>SELECT EXTRACT(QUARTER FROM </a:t>
                      </a:r>
                      <a:r>
                        <a:rPr lang="en-US" err="1"/>
                        <a:t>OrderDate</a:t>
                      </a:r>
                      <a:r>
                        <a:rPr lang="en-US"/>
                        <a:t>) AS </a:t>
                      </a:r>
                      <a:r>
                        <a:rPr lang="en-US" err="1"/>
                        <a:t>Quarter,COUNT</a:t>
                      </a:r>
                      <a:r>
                        <a:rPr lang="en-US"/>
                        <a:t>(*)AS </a:t>
                      </a:r>
                      <a:r>
                        <a:rPr lang="en-US" err="1"/>
                        <a:t>OrderCount</a:t>
                      </a:r>
                      <a:r>
                        <a:rPr lang="en-US"/>
                        <a:t> FROM Orders WHERE YEAR(</a:t>
                      </a:r>
                      <a:r>
                        <a:rPr lang="en-US" err="1"/>
                        <a:t>OrderDate</a:t>
                      </a:r>
                      <a:r>
                        <a:rPr lang="en-US"/>
                        <a:t>)=2023 GROUP BY Quarter</a:t>
                      </a:r>
                    </a:p>
                  </a:txBody>
                  <a:tcPr/>
                </a:tc>
                <a:extLst>
                  <a:ext uri="{0D108BD9-81ED-4DB2-BD59-A6C34878D82A}">
                    <a16:rowId xmlns:a16="http://schemas.microsoft.com/office/drawing/2014/main" val="1713277492"/>
                  </a:ext>
                </a:extLst>
              </a:tr>
              <a:tr h="370840">
                <a:tc>
                  <a:txBody>
                    <a:bodyPr/>
                    <a:lstStyle/>
                    <a:p>
                      <a:pPr lvl="0">
                        <a:buNone/>
                      </a:pPr>
                      <a:r>
                        <a:rPr lang="en-US" b="1"/>
                        <a:t>Expected Output:</a:t>
                      </a:r>
                    </a:p>
                  </a:txBody>
                  <a:tcPr/>
                </a:tc>
                <a:tc>
                  <a:txBody>
                    <a:bodyPr/>
                    <a:lstStyle/>
                    <a:p>
                      <a:pPr lvl="0">
                        <a:buNone/>
                      </a:pPr>
                      <a:r>
                        <a:rPr lang="en-US"/>
                        <a:t>A table showing the quarter and the number of orders placed in the quarter for 2023</a:t>
                      </a:r>
                    </a:p>
                  </a:txBody>
                  <a:tcPr/>
                </a:tc>
                <a:extLst>
                  <a:ext uri="{0D108BD9-81ED-4DB2-BD59-A6C34878D82A}">
                    <a16:rowId xmlns:a16="http://schemas.microsoft.com/office/drawing/2014/main" val="1154793271"/>
                  </a:ext>
                </a:extLst>
              </a:tr>
            </a:tbl>
          </a:graphicData>
        </a:graphic>
      </p:graphicFrame>
      <p:graphicFrame>
        <p:nvGraphicFramePr>
          <p:cNvPr id="6" name="Table 5">
            <a:extLst>
              <a:ext uri="{FF2B5EF4-FFF2-40B4-BE49-F238E27FC236}">
                <a16:creationId xmlns:a16="http://schemas.microsoft.com/office/drawing/2014/main" id="{771D5DB5-7D5D-6C31-610E-B55B18FBBA0B}"/>
              </a:ext>
            </a:extLst>
          </p:cNvPr>
          <p:cNvGraphicFramePr>
            <a:graphicFrameLocks noGrp="1"/>
          </p:cNvGraphicFramePr>
          <p:nvPr>
            <p:extLst>
              <p:ext uri="{D42A27DB-BD31-4B8C-83A1-F6EECF244321}">
                <p14:modId xmlns:p14="http://schemas.microsoft.com/office/powerpoint/2010/main" val="1957253563"/>
              </p:ext>
            </p:extLst>
          </p:nvPr>
        </p:nvGraphicFramePr>
        <p:xfrm>
          <a:off x="488830" y="1150188"/>
          <a:ext cx="10704966" cy="2123440"/>
        </p:xfrm>
        <a:graphic>
          <a:graphicData uri="http://schemas.openxmlformats.org/drawingml/2006/table">
            <a:tbl>
              <a:tblPr firstRow="1" bandRow="1">
                <a:tableStyleId>{2D5ABB26-0587-4C30-8999-92F81FD0307C}</a:tableStyleId>
              </a:tblPr>
              <a:tblGrid>
                <a:gridCol w="2649681">
                  <a:extLst>
                    <a:ext uri="{9D8B030D-6E8A-4147-A177-3AD203B41FA5}">
                      <a16:colId xmlns:a16="http://schemas.microsoft.com/office/drawing/2014/main" val="3950233910"/>
                    </a:ext>
                  </a:extLst>
                </a:gridCol>
                <a:gridCol w="8055285">
                  <a:extLst>
                    <a:ext uri="{9D8B030D-6E8A-4147-A177-3AD203B41FA5}">
                      <a16:colId xmlns:a16="http://schemas.microsoft.com/office/drawing/2014/main" val="2268697468"/>
                    </a:ext>
                  </a:extLst>
                </a:gridCol>
              </a:tblGrid>
              <a:tr h="370840">
                <a:tc>
                  <a:txBody>
                    <a:bodyPr/>
                    <a:lstStyle/>
                    <a:p>
                      <a:pPr lvl="0">
                        <a:buNone/>
                      </a:pPr>
                      <a:r>
                        <a:rPr lang="en-US" b="1" dirty="0"/>
                        <a:t>Test Case Name:</a:t>
                      </a:r>
                    </a:p>
                  </a:txBody>
                  <a:tcPr/>
                </a:tc>
                <a:tc>
                  <a:txBody>
                    <a:bodyPr/>
                    <a:lstStyle/>
                    <a:p>
                      <a:r>
                        <a:rPr lang="en-US"/>
                        <a:t>Calculate Average</a:t>
                      </a:r>
                    </a:p>
                  </a:txBody>
                  <a:tcPr/>
                </a:tc>
                <a:extLst>
                  <a:ext uri="{0D108BD9-81ED-4DB2-BD59-A6C34878D82A}">
                    <a16:rowId xmlns:a16="http://schemas.microsoft.com/office/drawing/2014/main" val="640967790"/>
                  </a:ext>
                </a:extLst>
              </a:tr>
              <a:tr h="370840">
                <a:tc>
                  <a:txBody>
                    <a:bodyPr/>
                    <a:lstStyle/>
                    <a:p>
                      <a:pPr lvl="0">
                        <a:buNone/>
                      </a:pPr>
                      <a:r>
                        <a:rPr lang="en-US" b="1" dirty="0"/>
                        <a:t>Description:</a:t>
                      </a:r>
                    </a:p>
                  </a:txBody>
                  <a:tcPr/>
                </a:tc>
                <a:tc>
                  <a:txBody>
                    <a:bodyPr/>
                    <a:lstStyle/>
                    <a:p>
                      <a:pPr lvl="0">
                        <a:buNone/>
                      </a:pPr>
                      <a:r>
                        <a:rPr lang="en-US" sz="1800" u="none" strike="noStrike" noProof="0">
                          <a:solidFill>
                            <a:srgbClr val="000000"/>
                          </a:solidFill>
                        </a:rPr>
                        <a:t>This test case checks if the system can generate query to calculate the average value of a column.</a:t>
                      </a:r>
                      <a:endParaRPr lang="en-US"/>
                    </a:p>
                  </a:txBody>
                  <a:tcPr/>
                </a:tc>
                <a:extLst>
                  <a:ext uri="{0D108BD9-81ED-4DB2-BD59-A6C34878D82A}">
                    <a16:rowId xmlns:a16="http://schemas.microsoft.com/office/drawing/2014/main" val="4279376401"/>
                  </a:ext>
                </a:extLst>
              </a:tr>
              <a:tr h="370840">
                <a:tc>
                  <a:txBody>
                    <a:bodyPr/>
                    <a:lstStyle/>
                    <a:p>
                      <a:pPr lvl="0">
                        <a:buNone/>
                      </a:pPr>
                      <a:r>
                        <a:rPr lang="en-US" b="1" dirty="0"/>
                        <a:t>User Input:</a:t>
                      </a:r>
                    </a:p>
                  </a:txBody>
                  <a:tcPr/>
                </a:tc>
                <a:tc>
                  <a:txBody>
                    <a:bodyPr/>
                    <a:lstStyle/>
                    <a:p>
                      <a:r>
                        <a:rPr lang="en-US"/>
                        <a:t>"What is the average price of all products?"</a:t>
                      </a:r>
                    </a:p>
                  </a:txBody>
                  <a:tcPr/>
                </a:tc>
                <a:extLst>
                  <a:ext uri="{0D108BD9-81ED-4DB2-BD59-A6C34878D82A}">
                    <a16:rowId xmlns:a16="http://schemas.microsoft.com/office/drawing/2014/main" val="2132677540"/>
                  </a:ext>
                </a:extLst>
              </a:tr>
              <a:tr h="370840">
                <a:tc>
                  <a:txBody>
                    <a:bodyPr/>
                    <a:lstStyle/>
                    <a:p>
                      <a:pPr lvl="0">
                        <a:buNone/>
                      </a:pPr>
                      <a:r>
                        <a:rPr lang="en-US" b="1" dirty="0"/>
                        <a:t>Expected SQL:</a:t>
                      </a:r>
                    </a:p>
                  </a:txBody>
                  <a:tcPr/>
                </a:tc>
                <a:tc>
                  <a:txBody>
                    <a:bodyPr/>
                    <a:lstStyle/>
                    <a:p>
                      <a:r>
                        <a:rPr lang="en-US"/>
                        <a:t>SELECT AVG(Price) AS </a:t>
                      </a:r>
                      <a:r>
                        <a:rPr lang="en-US" err="1"/>
                        <a:t>AveragePrice</a:t>
                      </a:r>
                      <a:r>
                        <a:rPr lang="en-US"/>
                        <a:t> FROM Products</a:t>
                      </a:r>
                    </a:p>
                  </a:txBody>
                  <a:tcPr/>
                </a:tc>
                <a:extLst>
                  <a:ext uri="{0D108BD9-81ED-4DB2-BD59-A6C34878D82A}">
                    <a16:rowId xmlns:a16="http://schemas.microsoft.com/office/drawing/2014/main" val="1713277492"/>
                  </a:ext>
                </a:extLst>
              </a:tr>
              <a:tr h="370840">
                <a:tc>
                  <a:txBody>
                    <a:bodyPr/>
                    <a:lstStyle/>
                    <a:p>
                      <a:pPr lvl="0">
                        <a:buNone/>
                      </a:pPr>
                      <a:r>
                        <a:rPr lang="en-US" b="1" dirty="0"/>
                        <a:t>Expected Output:</a:t>
                      </a:r>
                    </a:p>
                  </a:txBody>
                  <a:tcPr/>
                </a:tc>
                <a:tc>
                  <a:txBody>
                    <a:bodyPr/>
                    <a:lstStyle/>
                    <a:p>
                      <a:r>
                        <a:rPr lang="en-US"/>
                        <a:t>The average price of all products</a:t>
                      </a:r>
                    </a:p>
                  </a:txBody>
                  <a:tcPr/>
                </a:tc>
                <a:extLst>
                  <a:ext uri="{0D108BD9-81ED-4DB2-BD59-A6C34878D82A}">
                    <a16:rowId xmlns:a16="http://schemas.microsoft.com/office/drawing/2014/main" val="1154793271"/>
                  </a:ext>
                </a:extLst>
              </a:tr>
            </a:tbl>
          </a:graphicData>
        </a:graphic>
      </p:graphicFrame>
      <p:sp>
        <p:nvSpPr>
          <p:cNvPr id="8" name="TextBox 7">
            <a:extLst>
              <a:ext uri="{FF2B5EF4-FFF2-40B4-BE49-F238E27FC236}">
                <a16:creationId xmlns:a16="http://schemas.microsoft.com/office/drawing/2014/main" id="{54F08368-52B2-17FE-C719-EA993AF7390D}"/>
              </a:ext>
            </a:extLst>
          </p:cNvPr>
          <p:cNvSpPr txBox="1"/>
          <p:nvPr/>
        </p:nvSpPr>
        <p:spPr>
          <a:xfrm>
            <a:off x="518502" y="79136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ea typeface="Calibri"/>
                <a:cs typeface="Calibri"/>
              </a:rPr>
              <a:t>TC#5:</a:t>
            </a:r>
          </a:p>
        </p:txBody>
      </p:sp>
      <p:sp>
        <p:nvSpPr>
          <p:cNvPr id="11" name="TextBox 10">
            <a:extLst>
              <a:ext uri="{FF2B5EF4-FFF2-40B4-BE49-F238E27FC236}">
                <a16:creationId xmlns:a16="http://schemas.microsoft.com/office/drawing/2014/main" id="{1098D2DD-8DFE-6727-3ED5-08409856EA5D}"/>
              </a:ext>
            </a:extLst>
          </p:cNvPr>
          <p:cNvSpPr txBox="1"/>
          <p:nvPr/>
        </p:nvSpPr>
        <p:spPr>
          <a:xfrm>
            <a:off x="517585" y="342731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ea typeface="Calibri"/>
                <a:cs typeface="Calibri"/>
              </a:rPr>
              <a:t>TC#6:</a:t>
            </a:r>
          </a:p>
        </p:txBody>
      </p:sp>
    </p:spTree>
    <p:extLst>
      <p:ext uri="{BB962C8B-B14F-4D97-AF65-F5344CB8AC3E}">
        <p14:creationId xmlns:p14="http://schemas.microsoft.com/office/powerpoint/2010/main" val="253745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letters on a black background&#10;&#10;Description automatically generated">
            <a:extLst>
              <a:ext uri="{FF2B5EF4-FFF2-40B4-BE49-F238E27FC236}">
                <a16:creationId xmlns:a16="http://schemas.microsoft.com/office/drawing/2014/main" id="{3F74AB5B-8659-3ACD-F1EA-6C07FCE0B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sp>
        <p:nvSpPr>
          <p:cNvPr id="7" name="Title 1">
            <a:extLst>
              <a:ext uri="{FF2B5EF4-FFF2-40B4-BE49-F238E27FC236}">
                <a16:creationId xmlns:a16="http://schemas.microsoft.com/office/drawing/2014/main" id="{BA52BAC8-719B-0A7C-7D77-F5F3B3C702CC}"/>
              </a:ext>
            </a:extLst>
          </p:cNvPr>
          <p:cNvSpPr txBox="1">
            <a:spLocks/>
          </p:cNvSpPr>
          <p:nvPr/>
        </p:nvSpPr>
        <p:spPr>
          <a:xfrm>
            <a:off x="3262548" y="288150"/>
            <a:ext cx="4865299" cy="495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a:t>Test Cases</a:t>
            </a:r>
            <a:endParaRPr lang="en-US" b="1"/>
          </a:p>
        </p:txBody>
      </p:sp>
      <p:sp>
        <p:nvSpPr>
          <p:cNvPr id="8" name="TextBox 3">
            <a:extLst>
              <a:ext uri="{FF2B5EF4-FFF2-40B4-BE49-F238E27FC236}">
                <a16:creationId xmlns:a16="http://schemas.microsoft.com/office/drawing/2014/main" id="{5E14AF8A-1653-586A-ABB4-A1F34276C4CD}"/>
              </a:ext>
            </a:extLst>
          </p:cNvPr>
          <p:cNvSpPr txBox="1"/>
          <p:nvPr/>
        </p:nvSpPr>
        <p:spPr>
          <a:xfrm>
            <a:off x="603223" y="973945"/>
            <a:ext cx="435996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solidFill>
                  <a:srgbClr val="0070C0"/>
                </a:solidFill>
              </a:rPr>
              <a:t>Negative Testcases:</a:t>
            </a:r>
          </a:p>
        </p:txBody>
      </p:sp>
      <p:sp>
        <p:nvSpPr>
          <p:cNvPr id="9" name="TextBox 1">
            <a:extLst>
              <a:ext uri="{FF2B5EF4-FFF2-40B4-BE49-F238E27FC236}">
                <a16:creationId xmlns:a16="http://schemas.microsoft.com/office/drawing/2014/main" id="{14452B91-4965-E48F-1CF3-FE1F1660C680}"/>
              </a:ext>
            </a:extLst>
          </p:cNvPr>
          <p:cNvSpPr txBox="1"/>
          <p:nvPr/>
        </p:nvSpPr>
        <p:spPr>
          <a:xfrm>
            <a:off x="603222" y="1530183"/>
            <a:ext cx="10800521"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ea typeface="Calibri"/>
                <a:cs typeface="Calibri"/>
              </a:rPr>
              <a:t>TC#7:</a:t>
            </a:r>
          </a:p>
        </p:txBody>
      </p:sp>
      <p:graphicFrame>
        <p:nvGraphicFramePr>
          <p:cNvPr id="2" name="Table 1">
            <a:extLst>
              <a:ext uri="{FF2B5EF4-FFF2-40B4-BE49-F238E27FC236}">
                <a16:creationId xmlns:a16="http://schemas.microsoft.com/office/drawing/2014/main" id="{F4A9CB42-E37C-BFBE-F879-2C42ECCADBAC}"/>
              </a:ext>
            </a:extLst>
          </p:cNvPr>
          <p:cNvGraphicFramePr>
            <a:graphicFrameLocks noGrp="1"/>
          </p:cNvGraphicFramePr>
          <p:nvPr>
            <p:extLst>
              <p:ext uri="{D42A27DB-BD31-4B8C-83A1-F6EECF244321}">
                <p14:modId xmlns:p14="http://schemas.microsoft.com/office/powerpoint/2010/main" val="1606067057"/>
              </p:ext>
            </p:extLst>
          </p:nvPr>
        </p:nvGraphicFramePr>
        <p:xfrm>
          <a:off x="602699" y="1901319"/>
          <a:ext cx="10649325" cy="1752600"/>
        </p:xfrm>
        <a:graphic>
          <a:graphicData uri="http://schemas.openxmlformats.org/drawingml/2006/table">
            <a:tbl>
              <a:tblPr firstRow="1" bandRow="1">
                <a:tableStyleId>{2D5ABB26-0587-4C30-8999-92F81FD0307C}</a:tableStyleId>
              </a:tblPr>
              <a:tblGrid>
                <a:gridCol w="2804808">
                  <a:extLst>
                    <a:ext uri="{9D8B030D-6E8A-4147-A177-3AD203B41FA5}">
                      <a16:colId xmlns:a16="http://schemas.microsoft.com/office/drawing/2014/main" val="1700114401"/>
                    </a:ext>
                  </a:extLst>
                </a:gridCol>
                <a:gridCol w="7844517">
                  <a:extLst>
                    <a:ext uri="{9D8B030D-6E8A-4147-A177-3AD203B41FA5}">
                      <a16:colId xmlns:a16="http://schemas.microsoft.com/office/drawing/2014/main" val="1117461455"/>
                    </a:ext>
                  </a:extLst>
                </a:gridCol>
              </a:tblGrid>
              <a:tr h="370840">
                <a:tc>
                  <a:txBody>
                    <a:bodyPr/>
                    <a:lstStyle/>
                    <a:p>
                      <a:r>
                        <a:rPr lang="en-US" b="1"/>
                        <a:t>Test Case Name:</a:t>
                      </a:r>
                    </a:p>
                  </a:txBody>
                  <a:tcPr/>
                </a:tc>
                <a:tc>
                  <a:txBody>
                    <a:bodyPr/>
                    <a:lstStyle/>
                    <a:p>
                      <a:r>
                        <a:rPr lang="en-US"/>
                        <a:t>Invalid Input</a:t>
                      </a:r>
                    </a:p>
                  </a:txBody>
                  <a:tcPr/>
                </a:tc>
                <a:extLst>
                  <a:ext uri="{0D108BD9-81ED-4DB2-BD59-A6C34878D82A}">
                    <a16:rowId xmlns:a16="http://schemas.microsoft.com/office/drawing/2014/main" val="1405272022"/>
                  </a:ext>
                </a:extLst>
              </a:tr>
              <a:tr h="370840">
                <a:tc>
                  <a:txBody>
                    <a:bodyPr/>
                    <a:lstStyle/>
                    <a:p>
                      <a:r>
                        <a:rPr lang="en-US" b="1"/>
                        <a:t>Description:</a:t>
                      </a:r>
                    </a:p>
                  </a:txBody>
                  <a:tcPr/>
                </a:tc>
                <a:tc>
                  <a:txBody>
                    <a:bodyPr/>
                    <a:lstStyle/>
                    <a:p>
                      <a:r>
                        <a:rPr lang="en-US"/>
                        <a:t>This test case checks how the system handles nonsensical user input.</a:t>
                      </a:r>
                    </a:p>
                  </a:txBody>
                  <a:tcPr/>
                </a:tc>
                <a:extLst>
                  <a:ext uri="{0D108BD9-81ED-4DB2-BD59-A6C34878D82A}">
                    <a16:rowId xmlns:a16="http://schemas.microsoft.com/office/drawing/2014/main" val="2429057922"/>
                  </a:ext>
                </a:extLst>
              </a:tr>
              <a:tr h="370840">
                <a:tc>
                  <a:txBody>
                    <a:bodyPr/>
                    <a:lstStyle/>
                    <a:p>
                      <a:r>
                        <a:rPr lang="en-US" b="1"/>
                        <a:t>User Input:</a:t>
                      </a:r>
                    </a:p>
                  </a:txBody>
                  <a:tcPr/>
                </a:tc>
                <a:tc>
                  <a:txBody>
                    <a:bodyPr/>
                    <a:lstStyle/>
                    <a:p>
                      <a:r>
                        <a:rPr lang="en-US"/>
                        <a:t>"gibberish"</a:t>
                      </a:r>
                    </a:p>
                  </a:txBody>
                  <a:tcPr/>
                </a:tc>
                <a:extLst>
                  <a:ext uri="{0D108BD9-81ED-4DB2-BD59-A6C34878D82A}">
                    <a16:rowId xmlns:a16="http://schemas.microsoft.com/office/drawing/2014/main" val="3052645849"/>
                  </a:ext>
                </a:extLst>
              </a:tr>
              <a:tr h="370840">
                <a:tc>
                  <a:txBody>
                    <a:bodyPr/>
                    <a:lstStyle/>
                    <a:p>
                      <a:r>
                        <a:rPr lang="en-US" b="1"/>
                        <a:t>Expected Behavior:</a:t>
                      </a:r>
                    </a:p>
                  </a:txBody>
                  <a:tcPr/>
                </a:tc>
                <a:tc>
                  <a:txBody>
                    <a:bodyPr/>
                    <a:lstStyle/>
                    <a:p>
                      <a:r>
                        <a:rPr lang="en-US"/>
                        <a:t>The System should gracefully handle the error and provide a user-friendly message indicating it couldn't understand the question.</a:t>
                      </a:r>
                    </a:p>
                  </a:txBody>
                  <a:tcPr/>
                </a:tc>
                <a:extLst>
                  <a:ext uri="{0D108BD9-81ED-4DB2-BD59-A6C34878D82A}">
                    <a16:rowId xmlns:a16="http://schemas.microsoft.com/office/drawing/2014/main" val="3640316947"/>
                  </a:ext>
                </a:extLst>
              </a:tr>
            </a:tbl>
          </a:graphicData>
        </a:graphic>
      </p:graphicFrame>
      <p:sp>
        <p:nvSpPr>
          <p:cNvPr id="3" name="TextBox 2">
            <a:extLst>
              <a:ext uri="{FF2B5EF4-FFF2-40B4-BE49-F238E27FC236}">
                <a16:creationId xmlns:a16="http://schemas.microsoft.com/office/drawing/2014/main" id="{2FDA7BD0-D2A7-851F-24AD-7BCBC4D01070}"/>
              </a:ext>
            </a:extLst>
          </p:cNvPr>
          <p:cNvSpPr txBox="1"/>
          <p:nvPr/>
        </p:nvSpPr>
        <p:spPr>
          <a:xfrm>
            <a:off x="600789" y="379623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Calibri"/>
              </a:rPr>
              <a:t>TC#8:</a:t>
            </a:r>
          </a:p>
        </p:txBody>
      </p:sp>
      <p:graphicFrame>
        <p:nvGraphicFramePr>
          <p:cNvPr id="4" name="Table 3">
            <a:extLst>
              <a:ext uri="{FF2B5EF4-FFF2-40B4-BE49-F238E27FC236}">
                <a16:creationId xmlns:a16="http://schemas.microsoft.com/office/drawing/2014/main" id="{459FB591-DC2F-94D4-1A73-A5BB7D760BAE}"/>
              </a:ext>
            </a:extLst>
          </p:cNvPr>
          <p:cNvGraphicFramePr>
            <a:graphicFrameLocks noGrp="1"/>
          </p:cNvGraphicFramePr>
          <p:nvPr>
            <p:extLst>
              <p:ext uri="{D42A27DB-BD31-4B8C-83A1-F6EECF244321}">
                <p14:modId xmlns:p14="http://schemas.microsoft.com/office/powerpoint/2010/main" val="3875679421"/>
              </p:ext>
            </p:extLst>
          </p:nvPr>
        </p:nvGraphicFramePr>
        <p:xfrm>
          <a:off x="575094" y="4155056"/>
          <a:ext cx="10698703" cy="2021840"/>
        </p:xfrm>
        <a:graphic>
          <a:graphicData uri="http://schemas.openxmlformats.org/drawingml/2006/table">
            <a:tbl>
              <a:tblPr firstRow="1" bandRow="1">
                <a:tableStyleId>{2D5ABB26-0587-4C30-8999-92F81FD0307C}</a:tableStyleId>
              </a:tblPr>
              <a:tblGrid>
                <a:gridCol w="2805545">
                  <a:extLst>
                    <a:ext uri="{9D8B030D-6E8A-4147-A177-3AD203B41FA5}">
                      <a16:colId xmlns:a16="http://schemas.microsoft.com/office/drawing/2014/main" val="2890338005"/>
                    </a:ext>
                  </a:extLst>
                </a:gridCol>
                <a:gridCol w="7893158">
                  <a:extLst>
                    <a:ext uri="{9D8B030D-6E8A-4147-A177-3AD203B41FA5}">
                      <a16:colId xmlns:a16="http://schemas.microsoft.com/office/drawing/2014/main" val="926053961"/>
                    </a:ext>
                  </a:extLst>
                </a:gridCol>
              </a:tblGrid>
              <a:tr h="370840">
                <a:tc>
                  <a:txBody>
                    <a:bodyPr/>
                    <a:lstStyle/>
                    <a:p>
                      <a:pPr lvl="0">
                        <a:buNone/>
                      </a:pPr>
                      <a:r>
                        <a:rPr lang="en-US" b="1" dirty="0"/>
                        <a:t>Test Case Name:</a:t>
                      </a:r>
                    </a:p>
                  </a:txBody>
                  <a:tcPr/>
                </a:tc>
                <a:tc>
                  <a:txBody>
                    <a:bodyPr/>
                    <a:lstStyle/>
                    <a:p>
                      <a:r>
                        <a:rPr lang="en-US" dirty="0"/>
                        <a:t>Non-existent Data</a:t>
                      </a:r>
                    </a:p>
                  </a:txBody>
                  <a:tcPr/>
                </a:tc>
                <a:extLst>
                  <a:ext uri="{0D108BD9-81ED-4DB2-BD59-A6C34878D82A}">
                    <a16:rowId xmlns:a16="http://schemas.microsoft.com/office/drawing/2014/main" val="876742842"/>
                  </a:ext>
                </a:extLst>
              </a:tr>
              <a:tr h="370840">
                <a:tc>
                  <a:txBody>
                    <a:bodyPr/>
                    <a:lstStyle/>
                    <a:p>
                      <a:pPr lvl="0">
                        <a:buNone/>
                      </a:pPr>
                      <a:r>
                        <a:rPr lang="en-US" b="1" dirty="0"/>
                        <a:t>Description:</a:t>
                      </a:r>
                    </a:p>
                  </a:txBody>
                  <a:tcPr/>
                </a:tc>
                <a:tc>
                  <a:txBody>
                    <a:bodyPr/>
                    <a:lstStyle/>
                    <a:p>
                      <a:r>
                        <a:rPr lang="en-US" dirty="0"/>
                        <a:t>This test case checks how the system handles queries involving potentially </a:t>
                      </a:r>
                    </a:p>
                    <a:p>
                      <a:pPr lvl="0">
                        <a:buNone/>
                      </a:pPr>
                      <a:r>
                        <a:rPr lang="en-US" dirty="0"/>
                        <a:t>non-existent data.</a:t>
                      </a:r>
                    </a:p>
                  </a:txBody>
                  <a:tcPr/>
                </a:tc>
                <a:extLst>
                  <a:ext uri="{0D108BD9-81ED-4DB2-BD59-A6C34878D82A}">
                    <a16:rowId xmlns:a16="http://schemas.microsoft.com/office/drawing/2014/main" val="3458015565"/>
                  </a:ext>
                </a:extLst>
              </a:tr>
              <a:tr h="370840">
                <a:tc>
                  <a:txBody>
                    <a:bodyPr/>
                    <a:lstStyle/>
                    <a:p>
                      <a:pPr lvl="0">
                        <a:buNone/>
                      </a:pPr>
                      <a:r>
                        <a:rPr lang="en-US" b="1" dirty="0"/>
                        <a:t>User Input:</a:t>
                      </a:r>
                    </a:p>
                  </a:txBody>
                  <a:tcPr/>
                </a:tc>
                <a:tc>
                  <a:txBody>
                    <a:bodyPr/>
                    <a:lstStyle/>
                    <a:p>
                      <a:r>
                        <a:rPr lang="en-US" dirty="0"/>
                        <a:t>"Show me the price of a product that doesn't exist."</a:t>
                      </a:r>
                    </a:p>
                  </a:txBody>
                  <a:tcPr/>
                </a:tc>
                <a:extLst>
                  <a:ext uri="{0D108BD9-81ED-4DB2-BD59-A6C34878D82A}">
                    <a16:rowId xmlns:a16="http://schemas.microsoft.com/office/drawing/2014/main" val="202878496"/>
                  </a:ext>
                </a:extLst>
              </a:tr>
              <a:tr h="370840">
                <a:tc>
                  <a:txBody>
                    <a:bodyPr/>
                    <a:lstStyle/>
                    <a:p>
                      <a:pPr lvl="0">
                        <a:buNone/>
                      </a:pPr>
                      <a:r>
                        <a:rPr lang="en-US" b="1" dirty="0"/>
                        <a:t>Expected Behavior:</a:t>
                      </a:r>
                    </a:p>
                  </a:txBody>
                  <a:tcPr/>
                </a:tc>
                <a:tc>
                  <a:txBody>
                    <a:bodyPr/>
                    <a:lstStyle/>
                    <a:p>
                      <a:r>
                        <a:rPr lang="en-US" dirty="0"/>
                        <a:t>The system should handle the potential database error and provide a message indicating the product might not exist.</a:t>
                      </a:r>
                    </a:p>
                  </a:txBody>
                  <a:tcPr/>
                </a:tc>
                <a:extLst>
                  <a:ext uri="{0D108BD9-81ED-4DB2-BD59-A6C34878D82A}">
                    <a16:rowId xmlns:a16="http://schemas.microsoft.com/office/drawing/2014/main" val="2032708935"/>
                  </a:ext>
                </a:extLst>
              </a:tr>
            </a:tbl>
          </a:graphicData>
        </a:graphic>
      </p:graphicFrame>
    </p:spTree>
    <p:extLst>
      <p:ext uri="{BB962C8B-B14F-4D97-AF65-F5344CB8AC3E}">
        <p14:creationId xmlns:p14="http://schemas.microsoft.com/office/powerpoint/2010/main" val="1141738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26F645-4AE8-2BFD-9C70-DF3437453F4B}"/>
              </a:ext>
            </a:extLst>
          </p:cNvPr>
          <p:cNvSpPr txBox="1"/>
          <p:nvPr/>
        </p:nvSpPr>
        <p:spPr>
          <a:xfrm>
            <a:off x="430209" y="752738"/>
            <a:ext cx="6843622" cy="400110"/>
          </a:xfrm>
          <a:prstGeom prst="rect">
            <a:avLst/>
          </a:prstGeom>
          <a:noFill/>
        </p:spPr>
        <p:txBody>
          <a:bodyPr wrap="square">
            <a:spAutoFit/>
          </a:bodyPr>
          <a:lstStyle/>
          <a:p>
            <a:r>
              <a:rPr lang="en-US" sz="2000" b="1">
                <a:solidFill>
                  <a:srgbClr val="0070C0"/>
                </a:solidFill>
              </a:rPr>
              <a:t>Third party tools Details:</a:t>
            </a:r>
          </a:p>
        </p:txBody>
      </p:sp>
      <p:sp>
        <p:nvSpPr>
          <p:cNvPr id="11" name="Title 1">
            <a:extLst>
              <a:ext uri="{FF2B5EF4-FFF2-40B4-BE49-F238E27FC236}">
                <a16:creationId xmlns:a16="http://schemas.microsoft.com/office/drawing/2014/main" id="{5A7360DC-471B-1DE0-17A8-BC9C76AE3664}"/>
              </a:ext>
            </a:extLst>
          </p:cNvPr>
          <p:cNvSpPr>
            <a:spLocks noGrp="1"/>
          </p:cNvSpPr>
          <p:nvPr>
            <p:ph type="title"/>
          </p:nvPr>
        </p:nvSpPr>
        <p:spPr>
          <a:xfrm>
            <a:off x="1451000" y="33782"/>
            <a:ext cx="8243978" cy="707337"/>
          </a:xfrm>
        </p:spPr>
        <p:txBody>
          <a:bodyPr>
            <a:normAutofit/>
          </a:bodyPr>
          <a:lstStyle/>
          <a:p>
            <a:pPr algn="ctr"/>
            <a:r>
              <a:rPr lang="en-US" sz="2400" b="1"/>
              <a:t>Tools and Code details</a:t>
            </a:r>
            <a:endParaRPr lang="en-US" sz="2400">
              <a:cs typeface="Calibri Light"/>
            </a:endParaRPr>
          </a:p>
        </p:txBody>
      </p:sp>
      <p:graphicFrame>
        <p:nvGraphicFramePr>
          <p:cNvPr id="3" name="Table 7">
            <a:extLst>
              <a:ext uri="{FF2B5EF4-FFF2-40B4-BE49-F238E27FC236}">
                <a16:creationId xmlns:a16="http://schemas.microsoft.com/office/drawing/2014/main" id="{A87A1082-4D9D-D13E-7AA1-BDF145E6BFD8}"/>
              </a:ext>
            </a:extLst>
          </p:cNvPr>
          <p:cNvGraphicFramePr>
            <a:graphicFrameLocks noGrp="1"/>
          </p:cNvGraphicFramePr>
          <p:nvPr>
            <p:extLst>
              <p:ext uri="{D42A27DB-BD31-4B8C-83A1-F6EECF244321}">
                <p14:modId xmlns:p14="http://schemas.microsoft.com/office/powerpoint/2010/main" val="1117746519"/>
              </p:ext>
            </p:extLst>
          </p:nvPr>
        </p:nvGraphicFramePr>
        <p:xfrm>
          <a:off x="618226" y="1408981"/>
          <a:ext cx="10972877" cy="3474720"/>
        </p:xfrm>
        <a:graphic>
          <a:graphicData uri="http://schemas.openxmlformats.org/drawingml/2006/table">
            <a:tbl>
              <a:tblPr firstRow="1" bandRow="1">
                <a:tableStyleId>{5C22544A-7EE6-4342-B048-85BDC9FD1C3A}</a:tableStyleId>
              </a:tblPr>
              <a:tblGrid>
                <a:gridCol w="2102466">
                  <a:extLst>
                    <a:ext uri="{9D8B030D-6E8A-4147-A177-3AD203B41FA5}">
                      <a16:colId xmlns:a16="http://schemas.microsoft.com/office/drawing/2014/main" val="4244955048"/>
                    </a:ext>
                  </a:extLst>
                </a:gridCol>
                <a:gridCol w="2428430">
                  <a:extLst>
                    <a:ext uri="{9D8B030D-6E8A-4147-A177-3AD203B41FA5}">
                      <a16:colId xmlns:a16="http://schemas.microsoft.com/office/drawing/2014/main" val="3086457365"/>
                    </a:ext>
                  </a:extLst>
                </a:gridCol>
                <a:gridCol w="2982570">
                  <a:extLst>
                    <a:ext uri="{9D8B030D-6E8A-4147-A177-3AD203B41FA5}">
                      <a16:colId xmlns:a16="http://schemas.microsoft.com/office/drawing/2014/main" val="3160697353"/>
                    </a:ext>
                  </a:extLst>
                </a:gridCol>
                <a:gridCol w="3459411">
                  <a:extLst>
                    <a:ext uri="{9D8B030D-6E8A-4147-A177-3AD203B41FA5}">
                      <a16:colId xmlns:a16="http://schemas.microsoft.com/office/drawing/2014/main" val="2634173608"/>
                    </a:ext>
                  </a:extLst>
                </a:gridCol>
              </a:tblGrid>
              <a:tr h="361320">
                <a:tc>
                  <a:txBody>
                    <a:bodyPr/>
                    <a:lstStyle/>
                    <a:p>
                      <a:r>
                        <a:rPr lang="en-US"/>
                        <a:t>Tools name</a:t>
                      </a:r>
                    </a:p>
                  </a:txBody>
                  <a:tcPr/>
                </a:tc>
                <a:tc>
                  <a:txBody>
                    <a:bodyPr/>
                    <a:lstStyle/>
                    <a:p>
                      <a:r>
                        <a:rPr lang="en-US"/>
                        <a:t>Open source/Licensed</a:t>
                      </a:r>
                    </a:p>
                  </a:txBody>
                  <a:tcPr/>
                </a:tc>
                <a:tc>
                  <a:txBody>
                    <a:bodyPr/>
                    <a:lstStyle/>
                    <a:p>
                      <a:r>
                        <a:rPr lang="en-US"/>
                        <a:t>URL</a:t>
                      </a:r>
                    </a:p>
                  </a:txBody>
                  <a:tcPr/>
                </a:tc>
                <a:tc>
                  <a:txBody>
                    <a:bodyPr/>
                    <a:lstStyle/>
                    <a:p>
                      <a:r>
                        <a:rPr lang="en-US"/>
                        <a:t>Purpose</a:t>
                      </a:r>
                    </a:p>
                  </a:txBody>
                  <a:tcPr/>
                </a:tc>
                <a:extLst>
                  <a:ext uri="{0D108BD9-81ED-4DB2-BD59-A6C34878D82A}">
                    <a16:rowId xmlns:a16="http://schemas.microsoft.com/office/drawing/2014/main" val="3899151716"/>
                  </a:ext>
                </a:extLst>
              </a:tr>
              <a:tr h="361320">
                <a:tc>
                  <a:txBody>
                    <a:bodyPr/>
                    <a:lstStyle/>
                    <a:p>
                      <a:r>
                        <a:rPr lang="en-US"/>
                        <a:t>Bootstrap</a:t>
                      </a:r>
                    </a:p>
                  </a:txBody>
                  <a:tcPr/>
                </a:tc>
                <a:tc>
                  <a:txBody>
                    <a:bodyPr/>
                    <a:lstStyle/>
                    <a:p>
                      <a:pPr lvl="0">
                        <a:buNone/>
                      </a:pPr>
                      <a:r>
                        <a:rPr lang="en-US" sz="1800" b="0" i="0" u="none" strike="noStrike" noProof="0">
                          <a:latin typeface="Calibri"/>
                        </a:rPr>
                        <a:t>Open source</a:t>
                      </a:r>
                    </a:p>
                  </a:txBody>
                  <a:tcPr/>
                </a:tc>
                <a:tc>
                  <a:txBody>
                    <a:bodyPr/>
                    <a:lstStyle/>
                    <a:p>
                      <a:pPr lvl="0">
                        <a:buNone/>
                      </a:pPr>
                      <a:r>
                        <a:rPr lang="en-US" sz="1800" b="0" i="0" u="none" strike="noStrike" noProof="0">
                          <a:solidFill>
                            <a:srgbClr val="000000"/>
                          </a:solidFill>
                          <a:latin typeface="Calibri"/>
                        </a:rPr>
                        <a:t>https://getbootstrap.com/</a:t>
                      </a:r>
                      <a:endParaRPr lang="en-US"/>
                    </a:p>
                  </a:txBody>
                  <a:tcPr/>
                </a:tc>
                <a:tc>
                  <a:txBody>
                    <a:bodyPr/>
                    <a:lstStyle/>
                    <a:p>
                      <a:r>
                        <a:rPr lang="en-US"/>
                        <a:t>To provide a responsive and modern UI design</a:t>
                      </a:r>
                    </a:p>
                  </a:txBody>
                  <a:tcPr/>
                </a:tc>
                <a:extLst>
                  <a:ext uri="{0D108BD9-81ED-4DB2-BD59-A6C34878D82A}">
                    <a16:rowId xmlns:a16="http://schemas.microsoft.com/office/drawing/2014/main" val="3889706762"/>
                  </a:ext>
                </a:extLst>
              </a:tr>
              <a:tr h="361320">
                <a:tc>
                  <a:txBody>
                    <a:bodyPr/>
                    <a:lstStyle/>
                    <a:p>
                      <a:pPr lvl="0">
                        <a:buNone/>
                      </a:pPr>
                      <a:r>
                        <a:rPr lang="en-US"/>
                        <a:t>GitHub</a:t>
                      </a:r>
                    </a:p>
                  </a:txBody>
                  <a:tcPr/>
                </a:tc>
                <a:tc>
                  <a:txBody>
                    <a:bodyPr/>
                    <a:lstStyle/>
                    <a:p>
                      <a:pPr lvl="0">
                        <a:buNone/>
                      </a:pPr>
                      <a:r>
                        <a:rPr lang="en-US" sz="1800" b="0" i="0" u="none" strike="noStrike" noProof="0">
                          <a:solidFill>
                            <a:srgbClr val="000000"/>
                          </a:solidFill>
                          <a:latin typeface="Calibri"/>
                        </a:rPr>
                        <a:t>Licensed</a:t>
                      </a:r>
                      <a:endParaRPr lang="en-US"/>
                    </a:p>
                  </a:txBody>
                  <a:tcPr/>
                </a:tc>
                <a:tc>
                  <a:txBody>
                    <a:bodyPr/>
                    <a:lstStyle/>
                    <a:p>
                      <a:pPr lvl="0">
                        <a:buNone/>
                      </a:pPr>
                      <a:r>
                        <a:rPr lang="en-US" sz="1800" b="0" i="0" u="none" strike="noStrike" noProof="0">
                          <a:solidFill>
                            <a:srgbClr val="000000"/>
                          </a:solidFill>
                          <a:latin typeface="Calibri"/>
                        </a:rPr>
                        <a:t>https://github.com/</a:t>
                      </a:r>
                      <a:endParaRPr lang="en-US"/>
                    </a:p>
                  </a:txBody>
                  <a:tcPr/>
                </a:tc>
                <a:tc>
                  <a:txBody>
                    <a:bodyPr/>
                    <a:lstStyle/>
                    <a:p>
                      <a:pPr lvl="0">
                        <a:buNone/>
                      </a:pPr>
                      <a:r>
                        <a:rPr lang="en-US"/>
                        <a:t>To host the project's source code repository</a:t>
                      </a:r>
                    </a:p>
                  </a:txBody>
                  <a:tcPr/>
                </a:tc>
                <a:extLst>
                  <a:ext uri="{0D108BD9-81ED-4DB2-BD59-A6C34878D82A}">
                    <a16:rowId xmlns:a16="http://schemas.microsoft.com/office/drawing/2014/main" val="4246172931"/>
                  </a:ext>
                </a:extLst>
              </a:tr>
              <a:tr h="361320">
                <a:tc>
                  <a:txBody>
                    <a:bodyPr/>
                    <a:lstStyle/>
                    <a:p>
                      <a:pPr lvl="0">
                        <a:buNone/>
                      </a:pPr>
                      <a:r>
                        <a:rPr lang="en-US" err="1"/>
                        <a:t>Material_UI</a:t>
                      </a:r>
                    </a:p>
                  </a:txBody>
                  <a:tcPr/>
                </a:tc>
                <a:tc>
                  <a:txBody>
                    <a:bodyPr/>
                    <a:lstStyle/>
                    <a:p>
                      <a:pPr lvl="0">
                        <a:buNone/>
                      </a:pPr>
                      <a:r>
                        <a:rPr lang="en-US" sz="1800" b="0" i="0" u="none" strike="noStrike" noProof="0">
                          <a:solidFill>
                            <a:srgbClr val="000000"/>
                          </a:solidFill>
                          <a:latin typeface="Calibri"/>
                        </a:rPr>
                        <a:t>Open Source</a:t>
                      </a:r>
                    </a:p>
                  </a:txBody>
                  <a:tcPr/>
                </a:tc>
                <a:tc>
                  <a:txBody>
                    <a:bodyPr/>
                    <a:lstStyle/>
                    <a:p>
                      <a:pPr lvl="0">
                        <a:buNone/>
                      </a:pPr>
                      <a:r>
                        <a:rPr lang="en-US" sz="1800" b="0" i="0" u="none" strike="noStrike" noProof="0">
                          <a:solidFill>
                            <a:srgbClr val="000000"/>
                          </a:solidFill>
                          <a:latin typeface="Calibri"/>
                        </a:rPr>
                        <a:t>https://mui.com/material-ui/</a:t>
                      </a:r>
                      <a:endParaRPr lang="en-US"/>
                    </a:p>
                  </a:txBody>
                  <a:tcPr/>
                </a:tc>
                <a:tc>
                  <a:txBody>
                    <a:bodyPr/>
                    <a:lstStyle/>
                    <a:p>
                      <a:pPr lvl="0">
                        <a:buNone/>
                      </a:pPr>
                      <a:r>
                        <a:rPr lang="en-US"/>
                        <a:t>To provide a set of React Components for faster and easier web development</a:t>
                      </a:r>
                    </a:p>
                  </a:txBody>
                  <a:tcPr/>
                </a:tc>
                <a:extLst>
                  <a:ext uri="{0D108BD9-81ED-4DB2-BD59-A6C34878D82A}">
                    <a16:rowId xmlns:a16="http://schemas.microsoft.com/office/drawing/2014/main" val="3698427279"/>
                  </a:ext>
                </a:extLst>
              </a:tr>
              <a:tr h="361319">
                <a:tc>
                  <a:txBody>
                    <a:bodyPr/>
                    <a:lstStyle/>
                    <a:p>
                      <a:pPr lvl="0">
                        <a:buNone/>
                      </a:pPr>
                      <a:r>
                        <a:rPr lang="en-US" err="1"/>
                        <a:t>dotenv</a:t>
                      </a:r>
                    </a:p>
                  </a:txBody>
                  <a:tcPr/>
                </a:tc>
                <a:tc>
                  <a:txBody>
                    <a:bodyPr/>
                    <a:lstStyle/>
                    <a:p>
                      <a:pPr lvl="0">
                        <a:buNone/>
                      </a:pPr>
                      <a:r>
                        <a:rPr lang="en-US" sz="1800" b="0" i="0" u="none" strike="noStrike" noProof="0">
                          <a:solidFill>
                            <a:srgbClr val="000000"/>
                          </a:solidFill>
                          <a:latin typeface="Calibri"/>
                        </a:rPr>
                        <a:t>Open Source</a:t>
                      </a:r>
                    </a:p>
                  </a:txBody>
                  <a:tcPr/>
                </a:tc>
                <a:tc>
                  <a:txBody>
                    <a:bodyPr/>
                    <a:lstStyle/>
                    <a:p>
                      <a:pPr lvl="0">
                        <a:buNone/>
                      </a:pPr>
                      <a:r>
                        <a:rPr lang="en-US" sz="1800" b="0" i="0" u="none" strike="noStrike" noProof="0">
                          <a:solidFill>
                            <a:srgbClr val="000000"/>
                          </a:solidFill>
                        </a:rPr>
                        <a:t>https://www.npmjs.com/package/dotenv</a:t>
                      </a:r>
                      <a:endParaRPr lang="en-US"/>
                    </a:p>
                  </a:txBody>
                  <a:tcPr/>
                </a:tc>
                <a:tc>
                  <a:txBody>
                    <a:bodyPr/>
                    <a:lstStyle/>
                    <a:p>
                      <a:pPr lvl="0">
                        <a:buNone/>
                      </a:pPr>
                      <a:r>
                        <a:rPr lang="en-US"/>
                        <a:t>Loads environment variables from a '.env' file into '</a:t>
                      </a:r>
                      <a:r>
                        <a:rPr lang="en-US" err="1"/>
                        <a:t>process.env</a:t>
                      </a:r>
                      <a:r>
                        <a:rPr lang="en-US"/>
                        <a:t>'.</a:t>
                      </a:r>
                    </a:p>
                  </a:txBody>
                  <a:tcPr/>
                </a:tc>
                <a:extLst>
                  <a:ext uri="{0D108BD9-81ED-4DB2-BD59-A6C34878D82A}">
                    <a16:rowId xmlns:a16="http://schemas.microsoft.com/office/drawing/2014/main" val="2093748683"/>
                  </a:ext>
                </a:extLst>
              </a:tr>
            </a:tbl>
          </a:graphicData>
        </a:graphic>
      </p:graphicFrame>
      <p:pic>
        <p:nvPicPr>
          <p:cNvPr id="2" name="Picture 1" descr="A blue letters on a black background&#10;&#10;Description automatically generated">
            <a:extLst>
              <a:ext uri="{FF2B5EF4-FFF2-40B4-BE49-F238E27FC236}">
                <a16:creationId xmlns:a16="http://schemas.microsoft.com/office/drawing/2014/main" id="{FC2520D1-68EC-DA3D-AD08-ED6C6770D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spTree>
    <p:extLst>
      <p:ext uri="{BB962C8B-B14F-4D97-AF65-F5344CB8AC3E}">
        <p14:creationId xmlns:p14="http://schemas.microsoft.com/office/powerpoint/2010/main" val="326696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377FD2-6270-BB96-6EE1-85AB8DDEA22D}"/>
              </a:ext>
            </a:extLst>
          </p:cNvPr>
          <p:cNvSpPr txBox="1">
            <a:spLocks/>
          </p:cNvSpPr>
          <p:nvPr/>
        </p:nvSpPr>
        <p:spPr>
          <a:xfrm>
            <a:off x="1451000" y="33782"/>
            <a:ext cx="8243978" cy="707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t>Tools and Code details</a:t>
            </a:r>
            <a:endParaRPr lang="en-US" sz="2400">
              <a:cs typeface="Calibri Light"/>
            </a:endParaRPr>
          </a:p>
        </p:txBody>
      </p:sp>
      <p:pic>
        <p:nvPicPr>
          <p:cNvPr id="7" name="Picture 6" descr="A blue letters on a black background&#10;&#10;Description automatically generated">
            <a:extLst>
              <a:ext uri="{FF2B5EF4-FFF2-40B4-BE49-F238E27FC236}">
                <a16:creationId xmlns:a16="http://schemas.microsoft.com/office/drawing/2014/main" id="{C095F792-596F-7AFE-5CF5-3C4630FFF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sp>
        <p:nvSpPr>
          <p:cNvPr id="8" name="TextBox 8">
            <a:extLst>
              <a:ext uri="{FF2B5EF4-FFF2-40B4-BE49-F238E27FC236}">
                <a16:creationId xmlns:a16="http://schemas.microsoft.com/office/drawing/2014/main" id="{DAC8CF1C-A4B0-8513-4006-ACF7484FC3C0}"/>
              </a:ext>
            </a:extLst>
          </p:cNvPr>
          <p:cNvSpPr txBox="1"/>
          <p:nvPr/>
        </p:nvSpPr>
        <p:spPr>
          <a:xfrm>
            <a:off x="573982" y="4305321"/>
            <a:ext cx="435996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solidFill>
                  <a:srgbClr val="0070C0"/>
                </a:solidFill>
              </a:rPr>
              <a:t>Code Repo Details</a:t>
            </a:r>
          </a:p>
        </p:txBody>
      </p:sp>
      <p:sp>
        <p:nvSpPr>
          <p:cNvPr id="9" name="TextBox 9">
            <a:extLst>
              <a:ext uri="{FF2B5EF4-FFF2-40B4-BE49-F238E27FC236}">
                <a16:creationId xmlns:a16="http://schemas.microsoft.com/office/drawing/2014/main" id="{932B682A-4271-0E4C-F9F3-65F76AE54C64}"/>
              </a:ext>
            </a:extLst>
          </p:cNvPr>
          <p:cNvSpPr txBox="1"/>
          <p:nvPr/>
        </p:nvSpPr>
        <p:spPr>
          <a:xfrm>
            <a:off x="573981" y="4874348"/>
            <a:ext cx="8756299" cy="64633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cs typeface="Calibri"/>
              </a:rPr>
              <a:t>GITHUB LINK</a:t>
            </a:r>
            <a:r>
              <a:rPr lang="en-US" dirty="0">
                <a:cs typeface="Calibri"/>
              </a:rPr>
              <a:t>:</a:t>
            </a:r>
            <a:r>
              <a:rPr lang="en-US" dirty="0">
                <a:ea typeface="+mn-lt"/>
                <a:cs typeface="+mn-lt"/>
              </a:rPr>
              <a:t> https://github.com/</a:t>
            </a:r>
          </a:p>
          <a:p>
            <a:r>
              <a:rPr lang="en-US" b="1" dirty="0">
                <a:ea typeface="+mn-lt"/>
                <a:cs typeface="+mn-lt"/>
              </a:rPr>
              <a:t>REPOSITORY </a:t>
            </a:r>
            <a:r>
              <a:rPr lang="en-US" b="1" dirty="0" err="1">
                <a:ea typeface="+mn-lt"/>
                <a:cs typeface="+mn-lt"/>
              </a:rPr>
              <a:t>LINK</a:t>
            </a:r>
            <a:r>
              <a:rPr lang="en-US" dirty="0" err="1">
                <a:ea typeface="+mn-lt"/>
                <a:cs typeface="+mn-lt"/>
              </a:rPr>
              <a:t>:https</a:t>
            </a:r>
            <a:r>
              <a:rPr lang="en-US" dirty="0">
                <a:ea typeface="+mn-lt"/>
                <a:cs typeface="+mn-lt"/>
              </a:rPr>
              <a:t>://github.com/</a:t>
            </a:r>
            <a:r>
              <a:rPr lang="en-US" dirty="0" err="1">
                <a:ea typeface="+mn-lt"/>
                <a:cs typeface="+mn-lt"/>
              </a:rPr>
              <a:t>vidhyavm</a:t>
            </a:r>
            <a:r>
              <a:rPr lang="en-US" dirty="0">
                <a:ea typeface="+mn-lt"/>
                <a:cs typeface="+mn-lt"/>
              </a:rPr>
              <a:t>/SQL_QUERY_AI_GENERATOR</a:t>
            </a:r>
            <a:endParaRPr lang="en-US" dirty="0">
              <a:cs typeface="Calibri"/>
            </a:endParaRPr>
          </a:p>
        </p:txBody>
      </p:sp>
      <p:graphicFrame>
        <p:nvGraphicFramePr>
          <p:cNvPr id="3" name="Table 8">
            <a:extLst>
              <a:ext uri="{FF2B5EF4-FFF2-40B4-BE49-F238E27FC236}">
                <a16:creationId xmlns:a16="http://schemas.microsoft.com/office/drawing/2014/main" id="{FC0691AB-6DC8-76F2-7225-AD03244A830F}"/>
              </a:ext>
            </a:extLst>
          </p:cNvPr>
          <p:cNvGraphicFramePr>
            <a:graphicFrameLocks noGrp="1"/>
          </p:cNvGraphicFramePr>
          <p:nvPr>
            <p:extLst>
              <p:ext uri="{D42A27DB-BD31-4B8C-83A1-F6EECF244321}">
                <p14:modId xmlns:p14="http://schemas.microsoft.com/office/powerpoint/2010/main" val="1709556651"/>
              </p:ext>
            </p:extLst>
          </p:nvPr>
        </p:nvGraphicFramePr>
        <p:xfrm>
          <a:off x="699322" y="1568710"/>
          <a:ext cx="8128000" cy="19889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18724039"/>
                    </a:ext>
                  </a:extLst>
                </a:gridCol>
                <a:gridCol w="4064000">
                  <a:extLst>
                    <a:ext uri="{9D8B030D-6E8A-4147-A177-3AD203B41FA5}">
                      <a16:colId xmlns:a16="http://schemas.microsoft.com/office/drawing/2014/main" val="2762758505"/>
                    </a:ext>
                  </a:extLst>
                </a:gridCol>
              </a:tblGrid>
              <a:tr h="497245">
                <a:tc>
                  <a:txBody>
                    <a:bodyPr/>
                    <a:lstStyle/>
                    <a:p>
                      <a:r>
                        <a:rPr lang="en-US"/>
                        <a:t>Technology name</a:t>
                      </a:r>
                    </a:p>
                  </a:txBody>
                  <a:tcPr/>
                </a:tc>
                <a:tc>
                  <a:txBody>
                    <a:bodyPr/>
                    <a:lstStyle/>
                    <a:p>
                      <a:r>
                        <a:rPr lang="en-US"/>
                        <a:t>Version</a:t>
                      </a:r>
                    </a:p>
                  </a:txBody>
                  <a:tcPr/>
                </a:tc>
                <a:extLst>
                  <a:ext uri="{0D108BD9-81ED-4DB2-BD59-A6C34878D82A}">
                    <a16:rowId xmlns:a16="http://schemas.microsoft.com/office/drawing/2014/main" val="3885878254"/>
                  </a:ext>
                </a:extLst>
              </a:tr>
              <a:tr h="497245">
                <a:tc>
                  <a:txBody>
                    <a:bodyPr/>
                    <a:lstStyle/>
                    <a:p>
                      <a:r>
                        <a:rPr lang="en-US"/>
                        <a:t>Python</a:t>
                      </a:r>
                    </a:p>
                  </a:txBody>
                  <a:tcPr/>
                </a:tc>
                <a:tc>
                  <a:txBody>
                    <a:bodyPr/>
                    <a:lstStyle/>
                    <a:p>
                      <a:pPr lvl="0">
                        <a:buNone/>
                      </a:pPr>
                      <a:r>
                        <a:rPr lang="en-US" sz="1800" b="0" i="0" u="none" strike="noStrike" noProof="0">
                          <a:latin typeface="Calibri"/>
                        </a:rPr>
                        <a:t>3.9.x or 3.10.x</a:t>
                      </a:r>
                      <a:endParaRPr lang="en-US"/>
                    </a:p>
                  </a:txBody>
                  <a:tcPr/>
                </a:tc>
                <a:extLst>
                  <a:ext uri="{0D108BD9-81ED-4DB2-BD59-A6C34878D82A}">
                    <a16:rowId xmlns:a16="http://schemas.microsoft.com/office/drawing/2014/main" val="1406841254"/>
                  </a:ext>
                </a:extLst>
              </a:tr>
              <a:tr h="497245">
                <a:tc>
                  <a:txBody>
                    <a:bodyPr/>
                    <a:lstStyle/>
                    <a:p>
                      <a:pPr lvl="0">
                        <a:buNone/>
                      </a:pPr>
                      <a:r>
                        <a:rPr lang="en-US"/>
                        <a:t>React</a:t>
                      </a:r>
                    </a:p>
                  </a:txBody>
                  <a:tcPr/>
                </a:tc>
                <a:tc>
                  <a:txBody>
                    <a:bodyPr/>
                    <a:lstStyle/>
                    <a:p>
                      <a:pPr lvl="0">
                        <a:buNone/>
                      </a:pPr>
                      <a:r>
                        <a:rPr lang="en-US" sz="1800" b="0" i="0" u="none" strike="noStrike" noProof="0"/>
                        <a:t>18.x</a:t>
                      </a:r>
                      <a:endParaRPr lang="en-US"/>
                    </a:p>
                  </a:txBody>
                  <a:tcPr/>
                </a:tc>
                <a:extLst>
                  <a:ext uri="{0D108BD9-81ED-4DB2-BD59-A6C34878D82A}">
                    <a16:rowId xmlns:a16="http://schemas.microsoft.com/office/drawing/2014/main" val="264486188"/>
                  </a:ext>
                </a:extLst>
              </a:tr>
              <a:tr h="497245">
                <a:tc>
                  <a:txBody>
                    <a:bodyPr/>
                    <a:lstStyle/>
                    <a:p>
                      <a:pPr lvl="0">
                        <a:buNone/>
                      </a:pPr>
                      <a:r>
                        <a:rPr lang="en-US" sz="1800" b="0" i="0" u="none" strike="noStrike" noProof="0"/>
                        <a:t>OpenAI GPT-4 API</a:t>
                      </a:r>
                      <a:endParaRPr lang="en-US"/>
                    </a:p>
                  </a:txBody>
                  <a:tcPr/>
                </a:tc>
                <a:tc>
                  <a:txBody>
                    <a:bodyPr/>
                    <a:lstStyle/>
                    <a:p>
                      <a:pPr lvl="0">
                        <a:buNone/>
                      </a:pPr>
                      <a:r>
                        <a:rPr lang="en-US" sz="1800" b="0" i="0" u="none" strike="noStrike" noProof="0"/>
                        <a:t>Accessed via latest API</a:t>
                      </a:r>
                      <a:endParaRPr lang="en-US"/>
                    </a:p>
                  </a:txBody>
                  <a:tcPr/>
                </a:tc>
                <a:extLst>
                  <a:ext uri="{0D108BD9-81ED-4DB2-BD59-A6C34878D82A}">
                    <a16:rowId xmlns:a16="http://schemas.microsoft.com/office/drawing/2014/main" val="4258366515"/>
                  </a:ext>
                </a:extLst>
              </a:tr>
            </a:tbl>
          </a:graphicData>
        </a:graphic>
      </p:graphicFrame>
      <p:sp>
        <p:nvSpPr>
          <p:cNvPr id="4" name="TextBox 3">
            <a:extLst>
              <a:ext uri="{FF2B5EF4-FFF2-40B4-BE49-F238E27FC236}">
                <a16:creationId xmlns:a16="http://schemas.microsoft.com/office/drawing/2014/main" id="{5E14AF8A-1653-586A-ABB4-A1F34276C4CD}"/>
              </a:ext>
            </a:extLst>
          </p:cNvPr>
          <p:cNvSpPr txBox="1"/>
          <p:nvPr/>
        </p:nvSpPr>
        <p:spPr>
          <a:xfrm>
            <a:off x="574468" y="973945"/>
            <a:ext cx="5373757" cy="40011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solidFill>
                  <a:srgbClr val="0070C0"/>
                </a:solidFill>
              </a:rPr>
              <a:t>Technologies used to develop in this project:</a:t>
            </a:r>
          </a:p>
        </p:txBody>
      </p:sp>
    </p:spTree>
    <p:extLst>
      <p:ext uri="{BB962C8B-B14F-4D97-AF65-F5344CB8AC3E}">
        <p14:creationId xmlns:p14="http://schemas.microsoft.com/office/powerpoint/2010/main" val="2503103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oup of people standing next to a person in a suit and tie&#10;&#10;Description automatically generated">
            <a:extLst>
              <a:ext uri="{FF2B5EF4-FFF2-40B4-BE49-F238E27FC236}">
                <a16:creationId xmlns:a16="http://schemas.microsoft.com/office/drawing/2014/main" id="{57E74B2B-C4CB-4DE9-BF2F-4DCB5B1BC98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t="17" b="17"/>
          <a:stretch/>
        </p:blipFill>
        <p:spPr/>
      </p:pic>
      <p:sp>
        <p:nvSpPr>
          <p:cNvPr id="5" name="Title 4">
            <a:extLst>
              <a:ext uri="{FF2B5EF4-FFF2-40B4-BE49-F238E27FC236}">
                <a16:creationId xmlns:a16="http://schemas.microsoft.com/office/drawing/2014/main" id="{30637867-D3A6-4791-9D38-834042FEBED0}"/>
              </a:ext>
            </a:extLst>
          </p:cNvPr>
          <p:cNvSpPr>
            <a:spLocks noGrp="1"/>
          </p:cNvSpPr>
          <p:nvPr>
            <p:ph type="title"/>
          </p:nvPr>
        </p:nvSpPr>
        <p:spPr/>
        <p:txBody>
          <a:bodyPr/>
          <a:lstStyle/>
          <a:p>
            <a:r>
              <a:rPr lang="en-US"/>
              <a:t>Thank you</a:t>
            </a:r>
          </a:p>
        </p:txBody>
      </p:sp>
      <p:sp>
        <p:nvSpPr>
          <p:cNvPr id="2" name="Rectangle 1">
            <a:extLst>
              <a:ext uri="{FF2B5EF4-FFF2-40B4-BE49-F238E27FC236}">
                <a16:creationId xmlns:a16="http://schemas.microsoft.com/office/drawing/2014/main" id="{3E95CC9A-6F27-B133-ACC3-EF94D4F9F1EA}"/>
              </a:ext>
            </a:extLst>
          </p:cNvPr>
          <p:cNvSpPr/>
          <p:nvPr/>
        </p:nvSpPr>
        <p:spPr>
          <a:xfrm>
            <a:off x="424070" y="609600"/>
            <a:ext cx="1934817" cy="14577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descr="A blue letters on a black background&#10;&#10;Description automatically generated">
            <a:extLst>
              <a:ext uri="{FF2B5EF4-FFF2-40B4-BE49-F238E27FC236}">
                <a16:creationId xmlns:a16="http://schemas.microsoft.com/office/drawing/2014/main" id="{29EAC56D-933B-30B0-7C64-16148B7B3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60" y="1118590"/>
            <a:ext cx="2953833" cy="392158"/>
          </a:xfrm>
          <a:prstGeom prst="rect">
            <a:avLst/>
          </a:prstGeom>
        </p:spPr>
      </p:pic>
    </p:spTree>
    <p:extLst>
      <p:ext uri="{BB962C8B-B14F-4D97-AF65-F5344CB8AC3E}">
        <p14:creationId xmlns:p14="http://schemas.microsoft.com/office/powerpoint/2010/main" val="85588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BCF0A-25CD-068B-1926-A2520AB7CAFC}"/>
              </a:ext>
            </a:extLst>
          </p:cNvPr>
          <p:cNvSpPr txBox="1"/>
          <p:nvPr/>
        </p:nvSpPr>
        <p:spPr>
          <a:xfrm>
            <a:off x="1529126" y="314926"/>
            <a:ext cx="8401878" cy="461665"/>
          </a:xfrm>
          <a:prstGeom prst="rect">
            <a:avLst/>
          </a:prstGeom>
          <a:noFill/>
        </p:spPr>
        <p:txBody>
          <a:bodyPr wrap="square" lIns="91440" tIns="45720" rIns="91440" bIns="45720" rtlCol="0" anchor="t">
            <a:spAutoFit/>
          </a:bodyPr>
          <a:lstStyle/>
          <a:p>
            <a:pPr algn="ctr"/>
            <a:r>
              <a:rPr lang="en-US" sz="2400" b="1"/>
              <a:t>Scope Of the project</a:t>
            </a:r>
            <a:endParaRPr lang="en-US"/>
          </a:p>
        </p:txBody>
      </p:sp>
      <p:sp>
        <p:nvSpPr>
          <p:cNvPr id="4" name="TextBox 3">
            <a:extLst>
              <a:ext uri="{FF2B5EF4-FFF2-40B4-BE49-F238E27FC236}">
                <a16:creationId xmlns:a16="http://schemas.microsoft.com/office/drawing/2014/main" id="{A0831A77-4C01-A830-4E8C-6279155775EA}"/>
              </a:ext>
            </a:extLst>
          </p:cNvPr>
          <p:cNvSpPr txBox="1"/>
          <p:nvPr/>
        </p:nvSpPr>
        <p:spPr>
          <a:xfrm>
            <a:off x="583095" y="889843"/>
            <a:ext cx="11025809" cy="5478423"/>
          </a:xfrm>
          <a:prstGeom prst="rect">
            <a:avLst/>
          </a:prstGeom>
          <a:noFill/>
        </p:spPr>
        <p:txBody>
          <a:bodyPr wrap="square" lIns="91440" tIns="45720" rIns="91440" bIns="45720" anchor="t">
            <a:spAutoFit/>
          </a:bodyPr>
          <a:lstStyle/>
          <a:p>
            <a:r>
              <a:rPr lang="en-US" sz="2000" b="1">
                <a:solidFill>
                  <a:srgbClr val="0070C0"/>
                </a:solidFill>
              </a:rPr>
              <a:t>Project Title:</a:t>
            </a:r>
          </a:p>
          <a:p>
            <a:endParaRPr lang="en-US"/>
          </a:p>
          <a:p>
            <a:r>
              <a:rPr lang="en-US"/>
              <a:t>AI SQL QUERY GENERATOR</a:t>
            </a:r>
            <a:endParaRPr lang="en-US">
              <a:cs typeface="Calibri"/>
            </a:endParaRPr>
          </a:p>
          <a:p>
            <a:endParaRPr lang="en-US"/>
          </a:p>
          <a:p>
            <a:r>
              <a:rPr lang="en-US" sz="2000" b="1">
                <a:solidFill>
                  <a:srgbClr val="0070C0"/>
                </a:solidFill>
              </a:rPr>
              <a:t>Project Objectives: </a:t>
            </a:r>
            <a:endParaRPr lang="en-US" sz="2000" b="1">
              <a:solidFill>
                <a:srgbClr val="0070C0"/>
              </a:solidFill>
              <a:cs typeface="Calibri"/>
            </a:endParaRPr>
          </a:p>
          <a:p>
            <a:endParaRPr lang="en-US" sz="2000" b="1">
              <a:solidFill>
                <a:srgbClr val="0070C0"/>
              </a:solidFill>
              <a:cs typeface="Calibri"/>
            </a:endParaRPr>
          </a:p>
          <a:p>
            <a:r>
              <a:rPr lang="en-US">
                <a:cs typeface="Calibri"/>
              </a:rPr>
              <a:t>This full stack application leverages OPENAI'S GPT-4 to transform natural language descriptions into SQL  queries. The frontend is built with React, providing an intuitive interface for users to input their queries. The backend, developed in python, processes these inputs using GPT-4 to generate the corresponding SQL queries. This integration facilities seamless and efficient database interactions, enabling  users to retrieve information without needing to write complex SQL code. </a:t>
            </a:r>
          </a:p>
          <a:p>
            <a:endParaRPr lang="en-US"/>
          </a:p>
          <a:p>
            <a:r>
              <a:rPr lang="en-US" sz="2000" b="1">
                <a:solidFill>
                  <a:srgbClr val="0070C0"/>
                </a:solidFill>
              </a:rPr>
              <a:t>Deliverables: </a:t>
            </a:r>
            <a:endParaRPr lang="en-US" sz="2000" b="1">
              <a:solidFill>
                <a:srgbClr val="0070C0"/>
              </a:solidFill>
              <a:cs typeface="Calibri"/>
            </a:endParaRPr>
          </a:p>
          <a:p>
            <a:endParaRPr lang="en-US"/>
          </a:p>
          <a:p>
            <a:r>
              <a:rPr lang="en-US" b="1">
                <a:cs typeface="Calibri"/>
              </a:rPr>
              <a:t>Project Documentation:</a:t>
            </a:r>
          </a:p>
          <a:p>
            <a:pPr marL="285750" indent="-285750">
              <a:buFont typeface="Wingdings"/>
              <a:buChar char="§"/>
            </a:pPr>
            <a:r>
              <a:rPr lang="en-US">
                <a:cs typeface="Calibri"/>
              </a:rPr>
              <a:t>API documentation</a:t>
            </a:r>
          </a:p>
          <a:p>
            <a:pPr marL="285750" indent="-285750">
              <a:buFont typeface="Wingdings"/>
              <a:buChar char="§"/>
            </a:pPr>
            <a:r>
              <a:rPr lang="en-US">
                <a:cs typeface="Calibri"/>
              </a:rPr>
              <a:t>Comprehensive Project plan</a:t>
            </a:r>
          </a:p>
          <a:p>
            <a:pPr marL="285750" indent="-285750">
              <a:buFont typeface="Wingdings"/>
              <a:buChar char="§"/>
            </a:pPr>
            <a:r>
              <a:rPr lang="en-US">
                <a:cs typeface="Calibri"/>
              </a:rPr>
              <a:t>User manual</a:t>
            </a:r>
          </a:p>
          <a:p>
            <a:endParaRPr lang="en-US">
              <a:cs typeface="Calibri"/>
            </a:endParaRPr>
          </a:p>
        </p:txBody>
      </p:sp>
      <p:pic>
        <p:nvPicPr>
          <p:cNvPr id="6" name="Picture 5" descr="A blue letters on a black background&#10;&#10;Description automatically generated">
            <a:extLst>
              <a:ext uri="{FF2B5EF4-FFF2-40B4-BE49-F238E27FC236}">
                <a16:creationId xmlns:a16="http://schemas.microsoft.com/office/drawing/2014/main" id="{AF01519C-7EA9-E656-5203-42CC5C62B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8431" y="97398"/>
            <a:ext cx="1656184" cy="219879"/>
          </a:xfrm>
          <a:prstGeom prst="rect">
            <a:avLst/>
          </a:prstGeom>
        </p:spPr>
      </p:pic>
    </p:spTree>
    <p:extLst>
      <p:ext uri="{BB962C8B-B14F-4D97-AF65-F5344CB8AC3E}">
        <p14:creationId xmlns:p14="http://schemas.microsoft.com/office/powerpoint/2010/main" val="407379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75D2-7E8D-06F3-A69C-53C4797202E9}"/>
              </a:ext>
            </a:extLst>
          </p:cNvPr>
          <p:cNvSpPr>
            <a:spLocks noGrp="1"/>
          </p:cNvSpPr>
          <p:nvPr>
            <p:ph type="title"/>
          </p:nvPr>
        </p:nvSpPr>
        <p:spPr>
          <a:xfrm>
            <a:off x="2031520" y="307616"/>
            <a:ext cx="7740771" cy="419790"/>
          </a:xfrm>
        </p:spPr>
        <p:txBody>
          <a:bodyPr>
            <a:normAutofit fontScale="90000"/>
          </a:bodyPr>
          <a:lstStyle/>
          <a:p>
            <a:pPr algn="ctr"/>
            <a:r>
              <a:rPr lang="en-US" sz="2700" b="1">
                <a:latin typeface="Calibri"/>
                <a:cs typeface="Calibri"/>
              </a:rPr>
              <a:t>Scope Of the project</a:t>
            </a:r>
            <a:endParaRPr lang="en-US">
              <a:cs typeface="Calibri Light" panose="020F0302020204030204"/>
            </a:endParaRPr>
          </a:p>
        </p:txBody>
      </p:sp>
      <p:sp>
        <p:nvSpPr>
          <p:cNvPr id="3" name="Content Placeholder 2">
            <a:extLst>
              <a:ext uri="{FF2B5EF4-FFF2-40B4-BE49-F238E27FC236}">
                <a16:creationId xmlns:a16="http://schemas.microsoft.com/office/drawing/2014/main" id="{4F689648-D10A-FC22-16A9-1076693E22FE}"/>
              </a:ext>
            </a:extLst>
          </p:cNvPr>
          <p:cNvSpPr>
            <a:spLocks noGrp="1"/>
          </p:cNvSpPr>
          <p:nvPr>
            <p:ph idx="1"/>
          </p:nvPr>
        </p:nvSpPr>
        <p:spPr>
          <a:xfrm>
            <a:off x="636917" y="1020493"/>
            <a:ext cx="10946921" cy="5314619"/>
          </a:xfrm>
        </p:spPr>
        <p:txBody>
          <a:bodyPr vert="horz" lIns="91440" tIns="45720" rIns="91440" bIns="45720" rtlCol="0" anchor="t">
            <a:normAutofit/>
          </a:bodyPr>
          <a:lstStyle/>
          <a:p>
            <a:pPr>
              <a:buNone/>
            </a:pPr>
            <a:r>
              <a:rPr lang="en-US" sz="1800" b="1">
                <a:cs typeface="Calibri" panose="020F0502020204030204"/>
              </a:rPr>
              <a:t>Frontend:</a:t>
            </a:r>
            <a:endParaRPr lang="en-US" sz="2000" b="1">
              <a:solidFill>
                <a:srgbClr val="0070C0"/>
              </a:solidFill>
              <a:ea typeface="Calibri"/>
              <a:cs typeface="Calibri" panose="020F0502020204030204"/>
            </a:endParaRPr>
          </a:p>
          <a:p>
            <a:pPr>
              <a:buFont typeface="Wingdings" panose="020B0604020202020204" pitchFamily="34" charset="0"/>
              <a:buChar char="§"/>
            </a:pPr>
            <a:r>
              <a:rPr lang="en-US" sz="1800">
                <a:cs typeface="Calibri" panose="020F0502020204030204"/>
              </a:rPr>
              <a:t>Fully functional React application</a:t>
            </a:r>
            <a:endParaRPr lang="en-US" sz="1800">
              <a:ea typeface="Calibri"/>
              <a:cs typeface="Calibri" panose="020F0502020204030204"/>
            </a:endParaRPr>
          </a:p>
          <a:p>
            <a:pPr>
              <a:buFont typeface="Wingdings" panose="020B0604020202020204" pitchFamily="34" charset="0"/>
              <a:buChar char="§"/>
            </a:pPr>
            <a:r>
              <a:rPr lang="en-US" sz="1800">
                <a:cs typeface="Calibri" panose="020F0502020204030204"/>
              </a:rPr>
              <a:t>User-friendly interface for inputting natural language queries</a:t>
            </a:r>
          </a:p>
          <a:p>
            <a:pPr>
              <a:buFont typeface="Wingdings" panose="020B0604020202020204" pitchFamily="34" charset="0"/>
              <a:buChar char="§"/>
            </a:pPr>
            <a:r>
              <a:rPr lang="en-US" sz="1800">
                <a:cs typeface="Calibri" panose="020F0502020204030204"/>
              </a:rPr>
              <a:t>Responsive design for various devices</a:t>
            </a:r>
          </a:p>
          <a:p>
            <a:pPr>
              <a:buFont typeface="Wingdings" panose="020B0604020202020204" pitchFamily="34" charset="0"/>
              <a:buChar char="§"/>
            </a:pPr>
            <a:r>
              <a:rPr lang="en-US" sz="1800">
                <a:cs typeface="Calibri" panose="020F0502020204030204"/>
              </a:rPr>
              <a:t>Integration with backend API</a:t>
            </a:r>
            <a:endParaRPr lang="en-US" sz="1800">
              <a:ea typeface="Calibri" panose="020F0502020204030204"/>
              <a:cs typeface="Calibri" panose="020F0502020204030204"/>
            </a:endParaRPr>
          </a:p>
          <a:p>
            <a:pPr marL="0" indent="0">
              <a:buNone/>
            </a:pPr>
            <a:endParaRPr lang="en-US" sz="1800">
              <a:cs typeface="Calibri" panose="020F0502020204030204"/>
            </a:endParaRPr>
          </a:p>
          <a:p>
            <a:pPr marL="0" indent="0">
              <a:buNone/>
            </a:pPr>
            <a:r>
              <a:rPr lang="en-US" sz="1800" b="1">
                <a:cs typeface="Calibri" panose="020F0502020204030204"/>
              </a:rPr>
              <a:t>Backend:</a:t>
            </a:r>
          </a:p>
          <a:p>
            <a:pPr>
              <a:buFont typeface="Wingdings" panose="020B0604020202020204" pitchFamily="34" charset="0"/>
              <a:buChar char="§"/>
            </a:pPr>
            <a:r>
              <a:rPr lang="en-US" sz="1800">
                <a:cs typeface="Calibri" panose="020F0502020204030204"/>
              </a:rPr>
              <a:t>Python server application </a:t>
            </a:r>
          </a:p>
          <a:p>
            <a:pPr>
              <a:buFont typeface="Wingdings" panose="020B0604020202020204" pitchFamily="34" charset="0"/>
              <a:buChar char="§"/>
            </a:pPr>
            <a:r>
              <a:rPr lang="en-US" sz="1800">
                <a:cs typeface="Calibri" panose="020F0502020204030204"/>
              </a:rPr>
              <a:t>Integration with OpenAI's GPT-4 API</a:t>
            </a:r>
          </a:p>
          <a:p>
            <a:pPr>
              <a:buFont typeface="Wingdings" panose="020B0604020202020204" pitchFamily="34" charset="0"/>
              <a:buChar char="§"/>
            </a:pPr>
            <a:r>
              <a:rPr lang="en-US" sz="1800">
                <a:cs typeface="Calibri" panose="020F0502020204030204"/>
              </a:rPr>
              <a:t>Endpoint for receiving natural language input and returning SQL queries</a:t>
            </a:r>
            <a:endParaRPr lang="en-US" sz="1800">
              <a:ea typeface="Calibri"/>
              <a:cs typeface="Calibri" panose="020F0502020204030204"/>
            </a:endParaRPr>
          </a:p>
          <a:p>
            <a:pPr>
              <a:buFont typeface="Wingdings" panose="020B0604020202020204" pitchFamily="34" charset="0"/>
              <a:buChar char="§"/>
            </a:pPr>
            <a:r>
              <a:rPr lang="en-US" sz="1800">
                <a:cs typeface="Calibri" panose="020F0502020204030204"/>
              </a:rPr>
              <a:t>Error handling and validation mechanisms</a:t>
            </a:r>
            <a:endParaRPr lang="en-US" sz="1800">
              <a:ea typeface="Calibri" panose="020F0502020204030204"/>
              <a:cs typeface="Calibri" panose="020F0502020204030204"/>
            </a:endParaRPr>
          </a:p>
          <a:p>
            <a:pPr>
              <a:buFont typeface="Wingdings" panose="020B0604020202020204" pitchFamily="34" charset="0"/>
              <a:buChar char="§"/>
            </a:pPr>
            <a:endParaRPr lang="en-US" sz="1800">
              <a:cs typeface="Calibri" panose="020F0502020204030204"/>
            </a:endParaRPr>
          </a:p>
          <a:p>
            <a:pPr marL="0" indent="0">
              <a:buNone/>
            </a:pPr>
            <a:r>
              <a:rPr lang="en-US" sz="1800" b="1">
                <a:cs typeface="Calibri" panose="020F0502020204030204"/>
              </a:rPr>
              <a:t>Database:</a:t>
            </a:r>
            <a:endParaRPr lang="en-US" sz="1800" b="1">
              <a:ea typeface="Calibri"/>
              <a:cs typeface="Calibri" panose="020F0502020204030204"/>
            </a:endParaRPr>
          </a:p>
          <a:p>
            <a:pPr>
              <a:buFont typeface="Wingdings" panose="020B0604020202020204" pitchFamily="34" charset="0"/>
              <a:buChar char="§"/>
            </a:pPr>
            <a:r>
              <a:rPr lang="en-US" sz="1800">
                <a:cs typeface="Calibri" panose="020F0502020204030204"/>
              </a:rPr>
              <a:t>SQL queries for database setup.</a:t>
            </a:r>
            <a:endParaRPr lang="en-US" sz="1800">
              <a:ea typeface="Calibri" panose="020F0502020204030204"/>
              <a:cs typeface="Calibri" panose="020F0502020204030204"/>
            </a:endParaRPr>
          </a:p>
          <a:p>
            <a:pPr marL="0" indent="0">
              <a:buNone/>
            </a:pPr>
            <a:endParaRPr lang="en-US" sz="1800">
              <a:cs typeface="Calibri" panose="020F0502020204030204"/>
            </a:endParaRPr>
          </a:p>
          <a:p>
            <a:pPr>
              <a:buFont typeface="Wingdings" panose="020B0604020202020204" pitchFamily="34" charset="0"/>
              <a:buChar char="§"/>
            </a:pPr>
            <a:endParaRPr lang="en-US" sz="1800">
              <a:cs typeface="Calibri" panose="020F0502020204030204"/>
            </a:endParaRPr>
          </a:p>
          <a:p>
            <a:pPr>
              <a:buFont typeface="Wingdings" panose="020B0604020202020204" pitchFamily="34" charset="0"/>
              <a:buChar char="§"/>
            </a:pPr>
            <a:endParaRPr lang="en-US" sz="1800" b="1">
              <a:cs typeface="Calibri" panose="020F0502020204030204"/>
            </a:endParaRPr>
          </a:p>
          <a:p>
            <a:pPr>
              <a:buFont typeface="Wingdings" panose="020B0604020202020204" pitchFamily="34" charset="0"/>
              <a:buChar char="§"/>
            </a:pPr>
            <a:endParaRPr lang="en-US" sz="1800" b="1">
              <a:cs typeface="Calibri" panose="020F0502020204030204"/>
            </a:endParaRPr>
          </a:p>
        </p:txBody>
      </p:sp>
      <p:pic>
        <p:nvPicPr>
          <p:cNvPr id="5" name="Picture 4" descr="A blue letters on a black background&#10;&#10;Description automatically generated">
            <a:extLst>
              <a:ext uri="{FF2B5EF4-FFF2-40B4-BE49-F238E27FC236}">
                <a16:creationId xmlns:a16="http://schemas.microsoft.com/office/drawing/2014/main" id="{C59DC23E-A197-0445-BF27-A530410F2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8431" y="97398"/>
            <a:ext cx="1656184" cy="219879"/>
          </a:xfrm>
          <a:prstGeom prst="rect">
            <a:avLst/>
          </a:prstGeom>
        </p:spPr>
      </p:pic>
    </p:spTree>
    <p:extLst>
      <p:ext uri="{BB962C8B-B14F-4D97-AF65-F5344CB8AC3E}">
        <p14:creationId xmlns:p14="http://schemas.microsoft.com/office/powerpoint/2010/main" val="1288465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BCF0A-25CD-068B-1926-A2520AB7CAFC}"/>
              </a:ext>
            </a:extLst>
          </p:cNvPr>
          <p:cNvSpPr txBox="1"/>
          <p:nvPr/>
        </p:nvSpPr>
        <p:spPr>
          <a:xfrm>
            <a:off x="1629768" y="300549"/>
            <a:ext cx="8401878" cy="461665"/>
          </a:xfrm>
          <a:prstGeom prst="rect">
            <a:avLst/>
          </a:prstGeom>
          <a:noFill/>
        </p:spPr>
        <p:txBody>
          <a:bodyPr wrap="square" lIns="91440" tIns="45720" rIns="91440" bIns="45720" rtlCol="0" anchor="t">
            <a:spAutoFit/>
          </a:bodyPr>
          <a:lstStyle/>
          <a:p>
            <a:pPr algn="ctr"/>
            <a:r>
              <a:rPr lang="en-US" sz="2400" b="1"/>
              <a:t>Design</a:t>
            </a:r>
            <a:endParaRPr lang="en-US"/>
          </a:p>
        </p:txBody>
      </p:sp>
      <p:sp>
        <p:nvSpPr>
          <p:cNvPr id="2" name="TextBox 1">
            <a:extLst>
              <a:ext uri="{FF2B5EF4-FFF2-40B4-BE49-F238E27FC236}">
                <a16:creationId xmlns:a16="http://schemas.microsoft.com/office/drawing/2014/main" id="{14452B91-4965-E48F-1CF3-FE1F1660C680}"/>
              </a:ext>
            </a:extLst>
          </p:cNvPr>
          <p:cNvSpPr txBox="1"/>
          <p:nvPr/>
        </p:nvSpPr>
        <p:spPr>
          <a:xfrm>
            <a:off x="430695" y="5440824"/>
            <a:ext cx="10800521" cy="1200329"/>
          </a:xfrm>
          <a:prstGeom prst="rect">
            <a:avLst/>
          </a:prstGeom>
          <a:noFill/>
        </p:spPr>
        <p:txBody>
          <a:bodyPr wrap="square" lIns="91440" tIns="45720" rIns="91440" bIns="45720" rtlCol="0" anchor="t">
            <a:spAutoFit/>
          </a:bodyPr>
          <a:lstStyle/>
          <a:p>
            <a:r>
              <a:rPr lang="en-US" b="1">
                <a:ea typeface="Calibri"/>
                <a:cs typeface="Calibri"/>
              </a:rPr>
              <a:t>User Interface:</a:t>
            </a:r>
          </a:p>
          <a:p>
            <a:pPr marL="285750" indent="-285750">
              <a:buFont typeface="Wingdings"/>
              <a:buChar char="§"/>
            </a:pPr>
            <a:r>
              <a:rPr lang="en-US">
                <a:ea typeface="Calibri"/>
                <a:cs typeface="Calibri"/>
              </a:rPr>
              <a:t>Users input natural language queries through the intuitive interface.</a:t>
            </a:r>
          </a:p>
          <a:p>
            <a:pPr marL="285750" indent="-285750">
              <a:buFont typeface="Wingdings"/>
              <a:buChar char="§"/>
            </a:pPr>
            <a:r>
              <a:rPr lang="en-US">
                <a:ea typeface="Calibri"/>
                <a:cs typeface="Calibri"/>
              </a:rPr>
              <a:t>This interface sends the natural language input to the backend server.</a:t>
            </a:r>
          </a:p>
          <a:p>
            <a:endParaRPr lang="en-US">
              <a:ea typeface="Calibri"/>
              <a:cs typeface="Calibri"/>
            </a:endParaRPr>
          </a:p>
        </p:txBody>
      </p:sp>
      <p:sp>
        <p:nvSpPr>
          <p:cNvPr id="4" name="TextBox 3">
            <a:extLst>
              <a:ext uri="{FF2B5EF4-FFF2-40B4-BE49-F238E27FC236}">
                <a16:creationId xmlns:a16="http://schemas.microsoft.com/office/drawing/2014/main" id="{5E14AF8A-1653-586A-ABB4-A1F34276C4CD}"/>
              </a:ext>
            </a:extLst>
          </p:cNvPr>
          <p:cNvSpPr txBox="1"/>
          <p:nvPr/>
        </p:nvSpPr>
        <p:spPr>
          <a:xfrm>
            <a:off x="430695" y="4827076"/>
            <a:ext cx="4359965" cy="400110"/>
          </a:xfrm>
          <a:prstGeom prst="rect">
            <a:avLst/>
          </a:prstGeom>
          <a:noFill/>
        </p:spPr>
        <p:txBody>
          <a:bodyPr wrap="square" rtlCol="0">
            <a:spAutoFit/>
          </a:bodyPr>
          <a:lstStyle/>
          <a:p>
            <a:r>
              <a:rPr lang="en-US" sz="2000" b="1">
                <a:solidFill>
                  <a:srgbClr val="0070C0"/>
                </a:solidFill>
              </a:rPr>
              <a:t>Design Description:</a:t>
            </a:r>
          </a:p>
        </p:txBody>
      </p:sp>
      <p:sp>
        <p:nvSpPr>
          <p:cNvPr id="7" name="TextBox 6">
            <a:extLst>
              <a:ext uri="{FF2B5EF4-FFF2-40B4-BE49-F238E27FC236}">
                <a16:creationId xmlns:a16="http://schemas.microsoft.com/office/drawing/2014/main" id="{9C26F645-4AE8-2BFD-9C70-DF3437453F4B}"/>
              </a:ext>
            </a:extLst>
          </p:cNvPr>
          <p:cNvSpPr txBox="1"/>
          <p:nvPr/>
        </p:nvSpPr>
        <p:spPr>
          <a:xfrm>
            <a:off x="430696" y="831861"/>
            <a:ext cx="6096000" cy="400110"/>
          </a:xfrm>
          <a:prstGeom prst="rect">
            <a:avLst/>
          </a:prstGeom>
          <a:noFill/>
        </p:spPr>
        <p:txBody>
          <a:bodyPr wrap="square">
            <a:spAutoFit/>
          </a:bodyPr>
          <a:lstStyle/>
          <a:p>
            <a:r>
              <a:rPr lang="en-US" sz="2000" b="1">
                <a:solidFill>
                  <a:srgbClr val="0070C0"/>
                </a:solidFill>
              </a:rPr>
              <a:t>Design Diagram </a:t>
            </a:r>
          </a:p>
        </p:txBody>
      </p:sp>
      <p:pic>
        <p:nvPicPr>
          <p:cNvPr id="11" name="Picture 10" descr="A blue letters on a black background&#10;&#10;Description automatically generated">
            <a:extLst>
              <a:ext uri="{FF2B5EF4-FFF2-40B4-BE49-F238E27FC236}">
                <a16:creationId xmlns:a16="http://schemas.microsoft.com/office/drawing/2014/main" id="{6E0C16C9-69E9-9692-ADE3-5874F1669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7186" y="83020"/>
            <a:ext cx="1656184" cy="219879"/>
          </a:xfrm>
          <a:prstGeom prst="rect">
            <a:avLst/>
          </a:prstGeom>
        </p:spPr>
      </p:pic>
      <p:sp>
        <p:nvSpPr>
          <p:cNvPr id="12" name="Callout: Right Arrow 11">
            <a:extLst>
              <a:ext uri="{FF2B5EF4-FFF2-40B4-BE49-F238E27FC236}">
                <a16:creationId xmlns:a16="http://schemas.microsoft.com/office/drawing/2014/main" id="{E56E987E-9183-0F0A-D98F-6291EFE059A3}"/>
              </a:ext>
            </a:extLst>
          </p:cNvPr>
          <p:cNvSpPr/>
          <p:nvPr/>
        </p:nvSpPr>
        <p:spPr>
          <a:xfrm>
            <a:off x="1880558" y="1623202"/>
            <a:ext cx="2717320" cy="2616680"/>
          </a:xfrm>
          <a:prstGeom prst="rightArrowCallou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a typeface="Calibri"/>
              <a:cs typeface="Calibri"/>
            </a:endParaRPr>
          </a:p>
        </p:txBody>
      </p:sp>
      <p:sp>
        <p:nvSpPr>
          <p:cNvPr id="13" name="Rectangle: Rounded Corners 12">
            <a:extLst>
              <a:ext uri="{FF2B5EF4-FFF2-40B4-BE49-F238E27FC236}">
                <a16:creationId xmlns:a16="http://schemas.microsoft.com/office/drawing/2014/main" id="{FB15D7D3-612B-0822-542E-5D97CC7265AD}"/>
              </a:ext>
            </a:extLst>
          </p:cNvPr>
          <p:cNvSpPr/>
          <p:nvPr/>
        </p:nvSpPr>
        <p:spPr>
          <a:xfrm>
            <a:off x="2151091" y="2640640"/>
            <a:ext cx="1178944" cy="11933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Natural language Query</a:t>
            </a:r>
          </a:p>
          <a:p>
            <a:pPr algn="ctr"/>
            <a:r>
              <a:rPr lang="en-US">
                <a:solidFill>
                  <a:schemeClr val="tx1"/>
                </a:solidFill>
                <a:ea typeface="Calibri"/>
                <a:cs typeface="Calibri"/>
              </a:rPr>
              <a:t> Input</a:t>
            </a:r>
          </a:p>
        </p:txBody>
      </p:sp>
      <p:sp>
        <p:nvSpPr>
          <p:cNvPr id="14" name="TextBox 13">
            <a:extLst>
              <a:ext uri="{FF2B5EF4-FFF2-40B4-BE49-F238E27FC236}">
                <a16:creationId xmlns:a16="http://schemas.microsoft.com/office/drawing/2014/main" id="{EE64523C-3616-AA04-49E7-531E14331A49}"/>
              </a:ext>
            </a:extLst>
          </p:cNvPr>
          <p:cNvSpPr txBox="1"/>
          <p:nvPr/>
        </p:nvSpPr>
        <p:spPr>
          <a:xfrm>
            <a:off x="1923689" y="1752839"/>
            <a:ext cx="16486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User Interface</a:t>
            </a:r>
          </a:p>
          <a:p>
            <a:pPr algn="ctr"/>
            <a:r>
              <a:rPr lang="en-US" b="1">
                <a:ea typeface="Calibri"/>
                <a:cs typeface="Calibri"/>
              </a:rPr>
              <a:t>(React)</a:t>
            </a:r>
          </a:p>
        </p:txBody>
      </p:sp>
      <p:sp>
        <p:nvSpPr>
          <p:cNvPr id="15" name="Flowchart: Process 14">
            <a:extLst>
              <a:ext uri="{FF2B5EF4-FFF2-40B4-BE49-F238E27FC236}">
                <a16:creationId xmlns:a16="http://schemas.microsoft.com/office/drawing/2014/main" id="{B3D0C587-8760-E82C-BB4D-0DC9F985135B}"/>
              </a:ext>
            </a:extLst>
          </p:cNvPr>
          <p:cNvSpPr/>
          <p:nvPr/>
        </p:nvSpPr>
        <p:spPr>
          <a:xfrm>
            <a:off x="4611489" y="1308339"/>
            <a:ext cx="2084717" cy="3407433"/>
          </a:xfrm>
          <a:prstGeom prst="flowChartProcess">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4CF9F3C-9D32-054F-982E-D46185EC24CA}"/>
              </a:ext>
            </a:extLst>
          </p:cNvPr>
          <p:cNvSpPr txBox="1"/>
          <p:nvPr/>
        </p:nvSpPr>
        <p:spPr>
          <a:xfrm>
            <a:off x="4802036" y="1558889"/>
            <a:ext cx="17170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Backend Server</a:t>
            </a:r>
          </a:p>
          <a:p>
            <a:pPr algn="ctr"/>
            <a:r>
              <a:rPr lang="en-US" b="1">
                <a:ea typeface="Calibri"/>
                <a:cs typeface="Calibri"/>
              </a:rPr>
              <a:t>(Python)</a:t>
            </a:r>
          </a:p>
        </p:txBody>
      </p:sp>
      <p:sp>
        <p:nvSpPr>
          <p:cNvPr id="18" name="Rectangle: Rounded Corners 17">
            <a:extLst>
              <a:ext uri="{FF2B5EF4-FFF2-40B4-BE49-F238E27FC236}">
                <a16:creationId xmlns:a16="http://schemas.microsoft.com/office/drawing/2014/main" id="{0641D035-1555-4CFD-B8BE-492F49C4D28B}"/>
              </a:ext>
            </a:extLst>
          </p:cNvPr>
          <p:cNvSpPr/>
          <p:nvPr/>
        </p:nvSpPr>
        <p:spPr>
          <a:xfrm>
            <a:off x="4978209" y="2291176"/>
            <a:ext cx="1437735" cy="5319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API Endpoint</a:t>
            </a:r>
          </a:p>
        </p:txBody>
      </p:sp>
      <p:sp>
        <p:nvSpPr>
          <p:cNvPr id="19" name="Rectangle: Rounded Corners 18">
            <a:extLst>
              <a:ext uri="{FF2B5EF4-FFF2-40B4-BE49-F238E27FC236}">
                <a16:creationId xmlns:a16="http://schemas.microsoft.com/office/drawing/2014/main" id="{08F1FAF1-1319-1A8E-51A2-C059E8CE2EEF}"/>
              </a:ext>
            </a:extLst>
          </p:cNvPr>
          <p:cNvSpPr/>
          <p:nvPr/>
        </p:nvSpPr>
        <p:spPr>
          <a:xfrm>
            <a:off x="4978976" y="3050683"/>
            <a:ext cx="1437735" cy="56071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GPT-4</a:t>
            </a:r>
          </a:p>
          <a:p>
            <a:pPr algn="ctr"/>
            <a:r>
              <a:rPr lang="en-US">
                <a:solidFill>
                  <a:schemeClr val="tx1"/>
                </a:solidFill>
                <a:ea typeface="Calibri"/>
                <a:cs typeface="Calibri"/>
              </a:rPr>
              <a:t>Integration</a:t>
            </a:r>
          </a:p>
        </p:txBody>
      </p:sp>
      <p:sp>
        <p:nvSpPr>
          <p:cNvPr id="20" name="Rectangle: Rounded Corners 19">
            <a:extLst>
              <a:ext uri="{FF2B5EF4-FFF2-40B4-BE49-F238E27FC236}">
                <a16:creationId xmlns:a16="http://schemas.microsoft.com/office/drawing/2014/main" id="{9175D787-3509-53D6-4B0D-314F3A4041E5}"/>
              </a:ext>
            </a:extLst>
          </p:cNvPr>
          <p:cNvSpPr/>
          <p:nvPr/>
        </p:nvSpPr>
        <p:spPr>
          <a:xfrm>
            <a:off x="4984917" y="3853325"/>
            <a:ext cx="1437735" cy="6038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SQL Query </a:t>
            </a:r>
          </a:p>
          <a:p>
            <a:pPr algn="ctr"/>
            <a:r>
              <a:rPr lang="en-US">
                <a:solidFill>
                  <a:schemeClr val="tx1"/>
                </a:solidFill>
                <a:ea typeface="Calibri"/>
                <a:cs typeface="Calibri"/>
              </a:rPr>
              <a:t>Generation</a:t>
            </a:r>
          </a:p>
        </p:txBody>
      </p:sp>
      <p:cxnSp>
        <p:nvCxnSpPr>
          <p:cNvPr id="22" name="Straight Arrow Connector 21">
            <a:extLst>
              <a:ext uri="{FF2B5EF4-FFF2-40B4-BE49-F238E27FC236}">
                <a16:creationId xmlns:a16="http://schemas.microsoft.com/office/drawing/2014/main" id="{917A7FBF-28F5-6F4B-65CF-5CA238A8661A}"/>
              </a:ext>
            </a:extLst>
          </p:cNvPr>
          <p:cNvCxnSpPr>
            <a:cxnSpLocks/>
          </p:cNvCxnSpPr>
          <p:nvPr/>
        </p:nvCxnSpPr>
        <p:spPr>
          <a:xfrm flipH="1">
            <a:off x="5774129" y="3630463"/>
            <a:ext cx="5750" cy="26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1B3BE70-BFE4-D9D3-392D-F588ECEB32D9}"/>
              </a:ext>
            </a:extLst>
          </p:cNvPr>
          <p:cNvSpPr/>
          <p:nvPr/>
        </p:nvSpPr>
        <p:spPr>
          <a:xfrm>
            <a:off x="7292198" y="1889184"/>
            <a:ext cx="1667772" cy="208471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Left-Right 24">
            <a:extLst>
              <a:ext uri="{FF2B5EF4-FFF2-40B4-BE49-F238E27FC236}">
                <a16:creationId xmlns:a16="http://schemas.microsoft.com/office/drawing/2014/main" id="{39278E72-4A8B-1F3F-52F2-4CEB4FF71A4F}"/>
              </a:ext>
            </a:extLst>
          </p:cNvPr>
          <p:cNvSpPr/>
          <p:nvPr/>
        </p:nvSpPr>
        <p:spPr>
          <a:xfrm>
            <a:off x="6703107" y="2777321"/>
            <a:ext cx="589472" cy="345056"/>
          </a:xfrm>
          <a:prstGeom prst="lef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F78A4A-85CC-A782-C593-D511BF818EAB}"/>
              </a:ext>
            </a:extLst>
          </p:cNvPr>
          <p:cNvSpPr txBox="1"/>
          <p:nvPr/>
        </p:nvSpPr>
        <p:spPr>
          <a:xfrm>
            <a:off x="7575142" y="2005353"/>
            <a:ext cx="11074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Calibri"/>
                <a:cs typeface="Calibri"/>
              </a:rPr>
              <a:t>Database  Server</a:t>
            </a:r>
          </a:p>
        </p:txBody>
      </p:sp>
      <p:cxnSp>
        <p:nvCxnSpPr>
          <p:cNvPr id="28" name="Straight Arrow Connector 27">
            <a:extLst>
              <a:ext uri="{FF2B5EF4-FFF2-40B4-BE49-F238E27FC236}">
                <a16:creationId xmlns:a16="http://schemas.microsoft.com/office/drawing/2014/main" id="{0C94EE65-6DB4-401A-F11A-1658D919C627}"/>
              </a:ext>
            </a:extLst>
          </p:cNvPr>
          <p:cNvCxnSpPr/>
          <p:nvPr/>
        </p:nvCxnSpPr>
        <p:spPr>
          <a:xfrm>
            <a:off x="5720571" y="2823535"/>
            <a:ext cx="8627" cy="26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6987B6D2-1ECF-9434-661E-C2355B5877FA}"/>
              </a:ext>
            </a:extLst>
          </p:cNvPr>
          <p:cNvSpPr/>
          <p:nvPr/>
        </p:nvSpPr>
        <p:spPr>
          <a:xfrm>
            <a:off x="7457441" y="2656361"/>
            <a:ext cx="1452110" cy="57509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SQL Execution</a:t>
            </a:r>
          </a:p>
        </p:txBody>
      </p:sp>
      <p:sp>
        <p:nvSpPr>
          <p:cNvPr id="30" name="Rectangle: Rounded Corners 29">
            <a:extLst>
              <a:ext uri="{FF2B5EF4-FFF2-40B4-BE49-F238E27FC236}">
                <a16:creationId xmlns:a16="http://schemas.microsoft.com/office/drawing/2014/main" id="{40C26570-B2A7-0558-48C2-C46DD483E05A}"/>
              </a:ext>
            </a:extLst>
          </p:cNvPr>
          <p:cNvSpPr/>
          <p:nvPr/>
        </p:nvSpPr>
        <p:spPr>
          <a:xfrm>
            <a:off x="7469325" y="3366603"/>
            <a:ext cx="1437734" cy="5319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Query Result</a:t>
            </a:r>
            <a:endParaRPr lang="en-US">
              <a:solidFill>
                <a:srgbClr val="000000"/>
              </a:solidFill>
            </a:endParaRPr>
          </a:p>
        </p:txBody>
      </p:sp>
      <p:cxnSp>
        <p:nvCxnSpPr>
          <p:cNvPr id="34" name="Straight Arrow Connector 33">
            <a:extLst>
              <a:ext uri="{FF2B5EF4-FFF2-40B4-BE49-F238E27FC236}">
                <a16:creationId xmlns:a16="http://schemas.microsoft.com/office/drawing/2014/main" id="{8B693AF1-4B67-BA3B-44F3-CDA1B1B1463E}"/>
              </a:ext>
            </a:extLst>
          </p:cNvPr>
          <p:cNvCxnSpPr>
            <a:cxnSpLocks/>
          </p:cNvCxnSpPr>
          <p:nvPr/>
        </p:nvCxnSpPr>
        <p:spPr>
          <a:xfrm flipH="1">
            <a:off x="8189525" y="3112878"/>
            <a:ext cx="5750" cy="26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42C2885-A72C-99F0-4395-03BF475F80BF}"/>
              </a:ext>
            </a:extLst>
          </p:cNvPr>
          <p:cNvSpPr/>
          <p:nvPr/>
        </p:nvSpPr>
        <p:spPr>
          <a:xfrm>
            <a:off x="9433464" y="1462081"/>
            <a:ext cx="1667773" cy="301924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AE3F05F-9D3C-38FA-01F8-C7C709D128FE}"/>
              </a:ext>
            </a:extLst>
          </p:cNvPr>
          <p:cNvSpPr txBox="1"/>
          <p:nvPr/>
        </p:nvSpPr>
        <p:spPr>
          <a:xfrm>
            <a:off x="9496343" y="1758446"/>
            <a:ext cx="15514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User Interface</a:t>
            </a:r>
          </a:p>
          <a:p>
            <a:pPr algn="ctr"/>
            <a:r>
              <a:rPr lang="en-US" b="1">
                <a:ea typeface="Calibri"/>
                <a:cs typeface="Calibri"/>
              </a:rPr>
              <a:t>(React)</a:t>
            </a:r>
          </a:p>
        </p:txBody>
      </p:sp>
      <p:sp>
        <p:nvSpPr>
          <p:cNvPr id="37" name="Rectangle: Rounded Corners 36">
            <a:extLst>
              <a:ext uri="{FF2B5EF4-FFF2-40B4-BE49-F238E27FC236}">
                <a16:creationId xmlns:a16="http://schemas.microsoft.com/office/drawing/2014/main" id="{29C5D6D9-977F-3F36-CB60-5630ADB40BE7}"/>
              </a:ext>
            </a:extLst>
          </p:cNvPr>
          <p:cNvSpPr/>
          <p:nvPr/>
        </p:nvSpPr>
        <p:spPr>
          <a:xfrm>
            <a:off x="9691683" y="2774253"/>
            <a:ext cx="1135810" cy="119332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Display Query </a:t>
            </a:r>
            <a:endParaRPr lang="en-US">
              <a:solidFill>
                <a:schemeClr val="tx1"/>
              </a:solidFill>
            </a:endParaRPr>
          </a:p>
          <a:p>
            <a:pPr algn="ctr"/>
            <a:r>
              <a:rPr lang="en-US">
                <a:solidFill>
                  <a:schemeClr val="tx1"/>
                </a:solidFill>
                <a:ea typeface="Calibri"/>
                <a:cs typeface="Calibri"/>
              </a:rPr>
              <a:t>Result</a:t>
            </a:r>
            <a:endParaRPr lang="en-US">
              <a:solidFill>
                <a:schemeClr val="tx1"/>
              </a:solidFill>
            </a:endParaRPr>
          </a:p>
        </p:txBody>
      </p:sp>
      <p:sp>
        <p:nvSpPr>
          <p:cNvPr id="38" name="Arrow: Right 37">
            <a:extLst>
              <a:ext uri="{FF2B5EF4-FFF2-40B4-BE49-F238E27FC236}">
                <a16:creationId xmlns:a16="http://schemas.microsoft.com/office/drawing/2014/main" id="{B244F2E3-91F9-3F9C-E5BC-8EB70DB7539E}"/>
              </a:ext>
            </a:extLst>
          </p:cNvPr>
          <p:cNvSpPr/>
          <p:nvPr/>
        </p:nvSpPr>
        <p:spPr>
          <a:xfrm>
            <a:off x="8961886" y="2774446"/>
            <a:ext cx="474451" cy="402567"/>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7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letters on a black background&#10;&#10;Description automatically generated">
            <a:extLst>
              <a:ext uri="{FF2B5EF4-FFF2-40B4-BE49-F238E27FC236}">
                <a16:creationId xmlns:a16="http://schemas.microsoft.com/office/drawing/2014/main" id="{F2E7A2CC-03F1-F549-EB23-F5A5DFCC0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7186" y="83020"/>
            <a:ext cx="1656184" cy="219879"/>
          </a:xfrm>
          <a:prstGeom prst="rect">
            <a:avLst/>
          </a:prstGeom>
        </p:spPr>
      </p:pic>
      <p:sp>
        <p:nvSpPr>
          <p:cNvPr id="6" name="TextBox 5">
            <a:extLst>
              <a:ext uri="{FF2B5EF4-FFF2-40B4-BE49-F238E27FC236}">
                <a16:creationId xmlns:a16="http://schemas.microsoft.com/office/drawing/2014/main" id="{F86623CB-FC7E-E4F3-F9C5-3321C86D2E98}"/>
              </a:ext>
            </a:extLst>
          </p:cNvPr>
          <p:cNvSpPr txBox="1"/>
          <p:nvPr/>
        </p:nvSpPr>
        <p:spPr>
          <a:xfrm>
            <a:off x="1629768" y="300549"/>
            <a:ext cx="8401878" cy="461665"/>
          </a:xfrm>
          <a:prstGeom prst="rect">
            <a:avLst/>
          </a:prstGeom>
          <a:noFill/>
        </p:spPr>
        <p:txBody>
          <a:bodyPr wrap="square" lIns="91440" tIns="45720" rIns="91440" bIns="45720" rtlCol="0" anchor="t">
            <a:spAutoFit/>
          </a:bodyPr>
          <a:lstStyle/>
          <a:p>
            <a:pPr algn="ctr"/>
            <a:r>
              <a:rPr lang="en-US" sz="2400" b="1"/>
              <a:t>Design</a:t>
            </a:r>
            <a:endParaRPr lang="en-US"/>
          </a:p>
        </p:txBody>
      </p:sp>
      <p:sp>
        <p:nvSpPr>
          <p:cNvPr id="12" name="TextBox 11">
            <a:extLst>
              <a:ext uri="{FF2B5EF4-FFF2-40B4-BE49-F238E27FC236}">
                <a16:creationId xmlns:a16="http://schemas.microsoft.com/office/drawing/2014/main" id="{1AFD9BE4-8DE5-2920-DFDB-6CE2AFB55AFD}"/>
              </a:ext>
            </a:extLst>
          </p:cNvPr>
          <p:cNvSpPr txBox="1"/>
          <p:nvPr/>
        </p:nvSpPr>
        <p:spPr>
          <a:xfrm>
            <a:off x="646356" y="955089"/>
            <a:ext cx="10973048" cy="5632311"/>
          </a:xfrm>
          <a:prstGeom prst="rect">
            <a:avLst/>
          </a:prstGeom>
          <a:noFill/>
        </p:spPr>
        <p:txBody>
          <a:bodyPr wrap="square" lIns="91440" tIns="45720" rIns="91440" bIns="45720" rtlCol="0" anchor="t">
            <a:spAutoFit/>
          </a:bodyPr>
          <a:lstStyle/>
          <a:p>
            <a:r>
              <a:rPr lang="en-US" b="1">
                <a:ea typeface="Calibri"/>
                <a:cs typeface="Calibri"/>
              </a:rPr>
              <a:t>Backend Server(Python):</a:t>
            </a:r>
          </a:p>
          <a:p>
            <a:pPr marL="285750" indent="-285750">
              <a:buFont typeface="Wingdings"/>
              <a:buChar char="§"/>
            </a:pPr>
            <a:r>
              <a:rPr lang="en-US">
                <a:ea typeface="Calibri"/>
                <a:cs typeface="Calibri"/>
              </a:rPr>
              <a:t>The server provides an API endpoint(e.g.,'/</a:t>
            </a:r>
            <a:r>
              <a:rPr lang="en-US" err="1">
                <a:ea typeface="Calibri"/>
                <a:cs typeface="Calibri"/>
              </a:rPr>
              <a:t>generate_sql</a:t>
            </a:r>
            <a:r>
              <a:rPr lang="en-US">
                <a:ea typeface="Calibri"/>
                <a:cs typeface="Calibri"/>
              </a:rPr>
              <a:t>') to receive natural language queries from the frontend.</a:t>
            </a:r>
          </a:p>
          <a:p>
            <a:pPr marL="285750" indent="-285750">
              <a:buFont typeface="Wingdings"/>
              <a:buChar char="§"/>
            </a:pPr>
            <a:r>
              <a:rPr lang="en-US">
                <a:ea typeface="Calibri"/>
                <a:cs typeface="Calibri"/>
              </a:rPr>
              <a:t>The backend integrates  with OpenAI's GPT-4 API to process the natural language input and generate corresponding SQL queries.</a:t>
            </a:r>
          </a:p>
          <a:p>
            <a:endParaRPr lang="en-US">
              <a:ea typeface="Calibri"/>
              <a:cs typeface="Calibri"/>
            </a:endParaRPr>
          </a:p>
          <a:p>
            <a:r>
              <a:rPr lang="en-US" b="1">
                <a:ea typeface="Calibri"/>
                <a:cs typeface="Calibri"/>
              </a:rPr>
              <a:t>GPT-4 Integration(OpenAI API):</a:t>
            </a:r>
          </a:p>
          <a:p>
            <a:pPr marL="285750" indent="-285750">
              <a:buFont typeface="Wingdings"/>
              <a:buChar char="§"/>
            </a:pPr>
            <a:r>
              <a:rPr lang="en-US">
                <a:ea typeface="Calibri"/>
                <a:cs typeface="Calibri"/>
              </a:rPr>
              <a:t>The backend sends the natural language query to OpenAI's GPT-4.</a:t>
            </a:r>
          </a:p>
          <a:p>
            <a:pPr marL="285750" indent="-285750">
              <a:buFont typeface="Wingdings"/>
              <a:buChar char="§"/>
            </a:pPr>
            <a:r>
              <a:rPr lang="en-US">
                <a:ea typeface="Calibri"/>
                <a:cs typeface="Calibri"/>
              </a:rPr>
              <a:t>GPT-4 processes the query and returns the generated SQL query.</a:t>
            </a:r>
          </a:p>
          <a:p>
            <a:endParaRPr lang="en-US">
              <a:ea typeface="Calibri"/>
              <a:cs typeface="Calibri"/>
            </a:endParaRPr>
          </a:p>
          <a:p>
            <a:r>
              <a:rPr lang="en-US" b="1">
                <a:ea typeface="Calibri"/>
                <a:cs typeface="Calibri"/>
              </a:rPr>
              <a:t>SQL Query Generation:</a:t>
            </a:r>
          </a:p>
          <a:p>
            <a:pPr marL="285750" indent="-285750">
              <a:buFont typeface="Wingdings"/>
              <a:buChar char="§"/>
            </a:pPr>
            <a:r>
              <a:rPr lang="en-US">
                <a:ea typeface="Calibri"/>
                <a:cs typeface="Calibri"/>
              </a:rPr>
              <a:t>The backend receives the generated SQL query and prepares it for execution.</a:t>
            </a:r>
          </a:p>
          <a:p>
            <a:endParaRPr lang="en-US">
              <a:ea typeface="Calibri"/>
              <a:cs typeface="Calibri"/>
            </a:endParaRPr>
          </a:p>
          <a:p>
            <a:r>
              <a:rPr lang="en-US" b="1">
                <a:ea typeface="Calibri"/>
                <a:cs typeface="Calibri"/>
              </a:rPr>
              <a:t>Database Server:</a:t>
            </a:r>
          </a:p>
          <a:p>
            <a:pPr marL="285750" indent="-285750">
              <a:buFont typeface="Wingdings"/>
              <a:buChar char="§"/>
            </a:pPr>
            <a:r>
              <a:rPr lang="en-US">
                <a:ea typeface="Calibri"/>
                <a:cs typeface="Calibri"/>
              </a:rPr>
              <a:t>The backend executes the generated SQL query on the SQL database.</a:t>
            </a:r>
          </a:p>
          <a:p>
            <a:pPr marL="285750" indent="-285750">
              <a:buFont typeface="Wingdings"/>
              <a:buChar char="§"/>
            </a:pPr>
            <a:r>
              <a:rPr lang="en-US">
                <a:ea typeface="Calibri"/>
                <a:cs typeface="Calibri"/>
              </a:rPr>
              <a:t>The database processes the query and returns the results.</a:t>
            </a:r>
          </a:p>
          <a:p>
            <a:endParaRPr lang="en-US">
              <a:ea typeface="Calibri"/>
              <a:cs typeface="Calibri"/>
            </a:endParaRPr>
          </a:p>
          <a:p>
            <a:r>
              <a:rPr lang="en-US" b="1">
                <a:ea typeface="Calibri"/>
                <a:cs typeface="Calibri"/>
              </a:rPr>
              <a:t>User Interface(REACT-Frontend):</a:t>
            </a:r>
          </a:p>
          <a:p>
            <a:pPr marL="285750" indent="-285750">
              <a:buFont typeface="Wingdings"/>
              <a:buChar char="§"/>
            </a:pPr>
            <a:r>
              <a:rPr lang="en-US">
                <a:ea typeface="Calibri"/>
                <a:cs typeface="Calibri"/>
              </a:rPr>
              <a:t>The backend sends the query result back to the frontend.</a:t>
            </a:r>
          </a:p>
          <a:p>
            <a:pPr marL="285750" indent="-285750">
              <a:buFont typeface="Wingdings"/>
              <a:buChar char="§"/>
            </a:pPr>
            <a:r>
              <a:rPr lang="en-US">
                <a:ea typeface="Calibri"/>
                <a:cs typeface="Calibri"/>
              </a:rPr>
              <a:t>The frontend displays the query results to the user.</a:t>
            </a:r>
          </a:p>
          <a:p>
            <a:endParaRPr lang="en-US">
              <a:ea typeface="Calibri"/>
              <a:cs typeface="Calibri"/>
            </a:endParaRPr>
          </a:p>
        </p:txBody>
      </p:sp>
    </p:spTree>
    <p:extLst>
      <p:ext uri="{BB962C8B-B14F-4D97-AF65-F5344CB8AC3E}">
        <p14:creationId xmlns:p14="http://schemas.microsoft.com/office/powerpoint/2010/main" val="100614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letters on a black background&#10;&#10;Description automatically generated">
            <a:extLst>
              <a:ext uri="{FF2B5EF4-FFF2-40B4-BE49-F238E27FC236}">
                <a16:creationId xmlns:a16="http://schemas.microsoft.com/office/drawing/2014/main" id="{0C88089A-59C8-18FD-8690-23A620129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7186" y="83020"/>
            <a:ext cx="1656184" cy="219879"/>
          </a:xfrm>
          <a:prstGeom prst="rect">
            <a:avLst/>
          </a:prstGeom>
        </p:spPr>
      </p:pic>
      <p:sp>
        <p:nvSpPr>
          <p:cNvPr id="7" name="TextBox 6">
            <a:extLst>
              <a:ext uri="{FF2B5EF4-FFF2-40B4-BE49-F238E27FC236}">
                <a16:creationId xmlns:a16="http://schemas.microsoft.com/office/drawing/2014/main" id="{FAFC51FC-D171-80E6-3DE7-8787511E49E4}"/>
              </a:ext>
            </a:extLst>
          </p:cNvPr>
          <p:cNvSpPr txBox="1"/>
          <p:nvPr/>
        </p:nvSpPr>
        <p:spPr>
          <a:xfrm>
            <a:off x="1629768" y="300549"/>
            <a:ext cx="8401878" cy="461665"/>
          </a:xfrm>
          <a:prstGeom prst="rect">
            <a:avLst/>
          </a:prstGeom>
          <a:noFill/>
        </p:spPr>
        <p:txBody>
          <a:bodyPr wrap="square" lIns="91440" tIns="45720" rIns="91440" bIns="45720" rtlCol="0" anchor="t">
            <a:spAutoFit/>
          </a:bodyPr>
          <a:lstStyle/>
          <a:p>
            <a:pPr algn="ctr"/>
            <a:r>
              <a:rPr lang="en-US" sz="2400" b="1"/>
              <a:t>Design</a:t>
            </a:r>
            <a:endParaRPr lang="en-US"/>
          </a:p>
        </p:txBody>
      </p:sp>
      <p:sp>
        <p:nvSpPr>
          <p:cNvPr id="8" name="TextBox 7">
            <a:extLst>
              <a:ext uri="{FF2B5EF4-FFF2-40B4-BE49-F238E27FC236}">
                <a16:creationId xmlns:a16="http://schemas.microsoft.com/office/drawing/2014/main" id="{D0792374-86C0-7019-EAE2-9B0FBA931D1A}"/>
              </a:ext>
            </a:extLst>
          </p:cNvPr>
          <p:cNvSpPr txBox="1"/>
          <p:nvPr/>
        </p:nvSpPr>
        <p:spPr>
          <a:xfrm>
            <a:off x="833260" y="1062213"/>
            <a:ext cx="4359965" cy="40011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solidFill>
                  <a:srgbClr val="0070C0"/>
                </a:solidFill>
              </a:rPr>
              <a:t>Workflow:</a:t>
            </a:r>
          </a:p>
        </p:txBody>
      </p:sp>
      <p:sp>
        <p:nvSpPr>
          <p:cNvPr id="9" name="Rectangle 8">
            <a:extLst>
              <a:ext uri="{FF2B5EF4-FFF2-40B4-BE49-F238E27FC236}">
                <a16:creationId xmlns:a16="http://schemas.microsoft.com/office/drawing/2014/main" id="{033AC21A-CC3E-376B-E9C0-7F275E4F3CE0}"/>
              </a:ext>
            </a:extLst>
          </p:cNvPr>
          <p:cNvSpPr/>
          <p:nvPr/>
        </p:nvSpPr>
        <p:spPr>
          <a:xfrm>
            <a:off x="1194883" y="1711531"/>
            <a:ext cx="2329131" cy="307675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26906E2-540F-9BD6-1EFB-5D328A2F7BB8}"/>
              </a:ext>
            </a:extLst>
          </p:cNvPr>
          <p:cNvSpPr txBox="1"/>
          <p:nvPr/>
        </p:nvSpPr>
        <p:spPr>
          <a:xfrm>
            <a:off x="1364911" y="1853741"/>
            <a:ext cx="18221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Calibri"/>
                <a:cs typeface="Calibri"/>
              </a:rPr>
              <a:t>Frontend</a:t>
            </a:r>
          </a:p>
        </p:txBody>
      </p:sp>
      <p:sp>
        <p:nvSpPr>
          <p:cNvPr id="11" name="Flowchart: Alternate Process 10">
            <a:extLst>
              <a:ext uri="{FF2B5EF4-FFF2-40B4-BE49-F238E27FC236}">
                <a16:creationId xmlns:a16="http://schemas.microsoft.com/office/drawing/2014/main" id="{623F3687-4E60-4CAC-CDFF-08AB5D378D9A}"/>
              </a:ext>
            </a:extLst>
          </p:cNvPr>
          <p:cNvSpPr/>
          <p:nvPr/>
        </p:nvSpPr>
        <p:spPr>
          <a:xfrm>
            <a:off x="1511810" y="2342884"/>
            <a:ext cx="1825923" cy="877018"/>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Capture User Query</a:t>
            </a:r>
            <a:endParaRPr lang="en-US">
              <a:ea typeface="Calibri"/>
              <a:cs typeface="Calibri"/>
            </a:endParaRPr>
          </a:p>
        </p:txBody>
      </p:sp>
      <p:sp>
        <p:nvSpPr>
          <p:cNvPr id="12" name="Rectangle: Rounded Corners 11">
            <a:extLst>
              <a:ext uri="{FF2B5EF4-FFF2-40B4-BE49-F238E27FC236}">
                <a16:creationId xmlns:a16="http://schemas.microsoft.com/office/drawing/2014/main" id="{2822DE9D-7400-343C-C4AF-92D4027939CE}"/>
              </a:ext>
            </a:extLst>
          </p:cNvPr>
          <p:cNvSpPr/>
          <p:nvPr/>
        </p:nvSpPr>
        <p:spPr>
          <a:xfrm>
            <a:off x="1539627" y="3637783"/>
            <a:ext cx="1768415" cy="89139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Send API Request to Backend</a:t>
            </a:r>
          </a:p>
        </p:txBody>
      </p:sp>
      <p:cxnSp>
        <p:nvCxnSpPr>
          <p:cNvPr id="13" name="Straight Arrow Connector 12">
            <a:extLst>
              <a:ext uri="{FF2B5EF4-FFF2-40B4-BE49-F238E27FC236}">
                <a16:creationId xmlns:a16="http://schemas.microsoft.com/office/drawing/2014/main" id="{FEF13868-B659-9A3D-0B76-557F9DF3FF10}"/>
              </a:ext>
            </a:extLst>
          </p:cNvPr>
          <p:cNvCxnSpPr/>
          <p:nvPr/>
        </p:nvCxnSpPr>
        <p:spPr>
          <a:xfrm flipH="1">
            <a:off x="2426000" y="3215317"/>
            <a:ext cx="20126" cy="439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F5C982E-78E6-9F3D-4A04-B64D881EA4D3}"/>
              </a:ext>
            </a:extLst>
          </p:cNvPr>
          <p:cNvSpPr/>
          <p:nvPr/>
        </p:nvSpPr>
        <p:spPr>
          <a:xfrm>
            <a:off x="4046673" y="1711273"/>
            <a:ext cx="2746074" cy="4988942"/>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2B86524-9183-1889-0372-74AEA335E277}"/>
              </a:ext>
            </a:extLst>
          </p:cNvPr>
          <p:cNvSpPr txBox="1"/>
          <p:nvPr/>
        </p:nvSpPr>
        <p:spPr>
          <a:xfrm>
            <a:off x="4419009" y="1865738"/>
            <a:ext cx="19903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Calibri"/>
                <a:cs typeface="Calibri"/>
              </a:rPr>
              <a:t>Backend  Server</a:t>
            </a:r>
            <a:endParaRPr lang="en-US">
              <a:ea typeface="Calibri" panose="020F0502020204030204"/>
              <a:cs typeface="Calibri" panose="020F0502020204030204"/>
            </a:endParaRPr>
          </a:p>
        </p:txBody>
      </p:sp>
      <p:sp>
        <p:nvSpPr>
          <p:cNvPr id="17" name="Rectangle: Rounded Corners 16">
            <a:extLst>
              <a:ext uri="{FF2B5EF4-FFF2-40B4-BE49-F238E27FC236}">
                <a16:creationId xmlns:a16="http://schemas.microsoft.com/office/drawing/2014/main" id="{F8AB0632-7959-C011-8D5A-39EBC819439E}"/>
              </a:ext>
            </a:extLst>
          </p:cNvPr>
          <p:cNvSpPr/>
          <p:nvPr/>
        </p:nvSpPr>
        <p:spPr>
          <a:xfrm>
            <a:off x="4462141" y="2349038"/>
            <a:ext cx="1955320" cy="8482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Receive and Parse User Query</a:t>
            </a:r>
            <a:endParaRPr lang="en-US">
              <a:solidFill>
                <a:schemeClr val="tx1"/>
              </a:solidFill>
            </a:endParaRPr>
          </a:p>
        </p:txBody>
      </p:sp>
      <p:sp>
        <p:nvSpPr>
          <p:cNvPr id="18" name="Rectangle: Rounded Corners 17">
            <a:extLst>
              <a:ext uri="{FF2B5EF4-FFF2-40B4-BE49-F238E27FC236}">
                <a16:creationId xmlns:a16="http://schemas.microsoft.com/office/drawing/2014/main" id="{00342D7A-3845-DF0E-0954-40D93D7A5664}"/>
              </a:ext>
            </a:extLst>
          </p:cNvPr>
          <p:cNvSpPr/>
          <p:nvPr/>
        </p:nvSpPr>
        <p:spPr>
          <a:xfrm>
            <a:off x="4456980" y="3423656"/>
            <a:ext cx="1955320" cy="89139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Format Query for GPT-4</a:t>
            </a:r>
          </a:p>
        </p:txBody>
      </p:sp>
      <p:sp>
        <p:nvSpPr>
          <p:cNvPr id="19" name="Rectangle: Rounded Corners 18">
            <a:extLst>
              <a:ext uri="{FF2B5EF4-FFF2-40B4-BE49-F238E27FC236}">
                <a16:creationId xmlns:a16="http://schemas.microsoft.com/office/drawing/2014/main" id="{09245FAD-4620-0A59-6BD5-66B90172BB2A}"/>
              </a:ext>
            </a:extLst>
          </p:cNvPr>
          <p:cNvSpPr/>
          <p:nvPr/>
        </p:nvSpPr>
        <p:spPr>
          <a:xfrm>
            <a:off x="4461405" y="4525180"/>
            <a:ext cx="1955320" cy="80513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Send Query to GPT-4</a:t>
            </a:r>
          </a:p>
        </p:txBody>
      </p:sp>
      <p:sp>
        <p:nvSpPr>
          <p:cNvPr id="20" name="Rectangle: Rounded Corners 19">
            <a:extLst>
              <a:ext uri="{FF2B5EF4-FFF2-40B4-BE49-F238E27FC236}">
                <a16:creationId xmlns:a16="http://schemas.microsoft.com/office/drawing/2014/main" id="{6A3AC734-4EBE-53A3-2BB5-F7FA67D76F38}"/>
              </a:ext>
            </a:extLst>
          </p:cNvPr>
          <p:cNvSpPr/>
          <p:nvPr/>
        </p:nvSpPr>
        <p:spPr>
          <a:xfrm>
            <a:off x="4463247" y="5611592"/>
            <a:ext cx="1955320" cy="94890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Receive SQL Query from GPT-4</a:t>
            </a:r>
          </a:p>
        </p:txBody>
      </p:sp>
      <p:cxnSp>
        <p:nvCxnSpPr>
          <p:cNvPr id="21" name="Straight Arrow Connector 20">
            <a:extLst>
              <a:ext uri="{FF2B5EF4-FFF2-40B4-BE49-F238E27FC236}">
                <a16:creationId xmlns:a16="http://schemas.microsoft.com/office/drawing/2014/main" id="{44D73A8B-28F2-F4D8-7FAA-B21A8C15B25B}"/>
              </a:ext>
            </a:extLst>
          </p:cNvPr>
          <p:cNvCxnSpPr/>
          <p:nvPr/>
        </p:nvCxnSpPr>
        <p:spPr>
          <a:xfrm flipH="1">
            <a:off x="5442550" y="3212622"/>
            <a:ext cx="5750" cy="23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92E33AB-5426-2DAB-C3F9-1723665A0A71}"/>
              </a:ext>
            </a:extLst>
          </p:cNvPr>
          <p:cNvCxnSpPr>
            <a:cxnSpLocks/>
          </p:cNvCxnSpPr>
          <p:nvPr/>
        </p:nvCxnSpPr>
        <p:spPr>
          <a:xfrm flipH="1">
            <a:off x="5442550" y="4319678"/>
            <a:ext cx="5750" cy="23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52671AE-6454-E28F-75C8-2C1A998B1822}"/>
              </a:ext>
            </a:extLst>
          </p:cNvPr>
          <p:cNvCxnSpPr>
            <a:cxnSpLocks/>
          </p:cNvCxnSpPr>
          <p:nvPr/>
        </p:nvCxnSpPr>
        <p:spPr>
          <a:xfrm flipH="1">
            <a:off x="5428172" y="5369225"/>
            <a:ext cx="5750" cy="23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B8D2E6D3-8017-60AB-32F4-B6E93C194AFF}"/>
              </a:ext>
            </a:extLst>
          </p:cNvPr>
          <p:cNvSpPr/>
          <p:nvPr/>
        </p:nvSpPr>
        <p:spPr>
          <a:xfrm>
            <a:off x="3523190" y="3229007"/>
            <a:ext cx="517583" cy="402564"/>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82E8D9-13CA-7AE7-4234-B2DA13AA6F5E}"/>
              </a:ext>
            </a:extLst>
          </p:cNvPr>
          <p:cNvSpPr/>
          <p:nvPr/>
        </p:nvSpPr>
        <p:spPr>
          <a:xfrm>
            <a:off x="7286370" y="1716436"/>
            <a:ext cx="2314754" cy="4988942"/>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73280FC-9A42-2F4C-8CC6-51EF03E3A431}"/>
              </a:ext>
            </a:extLst>
          </p:cNvPr>
          <p:cNvSpPr txBox="1"/>
          <p:nvPr/>
        </p:nvSpPr>
        <p:spPr>
          <a:xfrm>
            <a:off x="7510488" y="1861102"/>
            <a:ext cx="1734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Database server</a:t>
            </a:r>
          </a:p>
        </p:txBody>
      </p:sp>
      <p:sp>
        <p:nvSpPr>
          <p:cNvPr id="4" name="Rectangle: Rounded Corners 3">
            <a:extLst>
              <a:ext uri="{FF2B5EF4-FFF2-40B4-BE49-F238E27FC236}">
                <a16:creationId xmlns:a16="http://schemas.microsoft.com/office/drawing/2014/main" id="{F6BB6396-FDAC-93C0-5722-EC6F8B7553D9}"/>
              </a:ext>
            </a:extLst>
          </p:cNvPr>
          <p:cNvSpPr/>
          <p:nvPr/>
        </p:nvSpPr>
        <p:spPr>
          <a:xfrm>
            <a:off x="7418718" y="2336780"/>
            <a:ext cx="1969696" cy="73324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Connect to SQL Database</a:t>
            </a:r>
          </a:p>
        </p:txBody>
      </p:sp>
      <p:sp>
        <p:nvSpPr>
          <p:cNvPr id="6" name="Rectangle: Rounded Corners 5">
            <a:extLst>
              <a:ext uri="{FF2B5EF4-FFF2-40B4-BE49-F238E27FC236}">
                <a16:creationId xmlns:a16="http://schemas.microsoft.com/office/drawing/2014/main" id="{FDAD717F-4458-9E31-4B2C-8B4151688672}"/>
              </a:ext>
            </a:extLst>
          </p:cNvPr>
          <p:cNvSpPr/>
          <p:nvPr/>
        </p:nvSpPr>
        <p:spPr>
          <a:xfrm>
            <a:off x="7397305" y="3227258"/>
            <a:ext cx="2041584" cy="6757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Execute SQL Query</a:t>
            </a:r>
            <a:endParaRPr lang="en-US">
              <a:solidFill>
                <a:srgbClr val="000000"/>
              </a:solidFill>
            </a:endParaRPr>
          </a:p>
        </p:txBody>
      </p:sp>
      <p:sp>
        <p:nvSpPr>
          <p:cNvPr id="15" name="Rectangle: Rounded Corners 14">
            <a:extLst>
              <a:ext uri="{FF2B5EF4-FFF2-40B4-BE49-F238E27FC236}">
                <a16:creationId xmlns:a16="http://schemas.microsoft.com/office/drawing/2014/main" id="{8FB63681-2C85-C47E-B448-CBED68C9CEB5}"/>
              </a:ext>
            </a:extLst>
          </p:cNvPr>
          <p:cNvSpPr/>
          <p:nvPr/>
        </p:nvSpPr>
        <p:spPr>
          <a:xfrm>
            <a:off x="7396999" y="4079805"/>
            <a:ext cx="2041584" cy="7188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Retrieve Query </a:t>
            </a:r>
          </a:p>
          <a:p>
            <a:pPr algn="ctr"/>
            <a:r>
              <a:rPr lang="en-US">
                <a:solidFill>
                  <a:srgbClr val="000000"/>
                </a:solidFill>
                <a:ea typeface="Calibri"/>
                <a:cs typeface="Calibri"/>
              </a:rPr>
              <a:t>Results</a:t>
            </a:r>
          </a:p>
        </p:txBody>
      </p:sp>
      <p:sp>
        <p:nvSpPr>
          <p:cNvPr id="22" name="Rectangle: Rounded Corners 21">
            <a:extLst>
              <a:ext uri="{FF2B5EF4-FFF2-40B4-BE49-F238E27FC236}">
                <a16:creationId xmlns:a16="http://schemas.microsoft.com/office/drawing/2014/main" id="{8427F7F5-9EB3-2F13-B087-A3C382AE5064}"/>
              </a:ext>
            </a:extLst>
          </p:cNvPr>
          <p:cNvSpPr/>
          <p:nvPr/>
        </p:nvSpPr>
        <p:spPr>
          <a:xfrm>
            <a:off x="7406175" y="4934493"/>
            <a:ext cx="2027206" cy="56071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Format Results for frontend</a:t>
            </a:r>
            <a:endParaRPr lang="en-US">
              <a:solidFill>
                <a:srgbClr val="000000"/>
              </a:solidFill>
            </a:endParaRPr>
          </a:p>
        </p:txBody>
      </p:sp>
      <p:sp>
        <p:nvSpPr>
          <p:cNvPr id="27" name="Rectangle: Rounded Corners 26">
            <a:extLst>
              <a:ext uri="{FF2B5EF4-FFF2-40B4-BE49-F238E27FC236}">
                <a16:creationId xmlns:a16="http://schemas.microsoft.com/office/drawing/2014/main" id="{E8AE2C7E-0A1E-4B32-D4C2-65E5DAF4329F}"/>
              </a:ext>
            </a:extLst>
          </p:cNvPr>
          <p:cNvSpPr/>
          <p:nvPr/>
        </p:nvSpPr>
        <p:spPr>
          <a:xfrm>
            <a:off x="7411681" y="5619406"/>
            <a:ext cx="2027206" cy="93452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ea typeface="Calibri"/>
                <a:cs typeface="Calibri"/>
              </a:rPr>
              <a:t>Send Response to Frontend</a:t>
            </a:r>
          </a:p>
        </p:txBody>
      </p:sp>
      <p:sp>
        <p:nvSpPr>
          <p:cNvPr id="28" name="Arrow: Right 27">
            <a:extLst>
              <a:ext uri="{FF2B5EF4-FFF2-40B4-BE49-F238E27FC236}">
                <a16:creationId xmlns:a16="http://schemas.microsoft.com/office/drawing/2014/main" id="{B1A8468E-9407-8224-3D22-B2EE6A447AB5}"/>
              </a:ext>
            </a:extLst>
          </p:cNvPr>
          <p:cNvSpPr/>
          <p:nvPr/>
        </p:nvSpPr>
        <p:spPr>
          <a:xfrm>
            <a:off x="6786850" y="3257761"/>
            <a:ext cx="517583" cy="402564"/>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2B1404AE-606D-5744-D011-AC0C37457982}"/>
              </a:ext>
            </a:extLst>
          </p:cNvPr>
          <p:cNvCxnSpPr>
            <a:cxnSpLocks/>
          </p:cNvCxnSpPr>
          <p:nvPr/>
        </p:nvCxnSpPr>
        <p:spPr>
          <a:xfrm flipH="1">
            <a:off x="8404285" y="3011338"/>
            <a:ext cx="5750" cy="23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86E1CB9-8907-D14F-E84E-7A4AC43604F7}"/>
              </a:ext>
            </a:extLst>
          </p:cNvPr>
          <p:cNvCxnSpPr>
            <a:cxnSpLocks/>
          </p:cNvCxnSpPr>
          <p:nvPr/>
        </p:nvCxnSpPr>
        <p:spPr>
          <a:xfrm flipH="1">
            <a:off x="8404284" y="3902734"/>
            <a:ext cx="5750" cy="23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D0BFCFA-489A-CE2B-8B71-986E1F2E2EAB}"/>
              </a:ext>
            </a:extLst>
          </p:cNvPr>
          <p:cNvCxnSpPr>
            <a:cxnSpLocks/>
          </p:cNvCxnSpPr>
          <p:nvPr/>
        </p:nvCxnSpPr>
        <p:spPr>
          <a:xfrm flipH="1">
            <a:off x="8418661" y="4794129"/>
            <a:ext cx="5750" cy="23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7D0AE0-9263-4D9D-C064-6F8A0B0C5D06}"/>
              </a:ext>
            </a:extLst>
          </p:cNvPr>
          <p:cNvCxnSpPr>
            <a:cxnSpLocks/>
          </p:cNvCxnSpPr>
          <p:nvPr/>
        </p:nvCxnSpPr>
        <p:spPr>
          <a:xfrm flipH="1">
            <a:off x="8404284" y="5484243"/>
            <a:ext cx="5750" cy="23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C1161CF-5C1E-FB49-5F33-7A684E2298F9}"/>
              </a:ext>
            </a:extLst>
          </p:cNvPr>
          <p:cNvSpPr/>
          <p:nvPr/>
        </p:nvSpPr>
        <p:spPr>
          <a:xfrm>
            <a:off x="10052527" y="1724366"/>
            <a:ext cx="1754036" cy="3076752"/>
          </a:xfrm>
          <a:prstGeom prst="rect">
            <a:avLst/>
          </a:prstGeom>
          <a:solidFill>
            <a:schemeClr val="bg1">
              <a:lumMod val="95000"/>
            </a:schemeClr>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D3FEA28-7E7D-89B5-43D5-39AD9D5DEC10}"/>
              </a:ext>
            </a:extLst>
          </p:cNvPr>
          <p:cNvSpPr txBox="1"/>
          <p:nvPr/>
        </p:nvSpPr>
        <p:spPr>
          <a:xfrm>
            <a:off x="10191405" y="1861409"/>
            <a:ext cx="16096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User Interface</a:t>
            </a:r>
          </a:p>
        </p:txBody>
      </p:sp>
      <p:sp>
        <p:nvSpPr>
          <p:cNvPr id="37" name="Rectangle: Rounded Corners 36">
            <a:extLst>
              <a:ext uri="{FF2B5EF4-FFF2-40B4-BE49-F238E27FC236}">
                <a16:creationId xmlns:a16="http://schemas.microsoft.com/office/drawing/2014/main" id="{26D75078-3091-1B3A-1BDF-3031EE65DF97}"/>
              </a:ext>
            </a:extLst>
          </p:cNvPr>
          <p:cNvSpPr/>
          <p:nvPr/>
        </p:nvSpPr>
        <p:spPr>
          <a:xfrm>
            <a:off x="10199971" y="2352991"/>
            <a:ext cx="1408980" cy="8482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Receive and Send Results</a:t>
            </a:r>
            <a:endParaRPr lang="en-US">
              <a:solidFill>
                <a:srgbClr val="000000"/>
              </a:solidFill>
            </a:endParaRPr>
          </a:p>
        </p:txBody>
      </p:sp>
      <p:sp>
        <p:nvSpPr>
          <p:cNvPr id="38" name="Rectangle: Rounded Corners 37">
            <a:extLst>
              <a:ext uri="{FF2B5EF4-FFF2-40B4-BE49-F238E27FC236}">
                <a16:creationId xmlns:a16="http://schemas.microsoft.com/office/drawing/2014/main" id="{45259BC5-E089-1B03-9D81-FD725942C9FB}"/>
              </a:ext>
            </a:extLst>
          </p:cNvPr>
          <p:cNvSpPr/>
          <p:nvPr/>
        </p:nvSpPr>
        <p:spPr>
          <a:xfrm>
            <a:off x="10214348" y="3416915"/>
            <a:ext cx="1408980" cy="8482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ea typeface="Calibri"/>
                <a:cs typeface="Calibri"/>
              </a:rPr>
              <a:t>User View</a:t>
            </a:r>
          </a:p>
          <a:p>
            <a:pPr algn="ctr"/>
            <a:r>
              <a:rPr lang="en-US">
                <a:solidFill>
                  <a:schemeClr val="tx1"/>
                </a:solidFill>
                <a:ea typeface="Calibri"/>
                <a:cs typeface="Calibri"/>
              </a:rPr>
              <a:t>Results</a:t>
            </a:r>
          </a:p>
        </p:txBody>
      </p:sp>
      <p:cxnSp>
        <p:nvCxnSpPr>
          <p:cNvPr id="40" name="Straight Arrow Connector 39">
            <a:extLst>
              <a:ext uri="{FF2B5EF4-FFF2-40B4-BE49-F238E27FC236}">
                <a16:creationId xmlns:a16="http://schemas.microsoft.com/office/drawing/2014/main" id="{39527D16-0F65-B3AB-4B86-1917C9292E25}"/>
              </a:ext>
            </a:extLst>
          </p:cNvPr>
          <p:cNvCxnSpPr>
            <a:cxnSpLocks/>
          </p:cNvCxnSpPr>
          <p:nvPr/>
        </p:nvCxnSpPr>
        <p:spPr>
          <a:xfrm flipH="1">
            <a:off x="10920322" y="3169489"/>
            <a:ext cx="5750" cy="23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Right 40">
            <a:extLst>
              <a:ext uri="{FF2B5EF4-FFF2-40B4-BE49-F238E27FC236}">
                <a16:creationId xmlns:a16="http://schemas.microsoft.com/office/drawing/2014/main" id="{C5F1D9A0-D385-301E-69CC-3F6B5493B7C5}"/>
              </a:ext>
            </a:extLst>
          </p:cNvPr>
          <p:cNvSpPr/>
          <p:nvPr/>
        </p:nvSpPr>
        <p:spPr>
          <a:xfrm>
            <a:off x="9604812" y="3200251"/>
            <a:ext cx="445697" cy="431318"/>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439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letters on a black background&#10;&#10;Description automatically generated">
            <a:extLst>
              <a:ext uri="{FF2B5EF4-FFF2-40B4-BE49-F238E27FC236}">
                <a16:creationId xmlns:a16="http://schemas.microsoft.com/office/drawing/2014/main" id="{C7B4F2D7-3274-1612-B368-247F37083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7186" y="83020"/>
            <a:ext cx="1656184" cy="219879"/>
          </a:xfrm>
          <a:prstGeom prst="rect">
            <a:avLst/>
          </a:prstGeom>
        </p:spPr>
      </p:pic>
      <p:sp>
        <p:nvSpPr>
          <p:cNvPr id="7" name="TextBox 6">
            <a:extLst>
              <a:ext uri="{FF2B5EF4-FFF2-40B4-BE49-F238E27FC236}">
                <a16:creationId xmlns:a16="http://schemas.microsoft.com/office/drawing/2014/main" id="{A3417006-9033-5CDA-F5E6-CF6369401B26}"/>
              </a:ext>
            </a:extLst>
          </p:cNvPr>
          <p:cNvSpPr txBox="1"/>
          <p:nvPr/>
        </p:nvSpPr>
        <p:spPr>
          <a:xfrm>
            <a:off x="1629768" y="300549"/>
            <a:ext cx="8401878" cy="461665"/>
          </a:xfrm>
          <a:prstGeom prst="rect">
            <a:avLst/>
          </a:prstGeom>
          <a:noFill/>
        </p:spPr>
        <p:txBody>
          <a:bodyPr wrap="square" lIns="91440" tIns="45720" rIns="91440" bIns="45720" rtlCol="0" anchor="t">
            <a:spAutoFit/>
          </a:bodyPr>
          <a:lstStyle/>
          <a:p>
            <a:pPr algn="ctr"/>
            <a:r>
              <a:rPr lang="en-US" sz="2400" b="1"/>
              <a:t>Design</a:t>
            </a:r>
            <a:endParaRPr lang="en-US"/>
          </a:p>
        </p:txBody>
      </p:sp>
      <p:sp>
        <p:nvSpPr>
          <p:cNvPr id="9" name="TextBox 8">
            <a:extLst>
              <a:ext uri="{FF2B5EF4-FFF2-40B4-BE49-F238E27FC236}">
                <a16:creationId xmlns:a16="http://schemas.microsoft.com/office/drawing/2014/main" id="{E3746EE1-D984-8723-2DF1-CBA9C809AAE9}"/>
              </a:ext>
            </a:extLst>
          </p:cNvPr>
          <p:cNvSpPr txBox="1"/>
          <p:nvPr/>
        </p:nvSpPr>
        <p:spPr>
          <a:xfrm>
            <a:off x="833260" y="1062213"/>
            <a:ext cx="4359965" cy="40011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solidFill>
                  <a:srgbClr val="0070C0"/>
                </a:solidFill>
                <a:ea typeface="Calibri"/>
                <a:cs typeface="Calibri"/>
              </a:rPr>
              <a:t>Summary:</a:t>
            </a:r>
          </a:p>
        </p:txBody>
      </p:sp>
      <p:sp>
        <p:nvSpPr>
          <p:cNvPr id="10" name="TextBox 9">
            <a:extLst>
              <a:ext uri="{FF2B5EF4-FFF2-40B4-BE49-F238E27FC236}">
                <a16:creationId xmlns:a16="http://schemas.microsoft.com/office/drawing/2014/main" id="{67674A2E-454F-E954-28B7-AA99BF7A591A}"/>
              </a:ext>
            </a:extLst>
          </p:cNvPr>
          <p:cNvSpPr txBox="1"/>
          <p:nvPr/>
        </p:nvSpPr>
        <p:spPr>
          <a:xfrm>
            <a:off x="911585" y="1470468"/>
            <a:ext cx="1070042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User input:</a:t>
            </a:r>
          </a:p>
          <a:p>
            <a:pPr marL="342900" indent="-342900">
              <a:buFont typeface="Wingdings"/>
              <a:buChar char="§"/>
            </a:pPr>
            <a:r>
              <a:rPr lang="en-US">
                <a:ea typeface="Calibri"/>
                <a:cs typeface="Calibri"/>
              </a:rPr>
              <a:t>User inputs natural language query in React frontend.</a:t>
            </a:r>
          </a:p>
          <a:p>
            <a:r>
              <a:rPr lang="en-US" b="1">
                <a:ea typeface="Calibri"/>
                <a:cs typeface="Calibri"/>
              </a:rPr>
              <a:t>API Request:</a:t>
            </a:r>
          </a:p>
          <a:p>
            <a:pPr marL="285750" indent="-285750">
              <a:buFont typeface="Wingdings"/>
              <a:buChar char="§"/>
            </a:pPr>
            <a:r>
              <a:rPr lang="en-US">
                <a:ea typeface="Calibri"/>
                <a:cs typeface="Calibri"/>
              </a:rPr>
              <a:t>Frontend sends the query to the Python backend.</a:t>
            </a:r>
          </a:p>
          <a:p>
            <a:r>
              <a:rPr lang="en-US" b="1">
                <a:ea typeface="Calibri"/>
                <a:cs typeface="Calibri"/>
              </a:rPr>
              <a:t>Processing:</a:t>
            </a:r>
          </a:p>
          <a:p>
            <a:pPr marL="285750" indent="-285750">
              <a:buFont typeface="Wingdings"/>
              <a:buChar char="§"/>
            </a:pPr>
            <a:r>
              <a:rPr lang="en-US">
                <a:ea typeface="Calibri"/>
                <a:cs typeface="Calibri"/>
              </a:rPr>
              <a:t>Backend formats and sends the query to GPT-4.</a:t>
            </a:r>
          </a:p>
          <a:p>
            <a:r>
              <a:rPr lang="en-US" b="1">
                <a:ea typeface="Calibri"/>
                <a:cs typeface="Calibri"/>
              </a:rPr>
              <a:t>SQL Generation:</a:t>
            </a:r>
          </a:p>
          <a:p>
            <a:pPr marL="285750" indent="-285750">
              <a:buFont typeface="Wingdings"/>
              <a:buChar char="§"/>
            </a:pPr>
            <a:r>
              <a:rPr lang="en-US">
                <a:ea typeface="Calibri"/>
                <a:cs typeface="Calibri"/>
              </a:rPr>
              <a:t>GPT-4 generates SQL query and returns it to the backend</a:t>
            </a:r>
          </a:p>
          <a:p>
            <a:r>
              <a:rPr lang="en-US" b="1">
                <a:ea typeface="Calibri"/>
                <a:cs typeface="Calibri"/>
              </a:rPr>
              <a:t>Query Execution:</a:t>
            </a:r>
          </a:p>
          <a:p>
            <a:pPr marL="285750" indent="-285750">
              <a:buFont typeface="Wingdings"/>
              <a:buChar char="§"/>
            </a:pPr>
            <a:r>
              <a:rPr lang="en-US">
                <a:ea typeface="Calibri"/>
                <a:cs typeface="Calibri"/>
              </a:rPr>
              <a:t>Backend executes the SQL query on the database.</a:t>
            </a:r>
          </a:p>
          <a:p>
            <a:r>
              <a:rPr lang="en-US" b="1">
                <a:ea typeface="Calibri"/>
                <a:cs typeface="Calibri"/>
              </a:rPr>
              <a:t>Result Retrieval:</a:t>
            </a:r>
          </a:p>
          <a:p>
            <a:pPr marL="285750" indent="-285750">
              <a:buFont typeface="Wingdings"/>
              <a:buChar char="§"/>
            </a:pPr>
            <a:r>
              <a:rPr lang="en-US">
                <a:ea typeface="Calibri"/>
                <a:cs typeface="Calibri"/>
              </a:rPr>
              <a:t>Backend retrieves results and sends them to the frontend.</a:t>
            </a:r>
          </a:p>
          <a:p>
            <a:r>
              <a:rPr lang="en-US" b="1">
                <a:ea typeface="Calibri"/>
                <a:cs typeface="Calibri"/>
              </a:rPr>
              <a:t>Display:</a:t>
            </a:r>
          </a:p>
          <a:p>
            <a:pPr marL="285750" indent="-285750">
              <a:buFont typeface="Wingdings"/>
              <a:buChar char="§"/>
            </a:pPr>
            <a:r>
              <a:rPr lang="en-US">
                <a:ea typeface="Calibri"/>
                <a:cs typeface="Calibri"/>
              </a:rPr>
              <a:t>Frontend displays the results to the user.</a:t>
            </a:r>
          </a:p>
          <a:p>
            <a:r>
              <a:rPr lang="en-US">
                <a:ea typeface="Calibri"/>
                <a:cs typeface="Calibri"/>
              </a:rPr>
              <a:t> </a:t>
            </a:r>
          </a:p>
          <a:p>
            <a:r>
              <a:rPr lang="en-US">
                <a:ea typeface="Calibri"/>
                <a:cs typeface="Calibri"/>
              </a:rPr>
              <a:t>The Workflow ensures a smooth and efficient process from natural language input to the display of query results, leveraging the capabilities of GPT-4 and a well-structured frontend and backend system.</a:t>
            </a:r>
          </a:p>
          <a:p>
            <a:endParaRPr lang="en-US">
              <a:ea typeface="Calibri"/>
              <a:cs typeface="Calibri"/>
            </a:endParaRPr>
          </a:p>
        </p:txBody>
      </p:sp>
    </p:spTree>
    <p:extLst>
      <p:ext uri="{BB962C8B-B14F-4D97-AF65-F5344CB8AC3E}">
        <p14:creationId xmlns:p14="http://schemas.microsoft.com/office/powerpoint/2010/main" val="4197559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C519A2-8F54-BC75-0C46-31A93D37C3E4}"/>
              </a:ext>
            </a:extLst>
          </p:cNvPr>
          <p:cNvSpPr txBox="1"/>
          <p:nvPr/>
        </p:nvSpPr>
        <p:spPr>
          <a:xfrm>
            <a:off x="430695" y="1198953"/>
            <a:ext cx="10800521" cy="646331"/>
          </a:xfrm>
          <a:prstGeom prst="rect">
            <a:avLst/>
          </a:prstGeom>
          <a:noFill/>
        </p:spPr>
        <p:txBody>
          <a:bodyPr wrap="square" lIns="91440" tIns="45720" rIns="91440" bIns="45720" rtlCol="0" anchor="t">
            <a:spAutoFit/>
          </a:bodyPr>
          <a:lstStyle/>
          <a:p>
            <a:r>
              <a:rPr lang="en-US" b="1">
                <a:cs typeface="Calibri"/>
              </a:rPr>
              <a:t>TC#1:</a:t>
            </a:r>
          </a:p>
          <a:p>
            <a:endParaRPr lang="en-US">
              <a:cs typeface="Calibri"/>
            </a:endParaRPr>
          </a:p>
        </p:txBody>
      </p:sp>
      <p:sp>
        <p:nvSpPr>
          <p:cNvPr id="7" name="TextBox 6">
            <a:extLst>
              <a:ext uri="{FF2B5EF4-FFF2-40B4-BE49-F238E27FC236}">
                <a16:creationId xmlns:a16="http://schemas.microsoft.com/office/drawing/2014/main" id="{9C26F645-4AE8-2BFD-9C70-DF3437453F4B}"/>
              </a:ext>
            </a:extLst>
          </p:cNvPr>
          <p:cNvSpPr txBox="1"/>
          <p:nvPr/>
        </p:nvSpPr>
        <p:spPr>
          <a:xfrm>
            <a:off x="430209" y="789801"/>
            <a:ext cx="6096000" cy="400110"/>
          </a:xfrm>
          <a:prstGeom prst="rect">
            <a:avLst/>
          </a:prstGeom>
          <a:noFill/>
        </p:spPr>
        <p:txBody>
          <a:bodyPr wrap="square">
            <a:spAutoFit/>
          </a:bodyPr>
          <a:lstStyle/>
          <a:p>
            <a:r>
              <a:rPr lang="en-US" sz="2000" b="1">
                <a:solidFill>
                  <a:srgbClr val="0070C0"/>
                </a:solidFill>
              </a:rPr>
              <a:t>Positive Test cases:</a:t>
            </a:r>
          </a:p>
        </p:txBody>
      </p:sp>
      <p:sp>
        <p:nvSpPr>
          <p:cNvPr id="11" name="Title 1">
            <a:extLst>
              <a:ext uri="{FF2B5EF4-FFF2-40B4-BE49-F238E27FC236}">
                <a16:creationId xmlns:a16="http://schemas.microsoft.com/office/drawing/2014/main" id="{5A7360DC-471B-1DE0-17A8-BC9C76AE3664}"/>
              </a:ext>
            </a:extLst>
          </p:cNvPr>
          <p:cNvSpPr>
            <a:spLocks noGrp="1"/>
          </p:cNvSpPr>
          <p:nvPr>
            <p:ph type="title"/>
          </p:nvPr>
        </p:nvSpPr>
        <p:spPr>
          <a:xfrm>
            <a:off x="3262548" y="288150"/>
            <a:ext cx="4865299" cy="495490"/>
          </a:xfrm>
        </p:spPr>
        <p:txBody>
          <a:bodyPr>
            <a:normAutofit/>
          </a:bodyPr>
          <a:lstStyle/>
          <a:p>
            <a:pPr algn="ctr"/>
            <a:r>
              <a:rPr lang="en-US" sz="2600" b="1"/>
              <a:t>Test Cases</a:t>
            </a:r>
            <a:endParaRPr lang="en-US" b="1"/>
          </a:p>
        </p:txBody>
      </p:sp>
      <p:pic>
        <p:nvPicPr>
          <p:cNvPr id="3" name="Picture 2" descr="A blue letters on a black background&#10;&#10;Description automatically generated">
            <a:extLst>
              <a:ext uri="{FF2B5EF4-FFF2-40B4-BE49-F238E27FC236}">
                <a16:creationId xmlns:a16="http://schemas.microsoft.com/office/drawing/2014/main" id="{E1B677F6-DF42-5741-7244-FCEFFE83B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graphicFrame>
        <p:nvGraphicFramePr>
          <p:cNvPr id="8" name="Table 7">
            <a:extLst>
              <a:ext uri="{FF2B5EF4-FFF2-40B4-BE49-F238E27FC236}">
                <a16:creationId xmlns:a16="http://schemas.microsoft.com/office/drawing/2014/main" id="{25BD8741-8669-6329-FA65-0822064C6419}"/>
              </a:ext>
            </a:extLst>
          </p:cNvPr>
          <p:cNvGraphicFramePr>
            <a:graphicFrameLocks noGrp="1"/>
          </p:cNvGraphicFramePr>
          <p:nvPr>
            <p:extLst>
              <p:ext uri="{D42A27DB-BD31-4B8C-83A1-F6EECF244321}">
                <p14:modId xmlns:p14="http://schemas.microsoft.com/office/powerpoint/2010/main" val="3571119885"/>
              </p:ext>
            </p:extLst>
          </p:nvPr>
        </p:nvGraphicFramePr>
        <p:xfrm>
          <a:off x="430171" y="1527508"/>
          <a:ext cx="10740528" cy="2241035"/>
        </p:xfrm>
        <a:graphic>
          <a:graphicData uri="http://schemas.openxmlformats.org/drawingml/2006/table">
            <a:tbl>
              <a:tblPr firstRow="1" bandRow="1">
                <a:tableStyleId>{2D5ABB26-0587-4C30-8999-92F81FD0307C}</a:tableStyleId>
              </a:tblPr>
              <a:tblGrid>
                <a:gridCol w="2123872">
                  <a:extLst>
                    <a:ext uri="{9D8B030D-6E8A-4147-A177-3AD203B41FA5}">
                      <a16:colId xmlns:a16="http://schemas.microsoft.com/office/drawing/2014/main" val="2144890998"/>
                    </a:ext>
                  </a:extLst>
                </a:gridCol>
                <a:gridCol w="8616656">
                  <a:extLst>
                    <a:ext uri="{9D8B030D-6E8A-4147-A177-3AD203B41FA5}">
                      <a16:colId xmlns:a16="http://schemas.microsoft.com/office/drawing/2014/main" val="1963134821"/>
                    </a:ext>
                  </a:extLst>
                </a:gridCol>
              </a:tblGrid>
              <a:tr h="370840">
                <a:tc>
                  <a:txBody>
                    <a:bodyPr/>
                    <a:lstStyle/>
                    <a:p>
                      <a:r>
                        <a:rPr lang="en-US" b="1"/>
                        <a:t>Test Case Name:</a:t>
                      </a:r>
                    </a:p>
                  </a:txBody>
                  <a:tcPr/>
                </a:tc>
                <a:tc>
                  <a:txBody>
                    <a:bodyPr/>
                    <a:lstStyle/>
                    <a:p>
                      <a:r>
                        <a:rPr lang="en-US"/>
                        <a:t>Select All Customers</a:t>
                      </a:r>
                    </a:p>
                  </a:txBody>
                  <a:tcPr/>
                </a:tc>
                <a:extLst>
                  <a:ext uri="{0D108BD9-81ED-4DB2-BD59-A6C34878D82A}">
                    <a16:rowId xmlns:a16="http://schemas.microsoft.com/office/drawing/2014/main" val="2155329914"/>
                  </a:ext>
                </a:extLst>
              </a:tr>
              <a:tr h="370840">
                <a:tc>
                  <a:txBody>
                    <a:bodyPr/>
                    <a:lstStyle/>
                    <a:p>
                      <a:r>
                        <a:rPr lang="en-US" b="1"/>
                        <a:t>Description:</a:t>
                      </a:r>
                    </a:p>
                  </a:txBody>
                  <a:tcPr/>
                </a:tc>
                <a:tc>
                  <a:txBody>
                    <a:bodyPr/>
                    <a:lstStyle/>
                    <a:p>
                      <a:r>
                        <a:rPr lang="en-US"/>
                        <a:t>This test case checks if the system can generate query to select all customer names from the database.</a:t>
                      </a:r>
                    </a:p>
                  </a:txBody>
                  <a:tcPr/>
                </a:tc>
                <a:extLst>
                  <a:ext uri="{0D108BD9-81ED-4DB2-BD59-A6C34878D82A}">
                    <a16:rowId xmlns:a16="http://schemas.microsoft.com/office/drawing/2014/main" val="1684324791"/>
                  </a:ext>
                </a:extLst>
              </a:tr>
              <a:tr h="370840">
                <a:tc>
                  <a:txBody>
                    <a:bodyPr/>
                    <a:lstStyle/>
                    <a:p>
                      <a:r>
                        <a:rPr lang="en-US" b="1"/>
                        <a:t>User Input:</a:t>
                      </a:r>
                    </a:p>
                  </a:txBody>
                  <a:tcPr/>
                </a:tc>
                <a:tc>
                  <a:txBody>
                    <a:bodyPr/>
                    <a:lstStyle/>
                    <a:p>
                      <a:r>
                        <a:rPr lang="en-US"/>
                        <a:t>"What are the names of all customers?'</a:t>
                      </a:r>
                    </a:p>
                  </a:txBody>
                  <a:tcPr/>
                </a:tc>
                <a:extLst>
                  <a:ext uri="{0D108BD9-81ED-4DB2-BD59-A6C34878D82A}">
                    <a16:rowId xmlns:a16="http://schemas.microsoft.com/office/drawing/2014/main" val="2281718272"/>
                  </a:ext>
                </a:extLst>
              </a:tr>
              <a:tr h="372893">
                <a:tc>
                  <a:txBody>
                    <a:bodyPr/>
                    <a:lstStyle/>
                    <a:p>
                      <a:r>
                        <a:rPr lang="en-US" b="1"/>
                        <a:t>Expected SQL:</a:t>
                      </a:r>
                    </a:p>
                  </a:txBody>
                  <a:tcPr/>
                </a:tc>
                <a:tc>
                  <a:txBody>
                    <a:bodyPr/>
                    <a:lstStyle/>
                    <a:p>
                      <a:r>
                        <a:rPr lang="en-US"/>
                        <a:t>SELECT Name FROM Customers</a:t>
                      </a:r>
                    </a:p>
                  </a:txBody>
                  <a:tcPr/>
                </a:tc>
                <a:extLst>
                  <a:ext uri="{0D108BD9-81ED-4DB2-BD59-A6C34878D82A}">
                    <a16:rowId xmlns:a16="http://schemas.microsoft.com/office/drawing/2014/main" val="1508662532"/>
                  </a:ext>
                </a:extLst>
              </a:tr>
              <a:tr h="486382">
                <a:tc>
                  <a:txBody>
                    <a:bodyPr/>
                    <a:lstStyle/>
                    <a:p>
                      <a:r>
                        <a:rPr lang="en-US" b="1"/>
                        <a:t>Expected Output:</a:t>
                      </a:r>
                    </a:p>
                  </a:txBody>
                  <a:tcPr/>
                </a:tc>
                <a:tc>
                  <a:txBody>
                    <a:bodyPr/>
                    <a:lstStyle/>
                    <a:p>
                      <a:r>
                        <a:rPr lang="en-US"/>
                        <a:t>List of all customer names</a:t>
                      </a:r>
                    </a:p>
                  </a:txBody>
                  <a:tcPr/>
                </a:tc>
                <a:extLst>
                  <a:ext uri="{0D108BD9-81ED-4DB2-BD59-A6C34878D82A}">
                    <a16:rowId xmlns:a16="http://schemas.microsoft.com/office/drawing/2014/main" val="3801661869"/>
                  </a:ext>
                </a:extLst>
              </a:tr>
            </a:tbl>
          </a:graphicData>
        </a:graphic>
      </p:graphicFrame>
      <p:sp>
        <p:nvSpPr>
          <p:cNvPr id="9" name="TextBox 8">
            <a:extLst>
              <a:ext uri="{FF2B5EF4-FFF2-40B4-BE49-F238E27FC236}">
                <a16:creationId xmlns:a16="http://schemas.microsoft.com/office/drawing/2014/main" id="{AE132880-C92D-8C8F-9646-352DE4C85A0C}"/>
              </a:ext>
            </a:extLst>
          </p:cNvPr>
          <p:cNvSpPr txBox="1"/>
          <p:nvPr/>
        </p:nvSpPr>
        <p:spPr>
          <a:xfrm>
            <a:off x="432519" y="386271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Calibri"/>
              </a:rPr>
              <a:t>TC#2:</a:t>
            </a:r>
            <a:endParaRPr lang="en-US" b="1"/>
          </a:p>
        </p:txBody>
      </p:sp>
      <p:graphicFrame>
        <p:nvGraphicFramePr>
          <p:cNvPr id="10" name="Table 9">
            <a:extLst>
              <a:ext uri="{FF2B5EF4-FFF2-40B4-BE49-F238E27FC236}">
                <a16:creationId xmlns:a16="http://schemas.microsoft.com/office/drawing/2014/main" id="{34914189-DFA1-3876-13AF-7E2FB4A0B5D9}"/>
              </a:ext>
            </a:extLst>
          </p:cNvPr>
          <p:cNvGraphicFramePr>
            <a:graphicFrameLocks noGrp="1"/>
          </p:cNvGraphicFramePr>
          <p:nvPr>
            <p:extLst>
              <p:ext uri="{D42A27DB-BD31-4B8C-83A1-F6EECF244321}">
                <p14:modId xmlns:p14="http://schemas.microsoft.com/office/powerpoint/2010/main" val="2275157059"/>
              </p:ext>
            </p:extLst>
          </p:nvPr>
        </p:nvGraphicFramePr>
        <p:xfrm>
          <a:off x="430171" y="4216074"/>
          <a:ext cx="10809477" cy="2123440"/>
        </p:xfrm>
        <a:graphic>
          <a:graphicData uri="http://schemas.openxmlformats.org/drawingml/2006/table">
            <a:tbl>
              <a:tblPr firstRow="1" bandRow="1">
                <a:tableStyleId>{2D5ABB26-0587-4C30-8999-92F81FD0307C}</a:tableStyleId>
              </a:tblPr>
              <a:tblGrid>
                <a:gridCol w="2156297">
                  <a:extLst>
                    <a:ext uri="{9D8B030D-6E8A-4147-A177-3AD203B41FA5}">
                      <a16:colId xmlns:a16="http://schemas.microsoft.com/office/drawing/2014/main" val="1583730698"/>
                    </a:ext>
                  </a:extLst>
                </a:gridCol>
                <a:gridCol w="8653180">
                  <a:extLst>
                    <a:ext uri="{9D8B030D-6E8A-4147-A177-3AD203B41FA5}">
                      <a16:colId xmlns:a16="http://schemas.microsoft.com/office/drawing/2014/main" val="2864668774"/>
                    </a:ext>
                  </a:extLst>
                </a:gridCol>
              </a:tblGrid>
              <a:tr h="370840">
                <a:tc>
                  <a:txBody>
                    <a:bodyPr/>
                    <a:lstStyle/>
                    <a:p>
                      <a:pPr lvl="0">
                        <a:buNone/>
                      </a:pPr>
                      <a:r>
                        <a:rPr lang="en-US" b="1"/>
                        <a:t>Test Case Name:</a:t>
                      </a:r>
                    </a:p>
                  </a:txBody>
                  <a:tcPr/>
                </a:tc>
                <a:tc>
                  <a:txBody>
                    <a:bodyPr/>
                    <a:lstStyle/>
                    <a:p>
                      <a:r>
                        <a:rPr lang="en-US"/>
                        <a:t>Select Specific Column</a:t>
                      </a:r>
                    </a:p>
                  </a:txBody>
                  <a:tcPr/>
                </a:tc>
                <a:extLst>
                  <a:ext uri="{0D108BD9-81ED-4DB2-BD59-A6C34878D82A}">
                    <a16:rowId xmlns:a16="http://schemas.microsoft.com/office/drawing/2014/main" val="1495285718"/>
                  </a:ext>
                </a:extLst>
              </a:tr>
              <a:tr h="370840">
                <a:tc>
                  <a:txBody>
                    <a:bodyPr/>
                    <a:lstStyle/>
                    <a:p>
                      <a:pPr lvl="0">
                        <a:buNone/>
                      </a:pPr>
                      <a:r>
                        <a:rPr lang="en-US" b="1"/>
                        <a:t>Description:</a:t>
                      </a:r>
                    </a:p>
                  </a:txBody>
                  <a:tcPr/>
                </a:tc>
                <a:tc>
                  <a:txBody>
                    <a:bodyPr/>
                    <a:lstStyle/>
                    <a:p>
                      <a:r>
                        <a:rPr lang="en-US"/>
                        <a:t>This test case checks if the system can generate a query to select a specific column from a table.</a:t>
                      </a:r>
                    </a:p>
                  </a:txBody>
                  <a:tcPr/>
                </a:tc>
                <a:extLst>
                  <a:ext uri="{0D108BD9-81ED-4DB2-BD59-A6C34878D82A}">
                    <a16:rowId xmlns:a16="http://schemas.microsoft.com/office/drawing/2014/main" val="3418919028"/>
                  </a:ext>
                </a:extLst>
              </a:tr>
              <a:tr h="370840">
                <a:tc>
                  <a:txBody>
                    <a:bodyPr/>
                    <a:lstStyle/>
                    <a:p>
                      <a:pPr lvl="0">
                        <a:buNone/>
                      </a:pPr>
                      <a:r>
                        <a:rPr lang="en-US" b="1"/>
                        <a:t>User Input:</a:t>
                      </a:r>
                    </a:p>
                  </a:txBody>
                  <a:tcPr/>
                </a:tc>
                <a:tc>
                  <a:txBody>
                    <a:bodyPr/>
                    <a:lstStyle/>
                    <a:p>
                      <a:r>
                        <a:rPr lang="en-US"/>
                        <a:t>"Show me the email addresses of all employees"</a:t>
                      </a:r>
                    </a:p>
                  </a:txBody>
                  <a:tcPr/>
                </a:tc>
                <a:extLst>
                  <a:ext uri="{0D108BD9-81ED-4DB2-BD59-A6C34878D82A}">
                    <a16:rowId xmlns:a16="http://schemas.microsoft.com/office/drawing/2014/main" val="397601464"/>
                  </a:ext>
                </a:extLst>
              </a:tr>
              <a:tr h="370840">
                <a:tc>
                  <a:txBody>
                    <a:bodyPr/>
                    <a:lstStyle/>
                    <a:p>
                      <a:pPr lvl="0">
                        <a:buNone/>
                      </a:pPr>
                      <a:r>
                        <a:rPr lang="en-US" b="1"/>
                        <a:t>Expected SQL:</a:t>
                      </a:r>
                    </a:p>
                  </a:txBody>
                  <a:tcPr/>
                </a:tc>
                <a:tc>
                  <a:txBody>
                    <a:bodyPr/>
                    <a:lstStyle/>
                    <a:p>
                      <a:r>
                        <a:rPr lang="en-US"/>
                        <a:t>SELECT Email FROM employees</a:t>
                      </a:r>
                    </a:p>
                  </a:txBody>
                  <a:tcPr/>
                </a:tc>
                <a:extLst>
                  <a:ext uri="{0D108BD9-81ED-4DB2-BD59-A6C34878D82A}">
                    <a16:rowId xmlns:a16="http://schemas.microsoft.com/office/drawing/2014/main" val="2693546070"/>
                  </a:ext>
                </a:extLst>
              </a:tr>
              <a:tr h="370840">
                <a:tc>
                  <a:txBody>
                    <a:bodyPr/>
                    <a:lstStyle/>
                    <a:p>
                      <a:pPr lvl="0">
                        <a:buNone/>
                      </a:pPr>
                      <a:r>
                        <a:rPr lang="en-US" b="1"/>
                        <a:t>Expected Output:</a:t>
                      </a:r>
                    </a:p>
                  </a:txBody>
                  <a:tcPr/>
                </a:tc>
                <a:tc>
                  <a:txBody>
                    <a:bodyPr/>
                    <a:lstStyle/>
                    <a:p>
                      <a:r>
                        <a:rPr lang="en-US"/>
                        <a:t>List of all employee email addresses</a:t>
                      </a:r>
                    </a:p>
                  </a:txBody>
                  <a:tcPr/>
                </a:tc>
                <a:extLst>
                  <a:ext uri="{0D108BD9-81ED-4DB2-BD59-A6C34878D82A}">
                    <a16:rowId xmlns:a16="http://schemas.microsoft.com/office/drawing/2014/main" val="3579561415"/>
                  </a:ext>
                </a:extLst>
              </a:tr>
            </a:tbl>
          </a:graphicData>
        </a:graphic>
      </p:graphicFrame>
    </p:spTree>
    <p:extLst>
      <p:ext uri="{BB962C8B-B14F-4D97-AF65-F5344CB8AC3E}">
        <p14:creationId xmlns:p14="http://schemas.microsoft.com/office/powerpoint/2010/main" val="306920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letters on a black background&#10;&#10;Description automatically generated">
            <a:extLst>
              <a:ext uri="{FF2B5EF4-FFF2-40B4-BE49-F238E27FC236}">
                <a16:creationId xmlns:a16="http://schemas.microsoft.com/office/drawing/2014/main" id="{506E06D4-632A-C909-BC44-69DC1DBB2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sp>
        <p:nvSpPr>
          <p:cNvPr id="7" name="Title 1">
            <a:extLst>
              <a:ext uri="{FF2B5EF4-FFF2-40B4-BE49-F238E27FC236}">
                <a16:creationId xmlns:a16="http://schemas.microsoft.com/office/drawing/2014/main" id="{586CFC9E-594F-ACE2-D043-C59DBD04F30D}"/>
              </a:ext>
            </a:extLst>
          </p:cNvPr>
          <p:cNvSpPr txBox="1">
            <a:spLocks/>
          </p:cNvSpPr>
          <p:nvPr/>
        </p:nvSpPr>
        <p:spPr>
          <a:xfrm>
            <a:off x="3262548" y="288150"/>
            <a:ext cx="4865299" cy="495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a:t>Test Cases</a:t>
            </a:r>
            <a:endParaRPr lang="en-US" b="1"/>
          </a:p>
        </p:txBody>
      </p:sp>
      <p:sp>
        <p:nvSpPr>
          <p:cNvPr id="8" name="TextBox 7">
            <a:extLst>
              <a:ext uri="{FF2B5EF4-FFF2-40B4-BE49-F238E27FC236}">
                <a16:creationId xmlns:a16="http://schemas.microsoft.com/office/drawing/2014/main" id="{417F09EF-B97C-E3FD-0196-4EC2E325C0E1}"/>
              </a:ext>
            </a:extLst>
          </p:cNvPr>
          <p:cNvSpPr txBox="1"/>
          <p:nvPr/>
        </p:nvSpPr>
        <p:spPr>
          <a:xfrm>
            <a:off x="467864" y="79015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Calibri"/>
              </a:rPr>
              <a:t>TC#3:</a:t>
            </a:r>
          </a:p>
        </p:txBody>
      </p:sp>
      <p:graphicFrame>
        <p:nvGraphicFramePr>
          <p:cNvPr id="9" name="Table 8">
            <a:extLst>
              <a:ext uri="{FF2B5EF4-FFF2-40B4-BE49-F238E27FC236}">
                <a16:creationId xmlns:a16="http://schemas.microsoft.com/office/drawing/2014/main" id="{96AE1E94-022A-5F59-A3BF-0B580674B662}"/>
              </a:ext>
            </a:extLst>
          </p:cNvPr>
          <p:cNvGraphicFramePr>
            <a:graphicFrameLocks noGrp="1"/>
          </p:cNvGraphicFramePr>
          <p:nvPr>
            <p:extLst>
              <p:ext uri="{D42A27DB-BD31-4B8C-83A1-F6EECF244321}">
                <p14:modId xmlns:p14="http://schemas.microsoft.com/office/powerpoint/2010/main" val="2283964224"/>
              </p:ext>
            </p:extLst>
          </p:nvPr>
        </p:nvGraphicFramePr>
        <p:xfrm>
          <a:off x="460075" y="1279584"/>
          <a:ext cx="11039593" cy="2123440"/>
        </p:xfrm>
        <a:graphic>
          <a:graphicData uri="http://schemas.openxmlformats.org/drawingml/2006/table">
            <a:tbl>
              <a:tblPr firstRow="1" bandRow="1">
                <a:tableStyleId>{2D5ABB26-0587-4C30-8999-92F81FD0307C}</a:tableStyleId>
              </a:tblPr>
              <a:tblGrid>
                <a:gridCol w="2545404">
                  <a:extLst>
                    <a:ext uri="{9D8B030D-6E8A-4147-A177-3AD203B41FA5}">
                      <a16:colId xmlns:a16="http://schemas.microsoft.com/office/drawing/2014/main" val="489329071"/>
                    </a:ext>
                  </a:extLst>
                </a:gridCol>
                <a:gridCol w="8494189">
                  <a:extLst>
                    <a:ext uri="{9D8B030D-6E8A-4147-A177-3AD203B41FA5}">
                      <a16:colId xmlns:a16="http://schemas.microsoft.com/office/drawing/2014/main" val="3667730453"/>
                    </a:ext>
                  </a:extLst>
                </a:gridCol>
              </a:tblGrid>
              <a:tr h="370840">
                <a:tc>
                  <a:txBody>
                    <a:bodyPr/>
                    <a:lstStyle/>
                    <a:p>
                      <a:pPr lvl="0">
                        <a:buNone/>
                      </a:pPr>
                      <a:r>
                        <a:rPr lang="en-US" b="1"/>
                        <a:t>Test Case Name:</a:t>
                      </a:r>
                    </a:p>
                  </a:txBody>
                  <a:tcPr/>
                </a:tc>
                <a:tc>
                  <a:txBody>
                    <a:bodyPr/>
                    <a:lstStyle/>
                    <a:p>
                      <a:r>
                        <a:rPr lang="en-US"/>
                        <a:t>Filter by Date</a:t>
                      </a:r>
                    </a:p>
                  </a:txBody>
                  <a:tcPr/>
                </a:tc>
                <a:extLst>
                  <a:ext uri="{0D108BD9-81ED-4DB2-BD59-A6C34878D82A}">
                    <a16:rowId xmlns:a16="http://schemas.microsoft.com/office/drawing/2014/main" val="175764531"/>
                  </a:ext>
                </a:extLst>
              </a:tr>
              <a:tr h="370840">
                <a:tc>
                  <a:txBody>
                    <a:bodyPr/>
                    <a:lstStyle/>
                    <a:p>
                      <a:pPr lvl="0">
                        <a:buNone/>
                      </a:pPr>
                      <a:r>
                        <a:rPr lang="en-US" b="1"/>
                        <a:t>Description:</a:t>
                      </a:r>
                    </a:p>
                  </a:txBody>
                  <a:tcPr/>
                </a:tc>
                <a:tc>
                  <a:txBody>
                    <a:bodyPr/>
                    <a:lstStyle/>
                    <a:p>
                      <a:pPr lvl="0">
                        <a:buNone/>
                      </a:pPr>
                      <a:r>
                        <a:rPr lang="en-US" sz="1800" u="none" strike="noStrike" noProof="0">
                          <a:solidFill>
                            <a:srgbClr val="000000"/>
                          </a:solidFill>
                        </a:rPr>
                        <a:t>This test case checks if the system can generate query to filter if the system can generate a query to filter data based on a date.</a:t>
                      </a:r>
                      <a:endParaRPr lang="en-US"/>
                    </a:p>
                  </a:txBody>
                  <a:tcPr/>
                </a:tc>
                <a:extLst>
                  <a:ext uri="{0D108BD9-81ED-4DB2-BD59-A6C34878D82A}">
                    <a16:rowId xmlns:a16="http://schemas.microsoft.com/office/drawing/2014/main" val="611192027"/>
                  </a:ext>
                </a:extLst>
              </a:tr>
              <a:tr h="370840">
                <a:tc>
                  <a:txBody>
                    <a:bodyPr/>
                    <a:lstStyle/>
                    <a:p>
                      <a:pPr lvl="0">
                        <a:buNone/>
                      </a:pPr>
                      <a:r>
                        <a:rPr lang="en-US" b="1"/>
                        <a:t>User Input:</a:t>
                      </a:r>
                    </a:p>
                  </a:txBody>
                  <a:tcPr/>
                </a:tc>
                <a:tc>
                  <a:txBody>
                    <a:bodyPr/>
                    <a:lstStyle/>
                    <a:p>
                      <a:r>
                        <a:rPr lang="en-US"/>
                        <a:t>"Find all orders placed after January 1st,2024."</a:t>
                      </a:r>
                    </a:p>
                  </a:txBody>
                  <a:tcPr/>
                </a:tc>
                <a:extLst>
                  <a:ext uri="{0D108BD9-81ED-4DB2-BD59-A6C34878D82A}">
                    <a16:rowId xmlns:a16="http://schemas.microsoft.com/office/drawing/2014/main" val="3692110856"/>
                  </a:ext>
                </a:extLst>
              </a:tr>
              <a:tr h="370840">
                <a:tc>
                  <a:txBody>
                    <a:bodyPr/>
                    <a:lstStyle/>
                    <a:p>
                      <a:pPr lvl="0">
                        <a:buNone/>
                      </a:pPr>
                      <a:r>
                        <a:rPr lang="en-US" b="1"/>
                        <a:t>Expected SQL:</a:t>
                      </a:r>
                    </a:p>
                  </a:txBody>
                  <a:tcPr/>
                </a:tc>
                <a:tc>
                  <a:txBody>
                    <a:bodyPr/>
                    <a:lstStyle/>
                    <a:p>
                      <a:r>
                        <a:rPr lang="en-US"/>
                        <a:t>SELECT * FROM Orders WHERE </a:t>
                      </a:r>
                      <a:r>
                        <a:rPr lang="en-US" err="1"/>
                        <a:t>OrderDate</a:t>
                      </a:r>
                      <a:r>
                        <a:rPr lang="en-US"/>
                        <a:t> &gt; '2024-01-01'</a:t>
                      </a:r>
                    </a:p>
                  </a:txBody>
                  <a:tcPr/>
                </a:tc>
                <a:extLst>
                  <a:ext uri="{0D108BD9-81ED-4DB2-BD59-A6C34878D82A}">
                    <a16:rowId xmlns:a16="http://schemas.microsoft.com/office/drawing/2014/main" val="1474705570"/>
                  </a:ext>
                </a:extLst>
              </a:tr>
              <a:tr h="370840">
                <a:tc>
                  <a:txBody>
                    <a:bodyPr/>
                    <a:lstStyle/>
                    <a:p>
                      <a:pPr lvl="0">
                        <a:buNone/>
                      </a:pPr>
                      <a:r>
                        <a:rPr lang="en-US" b="1"/>
                        <a:t>Expected Output:</a:t>
                      </a:r>
                    </a:p>
                  </a:txBody>
                  <a:tcPr/>
                </a:tc>
                <a:tc>
                  <a:txBody>
                    <a:bodyPr/>
                    <a:lstStyle/>
                    <a:p>
                      <a:r>
                        <a:rPr lang="en-US"/>
                        <a:t>List of orders placed after January 1st,2024</a:t>
                      </a:r>
                    </a:p>
                  </a:txBody>
                  <a:tcPr/>
                </a:tc>
                <a:extLst>
                  <a:ext uri="{0D108BD9-81ED-4DB2-BD59-A6C34878D82A}">
                    <a16:rowId xmlns:a16="http://schemas.microsoft.com/office/drawing/2014/main" val="697887651"/>
                  </a:ext>
                </a:extLst>
              </a:tr>
            </a:tbl>
          </a:graphicData>
        </a:graphic>
      </p:graphicFrame>
      <p:sp>
        <p:nvSpPr>
          <p:cNvPr id="2" name="TextBox 1">
            <a:extLst>
              <a:ext uri="{FF2B5EF4-FFF2-40B4-BE49-F238E27FC236}">
                <a16:creationId xmlns:a16="http://schemas.microsoft.com/office/drawing/2014/main" id="{C437A846-B212-D5AD-C3EB-D9127ECAAB53}"/>
              </a:ext>
            </a:extLst>
          </p:cNvPr>
          <p:cNvSpPr txBox="1"/>
          <p:nvPr/>
        </p:nvSpPr>
        <p:spPr>
          <a:xfrm>
            <a:off x="451204" y="357109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ea typeface="Calibri"/>
                <a:cs typeface="Calibri"/>
              </a:rPr>
              <a:t>TC#4:</a:t>
            </a:r>
          </a:p>
        </p:txBody>
      </p:sp>
      <p:graphicFrame>
        <p:nvGraphicFramePr>
          <p:cNvPr id="3" name="Table 2">
            <a:extLst>
              <a:ext uri="{FF2B5EF4-FFF2-40B4-BE49-F238E27FC236}">
                <a16:creationId xmlns:a16="http://schemas.microsoft.com/office/drawing/2014/main" id="{77CE0085-7E1C-E67C-A298-2ADD16FF10A9}"/>
              </a:ext>
            </a:extLst>
          </p:cNvPr>
          <p:cNvGraphicFramePr>
            <a:graphicFrameLocks noGrp="1"/>
          </p:cNvGraphicFramePr>
          <p:nvPr>
            <p:extLst>
              <p:ext uri="{D42A27DB-BD31-4B8C-83A1-F6EECF244321}">
                <p14:modId xmlns:p14="http://schemas.microsoft.com/office/powerpoint/2010/main" val="752790751"/>
              </p:ext>
            </p:extLst>
          </p:nvPr>
        </p:nvGraphicFramePr>
        <p:xfrm>
          <a:off x="445698" y="4183811"/>
          <a:ext cx="11132237" cy="2118360"/>
        </p:xfrm>
        <a:graphic>
          <a:graphicData uri="http://schemas.openxmlformats.org/drawingml/2006/table">
            <a:tbl>
              <a:tblPr firstRow="1" bandRow="1">
                <a:tableStyleId>{2D5ABB26-0587-4C30-8999-92F81FD0307C}</a:tableStyleId>
              </a:tblPr>
              <a:tblGrid>
                <a:gridCol w="2626468">
                  <a:extLst>
                    <a:ext uri="{9D8B030D-6E8A-4147-A177-3AD203B41FA5}">
                      <a16:colId xmlns:a16="http://schemas.microsoft.com/office/drawing/2014/main" val="3950233910"/>
                    </a:ext>
                  </a:extLst>
                </a:gridCol>
                <a:gridCol w="8505769">
                  <a:extLst>
                    <a:ext uri="{9D8B030D-6E8A-4147-A177-3AD203B41FA5}">
                      <a16:colId xmlns:a16="http://schemas.microsoft.com/office/drawing/2014/main" val="2268697468"/>
                    </a:ext>
                  </a:extLst>
                </a:gridCol>
              </a:tblGrid>
              <a:tr h="370840">
                <a:tc>
                  <a:txBody>
                    <a:bodyPr/>
                    <a:lstStyle/>
                    <a:p>
                      <a:pPr lvl="0">
                        <a:buNone/>
                      </a:pPr>
                      <a:r>
                        <a:rPr lang="en-US" b="1" dirty="0"/>
                        <a:t>Test Case Name:</a:t>
                      </a:r>
                    </a:p>
                  </a:txBody>
                  <a:tcPr/>
                </a:tc>
                <a:tc>
                  <a:txBody>
                    <a:bodyPr/>
                    <a:lstStyle/>
                    <a:p>
                      <a:r>
                        <a:rPr lang="en-US" dirty="0"/>
                        <a:t>Filter By Condition</a:t>
                      </a:r>
                    </a:p>
                  </a:txBody>
                  <a:tcPr/>
                </a:tc>
                <a:extLst>
                  <a:ext uri="{0D108BD9-81ED-4DB2-BD59-A6C34878D82A}">
                    <a16:rowId xmlns:a16="http://schemas.microsoft.com/office/drawing/2014/main" val="640967790"/>
                  </a:ext>
                </a:extLst>
              </a:tr>
              <a:tr h="370840">
                <a:tc>
                  <a:txBody>
                    <a:bodyPr/>
                    <a:lstStyle/>
                    <a:p>
                      <a:pPr lvl="0">
                        <a:buNone/>
                      </a:pPr>
                      <a:r>
                        <a:rPr lang="en-US" b="1" dirty="0"/>
                        <a:t>Description:</a:t>
                      </a:r>
                    </a:p>
                  </a:txBody>
                  <a:tcPr/>
                </a:tc>
                <a:tc>
                  <a:txBody>
                    <a:bodyPr/>
                    <a:lstStyle/>
                    <a:p>
                      <a:pPr lvl="0">
                        <a:buNone/>
                      </a:pPr>
                      <a:r>
                        <a:rPr lang="en-US" sz="1800" u="none" strike="noStrike" noProof="0" dirty="0">
                          <a:solidFill>
                            <a:srgbClr val="000000"/>
                          </a:solidFill>
                        </a:rPr>
                        <a:t>This test case checks if the system can generate query to filter data based on a specific condition</a:t>
                      </a:r>
                      <a:endParaRPr lang="en-US" dirty="0"/>
                    </a:p>
                  </a:txBody>
                  <a:tcPr/>
                </a:tc>
                <a:extLst>
                  <a:ext uri="{0D108BD9-81ED-4DB2-BD59-A6C34878D82A}">
                    <a16:rowId xmlns:a16="http://schemas.microsoft.com/office/drawing/2014/main" val="4279376401"/>
                  </a:ext>
                </a:extLst>
              </a:tr>
              <a:tr h="370840">
                <a:tc>
                  <a:txBody>
                    <a:bodyPr/>
                    <a:lstStyle/>
                    <a:p>
                      <a:pPr lvl="0">
                        <a:buNone/>
                      </a:pPr>
                      <a:r>
                        <a:rPr lang="en-US" b="1" dirty="0"/>
                        <a:t>User Input:</a:t>
                      </a:r>
                    </a:p>
                  </a:txBody>
                  <a:tcPr/>
                </a:tc>
                <a:tc>
                  <a:txBody>
                    <a:bodyPr/>
                    <a:lstStyle/>
                    <a:p>
                      <a:r>
                        <a:rPr lang="en-US" dirty="0"/>
                        <a:t>"Which products cost more than $100?"</a:t>
                      </a:r>
                    </a:p>
                  </a:txBody>
                  <a:tcPr/>
                </a:tc>
                <a:extLst>
                  <a:ext uri="{0D108BD9-81ED-4DB2-BD59-A6C34878D82A}">
                    <a16:rowId xmlns:a16="http://schemas.microsoft.com/office/drawing/2014/main" val="2132677540"/>
                  </a:ext>
                </a:extLst>
              </a:tr>
              <a:tr h="370840">
                <a:tc>
                  <a:txBody>
                    <a:bodyPr/>
                    <a:lstStyle/>
                    <a:p>
                      <a:pPr lvl="0">
                        <a:buNone/>
                      </a:pPr>
                      <a:r>
                        <a:rPr lang="en-US" b="1" dirty="0"/>
                        <a:t>Expected SQL:</a:t>
                      </a:r>
                    </a:p>
                  </a:txBody>
                  <a:tcPr/>
                </a:tc>
                <a:tc>
                  <a:txBody>
                    <a:bodyPr/>
                    <a:lstStyle/>
                    <a:p>
                      <a:r>
                        <a:rPr lang="en-US" dirty="0"/>
                        <a:t>SELECT Name, Price FROM Products WHERE Price &gt;100</a:t>
                      </a:r>
                    </a:p>
                  </a:txBody>
                  <a:tcPr/>
                </a:tc>
                <a:extLst>
                  <a:ext uri="{0D108BD9-81ED-4DB2-BD59-A6C34878D82A}">
                    <a16:rowId xmlns:a16="http://schemas.microsoft.com/office/drawing/2014/main" val="1713277492"/>
                  </a:ext>
                </a:extLst>
              </a:tr>
              <a:tr h="363681">
                <a:tc>
                  <a:txBody>
                    <a:bodyPr/>
                    <a:lstStyle/>
                    <a:p>
                      <a:pPr lvl="0">
                        <a:buNone/>
                      </a:pPr>
                      <a:r>
                        <a:rPr lang="en-US" b="1" dirty="0"/>
                        <a:t>Expected Output:</a:t>
                      </a:r>
                    </a:p>
                  </a:txBody>
                  <a:tcPr/>
                </a:tc>
                <a:tc>
                  <a:txBody>
                    <a:bodyPr/>
                    <a:lstStyle/>
                    <a:p>
                      <a:r>
                        <a:rPr lang="en-US" dirty="0"/>
                        <a:t>List of products with their price.</a:t>
                      </a:r>
                    </a:p>
                  </a:txBody>
                  <a:tcPr/>
                </a:tc>
                <a:extLst>
                  <a:ext uri="{0D108BD9-81ED-4DB2-BD59-A6C34878D82A}">
                    <a16:rowId xmlns:a16="http://schemas.microsoft.com/office/drawing/2014/main" val="1154793271"/>
                  </a:ext>
                </a:extLst>
              </a:tr>
            </a:tbl>
          </a:graphicData>
        </a:graphic>
      </p:graphicFrame>
    </p:spTree>
    <p:extLst>
      <p:ext uri="{BB962C8B-B14F-4D97-AF65-F5344CB8AC3E}">
        <p14:creationId xmlns:p14="http://schemas.microsoft.com/office/powerpoint/2010/main" val="3600479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7623d83-c0eb-45f5-b844-879544972f8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F9D1C461465BF4A8FA277A15AFE15D4" ma:contentTypeVersion="8" ma:contentTypeDescription="Create a new document." ma:contentTypeScope="" ma:versionID="7917f88d194b579bee4fa9f38a1ed2d9">
  <xsd:schema xmlns:xsd="http://www.w3.org/2001/XMLSchema" xmlns:xs="http://www.w3.org/2001/XMLSchema" xmlns:p="http://schemas.microsoft.com/office/2006/metadata/properties" xmlns:ns3="57623d83-c0eb-45f5-b844-879544972f83" xmlns:ns4="02e3d3b4-6c83-459d-8b80-f67af25247bc" targetNamespace="http://schemas.microsoft.com/office/2006/metadata/properties" ma:root="true" ma:fieldsID="6d8068f5fb6ae3358c6914f7f2bc0608" ns3:_="" ns4:_="">
    <xsd:import namespace="57623d83-c0eb-45f5-b844-879544972f83"/>
    <xsd:import namespace="02e3d3b4-6c83-459d-8b80-f67af25247bc"/>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623d83-c0eb-45f5-b844-879544972f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2e3d3b4-6c83-459d-8b80-f67af25247b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14530-53DA-4602-A63F-3C4AE33AF101}">
  <ds:schemaRefs>
    <ds:schemaRef ds:uri="02e3d3b4-6c83-459d-8b80-f67af25247bc"/>
    <ds:schemaRef ds:uri="57623d83-c0eb-45f5-b844-879544972f8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7D4538C-AE8A-45BA-B7FB-C9903B9EE569}">
  <ds:schemaRefs>
    <ds:schemaRef ds:uri="02e3d3b4-6c83-459d-8b80-f67af25247bc"/>
    <ds:schemaRef ds:uri="57623d83-c0eb-45f5-b844-879544972f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8C35DB4-8FBE-486F-8DD8-BF19DD53CB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Scope Of the project</vt:lpstr>
      <vt:lpstr>PowerPoint Presentation</vt:lpstr>
      <vt:lpstr>PowerPoint Presentation</vt:lpstr>
      <vt:lpstr>PowerPoint Presentation</vt:lpstr>
      <vt:lpstr>PowerPoint Presentation</vt:lpstr>
      <vt:lpstr>Test Cases</vt:lpstr>
      <vt:lpstr>PowerPoint Presentation</vt:lpstr>
      <vt:lpstr>PowerPoint Presentation</vt:lpstr>
      <vt:lpstr>PowerPoint Presentation</vt:lpstr>
      <vt:lpstr>Tools and Code details</vt:lpstr>
      <vt:lpstr>PowerPoint Presentation</vt:lpstr>
      <vt:lpstr>Thank you</vt:lpstr>
    </vt:vector>
  </TitlesOfParts>
  <Company>Hexaware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Mansi Shrivastava</dc:creator>
  <cp:revision>49</cp:revision>
  <dcterms:created xsi:type="dcterms:W3CDTF">2023-07-25T08:42:56Z</dcterms:created>
  <dcterms:modified xsi:type="dcterms:W3CDTF">2024-07-22T06:44:17Z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0x0101009F9D1C461465BF4A8FA277A15AFE15D4</vt:lpwstr>
  </property>
</Properties>
</file>