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9" r:id="rId4"/>
    <p:sldId id="280" r:id="rId5"/>
    <p:sldId id="281" r:id="rId6"/>
    <p:sldId id="283" r:id="rId7"/>
    <p:sldId id="284" r:id="rId8"/>
    <p:sldId id="285" r:id="rId9"/>
    <p:sldId id="287" r:id="rId10"/>
    <p:sldId id="288" r:id="rId11"/>
    <p:sldId id="289" r:id="rId12"/>
    <p:sldId id="291" r:id="rId13"/>
    <p:sldId id="292" r:id="rId14"/>
    <p:sldId id="293" r:id="rId15"/>
    <p:sldId id="295" r:id="rId16"/>
    <p:sldId id="296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8C8"/>
    <a:srgbClr val="9BCC00"/>
    <a:srgbClr val="9ED000"/>
    <a:srgbClr val="F4FCD8"/>
    <a:srgbClr val="FFFFFF"/>
    <a:srgbClr val="E8FFC8"/>
    <a:srgbClr val="FAF7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microsoft.com/office/2007/relationships/hdphoto" Target="../media/hdphoto5.wdp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namp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12" Type="http://schemas.openxmlformats.org/officeDocument/2006/relationships/image" Target="../media/image1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microsoft.com/office/2007/relationships/hdphoto" Target="../media/hdphoto3.wdp"/><Relationship Id="rId10" Type="http://schemas.openxmlformats.org/officeDocument/2006/relationships/image" Target="../media/image16.jpeg"/><Relationship Id="rId4" Type="http://schemas.openxmlformats.org/officeDocument/2006/relationships/image" Target="../media/image12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bg-BG" dirty="0"/>
              <a:t>Подготовка за ИТ олимпиадата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50" y="4572000"/>
            <a:ext cx="3390900" cy="533400"/>
          </a:xfrm>
        </p:spPr>
        <p:txBody>
          <a:bodyPr/>
          <a:lstStyle/>
          <a:p>
            <a:r>
              <a:rPr lang="bg-BG" dirty="0" smtClean="0"/>
              <a:t>Веселин Димитров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5550" y="5029200"/>
            <a:ext cx="3378200" cy="461665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17" name="Picture 5" title="Telerik Software Academy - free training for Ninja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33" y="178455"/>
            <a:ext cx="1582667" cy="17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 rot="162465">
            <a:off x="357199" y="1026101"/>
            <a:ext cx="48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hlinkClick r:id="rId5"/>
              </a:rPr>
              <a:t>http://schoolacademy.telerik.com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778654" y="4648200"/>
            <a:ext cx="4793846" cy="1707152"/>
            <a:chOff x="3778654" y="4648200"/>
            <a:chExt cx="4793846" cy="1707152"/>
          </a:xfrm>
        </p:grpSpPr>
        <p:pic>
          <p:nvPicPr>
            <p:cNvPr id="19" name="Picture 2" descr="http://www.nextgenpe.com/media/focus-area-images/NGPE/issue-6/Technology_solutions_SM_FO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648200"/>
              <a:ext cx="4686300" cy="1707152"/>
            </a:xfrm>
            <a:prstGeom prst="roundRect">
              <a:avLst>
                <a:gd name="adj" fmla="val 5456"/>
              </a:avLst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 rot="20081561">
              <a:off x="3778654" y="504573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b="1" spc="50" dirty="0" smtClean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317500">
                      <a:srgbClr val="8BD3FF">
                        <a:alpha val="20000"/>
                      </a:srgbClr>
                    </a:glow>
                  </a:effectLst>
                </a:rPr>
                <a:t>НОИТ – ИТ тест</a:t>
              </a:r>
              <a:endParaRPr lang="en-US" sz="2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317500">
                    <a:srgbClr val="8BD3FF">
                      <a:alpha val="20000"/>
                    </a:srgbClr>
                  </a:glow>
                </a:effectLst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sz="4800" dirty="0" smtClean="0"/>
              <a:t>Тест по информационни технологии</a:t>
            </a:r>
            <a:endParaRPr lang="en-US" sz="4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NodePad</a:t>
            </a:r>
            <a:r>
              <a:rPr lang="en-US" dirty="0" smtClean="0"/>
              <a:t>++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ru-RU" dirty="0">
                <a:effectLst/>
              </a:rPr>
              <a:t> Notepad++ е текстов редактор и редактор на сорс код за MS Windows операционни </a:t>
            </a:r>
            <a:r>
              <a:rPr lang="ru-RU" dirty="0" smtClean="0">
                <a:effectLst/>
              </a:rPr>
              <a:t>системи</a:t>
            </a:r>
            <a:endParaRPr lang="en-US" dirty="0" smtClean="0">
              <a:effectLst/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ru-RU" dirty="0">
                <a:effectLst/>
              </a:rPr>
              <a:t>Notepad++ е с отворен код и поддържа множество програмни </a:t>
            </a:r>
            <a:r>
              <a:rPr lang="ru-RU" dirty="0" smtClean="0">
                <a:effectLst/>
              </a:rPr>
              <a:t>езици</a:t>
            </a:r>
            <a:endParaRPr lang="en-US" dirty="0" smtClean="0">
              <a:effectLst/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ru-RU" dirty="0">
                <a:effectLst/>
              </a:rPr>
              <a:t>Разпространява се под лиценза </a:t>
            </a:r>
            <a:r>
              <a:rPr lang="ru-RU" dirty="0" smtClean="0">
                <a:effectLst/>
              </a:rPr>
              <a:t>GPL</a:t>
            </a:r>
            <a:endParaRPr lang="en-US" dirty="0" smtClean="0">
              <a:effectLst/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>
              <a:effectLst/>
            </a:endParaRP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bg-BG" dirty="0" smtClean="0"/>
              <a:t>Информация:</a:t>
            </a:r>
            <a:endParaRPr lang="en-US" dirty="0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dirty="0" smtClean="0">
                <a:hlinkClick r:id="rId2"/>
              </a:rPr>
              <a:t>http://notepad-plus-plus.org/</a:t>
            </a:r>
            <a:r>
              <a:rPr lang="en-US" sz="2800" dirty="0" smtClean="0"/>
              <a:t> </a:t>
            </a:r>
            <a:endParaRPr lang="bg-BG" sz="2800" dirty="0" smtClean="0"/>
          </a:p>
          <a:p>
            <a:pPr marL="357188" lvl="1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92667" y="4495800"/>
            <a:ext cx="7924800" cy="685800"/>
          </a:xfrm>
        </p:spPr>
        <p:txBody>
          <a:bodyPr/>
          <a:lstStyle/>
          <a:p>
            <a:r>
              <a:rPr lang="bg-BG" dirty="0" smtClean="0"/>
              <a:t>Компютърна графика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92667" y="5450680"/>
            <a:ext cx="7924800" cy="873920"/>
          </a:xfrm>
        </p:spPr>
        <p:txBody>
          <a:bodyPr/>
          <a:lstStyle/>
          <a:p>
            <a:r>
              <a:rPr lang="bg-BG" dirty="0" smtClean="0"/>
              <a:t>Растерна и векторна графика, графични файлови формати, графични редактори, цветови гами</a:t>
            </a:r>
            <a:endParaRPr lang="en-US" dirty="0"/>
          </a:p>
        </p:txBody>
      </p:sp>
      <p:pic>
        <p:nvPicPr>
          <p:cNvPr id="17" name="Picture 5" descr="http://www.learnkey.com/elearning/images/product_categories/we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990599"/>
            <a:ext cx="2819400" cy="2324006"/>
          </a:xfrm>
          <a:prstGeom prst="roundRect">
            <a:avLst>
              <a:gd name="adj" fmla="val 1625"/>
            </a:avLst>
          </a:prstGeom>
          <a:noFill/>
          <a:effectLst>
            <a:softEdge rad="31750"/>
          </a:effectLst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47983"/>
            <a:ext cx="2289805" cy="15906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 descr="http://www.new-options.com/images/paintbrushe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3975">
            <a:off x="6770073" y="644380"/>
            <a:ext cx="1726691" cy="1600873"/>
          </a:xfrm>
          <a:prstGeom prst="roundRect">
            <a:avLst/>
          </a:prstGeom>
          <a:noFill/>
          <a:effectLst>
            <a:softEdge rad="31750"/>
          </a:effectLst>
          <a:scene3d>
            <a:camera prst="perspectiveHeroicExtremeRightFacing" fov="5400000">
              <a:rot lat="389930" lon="1246741" rev="21556313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3793">
            <a:off x="1952979" y="609600"/>
            <a:ext cx="5209822" cy="340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4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Кой от изброените софтуерни продукти не е графичен редактор?</a:t>
            </a:r>
            <a:endParaRPr lang="bg-BG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/>
              <a:t>CorelDraw 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GIMP</a:t>
            </a: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Paint.NET</a:t>
            </a:r>
            <a:endParaRPr lang="en-US" dirty="0"/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Adobe </a:t>
            </a:r>
            <a:r>
              <a:rPr lang="en-US" dirty="0" err="1" smtClean="0"/>
              <a:t>PhotoShop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871538" lvl="1" indent="-514350">
              <a:spcBef>
                <a:spcPts val="12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US" dirty="0" smtClean="0"/>
              <a:t>WinAmp</a:t>
            </a:r>
            <a:endParaRPr lang="en-US" dirty="0"/>
          </a:p>
          <a:p>
            <a:pPr marL="871538" lvl="1" indent="-514350">
              <a:buFont typeface="+mj-lt"/>
              <a:buAutoNum type="alphaLcParenR"/>
            </a:pP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247" y="509847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14575"/>
            <a:ext cx="247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Всички изброени приложения, освен </a:t>
            </a:r>
            <a:r>
              <a:rPr lang="en-US" dirty="0" smtClean="0"/>
              <a:t>WinAmp </a:t>
            </a:r>
            <a:r>
              <a:rPr lang="bg-BG" dirty="0" smtClean="0"/>
              <a:t>са </a:t>
            </a:r>
            <a:r>
              <a:rPr lang="bg-BG" dirty="0"/>
              <a:t>графични редактори</a:t>
            </a:r>
          </a:p>
          <a:p>
            <a:pPr lvl="1"/>
            <a:r>
              <a:rPr lang="en-US" dirty="0" smtClean="0"/>
              <a:t>WinAmp </a:t>
            </a:r>
            <a:r>
              <a:rPr lang="bg-BG" dirty="0" smtClean="0"/>
              <a:t>е плеър за слушане на музика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Информация:</a:t>
            </a:r>
          </a:p>
          <a:p>
            <a:pPr lvl="2"/>
            <a:r>
              <a:rPr lang="en-US" dirty="0" smtClean="0">
                <a:hlinkClick r:id="rId2"/>
              </a:rPr>
              <a:t>http://www.winamp.com/</a:t>
            </a:r>
            <a:endParaRPr lang="bg-BG" dirty="0" smtClean="0"/>
          </a:p>
          <a:p>
            <a:pPr lvl="2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r>
              <a:rPr lang="bg-BG" dirty="0" smtClean="0"/>
              <a:t>Бази от данни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bg-BG" dirty="0" smtClean="0"/>
              <a:t>Модели на данните, таблици, релации, </a:t>
            </a:r>
            <a:r>
              <a:rPr lang="en-US" dirty="0" smtClean="0"/>
              <a:t>SQL</a:t>
            </a:r>
            <a:endParaRPr lang="en-US" dirty="0"/>
          </a:p>
        </p:txBody>
      </p:sp>
      <p:pic>
        <p:nvPicPr>
          <p:cNvPr id="16" name="Picture 2" descr="-&quot;Relational"/>
          <p:cNvPicPr>
            <a:picLocks noChangeAspect="1" noChangeArrowheads="1"/>
          </p:cNvPicPr>
          <p:nvPr/>
        </p:nvPicPr>
        <p:blipFill>
          <a:blip r:embed="rId2" cstate="screen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7933">
            <a:off x="3048000" y="864992"/>
            <a:ext cx="2971800" cy="1503111"/>
          </a:xfrm>
          <a:prstGeom prst="rect">
            <a:avLst/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3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0379">
            <a:off x="5266620" y="2562674"/>
            <a:ext cx="2974180" cy="1918825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2" descr="http://store.kagi.com/gif/6CN_LIVE/Drag%20%20Drop%20Icon%20125_128_vph0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036">
            <a:off x="2937029" y="2387050"/>
            <a:ext cx="2315833" cy="2129743"/>
          </a:xfrm>
          <a:prstGeom prst="roundRect">
            <a:avLst>
              <a:gd name="adj" fmla="val 7737"/>
            </a:avLst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146">
            <a:off x="691293" y="2787060"/>
            <a:ext cx="2170387" cy="1765072"/>
          </a:xfrm>
          <a:prstGeom prst="roundRect">
            <a:avLst>
              <a:gd name="adj" fmla="val 2941"/>
            </a:avLst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2" descr="http://www.iconspedia.com/uploads/1913906277156034685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6140">
            <a:off x="776582" y="889501"/>
            <a:ext cx="2664508" cy="2294812"/>
          </a:xfrm>
          <a:prstGeom prst="rect">
            <a:avLst/>
          </a:prstGeom>
          <a:noFill/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" descr="http://www.selikoff.net/blog-files/database-good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8">
            <a:off x="5779953" y="1079281"/>
            <a:ext cx="1911982" cy="1682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6000" sy="106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8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прави следния </a:t>
            </a:r>
            <a:r>
              <a:rPr lang="en-US" dirty="0" smtClean="0"/>
              <a:t>SQL </a:t>
            </a:r>
            <a:r>
              <a:rPr lang="bg-BG" dirty="0" smtClean="0"/>
              <a:t>код?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Изтрива всички записи с посочената заплата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Избира първото име на слу-</a:t>
            </a:r>
          </a:p>
          <a:p>
            <a:pPr marL="357188" lvl="1" indent="0">
              <a:buNone/>
            </a:pPr>
            <a:r>
              <a:rPr lang="bg-BG" dirty="0"/>
              <a:t>ж</a:t>
            </a:r>
            <a:r>
              <a:rPr lang="bg-BG" dirty="0" smtClean="0"/>
              <a:t>ителите с посочената заплата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Избира </a:t>
            </a:r>
            <a:r>
              <a:rPr lang="bg-BG" dirty="0"/>
              <a:t>първото име на слу-</a:t>
            </a:r>
          </a:p>
          <a:p>
            <a:pPr marL="357188" lvl="1" indent="0">
              <a:buNone/>
            </a:pPr>
            <a:r>
              <a:rPr lang="bg-BG" dirty="0"/>
              <a:t>жителите </a:t>
            </a:r>
            <a:r>
              <a:rPr lang="bg-BG" dirty="0" smtClean="0"/>
              <a:t>със заплата различна</a:t>
            </a:r>
          </a:p>
          <a:p>
            <a:pPr marL="357188" lvl="1" indent="0">
              <a:buNone/>
            </a:pPr>
            <a:r>
              <a:rPr lang="bg-BG" dirty="0" smtClean="0"/>
              <a:t>о</a:t>
            </a:r>
            <a:r>
              <a:rPr lang="bg-BG" dirty="0"/>
              <a:t>т</a:t>
            </a:r>
            <a:r>
              <a:rPr lang="bg-BG" dirty="0" smtClean="0"/>
              <a:t> посочената</a:t>
            </a:r>
          </a:p>
          <a:p>
            <a:pPr lvl="1"/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2578" y="217516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48400" y="2209800"/>
            <a:ext cx="2590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 FROM Employees WHERE Salary IN (25000, 14000, 12500, 23600)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2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Верният отговор е, че заявката избира пъвото име на служителите, чийто заплата е равна на </a:t>
            </a:r>
            <a:r>
              <a:rPr lang="bg-BG" dirty="0" smtClean="0"/>
              <a:t>посочената</a:t>
            </a:r>
          </a:p>
          <a:p>
            <a:endParaRPr lang="bg-BG" dirty="0"/>
          </a:p>
          <a:p>
            <a:endParaRPr lang="bg-BG" dirty="0" smtClean="0"/>
          </a:p>
          <a:p>
            <a:endParaRPr lang="en-US" dirty="0"/>
          </a:p>
          <a:p>
            <a:r>
              <a:rPr lang="bg-BG" dirty="0" smtClean="0"/>
              <a:t>Информация: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http://www.w3schools.com/sql/sql_in.asp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219201"/>
            <a:ext cx="7169182" cy="2485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4191001"/>
            <a:ext cx="7924800" cy="685800"/>
          </a:xfrm>
        </p:spPr>
        <p:txBody>
          <a:bodyPr/>
          <a:lstStyle/>
          <a:p>
            <a:r>
              <a:rPr lang="bg-BG" dirty="0" smtClean="0"/>
              <a:t>Софтуерно инженерство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1026320"/>
          </a:xfrm>
        </p:spPr>
        <p:txBody>
          <a:bodyPr/>
          <a:lstStyle/>
          <a:p>
            <a:r>
              <a:rPr lang="bg-BG" dirty="0" smtClean="0"/>
              <a:t>Анализ, спецификация, проектиране, прототип, имплементация, тестване, поддръжка,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Кое от изброените не е </a:t>
            </a:r>
            <a:r>
              <a:rPr lang="en-US" dirty="0"/>
              <a:t>source-control </a:t>
            </a:r>
            <a:r>
              <a:rPr lang="bg-BG" dirty="0"/>
              <a:t>система</a:t>
            </a:r>
            <a:r>
              <a:rPr lang="bg-BG" dirty="0" smtClean="0"/>
              <a:t>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SVN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GIT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TFS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Google Drive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247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96691"/>
            <a:ext cx="21336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18941"/>
            <a:ext cx="2987043" cy="1247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38" y="19050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Source-control system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ru-RU" sz="3000" dirty="0">
                <a:effectLst/>
              </a:rPr>
              <a:t>хранилище </a:t>
            </a:r>
            <a:r>
              <a:rPr lang="bg-BG" sz="3000" dirty="0" smtClean="0">
                <a:effectLst/>
              </a:rPr>
              <a:t>за </a:t>
            </a:r>
            <a:r>
              <a:rPr lang="ru-RU" sz="3000" dirty="0" smtClean="0">
                <a:effectLst/>
              </a:rPr>
              <a:t>приложения </a:t>
            </a:r>
            <a:r>
              <a:rPr lang="ru-RU" sz="3000" dirty="0">
                <a:effectLst/>
              </a:rPr>
              <a:t>в процес на разработка, </a:t>
            </a:r>
            <a:r>
              <a:rPr lang="ru-RU" sz="3000" dirty="0" smtClean="0">
                <a:effectLst/>
              </a:rPr>
              <a:t>което дава възможност </a:t>
            </a:r>
            <a:r>
              <a:rPr lang="ru-RU" sz="3000" dirty="0">
                <a:effectLst/>
              </a:rPr>
              <a:t>на много хора работещи върху един проект да </a:t>
            </a:r>
            <a:r>
              <a:rPr lang="ru-RU" sz="3000" dirty="0" smtClean="0">
                <a:effectLst/>
              </a:rPr>
              <a:t>работят, като записват направените промени</a:t>
            </a:r>
            <a:endParaRPr lang="en-US" sz="30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Google </a:t>
            </a:r>
            <a:r>
              <a:rPr lang="en-US" dirty="0"/>
              <a:t>Drive</a:t>
            </a:r>
          </a:p>
          <a:p>
            <a:pPr lvl="1"/>
            <a:r>
              <a:rPr lang="ru-RU" dirty="0">
                <a:effectLst/>
              </a:rPr>
              <a:t>виртуален облак за съхранение, който може да използвате, за да пренасяте файловете си навсякъде и да имате достъп от който и да е компютър или мобилно устройство</a:t>
            </a:r>
            <a:r>
              <a:rPr lang="bg-BG" dirty="0" smtClean="0"/>
              <a:t>Не късаят пряко функционалност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609600" y="4800601"/>
            <a:ext cx="7924800" cy="685800"/>
          </a:xfrm>
        </p:spPr>
        <p:txBody>
          <a:bodyPr/>
          <a:lstStyle/>
          <a:p>
            <a:r>
              <a:rPr lang="bg-BG" dirty="0" smtClean="0"/>
              <a:t>Компресиране на данни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bg-BG" dirty="0" smtClean="0"/>
              <a:t>Алгоритми за компресия, софтуер за архивиране</a:t>
            </a:r>
            <a:endParaRPr lang="en-US" dirty="0"/>
          </a:p>
        </p:txBody>
      </p:sp>
      <p:pic>
        <p:nvPicPr>
          <p:cNvPr id="33" name="Picture 2" descr="http://www.di.ens.fr/~cherniav/images/dat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5" y="1257299"/>
            <a:ext cx="3829050" cy="3009901"/>
          </a:xfrm>
          <a:prstGeom prst="roundRect">
            <a:avLst>
              <a:gd name="adj" fmla="val 3915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ContrastingRightFacing">
              <a:rot lat="20885729" lon="20316383" rev="21463455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eb.mit.edu/newsoffice/images/article_images/20091217161424-4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1143000"/>
            <a:ext cx="4165600" cy="3124200"/>
          </a:xfrm>
          <a:prstGeom prst="roundRect">
            <a:avLst>
              <a:gd name="adj" fmla="val 3659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1" lon="1938000" rev="20712002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t2.gstatic.com/images?q=tbn:NyRmokIuyyzZhM:http://portableapps.com/files/images/logos/7-zip.png&amp;t=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1018">
            <a:off x="1707953" y="846144"/>
            <a:ext cx="1041597" cy="593711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ttp://t2.gstatic.com/images?q=tbn:rGUKQ6YrwerA5M:http://img.photobucket.com/albums/v63/umaranjum/Feburary/gzip3d.png&amp;t=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6303">
            <a:off x="3476297" y="3677088"/>
            <a:ext cx="1085019" cy="717293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http://www.hbp.com/images/winzip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1823">
            <a:off x="7315626" y="3625342"/>
            <a:ext cx="738721" cy="792446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http://2.bp.blogspot.com/_QCueOts1jT0/Sfn0fQih-1I/AAAAAAAACXU/glsUpttVkdc/s400/winrar.jp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366306">
            <a:off x="652481" y="3465239"/>
            <a:ext cx="1010375" cy="945507"/>
          </a:xfrm>
          <a:prstGeom prst="roundRect">
            <a:avLst>
              <a:gd name="adj" fmla="val 521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http://t0.gstatic.com/images?q=tbn:ANd9GcRYfS27MIn7aBAIBzHUSQNX0rqpZrAwzog5vjLw9st7CqFwD74&amp;t=1&amp;usg=__0MYBxnhHsso04yawZHG5FYwbhzs=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3829">
            <a:off x="7423546" y="827000"/>
            <a:ext cx="976846" cy="1355263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http://1.bp.blogspot.com/_WDytkVEEwXI/TJd4ylKFF8I/AAAAAAAACAw/Qt7TMFxomhg/s1600/WinISO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9808">
            <a:off x="4205612" y="1249824"/>
            <a:ext cx="718392" cy="993954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http://al-wed.com/prodownload/n915.pn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28">
            <a:off x="5308255" y="3625108"/>
            <a:ext cx="1228846" cy="688666"/>
          </a:xfrm>
          <a:prstGeom prst="roundRect">
            <a:avLst>
              <a:gd name="adj" fmla="val 1042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е ГРЕШНО за </a:t>
            </a:r>
            <a:r>
              <a:rPr lang="en-US" dirty="0" smtClean="0"/>
              <a:t>Run-length </a:t>
            </a:r>
            <a:r>
              <a:rPr lang="bg-BG" dirty="0" smtClean="0"/>
              <a:t>кодирането</a:t>
            </a:r>
            <a:r>
              <a:rPr lang="en-US" dirty="0" smtClean="0"/>
              <a:t>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ru-RU" dirty="0">
                <a:effectLst/>
              </a:rPr>
              <a:t>кодират даден стринг в RLE </a:t>
            </a:r>
            <a:r>
              <a:rPr lang="ru-RU" dirty="0" smtClean="0">
                <a:effectLst/>
              </a:rPr>
              <a:t>списък</a:t>
            </a:r>
          </a:p>
          <a:p>
            <a:pPr marL="871538" lvl="1" indent="-514350">
              <a:buFont typeface="+mj-lt"/>
              <a:buAutoNum type="alphaLcParenR"/>
            </a:pPr>
            <a:r>
              <a:rPr lang="ru-RU" dirty="0">
                <a:effectLst/>
              </a:rPr>
              <a:t>декодират RLE списък до </a:t>
            </a:r>
            <a:r>
              <a:rPr lang="ru-RU" dirty="0" smtClean="0">
                <a:effectLst/>
              </a:rPr>
              <a:t>стринг</a:t>
            </a:r>
          </a:p>
          <a:p>
            <a:pPr marL="871538" lvl="1" indent="-514350">
              <a:buFont typeface="+mj-lt"/>
              <a:buAutoNum type="alphaLcParenR"/>
            </a:pPr>
            <a:r>
              <a:rPr lang="ru-RU" dirty="0">
                <a:effectLst/>
              </a:rPr>
              <a:t>вмъкват един RLE списък на произволна позиция в </a:t>
            </a:r>
            <a:r>
              <a:rPr lang="ru-RU" dirty="0" smtClean="0">
                <a:effectLst/>
              </a:rPr>
              <a:t>друг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Съпоставя </a:t>
            </a:r>
            <a:r>
              <a:rPr lang="bg-BG" dirty="0"/>
              <a:t>кодове с променлива дължина на символи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Отговор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Run-length encoding (RLE) кодира поредица еднакви битове чрез двойката </a:t>
            </a:r>
            <a:r>
              <a:rPr lang="en-US" dirty="0"/>
              <a:t>{</a:t>
            </a:r>
            <a:r>
              <a:rPr lang="ru-RU" dirty="0"/>
              <a:t>битове, брой</a:t>
            </a:r>
            <a:r>
              <a:rPr lang="en-US" dirty="0"/>
              <a:t>}</a:t>
            </a:r>
            <a:endParaRPr lang="ru-RU" dirty="0"/>
          </a:p>
          <a:p>
            <a:pPr lvl="1"/>
            <a:r>
              <a:rPr lang="bg-BG" dirty="0"/>
              <a:t>п</a:t>
            </a:r>
            <a:r>
              <a:rPr lang="bg-BG" dirty="0" smtClean="0"/>
              <a:t>р. </a:t>
            </a:r>
            <a:r>
              <a:rPr lang="en-US" dirty="0">
                <a:effectLst/>
              </a:rPr>
              <a:t> </a:t>
            </a:r>
            <a:r>
              <a:rPr lang="bg-BG" dirty="0">
                <a:effectLst/>
              </a:rPr>
              <a:t>з</a:t>
            </a:r>
            <a:r>
              <a:rPr lang="bg-BG" dirty="0" smtClean="0">
                <a:effectLst/>
              </a:rPr>
              <a:t>а </a:t>
            </a:r>
            <a:r>
              <a:rPr lang="en-US" dirty="0" smtClean="0">
                <a:effectLst/>
              </a:rPr>
              <a:t>RLE </a:t>
            </a:r>
            <a:r>
              <a:rPr lang="bg-BG" dirty="0" smtClean="0">
                <a:effectLst/>
              </a:rPr>
              <a:t>списък</a:t>
            </a:r>
            <a:r>
              <a:rPr lang="en-US" dirty="0" smtClean="0">
                <a:effectLst/>
              </a:rPr>
              <a:t> -</a:t>
            </a:r>
            <a:r>
              <a:rPr lang="bg-BG" dirty="0" smtClean="0">
                <a:effectLst/>
              </a:rPr>
              <a:t> </a:t>
            </a:r>
            <a:r>
              <a:rPr lang="bg-BG" dirty="0">
                <a:effectLst/>
              </a:rPr>
              <a:t>(4,</a:t>
            </a:r>
            <a:r>
              <a:rPr lang="en-US" dirty="0">
                <a:effectLst/>
              </a:rPr>
              <a:t>A) (4,B) (3,C) (2,A)</a:t>
            </a:r>
            <a:r>
              <a:rPr lang="en-US" b="0" dirty="0">
                <a:effectLst/>
              </a:rPr>
              <a:t> </a:t>
            </a:r>
            <a:endParaRPr lang="bg-BG" dirty="0" smtClean="0"/>
          </a:p>
          <a:p>
            <a:r>
              <a:rPr lang="bg-BG" dirty="0"/>
              <a:t>Шенън-Фано кодиране</a:t>
            </a:r>
            <a:endParaRPr lang="en-US" dirty="0"/>
          </a:p>
          <a:p>
            <a:pPr lvl="1"/>
            <a:r>
              <a:rPr lang="bg-BG" dirty="0"/>
              <a:t>Съпоставя кодове с променлива дължина на символи</a:t>
            </a:r>
          </a:p>
          <a:p>
            <a:pPr lvl="2"/>
            <a:r>
              <a:rPr lang="bg-BG" dirty="0"/>
              <a:t>Спрямо честота на </a:t>
            </a:r>
            <a:r>
              <a:rPr lang="bg-BG" dirty="0" smtClean="0"/>
              <a:t>срещане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bg-BG" dirty="0" smtClean="0"/>
              <a:t>Текстообработка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2057399"/>
            <a:ext cx="7924800" cy="873920"/>
          </a:xfrm>
        </p:spPr>
        <p:txBody>
          <a:bodyPr/>
          <a:lstStyle/>
          <a:p>
            <a:r>
              <a:rPr lang="bg-BG" dirty="0" smtClean="0"/>
              <a:t>Работа с текстотобработващ софтуер, файлови формати, кодирания, текст, таблици, фигури, …</a:t>
            </a:r>
            <a:endParaRPr lang="en-US" dirty="0"/>
          </a:p>
        </p:txBody>
      </p:sp>
      <p:pic>
        <p:nvPicPr>
          <p:cNvPr id="11" name="Picture 2" descr="http://www.binbin.net/photos/generic/ele/electronic-word-processing-typewri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38" y="3416576"/>
            <a:ext cx="3467100" cy="2831824"/>
          </a:xfrm>
          <a:prstGeom prst="roundRect">
            <a:avLst>
              <a:gd name="adj" fmla="val 39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altoonaridgelodge.com/images/MS-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2866">
            <a:off x="768725" y="3674979"/>
            <a:ext cx="2438400" cy="2560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ui.openoffice.org/VisualDesign/gifs/Icons/OOo30_final_mimetype/Galaxy_OOo3_writer-doc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559">
            <a:off x="6019920" y="3723853"/>
            <a:ext cx="2419732" cy="2419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Въпрос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Кой текстов редактор се използва </a:t>
            </a:r>
            <a:r>
              <a:rPr lang="bg-BG" dirty="0" smtClean="0"/>
              <a:t>предимно </a:t>
            </a:r>
            <a:r>
              <a:rPr lang="bg-BG" dirty="0" smtClean="0"/>
              <a:t>за </a:t>
            </a:r>
            <a:r>
              <a:rPr lang="bg-BG" dirty="0" smtClean="0"/>
              <a:t>писане на програмен код?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NodePad++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Microsoft Word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WordPad</a:t>
            </a:r>
            <a:endParaRPr lang="bg-BG" dirty="0"/>
          </a:p>
          <a:p>
            <a:pPr marL="871538" lvl="1" indent="-514350">
              <a:buFont typeface="+mj-lt"/>
              <a:buAutoNum type="alphaLcParenR"/>
            </a:pPr>
            <a:r>
              <a:rPr lang="en-US" dirty="0" err="1" smtClean="0"/>
              <a:t>LibreOffice</a:t>
            </a:r>
            <a:r>
              <a:rPr lang="en-US" dirty="0" smtClean="0"/>
              <a:t> Text Document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3053" y="21050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2761</TotalTime>
  <Words>358</Words>
  <Application>Microsoft Office PowerPoint</Application>
  <PresentationFormat>On-screen Show (4:3)</PresentationFormat>
  <Paragraphs>97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Telerik Academy</vt:lpstr>
      <vt:lpstr>Тест по информационни технологии</vt:lpstr>
      <vt:lpstr>Софтуерно инженерство</vt:lpstr>
      <vt:lpstr>Въпрос</vt:lpstr>
      <vt:lpstr>Отговор</vt:lpstr>
      <vt:lpstr>Компресиране на данни</vt:lpstr>
      <vt:lpstr>Въпрос</vt:lpstr>
      <vt:lpstr>Отговор</vt:lpstr>
      <vt:lpstr>Текстообработка</vt:lpstr>
      <vt:lpstr>Въпрос</vt:lpstr>
      <vt:lpstr>Отговор</vt:lpstr>
      <vt:lpstr>Компютърна графика</vt:lpstr>
      <vt:lpstr>Въпрос</vt:lpstr>
      <vt:lpstr>Отговор</vt:lpstr>
      <vt:lpstr>Бази от данни</vt:lpstr>
      <vt:lpstr>Въпрос</vt:lpstr>
      <vt:lpstr>Отговор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veselindimitrov94@abv.bg</cp:lastModifiedBy>
  <cp:revision>387</cp:revision>
  <dcterms:created xsi:type="dcterms:W3CDTF">2007-12-08T16:03:35Z</dcterms:created>
  <dcterms:modified xsi:type="dcterms:W3CDTF">2013-03-26T20:36:59Z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