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401" r:id="rId2"/>
    <p:sldId id="297" r:id="rId3"/>
    <p:sldId id="403" r:id="rId4"/>
    <p:sldId id="404" r:id="rId5"/>
    <p:sldId id="301" r:id="rId6"/>
    <p:sldId id="412" r:id="rId7"/>
    <p:sldId id="413" r:id="rId8"/>
    <p:sldId id="391" r:id="rId9"/>
    <p:sldId id="405" r:id="rId10"/>
    <p:sldId id="406" r:id="rId11"/>
    <p:sldId id="394" r:id="rId12"/>
    <p:sldId id="407" r:id="rId13"/>
    <p:sldId id="408" r:id="rId14"/>
    <p:sldId id="397" r:id="rId15"/>
    <p:sldId id="409" r:id="rId16"/>
    <p:sldId id="410" r:id="rId1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4468" autoAdjust="0"/>
  </p:normalViewPr>
  <p:slideViewPr>
    <p:cSldViewPr>
      <p:cViewPr varScale="1">
        <p:scale>
          <a:sx n="69" d="100"/>
          <a:sy n="69" d="100"/>
        </p:scale>
        <p:origin x="-12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schoolacademy.telerik.com/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tpaint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mescapes.org/4k/about_the_movie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g.wikipedia.org/wiki/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nterprise_resource_plan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g.wikipedia.org/wiki/%D0%95%D0%BB%D0%B5%D0%BA%D1%82%D1%80%D0%BE%D0%BD%D0%B5%D0%BD_%D0%BF%D0%BE%D0%B4%D0%BF%D0%B8%D1%8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bg-BG" dirty="0"/>
              <a:t>Подготовка за ИТ олимпиадата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2850" y="4572000"/>
            <a:ext cx="3390900" cy="533400"/>
          </a:xfrm>
        </p:spPr>
        <p:txBody>
          <a:bodyPr/>
          <a:lstStyle/>
          <a:p>
            <a:r>
              <a:rPr lang="bg-BG" dirty="0" smtClean="0"/>
              <a:t>Веселин Димитров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</p:spPr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smtClean="0"/>
              <a:t>School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5550" y="5029200"/>
            <a:ext cx="3378200" cy="461665"/>
          </a:xfrm>
        </p:spPr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pic>
        <p:nvPicPr>
          <p:cNvPr id="17" name="Picture 5" title="Telerik Software Academy - free training for Ninja develop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733" y="178455"/>
            <a:ext cx="1582667" cy="172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 rot="162465">
            <a:off x="357199" y="1026101"/>
            <a:ext cx="480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hlinkClick r:id="rId5"/>
              </a:rPr>
              <a:t>http://schoolacademy.telerik.com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778654" y="4648200"/>
            <a:ext cx="4793846" cy="1707152"/>
            <a:chOff x="3778654" y="4648200"/>
            <a:chExt cx="4793846" cy="1707152"/>
          </a:xfrm>
        </p:grpSpPr>
        <p:pic>
          <p:nvPicPr>
            <p:cNvPr id="19" name="Picture 2" descr="http://www.nextgenpe.com/media/focus-area-images/NGPE/issue-6/Technology_solutions_SM_FO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4648200"/>
              <a:ext cx="4686300" cy="1707152"/>
            </a:xfrm>
            <a:prstGeom prst="roundRect">
              <a:avLst>
                <a:gd name="adj" fmla="val 5456"/>
              </a:avLst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 rot="20081561">
              <a:off x="3778654" y="504573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4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317500">
                      <a:srgbClr val="8BD3FF">
                        <a:alpha val="20000"/>
                      </a:srgbClr>
                    </a:glow>
                  </a:effectLst>
                </a:rPr>
                <a:t>НОИТ – ИТ тест</a:t>
              </a:r>
              <a:endParaRPr lang="en-US" sz="2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317500">
                    <a:srgbClr val="8BD3FF">
                      <a:alpha val="20000"/>
                    </a:srgbClr>
                  </a:glow>
                </a:effectLst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sz="4800" dirty="0" smtClean="0"/>
              <a:t>Тест по информационни технологии</a:t>
            </a:r>
            <a:endParaRPr lang="en-US" sz="4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Отговор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Paint.NET</a:t>
            </a:r>
          </a:p>
          <a:p>
            <a:pPr lvl="1"/>
            <a:r>
              <a:rPr lang="ru-RU" dirty="0" smtClean="0"/>
              <a:t>Програма </a:t>
            </a:r>
            <a:r>
              <a:rPr lang="ru-RU" dirty="0"/>
              <a:t>за обработка на графични </a:t>
            </a:r>
            <a:r>
              <a:rPr lang="ru-RU" dirty="0" smtClean="0"/>
              <a:t>формати</a:t>
            </a:r>
            <a:endParaRPr lang="en-US" dirty="0" smtClean="0"/>
          </a:p>
          <a:p>
            <a:pPr lvl="1"/>
            <a:r>
              <a:rPr lang="ru-RU" dirty="0" smtClean="0"/>
              <a:t>Комфортна </a:t>
            </a:r>
            <a:r>
              <a:rPr lang="ru-RU" dirty="0"/>
              <a:t>и лесна за употреба алтернатива на Microsoft </a:t>
            </a:r>
            <a:r>
              <a:rPr lang="ru-RU" dirty="0" smtClean="0"/>
              <a:t>Paint</a:t>
            </a:r>
            <a:endParaRPr lang="en-US" dirty="0" smtClean="0"/>
          </a:p>
          <a:p>
            <a:pPr lvl="1"/>
            <a:r>
              <a:rPr lang="bg-BG" dirty="0" smtClean="0"/>
              <a:t>Не може да изготвя презентации</a:t>
            </a:r>
          </a:p>
          <a:p>
            <a:pPr lvl="1"/>
            <a:endParaRPr lang="en-US" dirty="0" smtClean="0"/>
          </a:p>
          <a:p>
            <a:r>
              <a:rPr lang="bg-BG" dirty="0" smtClean="0"/>
              <a:t>Информация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sz="2800" dirty="0" smtClean="0">
                <a:hlinkClick r:id="rId2"/>
              </a:rPr>
              <a:t>http://www.getpaint.net/</a:t>
            </a:r>
            <a:r>
              <a:rPr lang="en-US" sz="2800" dirty="0" smtClean="0"/>
              <a:t> 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bg-BG" dirty="0" smtClean="0"/>
              <a:t>Мултимедия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9600" y="1981199"/>
            <a:ext cx="7924800" cy="954880"/>
          </a:xfrm>
        </p:spPr>
        <p:txBody>
          <a:bodyPr/>
          <a:lstStyle/>
          <a:p>
            <a:r>
              <a:rPr lang="bg-BG" dirty="0" smtClean="0"/>
              <a:t>Софтуер за създаване / обработка на мултимедия: звук, видео, файлови формати</a:t>
            </a:r>
            <a:endParaRPr lang="en-US" dirty="0"/>
          </a:p>
        </p:txBody>
      </p:sp>
      <p:pic>
        <p:nvPicPr>
          <p:cNvPr id="12" name="Picture 2" descr="http://press.liacs.nl/medialab/bin/query.cgi?doc=146:frontpage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16" y="3343275"/>
            <a:ext cx="5344584" cy="2748384"/>
          </a:xfrm>
          <a:prstGeom prst="roundRect">
            <a:avLst>
              <a:gd name="adj" fmla="val 3455"/>
            </a:avLst>
          </a:prstGeom>
          <a:noFill/>
          <a:ln>
            <a:solidFill>
              <a:schemeClr val="accent3">
                <a:lumMod val="40000"/>
                <a:lumOff val="6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www.webmediastudio.com.ar/imagenes/multimedia-web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6518">
            <a:off x="6698425" y="3663294"/>
            <a:ext cx="1752600" cy="1968755"/>
          </a:xfrm>
          <a:prstGeom prst="roundRect">
            <a:avLst>
              <a:gd name="adj" fmla="val 4306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webdesignerdepot.org/wp-content/uploads/2010/07/multimedia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2213">
            <a:off x="554396" y="4416877"/>
            <a:ext cx="1343802" cy="1343802"/>
          </a:xfrm>
          <a:prstGeom prst="roundRect">
            <a:avLst>
              <a:gd name="adj" fmla="val 866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www.docente.mendoza.edu.ar/efisica/images/multimedia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3159">
            <a:off x="1237405" y="3238932"/>
            <a:ext cx="1816578" cy="1297038"/>
          </a:xfrm>
          <a:prstGeom prst="roundRect">
            <a:avLst>
              <a:gd name="adj" fmla="val 866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Колко </a:t>
            </a:r>
            <a:r>
              <a:rPr lang="en-US" dirty="0" smtClean="0"/>
              <a:t>GB </a:t>
            </a:r>
            <a:r>
              <a:rPr lang="bg-BG" dirty="0" smtClean="0"/>
              <a:t>е първият </a:t>
            </a:r>
            <a:r>
              <a:rPr lang="en-US" dirty="0" smtClean="0"/>
              <a:t>UltraHD (4K) </a:t>
            </a:r>
            <a:r>
              <a:rPr lang="bg-BG" dirty="0" smtClean="0"/>
              <a:t>филм на пазара?</a:t>
            </a:r>
            <a:endParaRPr lang="bg-BG" dirty="0"/>
          </a:p>
          <a:p>
            <a:pPr marL="871538" lvl="1" indent="-514350">
              <a:spcBef>
                <a:spcPts val="0"/>
              </a:spcBef>
              <a:buFont typeface="+mj-lt"/>
              <a:buAutoNum type="alphaLcParenR"/>
            </a:pPr>
            <a:r>
              <a:rPr lang="bg-BG" dirty="0" smtClean="0"/>
              <a:t>4о</a:t>
            </a:r>
            <a:r>
              <a:rPr lang="en-US" dirty="0" smtClean="0"/>
              <a:t>GB</a:t>
            </a:r>
          </a:p>
          <a:p>
            <a:pPr marL="871538" lvl="1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 smtClean="0"/>
              <a:t>80GB</a:t>
            </a:r>
            <a:endParaRPr lang="bg-BG" dirty="0"/>
          </a:p>
          <a:p>
            <a:pPr marL="871538" lvl="1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 smtClean="0"/>
              <a:t>256GB</a:t>
            </a:r>
            <a:endParaRPr lang="bg-BG" dirty="0"/>
          </a:p>
          <a:p>
            <a:pPr marL="871538" lvl="1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 smtClean="0"/>
              <a:t>120GB</a:t>
            </a:r>
            <a:endParaRPr lang="bg-BG" dirty="0"/>
          </a:p>
          <a:p>
            <a:pPr marL="871538" lvl="1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 smtClean="0"/>
              <a:t>4.7GB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657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Отговор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TimeScapes: The Movie</a:t>
            </a:r>
          </a:p>
          <a:p>
            <a:pPr lvl="1"/>
            <a:r>
              <a:rPr lang="en-US" sz="2800" dirty="0" smtClean="0"/>
              <a:t>TimeScapes e </a:t>
            </a:r>
            <a:r>
              <a:rPr lang="bg-BG" sz="2800" dirty="0" smtClean="0"/>
              <a:t>записан в 4К резолюция (4096</a:t>
            </a:r>
            <a:r>
              <a:rPr lang="en-US" sz="2800" dirty="0" smtClean="0"/>
              <a:t>x2304</a:t>
            </a:r>
            <a:r>
              <a:rPr lang="bg-BG" sz="2800" dirty="0" smtClean="0"/>
              <a:t>)</a:t>
            </a:r>
          </a:p>
          <a:p>
            <a:pPr lvl="1"/>
            <a:r>
              <a:rPr lang="ru-RU" sz="2800" dirty="0"/>
              <a:t>П</a:t>
            </a:r>
            <a:r>
              <a:rPr lang="ru-RU" sz="2800" smtClean="0"/>
              <a:t>ървият </a:t>
            </a:r>
            <a:r>
              <a:rPr lang="ru-RU" sz="2800" dirty="0"/>
              <a:t>филм в </a:t>
            </a:r>
            <a:r>
              <a:rPr lang="ru-RU" sz="2800" dirty="0" smtClean="0"/>
              <a:t>света</a:t>
            </a:r>
            <a:r>
              <a:rPr lang="en-US" sz="2800" dirty="0" smtClean="0"/>
              <a:t>, </a:t>
            </a:r>
            <a:r>
              <a:rPr lang="bg-BG" sz="2800" dirty="0" smtClean="0"/>
              <a:t>който се продава с </a:t>
            </a:r>
            <a:r>
              <a:rPr lang="ru-RU" sz="2800" dirty="0" smtClean="0"/>
              <a:t>4K резолюция</a:t>
            </a:r>
          </a:p>
          <a:p>
            <a:pPr lvl="1"/>
            <a:endParaRPr lang="ru-RU" sz="2800" dirty="0"/>
          </a:p>
          <a:p>
            <a:pPr lvl="1"/>
            <a:r>
              <a:rPr lang="bg-BG" sz="2800" dirty="0" smtClean="0"/>
              <a:t>Информация</a:t>
            </a:r>
            <a:r>
              <a:rPr lang="bg-BG" sz="2800" dirty="0"/>
              <a:t>:</a:t>
            </a:r>
            <a:endParaRPr lang="en-US" sz="2800" dirty="0"/>
          </a:p>
          <a:p>
            <a:pPr lvl="1">
              <a:spcBef>
                <a:spcPts val="0"/>
              </a:spcBef>
            </a:pPr>
            <a:r>
              <a:rPr lang="en-US" sz="2400" dirty="0" smtClean="0">
                <a:hlinkClick r:id="rId2"/>
              </a:rPr>
              <a:t>http://www.timescapes.org/4k/about_the_movie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0" y="4431510"/>
            <a:ext cx="7924800" cy="685800"/>
          </a:xfrm>
        </p:spPr>
        <p:txBody>
          <a:bodyPr/>
          <a:lstStyle/>
          <a:p>
            <a:r>
              <a:rPr lang="bg-BG" dirty="0" smtClean="0"/>
              <a:t>Компютърни мрежи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62000" y="5300754"/>
            <a:ext cx="7620000" cy="1031078"/>
          </a:xfrm>
        </p:spPr>
        <p:txBody>
          <a:bodyPr/>
          <a:lstStyle/>
          <a:p>
            <a:r>
              <a:rPr lang="en-US" dirty="0" smtClean="0"/>
              <a:t>OSI </a:t>
            </a:r>
            <a:r>
              <a:rPr lang="bg-BG" dirty="0" smtClean="0"/>
              <a:t>модел, мрежови модели, протоколи, стандарти, хардуерно оборудване</a:t>
            </a:r>
            <a:endParaRPr lang="en-US" dirty="0"/>
          </a:p>
        </p:txBody>
      </p:sp>
      <p:pic>
        <p:nvPicPr>
          <p:cNvPr id="15" name="Picture 2" descr="http://supportpc.eu/wp-content/uploads/2010/08/network-security-new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57276"/>
            <a:ext cx="4712142" cy="2905124"/>
          </a:xfrm>
          <a:prstGeom prst="roundRect">
            <a:avLst>
              <a:gd name="adj" fmla="val 435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theochem.org/~andreas/images/networ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978" y="1057276"/>
            <a:ext cx="2521622" cy="2905124"/>
          </a:xfrm>
          <a:prstGeom prst="roundRect">
            <a:avLst>
              <a:gd name="adj" fmla="val 435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2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Кой от следните протоколи не е от Транспортния слой на </a:t>
            </a:r>
            <a:r>
              <a:rPr lang="en-US" dirty="0" smtClean="0"/>
              <a:t>OSI </a:t>
            </a:r>
            <a:r>
              <a:rPr lang="bg-BG" dirty="0" smtClean="0"/>
              <a:t>модела?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effectLst/>
              </a:rPr>
              <a:t>TCP</a:t>
            </a:r>
            <a:r>
              <a:rPr lang="en-US" b="0" dirty="0" smtClean="0">
                <a:effectLst/>
              </a:rPr>
              <a:t> </a:t>
            </a:r>
            <a:endParaRPr lang="bg-BG" b="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UDP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SCTP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DCCP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IP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2578" y="464127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Отговор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effectLst/>
              </a:rPr>
              <a:t>Internet </a:t>
            </a:r>
            <a:r>
              <a:rPr lang="bg-BG" dirty="0" smtClean="0">
                <a:effectLst/>
              </a:rPr>
              <a:t>Protocol</a:t>
            </a:r>
            <a:r>
              <a:rPr lang="en-US" dirty="0" smtClean="0">
                <a:effectLst/>
              </a:rPr>
              <a:t> e </a:t>
            </a:r>
            <a:r>
              <a:rPr lang="ru-RU" dirty="0">
                <a:effectLst/>
              </a:rPr>
              <a:t>протокол за комуникация, който стои в основата на </a:t>
            </a:r>
            <a:r>
              <a:rPr lang="ru-RU" dirty="0" smtClean="0">
                <a:effectLst/>
              </a:rPr>
              <a:t>Интернет</a:t>
            </a:r>
          </a:p>
          <a:p>
            <a:pPr lvl="1"/>
            <a:r>
              <a:rPr lang="ru-RU" dirty="0" smtClean="0">
                <a:effectLst/>
              </a:rPr>
              <a:t>Спада към Мрожовия слой на </a:t>
            </a:r>
            <a:r>
              <a:rPr lang="en-US" dirty="0" smtClean="0">
                <a:effectLst/>
              </a:rPr>
              <a:t>OSI </a:t>
            </a:r>
            <a:r>
              <a:rPr lang="bg-BG" dirty="0" smtClean="0">
                <a:effectLst/>
              </a:rPr>
              <a:t>модела</a:t>
            </a:r>
            <a:endParaRPr lang="bg-BG" dirty="0">
              <a:effectLst/>
            </a:endParaRPr>
          </a:p>
          <a:p>
            <a:pPr lvl="1"/>
            <a:r>
              <a:rPr lang="ru-RU" dirty="0" smtClean="0">
                <a:effectLst/>
              </a:rPr>
              <a:t>позвол</a:t>
            </a:r>
            <a:r>
              <a:rPr lang="bg-BG" dirty="0" smtClean="0">
                <a:effectLst/>
              </a:rPr>
              <a:t>ява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адресация на информацията, която се изпраща по мрежата </a:t>
            </a:r>
            <a:endParaRPr lang="ru-RU" dirty="0" smtClean="0">
              <a:effectLst/>
            </a:endParaRPr>
          </a:p>
          <a:p>
            <a:pPr lvl="1"/>
            <a:r>
              <a:rPr lang="ru-RU" dirty="0">
                <a:effectLst/>
              </a:rPr>
              <a:t>Когато се изпраща информация през мрежата, тя се разделя на малки </a:t>
            </a:r>
            <a:r>
              <a:rPr lang="ru-RU" dirty="0" smtClean="0">
                <a:effectLst/>
              </a:rPr>
              <a:t>пакети, </a:t>
            </a:r>
            <a:r>
              <a:rPr lang="ru-RU" dirty="0">
                <a:effectLst/>
              </a:rPr>
              <a:t>наречени IP пакети</a:t>
            </a:r>
            <a:endParaRPr lang="ru-RU" dirty="0" smtClean="0">
              <a:effectLst/>
            </a:endParaRPr>
          </a:p>
          <a:p>
            <a:pPr lvl="1"/>
            <a:r>
              <a:rPr lang="bg-BG" dirty="0" smtClean="0"/>
              <a:t>Информация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sz="2800" dirty="0" smtClean="0">
                <a:hlinkClick r:id="rId2"/>
              </a:rPr>
              <a:t>http://bg.wikipedia.org/wiki/IP</a:t>
            </a:r>
            <a:r>
              <a:rPr lang="bg-BG" sz="2800" dirty="0" smtClean="0"/>
              <a:t> 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9600" y="4419600"/>
            <a:ext cx="7924800" cy="685800"/>
          </a:xfrm>
        </p:spPr>
        <p:txBody>
          <a:bodyPr/>
          <a:lstStyle/>
          <a:p>
            <a:r>
              <a:rPr lang="bg-BG" dirty="0" smtClean="0"/>
              <a:t>Информационни системи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9600" y="5526879"/>
            <a:ext cx="7924800" cy="569120"/>
          </a:xfrm>
        </p:spPr>
        <p:txBody>
          <a:bodyPr/>
          <a:lstStyle/>
          <a:p>
            <a:r>
              <a:rPr lang="en-US" dirty="0" smtClean="0"/>
              <a:t>ERP, CRM, BI</a:t>
            </a:r>
            <a:r>
              <a:rPr lang="bg-BG" dirty="0" smtClean="0"/>
              <a:t>, </a:t>
            </a:r>
            <a:r>
              <a:rPr lang="en-US" dirty="0" smtClean="0"/>
              <a:t>BPM, FMIS, CAD/CAM, CMS, </a:t>
            </a:r>
            <a:r>
              <a:rPr lang="bg-BG" dirty="0" smtClean="0"/>
              <a:t>софтуерни архитектури</a:t>
            </a:r>
            <a:endParaRPr lang="en-US" dirty="0"/>
          </a:p>
        </p:txBody>
      </p:sp>
      <p:pic>
        <p:nvPicPr>
          <p:cNvPr id="12" name="Picture 2" descr="http://www.tepco.co.jp/en/corpinfo/consultant/images/c3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62" y="959938"/>
            <a:ext cx="5205238" cy="2918824"/>
          </a:xfrm>
          <a:prstGeom prst="roundRect">
            <a:avLst>
              <a:gd name="adj" fmla="val 40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081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Кой от изброените софтуерни продукти НЕ Е представител на </a:t>
            </a:r>
            <a:r>
              <a:rPr lang="en-US" dirty="0" smtClean="0"/>
              <a:t>BPM</a:t>
            </a:r>
            <a:r>
              <a:rPr lang="bg-BG" dirty="0" smtClean="0"/>
              <a:t> системите</a:t>
            </a:r>
            <a:r>
              <a:rPr lang="en-US" dirty="0" smtClean="0"/>
              <a:t>?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Bussiness</a:t>
            </a:r>
            <a:r>
              <a:rPr lang="en-US" dirty="0" smtClean="0"/>
              <a:t> First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Automate BPM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Teamworks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Ingenuus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err="1"/>
              <a:t>EnterpriseOne</a:t>
            </a:r>
            <a:r>
              <a:rPr lang="en-US" dirty="0"/>
              <a:t> </a:t>
            </a:r>
            <a:r>
              <a:rPr lang="en-US" dirty="0" smtClean="0"/>
              <a:t>Small </a:t>
            </a:r>
            <a:r>
              <a:rPr lang="en-US" dirty="0" err="1" smtClean="0"/>
              <a:t>Bussiness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4648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Отговор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EnterpriseOne</a:t>
            </a:r>
            <a:r>
              <a:rPr lang="en-US" dirty="0"/>
              <a:t> Small </a:t>
            </a:r>
            <a:r>
              <a:rPr lang="en-US" dirty="0" err="1" smtClean="0"/>
              <a:t>Bussiness</a:t>
            </a:r>
            <a:endParaRPr lang="en-US" dirty="0" smtClean="0"/>
          </a:p>
          <a:p>
            <a:pPr lvl="1"/>
            <a:r>
              <a:rPr lang="bg-BG" dirty="0" smtClean="0"/>
              <a:t>Система за </a:t>
            </a:r>
            <a:r>
              <a:rPr lang="ru-RU" dirty="0" smtClean="0">
                <a:effectLst/>
              </a:rPr>
              <a:t>управление </a:t>
            </a:r>
            <a:r>
              <a:rPr lang="ru-RU" dirty="0">
                <a:effectLst/>
              </a:rPr>
              <a:t>на </a:t>
            </a:r>
            <a:r>
              <a:rPr lang="ru-RU" dirty="0" smtClean="0">
                <a:effectLst/>
              </a:rPr>
              <a:t>бизнеса</a:t>
            </a:r>
            <a:r>
              <a:rPr lang="en-US" dirty="0" smtClean="0">
                <a:effectLst/>
              </a:rPr>
              <a:t>(ERP)</a:t>
            </a:r>
          </a:p>
          <a:p>
            <a:pPr lvl="1"/>
            <a:r>
              <a:rPr lang="bg-BG" dirty="0" smtClean="0"/>
              <a:t>Не е </a:t>
            </a:r>
            <a:r>
              <a:rPr lang="en-US" dirty="0" smtClean="0"/>
              <a:t>BPM</a:t>
            </a:r>
            <a:r>
              <a:rPr lang="bg-BG" dirty="0" smtClean="0"/>
              <a:t> система</a:t>
            </a:r>
            <a:endParaRPr lang="bg-BG" dirty="0"/>
          </a:p>
          <a:p>
            <a:pPr lvl="1"/>
            <a:r>
              <a:rPr lang="ru-RU" dirty="0" smtClean="0">
                <a:effectLst/>
              </a:rPr>
              <a:t>П</a:t>
            </a:r>
            <a:r>
              <a:rPr lang="ru-RU" dirty="0" smtClean="0">
                <a:effectLst/>
              </a:rPr>
              <a:t>редназначен </a:t>
            </a:r>
            <a:r>
              <a:rPr lang="ru-RU" dirty="0">
                <a:effectLst/>
              </a:rPr>
              <a:t>за малки и средни фирми от всички </a:t>
            </a:r>
            <a:r>
              <a:rPr lang="ru-RU" dirty="0" smtClean="0">
                <a:effectLst/>
              </a:rPr>
              <a:t>браншове</a:t>
            </a:r>
            <a:endParaRPr lang="en-US" dirty="0" smtClean="0">
              <a:effectLst/>
            </a:endParaRPr>
          </a:p>
          <a:p>
            <a:pPr lvl="1"/>
            <a:endParaRPr lang="en-US" dirty="0" smtClean="0">
              <a:effectLst/>
            </a:endParaRPr>
          </a:p>
          <a:p>
            <a:pPr lvl="1"/>
            <a:r>
              <a:rPr lang="bg-BG" dirty="0" smtClean="0"/>
              <a:t>Информация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sz="2800" dirty="0" smtClean="0">
                <a:hlinkClick r:id="rId2"/>
              </a:rPr>
              <a:t>http://en.wikipedia.org/wiki/Enterprise_resource_planning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0" y="3464720"/>
            <a:ext cx="7924800" cy="1295400"/>
          </a:xfrm>
        </p:spPr>
        <p:txBody>
          <a:bodyPr/>
          <a:lstStyle/>
          <a:p>
            <a:r>
              <a:rPr lang="bg-BG" dirty="0" smtClean="0"/>
              <a:t>Сигурност и защита на информацията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9600" y="4912520"/>
            <a:ext cx="7924800" cy="1564480"/>
          </a:xfrm>
        </p:spPr>
        <p:txBody>
          <a:bodyPr/>
          <a:lstStyle/>
          <a:p>
            <a:r>
              <a:rPr lang="bg-BG" dirty="0" smtClean="0"/>
              <a:t>Симетрични и асиметрични кодиращи алгоритми, криптографско хеширане, електронен подпис, цифрови сертификати</a:t>
            </a:r>
            <a:endParaRPr lang="en-US" dirty="0"/>
          </a:p>
        </p:txBody>
      </p:sp>
      <p:pic>
        <p:nvPicPr>
          <p:cNvPr id="22" name="Picture 2" descr="http://www.cat.aum.edu/uploadedfile/cyse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8111">
            <a:off x="3347249" y="567795"/>
            <a:ext cx="5060654" cy="2389316"/>
          </a:xfrm>
          <a:prstGeom prst="roundRect">
            <a:avLst>
              <a:gd name="adj" fmla="val 620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www.onixnet.com/IBM_ISS/images/lo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2808">
            <a:off x="670559" y="1135718"/>
            <a:ext cx="2330967" cy="1809927"/>
          </a:xfrm>
          <a:prstGeom prst="roundRect">
            <a:avLst>
              <a:gd name="adj" fmla="val 825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6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Кое от следните не е </a:t>
            </a:r>
            <a:r>
              <a:rPr lang="bg-BG" dirty="0" smtClean="0"/>
              <a:t>вярно за електронния подпис</a:t>
            </a:r>
            <a:r>
              <a:rPr lang="en-US" dirty="0" smtClean="0"/>
              <a:t>?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800" dirty="0" smtClean="0"/>
              <a:t>Използва симетрична криптография</a:t>
            </a:r>
            <a:endParaRPr lang="en-US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800" dirty="0" smtClean="0"/>
              <a:t>Криптографският му алгоритъм е по-сигурен от тези, използващи хеш-функция</a:t>
            </a:r>
            <a:endParaRPr lang="en-US" sz="2800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800" dirty="0" smtClean="0"/>
              <a:t>Представлява математическа функция</a:t>
            </a:r>
            <a:endParaRPr lang="en-US" sz="2800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800" dirty="0" smtClean="0"/>
              <a:t>Използва асиметрична криптография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8431" y="2057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Отговор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Електронен подпис</a:t>
            </a:r>
            <a:endParaRPr lang="en-US" dirty="0" smtClean="0"/>
          </a:p>
          <a:p>
            <a:pPr lvl="1"/>
            <a:r>
              <a:rPr lang="ru-RU" dirty="0"/>
              <a:t>реквизит на </a:t>
            </a:r>
            <a:r>
              <a:rPr lang="ru-RU" dirty="0" smtClean="0"/>
              <a:t>ел. </a:t>
            </a:r>
            <a:r>
              <a:rPr lang="ru-RU" dirty="0"/>
              <a:t>документ, предназначен за защитата му от </a:t>
            </a:r>
            <a:r>
              <a:rPr lang="ru-RU" dirty="0" smtClean="0"/>
              <a:t>фалшификация</a:t>
            </a:r>
          </a:p>
          <a:p>
            <a:pPr lvl="1"/>
            <a:r>
              <a:rPr lang="ru-RU" dirty="0"/>
              <a:t>криптографски подпис </a:t>
            </a:r>
            <a:r>
              <a:rPr lang="ru-RU" dirty="0" smtClean="0"/>
              <a:t>или </a:t>
            </a:r>
            <a:r>
              <a:rPr lang="ru-RU" dirty="0"/>
              <a:t>математическа функция, получена в резултат на криптографска обработка на </a:t>
            </a:r>
            <a:r>
              <a:rPr lang="ru-RU" dirty="0" smtClean="0"/>
              <a:t>информацията</a:t>
            </a:r>
          </a:p>
          <a:p>
            <a:pPr lvl="1"/>
            <a:r>
              <a:rPr lang="ru-RU" dirty="0"/>
              <a:t>Използва се асиметрична криптография с двойка ключове - частен и публичен</a:t>
            </a:r>
            <a:endParaRPr lang="en-US" dirty="0" smtClean="0"/>
          </a:p>
          <a:p>
            <a:r>
              <a:rPr lang="bg-BG" dirty="0" smtClean="0"/>
              <a:t>Информация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sz="2800" dirty="0" smtClean="0">
                <a:hlinkClick r:id="rId2"/>
              </a:rPr>
              <a:t>http://bg.wikipedia.org/wiki/</a:t>
            </a:r>
            <a:r>
              <a:rPr lang="bg-BG" sz="2800" dirty="0" smtClean="0">
                <a:hlinkClick r:id="rId2"/>
              </a:rPr>
              <a:t>Електронен подпис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r>
              <a:rPr lang="bg-BG" dirty="0" smtClean="0"/>
              <a:t>Презентационни системи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09600" y="4988720"/>
            <a:ext cx="7924800" cy="1412080"/>
          </a:xfrm>
        </p:spPr>
        <p:txBody>
          <a:bodyPr/>
          <a:lstStyle/>
          <a:p>
            <a:r>
              <a:rPr lang="bg-BG" dirty="0" smtClean="0"/>
              <a:t>Софтуер за презентации, изготвяне на презентации, слайдове, ефекти, бележки, цветове, изображения, звук, видео</a:t>
            </a:r>
            <a:endParaRPr lang="en-US" dirty="0"/>
          </a:p>
        </p:txBody>
      </p:sp>
      <p:pic>
        <p:nvPicPr>
          <p:cNvPr id="9" name="Picture 2" descr="http://obamapacman.com/wp-content/uploads/2010/01/58.-Keynote-powerpoint-compatible-presentation-software-on-Apple-iPad-tablet-Apple-Senior-VP-Philip-W.-Schill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39245" y="1008344"/>
            <a:ext cx="4871156" cy="2726902"/>
          </a:xfrm>
          <a:prstGeom prst="roundRect">
            <a:avLst>
              <a:gd name="adj" fmla="val 5854"/>
            </a:avLst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3" y="1600200"/>
            <a:ext cx="1958745" cy="1987550"/>
          </a:xfrm>
          <a:prstGeom prst="rect">
            <a:avLst/>
          </a:prstGeom>
          <a:noFill/>
          <a:ln>
            <a:noFill/>
          </a:ln>
          <a:effectLst>
            <a:glow rad="381000">
              <a:schemeClr val="accent2">
                <a:lumMod val="75000"/>
                <a:alpha val="25000"/>
              </a:schemeClr>
            </a:glow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300921">
            <a:off x="6589560" y="804532"/>
            <a:ext cx="1945756" cy="1817559"/>
          </a:xfrm>
          <a:prstGeom prst="rect">
            <a:avLst/>
          </a:prstGeom>
          <a:noFill/>
          <a:ln>
            <a:noFill/>
          </a:ln>
          <a:effectLst>
            <a:glow rad="381000">
              <a:schemeClr val="accent2">
                <a:lumMod val="75000"/>
                <a:alpha val="25000"/>
              </a:schemeClr>
            </a:glow>
            <a:outerShdw dist="35921" dir="2700000" algn="ctr" rotWithShape="0">
              <a:schemeClr val="bg2"/>
            </a:outerShdw>
            <a:softEdge rad="381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3643">
            <a:off x="6452802" y="2789444"/>
            <a:ext cx="1340685" cy="12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9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Кое от следните не е система за изработка на </a:t>
            </a:r>
            <a:r>
              <a:rPr lang="bg-BG" dirty="0" smtClean="0"/>
              <a:t>презентации</a:t>
            </a:r>
            <a:r>
              <a:rPr lang="en-US" dirty="0" smtClean="0"/>
              <a:t>?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Paint.NET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Microsoft PowerPoint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OpenOffice Impress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Prezi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8431" y="2057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8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4095</TotalTime>
  <Words>409</Words>
  <Application>Microsoft Office PowerPoint</Application>
  <PresentationFormat>On-screen Show (4:3)</PresentationFormat>
  <Paragraphs>99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Telerik Academy</vt:lpstr>
      <vt:lpstr>Тест по информационни технологии</vt:lpstr>
      <vt:lpstr>Информационни системи</vt:lpstr>
      <vt:lpstr>Въпрос</vt:lpstr>
      <vt:lpstr>Отговор</vt:lpstr>
      <vt:lpstr>Сигурност и защита на информацията</vt:lpstr>
      <vt:lpstr>Въпрос</vt:lpstr>
      <vt:lpstr>Отговор</vt:lpstr>
      <vt:lpstr>Презентационни системи</vt:lpstr>
      <vt:lpstr>Въпрос</vt:lpstr>
      <vt:lpstr>Отговор</vt:lpstr>
      <vt:lpstr>Мултимедия</vt:lpstr>
      <vt:lpstr>Въпрос</vt:lpstr>
      <vt:lpstr>Отговор</vt:lpstr>
      <vt:lpstr>Компютърни мрежи</vt:lpstr>
      <vt:lpstr>Въпрос</vt:lpstr>
      <vt:lpstr>Отговор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veselindimitrov94@abv.bg</cp:lastModifiedBy>
  <cp:revision>526</cp:revision>
  <dcterms:created xsi:type="dcterms:W3CDTF">2007-12-08T16:03:35Z</dcterms:created>
  <dcterms:modified xsi:type="dcterms:W3CDTF">2013-04-23T08:00:46Z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