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24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1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akar Narayanan" initials="PN" lastIdx="2" clrIdx="0">
    <p:extLst>
      <p:ext uri="{19B8F6BF-5375-455C-9EA6-DF929625EA0E}">
        <p15:presenceInfo xmlns:p15="http://schemas.microsoft.com/office/powerpoint/2012/main" userId="c32cbafe06a5429a" providerId="Windows Live"/>
      </p:ext>
    </p:extLst>
  </p:cmAuthor>
  <p:cmAuthor id="2" name="Vidya Sambasivam, Integra-PDY, IN" initials="VSII" lastIdx="1" clrIdx="1">
    <p:extLst>
      <p:ext uri="{19B8F6BF-5375-455C-9EA6-DF929625EA0E}">
        <p15:presenceInfo xmlns:p15="http://schemas.microsoft.com/office/powerpoint/2012/main" userId="S-1-5-21-1408920735-363312195-2789242753-59596" providerId="AD"/>
      </p:ext>
    </p:extLst>
  </p:cmAuthor>
  <p:cmAuthor id="3" name="Reka Linganathan,Integra-PDY, IN" initials="RLI" lastIdx="1" clrIdx="2">
    <p:extLst>
      <p:ext uri="{19B8F6BF-5375-455C-9EA6-DF929625EA0E}">
        <p15:presenceInfo xmlns:p15="http://schemas.microsoft.com/office/powerpoint/2012/main" userId="S-1-5-21-1408920735-363312195-2789242753-52299" providerId="AD"/>
      </p:ext>
    </p:extLst>
  </p:cmAuthor>
  <p:cmAuthor id="4" name="Vedha Mukundhan (Integra)" initials="VM(" lastIdx="1" clrIdx="3">
    <p:extLst>
      <p:ext uri="{19B8F6BF-5375-455C-9EA6-DF929625EA0E}">
        <p15:presenceInfo xmlns:p15="http://schemas.microsoft.com/office/powerpoint/2012/main" userId="S-1-5-21-1408920735-363312195-2789242753-71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AEC"/>
    <a:srgbClr val="C7C440"/>
    <a:srgbClr val="FA8D1B"/>
    <a:srgbClr val="BC7F56"/>
    <a:srgbClr val="91798A"/>
    <a:srgbClr val="5E5F5F"/>
    <a:srgbClr val="FFFDF3"/>
    <a:srgbClr val="FFFFFF"/>
    <a:srgbClr val="87878C"/>
    <a:srgbClr val="5B5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905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4152"/>
        <p:guide pos="14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8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C95E6-5CEE-4CCA-BCF5-2608754ECFAA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B7B2B-61D8-4BA7-A7C6-BF669D457D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0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ADD739-55FF-482B-A1E6-3EC8DF113B54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8F6B0B-C4AA-4E40-93CD-7567CB144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44" y="0"/>
            <a:ext cx="12295388" cy="692744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137159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71599"/>
            <a:ext cx="12192000" cy="5561110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2849" y="2424742"/>
            <a:ext cx="7206302" cy="135070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49" y="3867527"/>
            <a:ext cx="7206302" cy="819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64" y="310896"/>
            <a:ext cx="173027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10515600" cy="11770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on the lest and text on the right layout with two lined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28" y="1767325"/>
            <a:ext cx="6890975" cy="441511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766888"/>
            <a:ext cx="3930555" cy="4414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Right Image left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831850"/>
            <a:ext cx="6244798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Sub 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15163" y="255942"/>
            <a:ext cx="5176837" cy="59210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 relevant image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2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Right Image left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160060"/>
            <a:ext cx="6210872" cy="5016903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15163" y="255942"/>
            <a:ext cx="5176837" cy="59210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 relevant image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6244995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Right image and left text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15163" y="255942"/>
            <a:ext cx="5176837" cy="59210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 relevant image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9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371599"/>
            <a:ext cx="12192000" cy="5561110"/>
          </a:xfrm>
          <a:prstGeom prst="rect">
            <a:avLst/>
          </a:prstGeom>
          <a:solidFill>
            <a:srgbClr val="F98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1388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7181850" y="1388445"/>
            <a:ext cx="5029200" cy="5550408"/>
          </a:xfrm>
        </p:spPr>
        <p:txBody>
          <a:bodyPr anchor="ctr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Include picture if available</a:t>
            </a:r>
          </a:p>
          <a:p>
            <a:r>
              <a:rPr lang="en-US" dirty="0"/>
              <a:t>Choose an image that is relevant to the section</a:t>
            </a:r>
          </a:p>
          <a:p>
            <a:r>
              <a:rPr lang="en-US" dirty="0"/>
              <a:t>If there are no images that are relevant, it is good to leave this space as it 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912445"/>
            <a:ext cx="5930900" cy="15716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50" y="4535585"/>
            <a:ext cx="5930900" cy="744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5" y="310896"/>
            <a:ext cx="173027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7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Right tall image left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831850"/>
            <a:ext cx="6244798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Sub 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15163" y="0"/>
            <a:ext cx="5176837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 relevant image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Right tall image left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160060"/>
            <a:ext cx="6210872" cy="5016903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15163" y="0"/>
            <a:ext cx="5176837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 relevant image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84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6244995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Right tall image and left text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15163" y="0"/>
            <a:ext cx="5176837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 relevant image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59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371599"/>
            <a:ext cx="12192000" cy="5561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1388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5" y="310896"/>
            <a:ext cx="1730273" cy="74980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445822" y="3759739"/>
            <a:ext cx="13003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38178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44" y="0"/>
            <a:ext cx="12295388" cy="692744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137159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71599"/>
            <a:ext cx="12192000" cy="5561110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2150" y="2992762"/>
            <a:ext cx="6629400" cy="819837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&lt;Name&gt;</a:t>
            </a:r>
          </a:p>
          <a:p>
            <a:r>
              <a:rPr lang="en-US" dirty="0"/>
              <a:t>&lt;Designation&gt;</a:t>
            </a:r>
          </a:p>
          <a:p>
            <a:r>
              <a:rPr lang="en-US" dirty="0"/>
              <a:t>&lt;Email id&gt;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5" y="310896"/>
            <a:ext cx="1730273" cy="74980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962150" y="5211197"/>
            <a:ext cx="240070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Corporate Headquarters &amp;</a:t>
            </a:r>
          </a:p>
          <a:p>
            <a:r>
              <a:rPr lang="en-US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Principal Delivery Centre</a:t>
            </a:r>
          </a:p>
          <a:p>
            <a:r>
              <a:rPr lang="en-US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100 Feet Road (ECR),</a:t>
            </a:r>
          </a:p>
          <a:p>
            <a:r>
              <a:rPr lang="en-US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Pakkamudiyanpet</a:t>
            </a:r>
          </a:p>
          <a:p>
            <a:r>
              <a:rPr lang="en-US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Pondicherry – 605 008, India.</a:t>
            </a:r>
          </a:p>
          <a:p>
            <a:r>
              <a:rPr lang="en-US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Phone: +91 413 4212124</a:t>
            </a:r>
          </a:p>
          <a:p>
            <a:r>
              <a:rPr lang="en-US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Fax: +91 413 4212190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962150" y="4868891"/>
            <a:ext cx="52006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dirty="0">
                <a:solidFill>
                  <a:schemeClr val="bg1"/>
                </a:solidFill>
                <a:latin typeface="+mj-lt"/>
                <a:ea typeface="MS Gothic" panose="020B0609070205080204" pitchFamily="49" charset="-128"/>
                <a:cs typeface="Open Sans Light" panose="020B0306030504020204" pitchFamily="34" charset="0"/>
              </a:rPr>
              <a:t>Integra Software Services Pvt. Ltd.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362855" y="5211731"/>
            <a:ext cx="239989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Registered Office &amp; </a:t>
            </a:r>
          </a:p>
          <a:p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Centre for Digital Services</a:t>
            </a:r>
          </a:p>
          <a:p>
            <a:r>
              <a:rPr lang="en-IN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Chennai One – IT Park</a:t>
            </a:r>
          </a:p>
          <a:p>
            <a:r>
              <a:rPr lang="en-IN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Floor 2, Module 8</a:t>
            </a:r>
          </a:p>
          <a:p>
            <a:r>
              <a:rPr lang="en-IN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200 Feet Road, Thoraipakkam</a:t>
            </a:r>
          </a:p>
          <a:p>
            <a:r>
              <a:rPr lang="en-IN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Chennai – 600 097, India.</a:t>
            </a:r>
          </a:p>
          <a:p>
            <a:r>
              <a:rPr lang="en-IN" sz="130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 panose="020B0306030504020204" pitchFamily="34" charset="0"/>
              </a:rPr>
              <a:t>Phone: +91 44 46125555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938087" y="2069432"/>
            <a:ext cx="359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791651" y="5211731"/>
            <a:ext cx="2399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Global Delivery Centres: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91651" y="6410081"/>
            <a:ext cx="37340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India</a:t>
            </a:r>
            <a:r>
              <a:rPr lang="en-IN" sz="1300" b="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</a:t>
            </a:r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sz="1300" b="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Bangalore, Chennai, Delhi, Pondicherry, Pune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791651" y="5587009"/>
            <a:ext cx="3212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UK</a:t>
            </a:r>
            <a:r>
              <a:rPr lang="en-IN" sz="1300" b="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 Reading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91651" y="5861366"/>
            <a:ext cx="3212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US</a:t>
            </a:r>
            <a:r>
              <a:rPr lang="en-IN" sz="1300" b="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</a:t>
            </a:r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sz="1300" b="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Oak Brook (Illinois)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791651" y="6135723"/>
            <a:ext cx="3212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Japan</a:t>
            </a:r>
            <a:r>
              <a:rPr lang="en-IN" sz="1300" b="0" dirty="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 Yokohama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176448" y="5222834"/>
            <a:ext cx="0" cy="14504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44" y="0"/>
            <a:ext cx="12295388" cy="692744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137159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71599"/>
            <a:ext cx="12192000" cy="5561110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2849" y="2424742"/>
            <a:ext cx="7206302" cy="135070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49" y="3867527"/>
            <a:ext cx="7206302" cy="819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33" y="310896"/>
            <a:ext cx="1730273" cy="749808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311150"/>
            <a:ext cx="2223581" cy="749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Customer Logo</a:t>
            </a:r>
          </a:p>
        </p:txBody>
      </p:sp>
    </p:spTree>
    <p:extLst>
      <p:ext uri="{BB962C8B-B14F-4D97-AF65-F5344CB8AC3E}">
        <p14:creationId xmlns:p14="http://schemas.microsoft.com/office/powerpoint/2010/main" val="8124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This is a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5111496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583139"/>
            <a:ext cx="5108237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Sub title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3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This is a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255713"/>
            <a:ext cx="5111496" cy="492125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255713"/>
            <a:ext cx="5108237" cy="492125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0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332141"/>
            <a:ext cx="10515600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This is a two column layout with a long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697439"/>
            <a:ext cx="5111496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697439"/>
            <a:ext cx="5108237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6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38" y="1681163"/>
            <a:ext cx="5157787" cy="4342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38" y="2224585"/>
            <a:ext cx="5157787" cy="396507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0250" y="1681163"/>
            <a:ext cx="5183188" cy="4342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0250" y="2224585"/>
            <a:ext cx="5183188" cy="396507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77838" y="857250"/>
            <a:ext cx="10515600" cy="5127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Sub title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47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Master title style and full width image layout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831850"/>
            <a:ext cx="10515600" cy="3698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13242" y="6277970"/>
            <a:ext cx="1778758" cy="58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1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10515600" cy="11088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If a long slide title needs to be accommodated with a large image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0344150" y="6381750"/>
            <a:ext cx="184785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95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6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4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0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in a single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583139"/>
            <a:ext cx="10515600" cy="4599295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1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in a single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255713"/>
            <a:ext cx="10515600" cy="4926721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704" y="255941"/>
            <a:ext cx="10515600" cy="11770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title if needs to be in two separate line can be used in this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767325"/>
            <a:ext cx="10515600" cy="441511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77838" y="857250"/>
            <a:ext cx="10515600" cy="5127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Sub title goes here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on the left and text on the right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681" y="1583139"/>
            <a:ext cx="6904623" cy="4599295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582738"/>
            <a:ext cx="3889612" cy="45989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on the left and text on the right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681" y="1255713"/>
            <a:ext cx="6904623" cy="4926721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255334"/>
            <a:ext cx="3889612" cy="49263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576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04" y="1255594"/>
            <a:ext cx="10515600" cy="492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827" y="6454380"/>
            <a:ext cx="106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Integra.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067" y="6454380"/>
            <a:ext cx="43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EC368E4-77A3-40FA-A2D7-E8F4FC420A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577" y="6488427"/>
            <a:ext cx="914400" cy="3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77" r:id="rId4"/>
    <p:sldLayoutId id="2147483660" r:id="rId5"/>
    <p:sldLayoutId id="2147483676" r:id="rId6"/>
    <p:sldLayoutId id="2147483685" r:id="rId7"/>
    <p:sldLayoutId id="2147483667" r:id="rId8"/>
    <p:sldLayoutId id="2147483678" r:id="rId9"/>
    <p:sldLayoutId id="2147483668" r:id="rId10"/>
    <p:sldLayoutId id="2147483664" r:id="rId11"/>
    <p:sldLayoutId id="2147483679" r:id="rId12"/>
    <p:sldLayoutId id="2147483666" r:id="rId13"/>
    <p:sldLayoutId id="2147483683" r:id="rId14"/>
    <p:sldLayoutId id="2147483674" r:id="rId15"/>
    <p:sldLayoutId id="2147483680" r:id="rId16"/>
    <p:sldLayoutId id="2147483675" r:id="rId17"/>
    <p:sldLayoutId id="2147483684" r:id="rId18"/>
    <p:sldLayoutId id="2147483669" r:id="rId19"/>
    <p:sldLayoutId id="2147483652" r:id="rId20"/>
    <p:sldLayoutId id="2147483681" r:id="rId21"/>
    <p:sldLayoutId id="2147483661" r:id="rId22"/>
    <p:sldLayoutId id="2147483653" r:id="rId23"/>
    <p:sldLayoutId id="2147483654" r:id="rId24"/>
    <p:sldLayoutId id="2147483662" r:id="rId25"/>
    <p:sldLayoutId id="2147483655" r:id="rId26"/>
    <p:sldLayoutId id="2147483656" r:id="rId27"/>
    <p:sldLayoutId id="2147483657" r:id="rId28"/>
    <p:sldLayoutId id="2147483658" r:id="rId29"/>
    <p:sldLayoutId id="2147483659" r:id="rId3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3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A8D1B"/>
        </a:buClr>
        <a:buFont typeface="Calibri" panose="020F0502020204030204" pitchFamily="34" charset="0"/>
        <a:buChar char="−"/>
        <a:defRPr sz="21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52D8F"/>
        </a:buClr>
        <a:buFont typeface="Wingdings" panose="05000000000000000000" pitchFamily="2" charset="2"/>
        <a:buChar char="§"/>
        <a:defRPr sz="19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52">
          <p15:clr>
            <a:srgbClr val="F26B43"/>
          </p15:clr>
        </p15:guide>
        <p15:guide id="2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8" y="255941"/>
            <a:ext cx="11520000" cy="360000"/>
          </a:xfrm>
        </p:spPr>
        <p:txBody>
          <a:bodyPr/>
          <a:lstStyle/>
          <a:p>
            <a:r>
              <a:rPr lang="en-IN" sz="2400" b="1" dirty="0" smtClean="0">
                <a:latin typeface="Century Gothic" panose="020B0502020202020204" pitchFamily="34" charset="0"/>
              </a:rPr>
              <a:t>Weekly Status Report</a:t>
            </a:r>
            <a:endParaRPr lang="en-IN" sz="2400" b="1" dirty="0"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C368E4-77A3-40FA-A2D7-E8F4FC420AC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798" y="1524000"/>
            <a:ext cx="5456880" cy="28194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0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Completed Discovery session.</a:t>
            </a:r>
            <a:endParaRPr lang="en-IN" sz="1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Received </a:t>
            </a:r>
            <a:r>
              <a:rPr lang="en-I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UAT server credentials and </a:t>
            </a:r>
            <a:r>
              <a:rPr lang="en-IN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</a:t>
            </a:r>
            <a:r>
              <a:rPr lang="en-IN" sz="14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erdix</a:t>
            </a:r>
            <a:r>
              <a:rPr lang="en-IN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API (Login API) for Integration from client.  </a:t>
            </a: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Downloaded the source code, data files and </a:t>
            </a:r>
            <a:r>
              <a:rPr lang="en-IN" sz="14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mySql</a:t>
            </a:r>
            <a:r>
              <a:rPr lang="en-IN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database.</a:t>
            </a: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UI wireframe (high-level sketch) is ready for review.</a:t>
            </a: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Scope Document preparation – In progress. ETA Nov 9.</a:t>
            </a:r>
            <a:endParaRPr lang="en-IN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Setting up </a:t>
            </a:r>
            <a:r>
              <a:rPr lang="en-I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the Moodle in local environment for </a:t>
            </a:r>
            <a:r>
              <a:rPr lang="en-IN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development</a:t>
            </a:r>
            <a:r>
              <a:rPr lang="en-IN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N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– In Progress. ETA Nov 10.</a:t>
            </a:r>
            <a:endParaRPr lang="en-IN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55261"/>
              </p:ext>
            </p:extLst>
          </p:nvPr>
        </p:nvGraphicFramePr>
        <p:xfrm>
          <a:off x="304798" y="795866"/>
          <a:ext cx="11520000" cy="363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1774923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243483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131194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571611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5630279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377171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0756931"/>
                    </a:ext>
                  </a:extLst>
                </a:gridCol>
                <a:gridCol w="1385398">
                  <a:extLst>
                    <a:ext uri="{9D8B030D-6E8A-4147-A177-3AD203B41FA5}">
                      <a16:colId xmlns:a16="http://schemas.microsoft.com/office/drawing/2014/main" val="4183425546"/>
                    </a:ext>
                  </a:extLst>
                </a:gridCol>
              </a:tblGrid>
              <a:tr h="3630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n>
                            <a:noFill/>
                          </a:ln>
                          <a:latin typeface="Century Gothic" panose="020B0502020202020204" pitchFamily="34" charset="0"/>
                        </a:rPr>
                        <a:t>Status</a:t>
                      </a:r>
                      <a:endParaRPr lang="en-IN" sz="1200" dirty="0">
                        <a:ln>
                          <a:noFill/>
                        </a:ln>
                        <a:latin typeface="Century Gothic" panose="020B0502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n>
                          <a:noFill/>
                        </a:ln>
                        <a:latin typeface="Century Gothic" panose="020B0502020202020204" pitchFamily="34" charset="0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n>
                            <a:noFill/>
                          </a:ln>
                          <a:latin typeface="Century Gothic" panose="020B0502020202020204" pitchFamily="34" charset="0"/>
                        </a:rPr>
                        <a:t>Project</a:t>
                      </a:r>
                      <a:r>
                        <a:rPr lang="en-US" sz="1200" baseline="0" dirty="0" smtClean="0">
                          <a:ln>
                            <a:noFill/>
                          </a:ln>
                          <a:latin typeface="Century Gothic" panose="020B0502020202020204" pitchFamily="34" charset="0"/>
                        </a:rPr>
                        <a:t> Manager</a:t>
                      </a:r>
                      <a:endParaRPr lang="en-IN" sz="1200" dirty="0">
                        <a:ln>
                          <a:noFill/>
                        </a:ln>
                        <a:latin typeface="Century Gothic" panose="020B0502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VEDHA MUKUNDHAN</a:t>
                      </a:r>
                      <a:endParaRPr lang="en-IN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n>
                            <a:noFill/>
                          </a:ln>
                          <a:latin typeface="Century Gothic" panose="020B0502020202020204" pitchFamily="34" charset="0"/>
                        </a:rPr>
                        <a:t>Sponsor</a:t>
                      </a:r>
                      <a:endParaRPr lang="en-IN" sz="1200" dirty="0">
                        <a:ln>
                          <a:noFill/>
                        </a:ln>
                        <a:latin typeface="Century Gothic" panose="020B0502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HUMA</a:t>
                      </a:r>
                      <a:r>
                        <a:rPr lang="en-US" sz="12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TARIQ</a:t>
                      </a:r>
                      <a:endParaRPr lang="en-IN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n>
                            <a:noFill/>
                          </a:ln>
                          <a:latin typeface="Century Gothic" panose="020B0502020202020204" pitchFamily="34" charset="0"/>
                        </a:rPr>
                        <a:t>Date</a:t>
                      </a:r>
                      <a:endParaRPr lang="en-IN" sz="1200" dirty="0">
                        <a:ln>
                          <a:noFill/>
                        </a:ln>
                        <a:latin typeface="Century Gothic" panose="020B0502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Nov 07, </a:t>
                      </a:r>
                      <a:r>
                        <a:rPr 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2022</a:t>
                      </a:r>
                      <a:endParaRPr lang="en-IN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87382"/>
                  </a:ext>
                </a:extLst>
              </a:tr>
            </a:tbl>
          </a:graphicData>
        </a:graphic>
      </p:graphicFrame>
      <p:sp>
        <p:nvSpPr>
          <p:cNvPr id="19" name="Flowchart: Terminator 18"/>
          <p:cNvSpPr/>
          <p:nvPr/>
        </p:nvSpPr>
        <p:spPr>
          <a:xfrm>
            <a:off x="722144" y="1357413"/>
            <a:ext cx="2070000" cy="324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Last</a:t>
            </a:r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Week </a:t>
            </a:r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Activities</a:t>
            </a:r>
            <a:endParaRPr lang="en-IN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14078" y="1524000"/>
            <a:ext cx="3991922" cy="11430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Will complete the Moodle Setup in local &amp; </a:t>
            </a:r>
            <a:r>
              <a:rPr lang="en-IN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cloud.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Continue the development of Group 2</a:t>
            </a:r>
            <a:r>
              <a:rPr lang="en-US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&amp; 3 tasks.</a:t>
            </a:r>
            <a:endParaRPr lang="en-IN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UI Wireframe / Scope </a:t>
            </a:r>
            <a:r>
              <a:rPr lang="en-IN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Document </a:t>
            </a:r>
            <a:r>
              <a:rPr lang="en-IN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will be shared for review and sign off.</a:t>
            </a:r>
            <a:endParaRPr lang="en-IN" sz="115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Will check the </a:t>
            </a:r>
            <a:r>
              <a:rPr lang="en-IN" sz="115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</a:t>
            </a:r>
            <a:r>
              <a:rPr lang="en-IN" sz="115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erdix</a:t>
            </a:r>
            <a:r>
              <a:rPr lang="en-IN" sz="115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API </a:t>
            </a:r>
            <a:r>
              <a:rPr lang="en-IN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integration.</a:t>
            </a:r>
          </a:p>
        </p:txBody>
      </p:sp>
      <p:sp>
        <p:nvSpPr>
          <p:cNvPr id="21" name="Flowchart: Terminator 20"/>
          <p:cNvSpPr/>
          <p:nvPr/>
        </p:nvSpPr>
        <p:spPr>
          <a:xfrm>
            <a:off x="6218880" y="1357413"/>
            <a:ext cx="1800000" cy="324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Plan for </a:t>
            </a:r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</a:t>
            </a:r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Week</a:t>
            </a:r>
            <a:endParaRPr lang="en-IN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058400" y="1524000"/>
            <a:ext cx="1766398" cy="11430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Need Attention</a:t>
            </a:r>
          </a:p>
          <a:p>
            <a:endParaRPr lang="en-US" sz="11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Under Control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On Track</a:t>
            </a:r>
          </a:p>
        </p:txBody>
      </p:sp>
      <p:sp>
        <p:nvSpPr>
          <p:cNvPr id="23" name="Flowchart: Terminator 22"/>
          <p:cNvSpPr/>
          <p:nvPr/>
        </p:nvSpPr>
        <p:spPr>
          <a:xfrm>
            <a:off x="10277203" y="1357413"/>
            <a:ext cx="1080000" cy="324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Legends</a:t>
            </a:r>
            <a:endParaRPr lang="en-IN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14078" y="2950698"/>
            <a:ext cx="5910720" cy="139270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N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6218879" y="2785404"/>
            <a:ext cx="1260000" cy="324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Schedule</a:t>
            </a:r>
            <a:endParaRPr lang="en-IN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4798" y="4625459"/>
            <a:ext cx="11520000" cy="1828921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N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Flowchart: Terminator 26"/>
          <p:cNvSpPr/>
          <p:nvPr/>
        </p:nvSpPr>
        <p:spPr>
          <a:xfrm>
            <a:off x="609600" y="4458871"/>
            <a:ext cx="1980000" cy="324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Issues / Action Items</a:t>
            </a:r>
            <a:endParaRPr lang="en-IN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522" y="17464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522" y="20484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522" y="23637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4133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77107"/>
              </p:ext>
            </p:extLst>
          </p:nvPr>
        </p:nvGraphicFramePr>
        <p:xfrm>
          <a:off x="503828" y="4826726"/>
          <a:ext cx="11154778" cy="1569880"/>
        </p:xfrm>
        <a:graphic>
          <a:graphicData uri="http://schemas.openxmlformats.org/drawingml/2006/table">
            <a:tbl>
              <a:tblPr/>
              <a:tblGrid>
                <a:gridCol w="570070">
                  <a:extLst>
                    <a:ext uri="{9D8B030D-6E8A-4147-A177-3AD203B41FA5}">
                      <a16:colId xmlns:a16="http://schemas.microsoft.com/office/drawing/2014/main" val="3765786756"/>
                    </a:ext>
                  </a:extLst>
                </a:gridCol>
                <a:gridCol w="2607768">
                  <a:extLst>
                    <a:ext uri="{9D8B030D-6E8A-4147-A177-3AD203B41FA5}">
                      <a16:colId xmlns:a16="http://schemas.microsoft.com/office/drawing/2014/main" val="705447875"/>
                    </a:ext>
                  </a:extLst>
                </a:gridCol>
                <a:gridCol w="2607768">
                  <a:extLst>
                    <a:ext uri="{9D8B030D-6E8A-4147-A177-3AD203B41FA5}">
                      <a16:colId xmlns:a16="http://schemas.microsoft.com/office/drawing/2014/main" val="3934183514"/>
                    </a:ext>
                  </a:extLst>
                </a:gridCol>
                <a:gridCol w="1342293">
                  <a:extLst>
                    <a:ext uri="{9D8B030D-6E8A-4147-A177-3AD203B41FA5}">
                      <a16:colId xmlns:a16="http://schemas.microsoft.com/office/drawing/2014/main" val="3468738795"/>
                    </a:ext>
                  </a:extLst>
                </a:gridCol>
                <a:gridCol w="1342293">
                  <a:extLst>
                    <a:ext uri="{9D8B030D-6E8A-4147-A177-3AD203B41FA5}">
                      <a16:colId xmlns:a16="http://schemas.microsoft.com/office/drawing/2014/main" val="1094559449"/>
                    </a:ext>
                  </a:extLst>
                </a:gridCol>
                <a:gridCol w="1342293">
                  <a:extLst>
                    <a:ext uri="{9D8B030D-6E8A-4147-A177-3AD203B41FA5}">
                      <a16:colId xmlns:a16="http://schemas.microsoft.com/office/drawing/2014/main" val="55920435"/>
                    </a:ext>
                  </a:extLst>
                </a:gridCol>
                <a:gridCol w="1342293">
                  <a:extLst>
                    <a:ext uri="{9D8B030D-6E8A-4147-A177-3AD203B41FA5}">
                      <a16:colId xmlns:a16="http://schemas.microsoft.com/office/drawing/2014/main" val="3406074203"/>
                    </a:ext>
                  </a:extLst>
                </a:gridCol>
              </a:tblGrid>
              <a:tr h="3139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S. No.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Comments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Severity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Owner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ETA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29842"/>
                  </a:ext>
                </a:extLst>
              </a:tr>
              <a:tr h="31397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API Credentials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Need valid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Login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credentials to integrate and continue.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Medium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Dvara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08/11/22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48555"/>
                  </a:ext>
                </a:extLst>
              </a:tr>
              <a:tr h="31397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Dev environment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set up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Setting up the development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environment both local and cloud.</a:t>
                      </a:r>
                      <a:endParaRPr lang="en-I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Medium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Integra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10/11/22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52349"/>
                  </a:ext>
                </a:extLst>
              </a:tr>
              <a:tr h="3139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Mitigation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Development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activities of Group 2, 3 &amp; 4 are on track.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High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Integra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55365"/>
                  </a:ext>
                </a:extLst>
              </a:tr>
              <a:tr h="3139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UI / Scope Document 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Review and sign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off on both UI wireframe and scope document.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Medium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Integra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TBD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0233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077200" y="4343400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entury Gothic" panose="020B0502020202020204" pitchFamily="34" charset="0"/>
              </a:rPr>
              <a:t>07/11</a:t>
            </a:r>
            <a:endParaRPr lang="en-IN" sz="1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33125"/>
              </p:ext>
            </p:extLst>
          </p:nvPr>
        </p:nvGraphicFramePr>
        <p:xfrm>
          <a:off x="6172197" y="3145071"/>
          <a:ext cx="5410203" cy="1187445"/>
        </p:xfrm>
        <a:graphic>
          <a:graphicData uri="http://schemas.openxmlformats.org/drawingml/2006/table">
            <a:tbl>
              <a:tblPr/>
              <a:tblGrid>
                <a:gridCol w="1651691">
                  <a:extLst>
                    <a:ext uri="{9D8B030D-6E8A-4147-A177-3AD203B41FA5}">
                      <a16:colId xmlns:a16="http://schemas.microsoft.com/office/drawing/2014/main" val="3389019030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3319487858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3449861276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747087604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2823169356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2080805142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547695154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1147315467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2071385794"/>
                    </a:ext>
                  </a:extLst>
                </a:gridCol>
              </a:tblGrid>
              <a:tr h="2588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Activities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Wk1 </a:t>
                      </a:r>
                      <a:b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(31/10)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Wk2 </a:t>
                      </a:r>
                      <a:b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(07/11)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Wk3 </a:t>
                      </a:r>
                      <a:b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(14/11)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Wk4 </a:t>
                      </a:r>
                      <a:b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(21/11)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Wk5 </a:t>
                      </a:r>
                      <a:b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(28/11)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Wk6 </a:t>
                      </a:r>
                      <a:b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(05/12)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Wk7 </a:t>
                      </a:r>
                      <a:b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(12/12)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Wk8 </a:t>
                      </a:r>
                      <a:b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(19/12)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20826"/>
                  </a:ext>
                </a:extLst>
              </a:tr>
              <a:tr h="1506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Requirements &amp; Discovery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01206"/>
                  </a:ext>
                </a:extLst>
              </a:tr>
              <a:tr h="1506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Development &amp; Testing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68171"/>
                  </a:ext>
                </a:extLst>
              </a:tr>
              <a:tr h="1506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UAT Deployment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723111"/>
                  </a:ext>
                </a:extLst>
              </a:tr>
              <a:tr h="1506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76765"/>
                  </a:ext>
                </a:extLst>
              </a:tr>
              <a:tr h="1506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UAT Sign 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87902"/>
                  </a:ext>
                </a:extLst>
              </a:tr>
              <a:tr h="1506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Go-Live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74466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382000" y="3055800"/>
            <a:ext cx="0" cy="144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tegraPPT2017Palette">
      <a:dk1>
        <a:srgbClr val="3D3D3D"/>
      </a:dk1>
      <a:lt1>
        <a:sysClr val="window" lastClr="FFFFFF"/>
      </a:lt1>
      <a:dk2>
        <a:srgbClr val="3F52A1"/>
      </a:dk2>
      <a:lt2>
        <a:srgbClr val="FFFFFF"/>
      </a:lt2>
      <a:accent1>
        <a:srgbClr val="0070C0"/>
      </a:accent1>
      <a:accent2>
        <a:srgbClr val="C52026"/>
      </a:accent2>
      <a:accent3>
        <a:srgbClr val="FED917"/>
      </a:accent3>
      <a:accent4>
        <a:srgbClr val="F68E1F"/>
      </a:accent4>
      <a:accent5>
        <a:srgbClr val="757575"/>
      </a:accent5>
      <a:accent6>
        <a:srgbClr val="BCBDBD"/>
      </a:accent6>
      <a:hlink>
        <a:srgbClr val="3D3D3D"/>
      </a:hlink>
      <a:folHlink>
        <a:srgbClr val="0070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27700</TotalTime>
  <Words>215</Words>
  <Application>Microsoft Office PowerPoint</Application>
  <PresentationFormat>Widescreen</PresentationFormat>
  <Paragraphs>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Gothic</vt:lpstr>
      <vt:lpstr>Arial</vt:lpstr>
      <vt:lpstr>Calibri</vt:lpstr>
      <vt:lpstr>Calibri Light</vt:lpstr>
      <vt:lpstr>Century Gothic</vt:lpstr>
      <vt:lpstr>Open Sans Light</vt:lpstr>
      <vt:lpstr>Segoe UI Light</vt:lpstr>
      <vt:lpstr>Wingdings</vt:lpstr>
      <vt:lpstr>Office Theme</vt:lpstr>
      <vt:lpstr>Weekly Status Report</vt:lpstr>
    </vt:vector>
  </TitlesOfParts>
  <Company>Integra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vedha.mukundhan@integra.co.in</dc:creator>
  <cp:lastModifiedBy>Vedha Mukundhan (Integra)</cp:lastModifiedBy>
  <cp:revision>1052</cp:revision>
  <cp:lastPrinted>2018-10-23T04:53:52Z</cp:lastPrinted>
  <dcterms:created xsi:type="dcterms:W3CDTF">2017-06-13T13:30:33Z</dcterms:created>
  <dcterms:modified xsi:type="dcterms:W3CDTF">2022-11-07T09:53:38Z</dcterms:modified>
</cp:coreProperties>
</file>