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4b89d9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4b89d9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649c3bbd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649c3bbd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42edf81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42edf81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642edf81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642edf8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42edf81b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42edf81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42edf81b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42edf81b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4c5ebc3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4c5ebc3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42edf81b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42edf81b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49c3bb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49c3bb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54698" y="952148"/>
            <a:ext cx="381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466291"/>
                </a:solidFill>
                <a:latin typeface="Proxima Nova"/>
                <a:ea typeface="Proxima Nova"/>
                <a:cs typeface="Proxima Nova"/>
                <a:sym typeface="Proxima Nova"/>
              </a:rPr>
              <a:t>PDPE1 : PERSONAS + JOBS TO BE DONE</a:t>
            </a:r>
            <a:endParaRPr b="1" sz="1500">
              <a:solidFill>
                <a:srgbClr val="466291"/>
              </a:solidFill>
              <a:latin typeface="Proxima Nova"/>
              <a:ea typeface="Proxima Nova"/>
              <a:cs typeface="Proxima Nova"/>
              <a:sym typeface="Proxima Nova"/>
            </a:endParaRPr>
          </a:p>
        </p:txBody>
      </p:sp>
      <p:sp>
        <p:nvSpPr>
          <p:cNvPr id="55" name="Google Shape;55;p13"/>
          <p:cNvSpPr txBox="1"/>
          <p:nvPr/>
        </p:nvSpPr>
        <p:spPr>
          <a:xfrm>
            <a:off x="354700" y="1717625"/>
            <a:ext cx="833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253E68"/>
                </a:solidFill>
                <a:latin typeface="Montserrat"/>
                <a:ea typeface="Montserrat"/>
                <a:cs typeface="Montserrat"/>
                <a:sym typeface="Montserrat"/>
              </a:rPr>
              <a:t>Volunteering and Donation Web Application</a:t>
            </a:r>
            <a:endParaRPr b="1" sz="2700">
              <a:solidFill>
                <a:srgbClr val="253E68"/>
              </a:solidFill>
              <a:latin typeface="Montserrat"/>
              <a:ea typeface="Montserrat"/>
              <a:cs typeface="Montserrat"/>
              <a:sym typeface="Montserrat"/>
            </a:endParaRPr>
          </a:p>
        </p:txBody>
      </p:sp>
      <p:sp>
        <p:nvSpPr>
          <p:cNvPr id="56" name="Google Shape;56;p13"/>
          <p:cNvSpPr txBox="1"/>
          <p:nvPr/>
        </p:nvSpPr>
        <p:spPr>
          <a:xfrm>
            <a:off x="354700" y="3845925"/>
            <a:ext cx="6454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2"/>
                </a:solidFill>
                <a:latin typeface="Montserrat"/>
                <a:ea typeface="Montserrat"/>
                <a:cs typeface="Montserrat"/>
                <a:sym typeface="Montserrat"/>
              </a:rPr>
              <a:t>Saumya Roy, Hema Sree </a:t>
            </a:r>
            <a:r>
              <a:rPr lang="en">
                <a:solidFill>
                  <a:schemeClr val="dk2"/>
                </a:solidFill>
                <a:highlight>
                  <a:srgbClr val="FFFFFF"/>
                </a:highlight>
                <a:latin typeface="Montserrat"/>
                <a:ea typeface="Montserrat"/>
                <a:cs typeface="Montserrat"/>
                <a:sym typeface="Montserrat"/>
              </a:rPr>
              <a:t>Tangella</a:t>
            </a:r>
            <a:r>
              <a:rPr lang="en">
                <a:solidFill>
                  <a:schemeClr val="dk2"/>
                </a:solidFill>
                <a:latin typeface="Montserrat"/>
                <a:ea typeface="Montserrat"/>
                <a:cs typeface="Montserrat"/>
                <a:sym typeface="Montserrat"/>
              </a:rPr>
              <a:t>, Femina </a:t>
            </a:r>
            <a:r>
              <a:rPr lang="en">
                <a:solidFill>
                  <a:schemeClr val="dk2"/>
                </a:solidFill>
                <a:highlight>
                  <a:srgbClr val="FFFFFF"/>
                </a:highlight>
                <a:latin typeface="Montserrat"/>
                <a:ea typeface="Montserrat"/>
                <a:cs typeface="Montserrat"/>
                <a:sym typeface="Montserrat"/>
              </a:rPr>
              <a:t>Maheshbhai Baldha </a:t>
            </a:r>
            <a:r>
              <a:rPr lang="en">
                <a:solidFill>
                  <a:schemeClr val="dk2"/>
                </a:solidFill>
                <a:latin typeface="Montserrat"/>
                <a:ea typeface="Montserrat"/>
                <a:cs typeface="Montserrat"/>
                <a:sym typeface="Montserrat"/>
              </a:rPr>
              <a:t>, Vidisha </a:t>
            </a:r>
            <a:r>
              <a:rPr lang="en">
                <a:solidFill>
                  <a:schemeClr val="dk2"/>
                </a:solidFill>
                <a:highlight>
                  <a:srgbClr val="FFFFFF"/>
                </a:highlight>
                <a:latin typeface="Montserrat"/>
                <a:ea typeface="Montserrat"/>
                <a:cs typeface="Montserrat"/>
                <a:sym typeface="Montserrat"/>
              </a:rPr>
              <a:t>Vijay Sawant </a:t>
            </a:r>
            <a:r>
              <a:rPr lang="en">
                <a:solidFill>
                  <a:schemeClr val="dk2"/>
                </a:solidFill>
                <a:latin typeface="Montserrat"/>
                <a:ea typeface="Montserrat"/>
                <a:cs typeface="Montserrat"/>
                <a:sym typeface="Montserrat"/>
              </a:rPr>
              <a:t>, Evis Shehu </a:t>
            </a:r>
            <a:endParaRPr>
              <a:solidFill>
                <a:schemeClr val="dk2"/>
              </a:solidFill>
              <a:latin typeface="Montserrat"/>
              <a:ea typeface="Montserrat"/>
              <a:cs typeface="Montserrat"/>
              <a:sym typeface="Montserrat"/>
            </a:endParaRPr>
          </a:p>
        </p:txBody>
      </p:sp>
      <p:cxnSp>
        <p:nvCxnSpPr>
          <p:cNvPr id="57" name="Google Shape;57;p13"/>
          <p:cNvCxnSpPr/>
          <p:nvPr/>
        </p:nvCxnSpPr>
        <p:spPr>
          <a:xfrm>
            <a:off x="494750" y="2322850"/>
            <a:ext cx="8112000" cy="0"/>
          </a:xfrm>
          <a:prstGeom prst="straightConnector1">
            <a:avLst/>
          </a:prstGeom>
          <a:noFill/>
          <a:ln cap="flat" cmpd="sng" w="19050">
            <a:solidFill>
              <a:srgbClr val="46629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45025"/>
            <a:ext cx="6278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rgbClr val="192C4D"/>
                </a:solidFill>
                <a:latin typeface="Montserrat"/>
                <a:ea typeface="Montserrat"/>
                <a:cs typeface="Montserrat"/>
                <a:sym typeface="Montserrat"/>
              </a:rPr>
              <a:t>User Needs and Problem Formulation</a:t>
            </a:r>
            <a:endParaRPr b="1" sz="2200">
              <a:solidFill>
                <a:srgbClr val="192C4D"/>
              </a:solidFill>
              <a:latin typeface="Montserrat"/>
              <a:ea typeface="Montserrat"/>
              <a:cs typeface="Montserrat"/>
              <a:sym typeface="Montserrat"/>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For our web application we had a challenge in defining the user needs for what our organization would need and how can the user trust whether the organization is true or not.</a:t>
            </a:r>
            <a:endParaRPr sz="1500">
              <a:solidFill>
                <a:srgbClr val="466291"/>
              </a:solidFill>
              <a:latin typeface="Montserrat"/>
              <a:ea typeface="Montserrat"/>
              <a:cs typeface="Montserrat"/>
              <a:sym typeface="Montserrat"/>
            </a:endParaRPr>
          </a:p>
          <a:p>
            <a:pPr indent="-323850" lvl="0" marL="457200" rtl="0" algn="l">
              <a:lnSpc>
                <a:spcPct val="150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We also got to know various jobs we can do to solve the problems which were facing.</a:t>
            </a:r>
            <a:endParaRPr sz="1500">
              <a:solidFill>
                <a:srgbClr val="466291"/>
              </a:solidFill>
              <a:latin typeface="Montserrat"/>
              <a:ea typeface="Montserrat"/>
              <a:cs typeface="Montserrat"/>
              <a:sym typeface="Montserrat"/>
            </a:endParaRPr>
          </a:p>
          <a:p>
            <a:pPr indent="-323850" lvl="0" marL="457200" rtl="0" algn="l">
              <a:lnSpc>
                <a:spcPct val="150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By the end of the exercise we were able to figure out the user needs as per our interviews and through them we were able to find what issues people and the organizations have. This helped us figure out our goals for the project that we can further work on.</a:t>
            </a:r>
            <a:endParaRPr sz="1500">
              <a:solidFill>
                <a:srgbClr val="466291"/>
              </a:solidFill>
              <a:latin typeface="Montserrat"/>
              <a:ea typeface="Montserrat"/>
              <a:cs typeface="Montserrat"/>
              <a:sym typeface="Montserrat"/>
            </a:endParaRPr>
          </a:p>
          <a:p>
            <a:pPr indent="0" lvl="0" marL="457200" rtl="0" algn="l">
              <a:lnSpc>
                <a:spcPct val="150000"/>
              </a:lnSpc>
              <a:spcBef>
                <a:spcPts val="1000"/>
              </a:spcBef>
              <a:spcAft>
                <a:spcPts val="1200"/>
              </a:spcAft>
              <a:buNone/>
            </a:pPr>
            <a:r>
              <a:t/>
            </a:r>
            <a:endParaRPr sz="1500">
              <a:solidFill>
                <a:srgbClr val="46629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36000" y="672085"/>
            <a:ext cx="82614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466291"/>
              </a:buClr>
              <a:buSzPts val="1500"/>
              <a:buFont typeface="Montserrat"/>
              <a:buChar char="➢"/>
            </a:pPr>
            <a:r>
              <a:rPr b="1" lang="en" sz="1500">
                <a:solidFill>
                  <a:srgbClr val="466291"/>
                </a:solidFill>
                <a:latin typeface="Montserrat"/>
                <a:ea typeface="Montserrat"/>
                <a:cs typeface="Montserrat"/>
                <a:sym typeface="Montserrat"/>
              </a:rPr>
              <a:t>Title</a:t>
            </a:r>
            <a:r>
              <a:rPr lang="en" sz="1500">
                <a:solidFill>
                  <a:srgbClr val="466291"/>
                </a:solidFill>
                <a:latin typeface="Montserrat"/>
                <a:ea typeface="Montserrat"/>
                <a:cs typeface="Montserrat"/>
                <a:sym typeface="Montserrat"/>
              </a:rPr>
              <a:t> - Website for a non profit organisation which helps people to join volunteer groups and events around them.</a:t>
            </a:r>
            <a:endParaRPr sz="1500">
              <a:solidFill>
                <a:srgbClr val="466291"/>
              </a:solidFill>
              <a:latin typeface="Montserrat"/>
              <a:ea typeface="Montserrat"/>
              <a:cs typeface="Montserrat"/>
              <a:sym typeface="Montserrat"/>
            </a:endParaRPr>
          </a:p>
        </p:txBody>
      </p:sp>
      <p:sp>
        <p:nvSpPr>
          <p:cNvPr id="63" name="Google Shape;63;p14"/>
          <p:cNvSpPr txBox="1"/>
          <p:nvPr/>
        </p:nvSpPr>
        <p:spPr>
          <a:xfrm>
            <a:off x="336000" y="1506047"/>
            <a:ext cx="81432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466291"/>
              </a:buClr>
              <a:buSzPts val="1500"/>
              <a:buFont typeface="Montserrat"/>
              <a:buChar char="➢"/>
            </a:pPr>
            <a:r>
              <a:rPr b="1" lang="en" sz="1500">
                <a:solidFill>
                  <a:srgbClr val="466291"/>
                </a:solidFill>
                <a:latin typeface="Montserrat"/>
                <a:ea typeface="Montserrat"/>
                <a:cs typeface="Montserrat"/>
                <a:sym typeface="Montserrat"/>
              </a:rPr>
              <a:t>Problem Statement</a:t>
            </a:r>
            <a:r>
              <a:rPr lang="en" sz="1500">
                <a:solidFill>
                  <a:srgbClr val="466291"/>
                </a:solidFill>
                <a:latin typeface="Montserrat"/>
                <a:ea typeface="Montserrat"/>
                <a:cs typeface="Montserrat"/>
                <a:sym typeface="Montserrat"/>
              </a:rPr>
              <a:t> - One of the biggest problems while looking for volunteering events and making donations is the lack of credibility of the organisation. People want to find a credible organisation or a platform which can help them participate in volunteering events and groups that can fit into their busy schedules so they can have a part in the causes they support.</a:t>
            </a:r>
            <a:endParaRPr sz="1500">
              <a:solidFill>
                <a:srgbClr val="466291"/>
              </a:solidFill>
              <a:latin typeface="Montserrat"/>
              <a:ea typeface="Montserrat"/>
              <a:cs typeface="Montserrat"/>
              <a:sym typeface="Montserrat"/>
            </a:endParaRPr>
          </a:p>
        </p:txBody>
      </p:sp>
      <p:sp>
        <p:nvSpPr>
          <p:cNvPr id="64" name="Google Shape;64;p14"/>
          <p:cNvSpPr txBox="1"/>
          <p:nvPr/>
        </p:nvSpPr>
        <p:spPr>
          <a:xfrm>
            <a:off x="336000" y="3136535"/>
            <a:ext cx="83148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466291"/>
              </a:buClr>
              <a:buSzPts val="1500"/>
              <a:buFont typeface="Montserrat"/>
              <a:buChar char="➢"/>
            </a:pPr>
            <a:r>
              <a:rPr b="1" lang="en" sz="1500">
                <a:solidFill>
                  <a:srgbClr val="466291"/>
                </a:solidFill>
                <a:latin typeface="Montserrat"/>
                <a:ea typeface="Montserrat"/>
                <a:cs typeface="Montserrat"/>
                <a:sym typeface="Montserrat"/>
              </a:rPr>
              <a:t>Goal</a:t>
            </a:r>
            <a:r>
              <a:rPr lang="en" sz="1500">
                <a:solidFill>
                  <a:srgbClr val="466291"/>
                </a:solidFill>
                <a:latin typeface="Montserrat"/>
                <a:ea typeface="Montserrat"/>
                <a:cs typeface="Montserrat"/>
                <a:sym typeface="Montserrat"/>
              </a:rPr>
              <a:t> - Design a responsive website to help people to find and join volunteering events and groups around them.</a:t>
            </a:r>
            <a:endParaRPr sz="1500">
              <a:solidFill>
                <a:srgbClr val="466291"/>
              </a:solidFill>
              <a:latin typeface="Montserrat"/>
              <a:ea typeface="Montserrat"/>
              <a:cs typeface="Montserrat"/>
              <a:sym typeface="Montserrat"/>
            </a:endParaRPr>
          </a:p>
        </p:txBody>
      </p:sp>
      <p:sp>
        <p:nvSpPr>
          <p:cNvPr id="65" name="Google Shape;65;p14"/>
          <p:cNvSpPr txBox="1"/>
          <p:nvPr/>
        </p:nvSpPr>
        <p:spPr>
          <a:xfrm>
            <a:off x="338400" y="3970510"/>
            <a:ext cx="83148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466291"/>
              </a:buClr>
              <a:buSzPts val="1500"/>
              <a:buFont typeface="Montserrat"/>
              <a:buChar char="➢"/>
            </a:pPr>
            <a:r>
              <a:rPr b="1" lang="en" sz="1500">
                <a:solidFill>
                  <a:srgbClr val="466291"/>
                </a:solidFill>
                <a:latin typeface="Montserrat"/>
                <a:ea typeface="Montserrat"/>
                <a:cs typeface="Montserrat"/>
                <a:sym typeface="Montserrat"/>
              </a:rPr>
              <a:t>Tool used</a:t>
            </a:r>
            <a:r>
              <a:rPr lang="en" sz="1500">
                <a:solidFill>
                  <a:srgbClr val="466291"/>
                </a:solidFill>
                <a:latin typeface="Montserrat"/>
                <a:ea typeface="Montserrat"/>
                <a:cs typeface="Montserrat"/>
                <a:sym typeface="Montserrat"/>
              </a:rPr>
              <a:t> - Figma</a:t>
            </a:r>
            <a:endParaRPr sz="1500">
              <a:solidFill>
                <a:srgbClr val="46629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805625" y="158700"/>
            <a:ext cx="8153876" cy="4841349"/>
          </a:xfrm>
          <a:prstGeom prst="rect">
            <a:avLst/>
          </a:prstGeom>
          <a:noFill/>
          <a:ln>
            <a:noFill/>
          </a:ln>
        </p:spPr>
      </p:pic>
      <p:sp>
        <p:nvSpPr>
          <p:cNvPr id="71" name="Google Shape;71;p15"/>
          <p:cNvSpPr/>
          <p:nvPr/>
        </p:nvSpPr>
        <p:spPr>
          <a:xfrm>
            <a:off x="-9325" y="9325"/>
            <a:ext cx="653400" cy="5143500"/>
          </a:xfrm>
          <a:prstGeom prst="rect">
            <a:avLst/>
          </a:prstGeom>
          <a:solidFill>
            <a:srgbClr val="ACB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158675" y="980150"/>
            <a:ext cx="2613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466291"/>
                </a:solidFill>
                <a:latin typeface="Montserrat"/>
                <a:ea typeface="Montserrat"/>
                <a:cs typeface="Montserrat"/>
                <a:sym typeface="Montserrat"/>
              </a:rPr>
              <a:t>P</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E</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R</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S</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000">
                <a:solidFill>
                  <a:srgbClr val="466291"/>
                </a:solidFill>
                <a:latin typeface="Montserrat"/>
                <a:ea typeface="Montserrat"/>
                <a:cs typeface="Montserrat"/>
                <a:sym typeface="Montserrat"/>
              </a:rPr>
              <a:t>O</a:t>
            </a:r>
            <a:endParaRPr sz="20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N</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A</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1</a:t>
            </a:r>
            <a:endParaRPr sz="2100">
              <a:solidFill>
                <a:srgbClr val="46629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833354" y="152400"/>
            <a:ext cx="8149391" cy="4838701"/>
          </a:xfrm>
          <a:prstGeom prst="rect">
            <a:avLst/>
          </a:prstGeom>
          <a:noFill/>
          <a:ln>
            <a:noFill/>
          </a:ln>
        </p:spPr>
      </p:pic>
      <p:sp>
        <p:nvSpPr>
          <p:cNvPr id="78" name="Google Shape;78;p16"/>
          <p:cNvSpPr/>
          <p:nvPr/>
        </p:nvSpPr>
        <p:spPr>
          <a:xfrm>
            <a:off x="-9325" y="9325"/>
            <a:ext cx="662700" cy="5143500"/>
          </a:xfrm>
          <a:prstGeom prst="rect">
            <a:avLst/>
          </a:prstGeom>
          <a:solidFill>
            <a:srgbClr val="ACB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158675" y="980150"/>
            <a:ext cx="2613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466291"/>
                </a:solidFill>
                <a:latin typeface="Montserrat"/>
                <a:ea typeface="Montserrat"/>
                <a:cs typeface="Montserrat"/>
                <a:sym typeface="Montserrat"/>
              </a:rPr>
              <a:t>P</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E</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R</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S</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000">
                <a:solidFill>
                  <a:srgbClr val="466291"/>
                </a:solidFill>
                <a:latin typeface="Montserrat"/>
                <a:ea typeface="Montserrat"/>
                <a:cs typeface="Montserrat"/>
                <a:sym typeface="Montserrat"/>
              </a:rPr>
              <a:t>O</a:t>
            </a:r>
            <a:endParaRPr sz="20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N</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A</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t/>
            </a:r>
            <a:endParaRPr sz="2100">
              <a:solidFill>
                <a:srgbClr val="466291"/>
              </a:solidFill>
              <a:latin typeface="Montserrat"/>
              <a:ea typeface="Montserrat"/>
              <a:cs typeface="Montserrat"/>
              <a:sym typeface="Montserrat"/>
            </a:endParaRPr>
          </a:p>
          <a:p>
            <a:pPr indent="0" lvl="0" marL="0" rtl="0" algn="l">
              <a:spcBef>
                <a:spcPts val="0"/>
              </a:spcBef>
              <a:spcAft>
                <a:spcPts val="0"/>
              </a:spcAft>
              <a:buNone/>
            </a:pPr>
            <a:r>
              <a:rPr lang="en" sz="2100">
                <a:solidFill>
                  <a:srgbClr val="466291"/>
                </a:solidFill>
                <a:latin typeface="Montserrat"/>
                <a:ea typeface="Montserrat"/>
                <a:cs typeface="Montserrat"/>
                <a:sym typeface="Montserrat"/>
              </a:rPr>
              <a:t>2</a:t>
            </a:r>
            <a:endParaRPr sz="2100">
              <a:solidFill>
                <a:srgbClr val="46629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637612" y="236338"/>
            <a:ext cx="7868774" cy="4670825"/>
          </a:xfrm>
          <a:prstGeom prst="rect">
            <a:avLst/>
          </a:prstGeom>
          <a:noFill/>
          <a:ln cap="flat" cmpd="sng" w="9525">
            <a:solidFill>
              <a:srgbClr val="46629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84775" y="379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solidFill>
                  <a:srgbClr val="192C4D"/>
                </a:solidFill>
                <a:latin typeface="Montserrat"/>
                <a:ea typeface="Montserrat"/>
                <a:cs typeface="Montserrat"/>
                <a:sym typeface="Montserrat"/>
              </a:rPr>
              <a:t>Data collection </a:t>
            </a:r>
            <a:endParaRPr b="1" sz="2220">
              <a:solidFill>
                <a:srgbClr val="192C4D"/>
              </a:solidFill>
              <a:latin typeface="Montserrat"/>
              <a:ea typeface="Montserrat"/>
              <a:cs typeface="Montserrat"/>
              <a:sym typeface="Montserrat"/>
            </a:endParaRPr>
          </a:p>
        </p:txBody>
      </p:sp>
      <p:sp>
        <p:nvSpPr>
          <p:cNvPr id="90" name="Google Shape;90;p18"/>
          <p:cNvSpPr txBox="1"/>
          <p:nvPr>
            <p:ph idx="1" type="body"/>
          </p:nvPr>
        </p:nvSpPr>
        <p:spPr>
          <a:xfrm>
            <a:off x="384775" y="1707750"/>
            <a:ext cx="3999900" cy="3375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None/>
            </a:pPr>
            <a:r>
              <a:rPr lang="en" u="sng">
                <a:solidFill>
                  <a:srgbClr val="466291"/>
                </a:solidFill>
                <a:latin typeface="Montserrat"/>
                <a:ea typeface="Montserrat"/>
                <a:cs typeface="Montserrat"/>
                <a:sym typeface="Montserrat"/>
              </a:rPr>
              <a:t>Volunteers</a:t>
            </a:r>
            <a:endParaRPr u="sng">
              <a:solidFill>
                <a:srgbClr val="466291"/>
              </a:solidFill>
              <a:latin typeface="Montserrat"/>
              <a:ea typeface="Montserrat"/>
              <a:cs typeface="Montserrat"/>
              <a:sym typeface="Montserrat"/>
            </a:endParaRPr>
          </a:p>
          <a:p>
            <a:pPr indent="-311150" lvl="0" marL="457200" rtl="0" algn="l">
              <a:lnSpc>
                <a:spcPct val="150000"/>
              </a:lnSpc>
              <a:spcBef>
                <a:spcPts val="12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We aimed </a:t>
            </a:r>
            <a:r>
              <a:rPr lang="en" sz="1300">
                <a:solidFill>
                  <a:srgbClr val="466291"/>
                </a:solidFill>
                <a:latin typeface="Montserrat"/>
                <a:ea typeface="Montserrat"/>
                <a:cs typeface="Montserrat"/>
                <a:sym typeface="Montserrat"/>
              </a:rPr>
              <a:t>to understand people , how they volunteer for a cause, how often they donate and how much they are willing to help. </a:t>
            </a:r>
            <a:endParaRPr sz="1300">
              <a:solidFill>
                <a:srgbClr val="466291"/>
              </a:solidFill>
              <a:latin typeface="Montserrat"/>
              <a:ea typeface="Montserrat"/>
              <a:cs typeface="Montserrat"/>
              <a:sym typeface="Montserrat"/>
            </a:endParaRPr>
          </a:p>
          <a:p>
            <a:pPr indent="-311150" lvl="0" marL="457200" rtl="0" algn="l">
              <a:lnSpc>
                <a:spcPct val="150000"/>
              </a:lnSpc>
              <a:spcBef>
                <a:spcPts val="1000"/>
              </a:spcBef>
              <a:spcAft>
                <a:spcPts val="1200"/>
              </a:spcAft>
              <a:buClr>
                <a:srgbClr val="466291"/>
              </a:buClr>
              <a:buSzPts val="1300"/>
              <a:buFont typeface="Montserrat"/>
              <a:buChar char="➢"/>
            </a:pPr>
            <a:r>
              <a:rPr lang="en" sz="1300">
                <a:solidFill>
                  <a:srgbClr val="466291"/>
                </a:solidFill>
                <a:latin typeface="Montserrat"/>
                <a:ea typeface="Montserrat"/>
                <a:cs typeface="Montserrat"/>
                <a:sym typeface="Montserrat"/>
              </a:rPr>
              <a:t>We collected the users data according to their profession which indirectly tells us about how much spare time they have for volunteering.</a:t>
            </a:r>
            <a:endParaRPr sz="1300">
              <a:solidFill>
                <a:srgbClr val="466291"/>
              </a:solidFill>
              <a:latin typeface="Montserrat"/>
              <a:ea typeface="Montserrat"/>
              <a:cs typeface="Montserrat"/>
              <a:sym typeface="Montserrat"/>
            </a:endParaRPr>
          </a:p>
        </p:txBody>
      </p:sp>
      <p:sp>
        <p:nvSpPr>
          <p:cNvPr id="91" name="Google Shape;91;p18"/>
          <p:cNvSpPr txBox="1"/>
          <p:nvPr>
            <p:ph idx="2" type="body"/>
          </p:nvPr>
        </p:nvSpPr>
        <p:spPr>
          <a:xfrm>
            <a:off x="4767050" y="1707775"/>
            <a:ext cx="3999900" cy="3272400"/>
          </a:xfrm>
          <a:prstGeom prst="rect">
            <a:avLst/>
          </a:prstGeom>
        </p:spPr>
        <p:txBody>
          <a:bodyPr anchorCtr="0" anchor="t" bIns="91425" lIns="91425" spcFirstLastPara="1" rIns="91425" wrap="square" tIns="91425">
            <a:normAutofit/>
          </a:bodyPr>
          <a:lstStyle/>
          <a:p>
            <a:pPr indent="0" lvl="0" marL="0" rtl="0" algn="ctr">
              <a:lnSpc>
                <a:spcPct val="150000"/>
              </a:lnSpc>
              <a:spcBef>
                <a:spcPts val="1000"/>
              </a:spcBef>
              <a:spcAft>
                <a:spcPts val="0"/>
              </a:spcAft>
              <a:buNone/>
            </a:pPr>
            <a:r>
              <a:rPr lang="en" u="sng">
                <a:solidFill>
                  <a:srgbClr val="466291"/>
                </a:solidFill>
                <a:latin typeface="Montserrat"/>
                <a:ea typeface="Montserrat"/>
                <a:cs typeface="Montserrat"/>
                <a:sym typeface="Montserrat"/>
              </a:rPr>
              <a:t>N</a:t>
            </a:r>
            <a:r>
              <a:rPr lang="en" u="sng">
                <a:solidFill>
                  <a:srgbClr val="466291"/>
                </a:solidFill>
                <a:latin typeface="Montserrat"/>
                <a:ea typeface="Montserrat"/>
                <a:cs typeface="Montserrat"/>
                <a:sym typeface="Montserrat"/>
              </a:rPr>
              <a:t>on-profit or charitable organization</a:t>
            </a:r>
            <a:endParaRPr u="sng">
              <a:solidFill>
                <a:srgbClr val="466291"/>
              </a:solidFill>
              <a:latin typeface="Montserrat"/>
              <a:ea typeface="Montserrat"/>
              <a:cs typeface="Montserrat"/>
              <a:sym typeface="Montserrat"/>
            </a:endParaRPr>
          </a:p>
          <a:p>
            <a:pPr indent="-317500" lvl="0" marL="457200" rtl="0" algn="l">
              <a:lnSpc>
                <a:spcPct val="150000"/>
              </a:lnSpc>
              <a:spcBef>
                <a:spcPts val="1200"/>
              </a:spcBef>
              <a:spcAft>
                <a:spcPts val="0"/>
              </a:spcAft>
              <a:buClr>
                <a:srgbClr val="466291"/>
              </a:buClr>
              <a:buSzPts val="1400"/>
              <a:buFont typeface="Montserrat"/>
              <a:buChar char="➢"/>
            </a:pPr>
            <a:r>
              <a:rPr lang="en">
                <a:solidFill>
                  <a:srgbClr val="466291"/>
                </a:solidFill>
                <a:latin typeface="Montserrat"/>
                <a:ea typeface="Montserrat"/>
                <a:cs typeface="Montserrat"/>
                <a:sym typeface="Montserrat"/>
              </a:rPr>
              <a:t>We aimed to understand how organizations reach to possible volunteers, recruit, and manage them. </a:t>
            </a:r>
            <a:endParaRPr>
              <a:solidFill>
                <a:srgbClr val="466291"/>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466291"/>
              </a:buClr>
              <a:buSzPts val="1400"/>
              <a:buFont typeface="Montserrat"/>
              <a:buChar char="➢"/>
            </a:pPr>
            <a:r>
              <a:rPr lang="en">
                <a:solidFill>
                  <a:srgbClr val="466291"/>
                </a:solidFill>
                <a:latin typeface="Montserrat"/>
                <a:ea typeface="Montserrat"/>
                <a:cs typeface="Montserrat"/>
                <a:sym typeface="Montserrat"/>
              </a:rPr>
              <a:t>How to maintain an on ongoing communication and involvement that would keep volunteers engaged in  the long run.</a:t>
            </a:r>
            <a:endParaRPr>
              <a:solidFill>
                <a:srgbClr val="466291"/>
              </a:solidFill>
              <a:latin typeface="Montserrat"/>
              <a:ea typeface="Montserrat"/>
              <a:cs typeface="Montserrat"/>
              <a:sym typeface="Montserrat"/>
            </a:endParaRPr>
          </a:p>
        </p:txBody>
      </p:sp>
      <p:sp>
        <p:nvSpPr>
          <p:cNvPr id="92" name="Google Shape;92;p18"/>
          <p:cNvSpPr txBox="1"/>
          <p:nvPr/>
        </p:nvSpPr>
        <p:spPr>
          <a:xfrm>
            <a:off x="453250" y="968413"/>
            <a:ext cx="78609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1200"/>
              </a:spcAft>
              <a:buNone/>
            </a:pPr>
            <a:r>
              <a:rPr lang="en">
                <a:solidFill>
                  <a:srgbClr val="466291"/>
                </a:solidFill>
                <a:latin typeface="Montserrat"/>
                <a:ea typeface="Montserrat"/>
                <a:cs typeface="Montserrat"/>
                <a:sym typeface="Montserrat"/>
              </a:rPr>
              <a:t>The team collected data by interviewing 2 groups of individuals: people willing to volunteer and people working for a non-profit or charitable organization.</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00">
                <a:solidFill>
                  <a:srgbClr val="192C4D"/>
                </a:solidFill>
                <a:latin typeface="Montserrat"/>
                <a:ea typeface="Montserrat"/>
                <a:cs typeface="Montserrat"/>
                <a:sym typeface="Montserrat"/>
              </a:rPr>
              <a:t>Interview questions</a:t>
            </a:r>
            <a:r>
              <a:rPr b="1" lang="en" sz="2220">
                <a:solidFill>
                  <a:srgbClr val="192C4D"/>
                </a:solidFill>
                <a:latin typeface="Montserrat"/>
                <a:ea typeface="Montserrat"/>
                <a:cs typeface="Montserrat"/>
                <a:sym typeface="Montserrat"/>
              </a:rPr>
              <a:t> </a:t>
            </a:r>
            <a:endParaRPr b="1" sz="2220">
              <a:solidFill>
                <a:srgbClr val="192C4D"/>
              </a:solidFill>
              <a:latin typeface="Montserrat"/>
              <a:ea typeface="Montserrat"/>
              <a:cs typeface="Montserrat"/>
              <a:sym typeface="Montserrat"/>
            </a:endParaRPr>
          </a:p>
        </p:txBody>
      </p:sp>
      <p:sp>
        <p:nvSpPr>
          <p:cNvPr id="98" name="Google Shape;98;p19"/>
          <p:cNvSpPr txBox="1"/>
          <p:nvPr>
            <p:ph idx="1" type="body"/>
          </p:nvPr>
        </p:nvSpPr>
        <p:spPr>
          <a:xfrm>
            <a:off x="311700" y="1428275"/>
            <a:ext cx="3999900" cy="35919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None/>
            </a:pPr>
            <a:r>
              <a:rPr lang="en" sz="1300" u="sng">
                <a:solidFill>
                  <a:srgbClr val="466291"/>
                </a:solidFill>
                <a:latin typeface="Montserrat"/>
                <a:ea typeface="Montserrat"/>
                <a:cs typeface="Montserrat"/>
                <a:sym typeface="Montserrat"/>
              </a:rPr>
              <a:t>Volunteers</a:t>
            </a:r>
            <a:endParaRPr sz="1300" u="sng">
              <a:solidFill>
                <a:srgbClr val="466291"/>
              </a:solidFill>
              <a:latin typeface="Montserrat"/>
              <a:ea typeface="Montserrat"/>
              <a:cs typeface="Montserrat"/>
              <a:sym typeface="Montserrat"/>
            </a:endParaRPr>
          </a:p>
          <a:p>
            <a:pPr indent="-311150" lvl="0" marL="457200" rtl="0" algn="l">
              <a:lnSpc>
                <a:spcPct val="130000"/>
              </a:lnSpc>
              <a:spcBef>
                <a:spcPts val="12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Have you been associated with any volunteering work or non-profit before? </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Have you donated money or supplies of any kind before?</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Are you willing to volunteer during free time and weekends?</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Were you confident enough to donate or do have doubts on credibility of organisation?</a:t>
            </a:r>
            <a:endParaRPr sz="1300">
              <a:solidFill>
                <a:srgbClr val="466291"/>
              </a:solidFill>
              <a:latin typeface="Montserrat"/>
              <a:ea typeface="Montserrat"/>
              <a:cs typeface="Montserrat"/>
              <a:sym typeface="Montserrat"/>
            </a:endParaRPr>
          </a:p>
        </p:txBody>
      </p:sp>
      <p:sp>
        <p:nvSpPr>
          <p:cNvPr id="99" name="Google Shape;99;p19"/>
          <p:cNvSpPr txBox="1"/>
          <p:nvPr>
            <p:ph idx="2" type="body"/>
          </p:nvPr>
        </p:nvSpPr>
        <p:spPr>
          <a:xfrm>
            <a:off x="4572000" y="1428275"/>
            <a:ext cx="4436100" cy="35919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None/>
            </a:pPr>
            <a:r>
              <a:rPr lang="en" sz="1300" u="sng">
                <a:solidFill>
                  <a:srgbClr val="466291"/>
                </a:solidFill>
                <a:latin typeface="Montserrat"/>
                <a:ea typeface="Montserrat"/>
                <a:cs typeface="Montserrat"/>
                <a:sym typeface="Montserrat"/>
              </a:rPr>
              <a:t>Non-profit or charitable organization</a:t>
            </a:r>
            <a:endParaRPr sz="1300" u="sng">
              <a:solidFill>
                <a:srgbClr val="466291"/>
              </a:solidFill>
              <a:latin typeface="Montserrat"/>
              <a:ea typeface="Montserrat"/>
              <a:cs typeface="Montserrat"/>
              <a:sym typeface="Montserrat"/>
            </a:endParaRPr>
          </a:p>
          <a:p>
            <a:pPr indent="-311150" lvl="0" marL="457200" rtl="0" algn="l">
              <a:lnSpc>
                <a:spcPct val="130000"/>
              </a:lnSpc>
              <a:spcBef>
                <a:spcPts val="12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Where do you post events?</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How do you recruit volunteers and what communication means do you use?</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What technique do you use to find the right volunteer for the job? Do you train them?</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What are your biggest challenges to keep volunteers engaged?</a:t>
            </a:r>
            <a:endParaRPr sz="1300">
              <a:solidFill>
                <a:srgbClr val="466291"/>
              </a:solidFill>
              <a:latin typeface="Montserrat"/>
              <a:ea typeface="Montserrat"/>
              <a:cs typeface="Montserrat"/>
              <a:sym typeface="Montserrat"/>
            </a:endParaRPr>
          </a:p>
          <a:p>
            <a:pPr indent="-311150" lvl="0" marL="457200" rtl="0" algn="l">
              <a:lnSpc>
                <a:spcPct val="130000"/>
              </a:lnSpc>
              <a:spcBef>
                <a:spcPts val="1000"/>
              </a:spcBef>
              <a:spcAft>
                <a:spcPts val="0"/>
              </a:spcAft>
              <a:buClr>
                <a:srgbClr val="466291"/>
              </a:buClr>
              <a:buSzPts val="1300"/>
              <a:buFont typeface="Montserrat"/>
              <a:buChar char="➢"/>
            </a:pPr>
            <a:r>
              <a:rPr lang="en" sz="1300">
                <a:solidFill>
                  <a:srgbClr val="466291"/>
                </a:solidFill>
                <a:latin typeface="Montserrat"/>
                <a:ea typeface="Montserrat"/>
                <a:cs typeface="Montserrat"/>
                <a:sym typeface="Montserrat"/>
              </a:rPr>
              <a:t>How do you showcase and ensure the honesty and credibility of your organization?</a:t>
            </a:r>
            <a:endParaRPr sz="1300">
              <a:solidFill>
                <a:srgbClr val="466291"/>
              </a:solidFill>
              <a:latin typeface="Montserrat"/>
              <a:ea typeface="Montserrat"/>
              <a:cs typeface="Montserrat"/>
              <a:sym typeface="Montserrat"/>
            </a:endParaRPr>
          </a:p>
        </p:txBody>
      </p:sp>
      <p:sp>
        <p:nvSpPr>
          <p:cNvPr id="100" name="Google Shape;100;p19"/>
          <p:cNvSpPr txBox="1"/>
          <p:nvPr/>
        </p:nvSpPr>
        <p:spPr>
          <a:xfrm>
            <a:off x="714625" y="1017725"/>
            <a:ext cx="78609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1200"/>
              </a:spcAft>
              <a:buNone/>
            </a:pPr>
            <a:r>
              <a:rPr lang="en">
                <a:solidFill>
                  <a:srgbClr val="466291"/>
                </a:solidFill>
                <a:latin typeface="Montserrat"/>
                <a:ea typeface="Montserrat"/>
                <a:cs typeface="Montserrat"/>
                <a:sym typeface="Montserrat"/>
              </a:rPr>
              <a:t>We asked the participants a range of questions, some of them being:</a:t>
            </a:r>
            <a:endParaRPr sz="1300">
              <a:solidFill>
                <a:srgbClr val="46629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51725" y="284825"/>
            <a:ext cx="5438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192C4D"/>
                </a:solidFill>
                <a:latin typeface="Montserrat"/>
                <a:ea typeface="Montserrat"/>
                <a:cs typeface="Montserrat"/>
                <a:sym typeface="Montserrat"/>
              </a:rPr>
              <a:t>Interview analysis</a:t>
            </a:r>
            <a:endParaRPr b="1" sz="2200">
              <a:solidFill>
                <a:srgbClr val="192C4D"/>
              </a:solidFill>
              <a:latin typeface="Montserrat"/>
              <a:ea typeface="Montserrat"/>
              <a:cs typeface="Montserrat"/>
              <a:sym typeface="Montserrat"/>
            </a:endParaRPr>
          </a:p>
        </p:txBody>
      </p:sp>
      <p:sp>
        <p:nvSpPr>
          <p:cNvPr id="106" name="Google Shape;106;p20"/>
          <p:cNvSpPr txBox="1"/>
          <p:nvPr>
            <p:ph idx="1" type="body"/>
          </p:nvPr>
        </p:nvSpPr>
        <p:spPr>
          <a:xfrm>
            <a:off x="263825" y="989650"/>
            <a:ext cx="8743200" cy="4069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500">
                <a:solidFill>
                  <a:srgbClr val="466291"/>
                </a:solidFill>
                <a:latin typeface="Montserrat"/>
                <a:ea typeface="Montserrat"/>
                <a:cs typeface="Montserrat"/>
                <a:sym typeface="Montserrat"/>
              </a:rPr>
              <a:t>Analyzing </a:t>
            </a:r>
            <a:r>
              <a:rPr lang="en" sz="1500">
                <a:solidFill>
                  <a:srgbClr val="466291"/>
                </a:solidFill>
                <a:latin typeface="Montserrat"/>
                <a:ea typeface="Montserrat"/>
                <a:cs typeface="Montserrat"/>
                <a:sym typeface="Montserrat"/>
              </a:rPr>
              <a:t>data collected through </a:t>
            </a:r>
            <a:r>
              <a:rPr lang="en" sz="1500">
                <a:solidFill>
                  <a:srgbClr val="466291"/>
                </a:solidFill>
                <a:latin typeface="Montserrat"/>
                <a:ea typeface="Montserrat"/>
                <a:cs typeface="Montserrat"/>
                <a:sym typeface="Montserrat"/>
              </a:rPr>
              <a:t>interviews</a:t>
            </a:r>
            <a:r>
              <a:rPr lang="en" sz="1500">
                <a:solidFill>
                  <a:srgbClr val="466291"/>
                </a:solidFill>
                <a:latin typeface="Montserrat"/>
                <a:ea typeface="Montserrat"/>
                <a:cs typeface="Montserrat"/>
                <a:sym typeface="Montserrat"/>
              </a:rPr>
              <a:t> helped us </a:t>
            </a:r>
            <a:r>
              <a:rPr lang="en" sz="1500">
                <a:solidFill>
                  <a:srgbClr val="466291"/>
                </a:solidFill>
                <a:latin typeface="Montserrat"/>
                <a:ea typeface="Montserrat"/>
                <a:cs typeface="Montserrat"/>
                <a:sym typeface="Montserrat"/>
              </a:rPr>
              <a:t>understand</a:t>
            </a:r>
            <a:r>
              <a:rPr lang="en" sz="1500">
                <a:solidFill>
                  <a:srgbClr val="466291"/>
                </a:solidFill>
                <a:latin typeface="Montserrat"/>
                <a:ea typeface="Montserrat"/>
                <a:cs typeface="Montserrat"/>
                <a:sym typeface="Montserrat"/>
              </a:rPr>
              <a:t> many viewpoints:</a:t>
            </a:r>
            <a:endParaRPr sz="1500">
              <a:solidFill>
                <a:srgbClr val="466291"/>
              </a:solidFill>
              <a:latin typeface="Montserrat"/>
              <a:ea typeface="Montserrat"/>
              <a:cs typeface="Montserrat"/>
              <a:sym typeface="Montserrat"/>
            </a:endParaRPr>
          </a:p>
          <a:p>
            <a:pPr indent="-323850" lvl="0" marL="457200" rtl="0" algn="l">
              <a:lnSpc>
                <a:spcPct val="115000"/>
              </a:lnSpc>
              <a:spcBef>
                <a:spcPts val="12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We have a general idea regarding people and how they like to volunteer and donate, the most preferred social causes supported, and how often they do so. </a:t>
            </a:r>
            <a:endParaRPr sz="1500">
              <a:solidFill>
                <a:srgbClr val="466291"/>
              </a:solidFill>
              <a:latin typeface="Montserrat"/>
              <a:ea typeface="Montserrat"/>
              <a:cs typeface="Montserrat"/>
              <a:sym typeface="Montserrat"/>
            </a:endParaRPr>
          </a:p>
          <a:p>
            <a:pPr indent="-323850" lvl="0" marL="457200" rtl="0" algn="l">
              <a:lnSpc>
                <a:spcPct val="115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We got to know the problems people faced in past with volunteering, and awareness of the platforms available.</a:t>
            </a:r>
            <a:endParaRPr sz="1500">
              <a:solidFill>
                <a:srgbClr val="466291"/>
              </a:solidFill>
              <a:latin typeface="Montserrat"/>
              <a:ea typeface="Montserrat"/>
              <a:cs typeface="Montserrat"/>
              <a:sym typeface="Montserrat"/>
            </a:endParaRPr>
          </a:p>
          <a:p>
            <a:pPr indent="-323850" lvl="0" marL="457200" rtl="0" algn="l">
              <a:lnSpc>
                <a:spcPct val="115000"/>
              </a:lnSpc>
              <a:spcBef>
                <a:spcPts val="12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Main pain point which was emphasized by every participant, was the </a:t>
            </a:r>
            <a:r>
              <a:rPr lang="en" sz="1500">
                <a:solidFill>
                  <a:srgbClr val="466291"/>
                </a:solidFill>
                <a:latin typeface="Montserrat"/>
                <a:ea typeface="Montserrat"/>
                <a:cs typeface="Montserrat"/>
                <a:sym typeface="Montserrat"/>
              </a:rPr>
              <a:t>credibility</a:t>
            </a:r>
            <a:r>
              <a:rPr lang="en" sz="1500">
                <a:solidFill>
                  <a:srgbClr val="466291"/>
                </a:solidFill>
                <a:latin typeface="Montserrat"/>
                <a:ea typeface="Montserrat"/>
                <a:cs typeface="Montserrat"/>
                <a:sym typeface="Montserrat"/>
              </a:rPr>
              <a:t> and authenticity of the organization.</a:t>
            </a:r>
            <a:endParaRPr sz="1500">
              <a:solidFill>
                <a:srgbClr val="466291"/>
              </a:solidFill>
              <a:latin typeface="Montserrat"/>
              <a:ea typeface="Montserrat"/>
              <a:cs typeface="Montserrat"/>
              <a:sym typeface="Montserrat"/>
            </a:endParaRPr>
          </a:p>
          <a:p>
            <a:pPr indent="-323850" lvl="0" marL="457200" rtl="0" algn="l">
              <a:lnSpc>
                <a:spcPct val="115000"/>
              </a:lnSpc>
              <a:spcBef>
                <a:spcPts val="12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Organizations on the other hand, shed light on how they communicate volunteering needs and events, and how they </a:t>
            </a:r>
            <a:r>
              <a:rPr lang="en" sz="1500">
                <a:solidFill>
                  <a:srgbClr val="466291"/>
                </a:solidFill>
                <a:latin typeface="Montserrat"/>
                <a:ea typeface="Montserrat"/>
                <a:cs typeface="Montserrat"/>
                <a:sym typeface="Montserrat"/>
              </a:rPr>
              <a:t>recruit</a:t>
            </a:r>
            <a:r>
              <a:rPr lang="en" sz="1500">
                <a:solidFill>
                  <a:srgbClr val="466291"/>
                </a:solidFill>
                <a:latin typeface="Montserrat"/>
                <a:ea typeface="Montserrat"/>
                <a:cs typeface="Montserrat"/>
                <a:sym typeface="Montserrat"/>
              </a:rPr>
              <a:t> people.</a:t>
            </a:r>
            <a:endParaRPr sz="1500">
              <a:solidFill>
                <a:srgbClr val="466291"/>
              </a:solidFill>
              <a:latin typeface="Montserrat"/>
              <a:ea typeface="Montserrat"/>
              <a:cs typeface="Montserrat"/>
              <a:sym typeface="Montserrat"/>
            </a:endParaRPr>
          </a:p>
          <a:p>
            <a:pPr indent="-323850" lvl="0" marL="457200" rtl="0" algn="l">
              <a:lnSpc>
                <a:spcPct val="115000"/>
              </a:lnSpc>
              <a:spcBef>
                <a:spcPts val="1200"/>
              </a:spcBef>
              <a:spcAft>
                <a:spcPts val="1200"/>
              </a:spcAft>
              <a:buClr>
                <a:srgbClr val="466291"/>
              </a:buClr>
              <a:buSzPts val="1500"/>
              <a:buFont typeface="Montserrat"/>
              <a:buChar char="➢"/>
            </a:pPr>
            <a:r>
              <a:rPr lang="en" sz="1500">
                <a:solidFill>
                  <a:srgbClr val="466291"/>
                </a:solidFill>
                <a:latin typeface="Montserrat"/>
                <a:ea typeface="Montserrat"/>
                <a:cs typeface="Montserrat"/>
                <a:sym typeface="Montserrat"/>
              </a:rPr>
              <a:t>Main pain </a:t>
            </a:r>
            <a:r>
              <a:rPr lang="en" sz="1500">
                <a:solidFill>
                  <a:srgbClr val="466291"/>
                </a:solidFill>
                <a:latin typeface="Montserrat"/>
                <a:ea typeface="Montserrat"/>
                <a:cs typeface="Montserrat"/>
                <a:sym typeface="Montserrat"/>
              </a:rPr>
              <a:t>point</a:t>
            </a:r>
            <a:r>
              <a:rPr lang="en" sz="1500">
                <a:solidFill>
                  <a:srgbClr val="466291"/>
                </a:solidFill>
                <a:latin typeface="Montserrat"/>
                <a:ea typeface="Montserrat"/>
                <a:cs typeface="Montserrat"/>
                <a:sym typeface="Montserrat"/>
              </a:rPr>
              <a:t> was </a:t>
            </a:r>
            <a:r>
              <a:rPr lang="en" sz="1500">
                <a:solidFill>
                  <a:srgbClr val="466291"/>
                </a:solidFill>
                <a:latin typeface="Montserrat"/>
                <a:ea typeface="Montserrat"/>
                <a:cs typeface="Montserrat"/>
                <a:sym typeface="Montserrat"/>
              </a:rPr>
              <a:t>volunteer</a:t>
            </a:r>
            <a:r>
              <a:rPr lang="en" sz="1500">
                <a:solidFill>
                  <a:srgbClr val="466291"/>
                </a:solidFill>
                <a:latin typeface="Montserrat"/>
                <a:ea typeface="Montserrat"/>
                <a:cs typeface="Montserrat"/>
                <a:sym typeface="Montserrat"/>
              </a:rPr>
              <a:t> empowerment and recognition in </a:t>
            </a:r>
            <a:r>
              <a:rPr lang="en" sz="1500">
                <a:solidFill>
                  <a:srgbClr val="466291"/>
                </a:solidFill>
                <a:latin typeface="Montserrat"/>
                <a:ea typeface="Montserrat"/>
                <a:cs typeface="Montserrat"/>
                <a:sym typeface="Montserrat"/>
              </a:rPr>
              <a:t>order </a:t>
            </a:r>
            <a:r>
              <a:rPr lang="en" sz="1500">
                <a:solidFill>
                  <a:srgbClr val="466291"/>
                </a:solidFill>
                <a:latin typeface="Montserrat"/>
                <a:ea typeface="Montserrat"/>
                <a:cs typeface="Montserrat"/>
                <a:sym typeface="Montserrat"/>
              </a:rPr>
              <a:t>to </a:t>
            </a:r>
            <a:r>
              <a:rPr lang="en" sz="1500">
                <a:solidFill>
                  <a:srgbClr val="466291"/>
                </a:solidFill>
                <a:latin typeface="Montserrat"/>
                <a:ea typeface="Montserrat"/>
                <a:cs typeface="Montserrat"/>
                <a:sym typeface="Montserrat"/>
              </a:rPr>
              <a:t>encourage people’s</a:t>
            </a:r>
            <a:r>
              <a:rPr lang="en" sz="1500">
                <a:solidFill>
                  <a:srgbClr val="466291"/>
                </a:solidFill>
                <a:latin typeface="Montserrat"/>
                <a:ea typeface="Montserrat"/>
                <a:cs typeface="Montserrat"/>
                <a:sym typeface="Montserrat"/>
              </a:rPr>
              <a:t> long term </a:t>
            </a:r>
            <a:r>
              <a:rPr lang="en" sz="1500">
                <a:solidFill>
                  <a:srgbClr val="466291"/>
                </a:solidFill>
                <a:latin typeface="Montserrat"/>
                <a:ea typeface="Montserrat"/>
                <a:cs typeface="Montserrat"/>
                <a:sym typeface="Montserrat"/>
              </a:rPr>
              <a:t>involvement</a:t>
            </a:r>
            <a:r>
              <a:rPr lang="en" sz="1500">
                <a:solidFill>
                  <a:srgbClr val="466291"/>
                </a:solidFill>
                <a:latin typeface="Montserrat"/>
                <a:ea typeface="Montserrat"/>
                <a:cs typeface="Montserrat"/>
                <a:sym typeface="Montserrat"/>
              </a:rPr>
              <a:t> with the cause.</a:t>
            </a:r>
            <a:endParaRPr sz="1500">
              <a:solidFill>
                <a:srgbClr val="46629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64100" y="445025"/>
            <a:ext cx="6278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rgbClr val="192C4D"/>
                </a:solidFill>
                <a:latin typeface="Montserrat"/>
                <a:ea typeface="Montserrat"/>
                <a:cs typeface="Montserrat"/>
                <a:sym typeface="Montserrat"/>
              </a:rPr>
              <a:t>Personas vs Jobs to be done</a:t>
            </a:r>
            <a:endParaRPr b="1" sz="2200">
              <a:solidFill>
                <a:srgbClr val="192C4D"/>
              </a:solidFill>
              <a:latin typeface="Montserrat"/>
              <a:ea typeface="Montserrat"/>
              <a:cs typeface="Montserrat"/>
              <a:sym typeface="Montserrat"/>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Personas helped us get an overall idea of our users and not just their goals but also their thoughts, feelings and motivations. </a:t>
            </a:r>
            <a:endParaRPr sz="1500">
              <a:solidFill>
                <a:srgbClr val="466291"/>
              </a:solidFill>
              <a:latin typeface="Montserrat"/>
              <a:ea typeface="Montserrat"/>
              <a:cs typeface="Montserrat"/>
              <a:sym typeface="Montserrat"/>
            </a:endParaRPr>
          </a:p>
          <a:p>
            <a:pPr indent="-323850" lvl="0" marL="457200" rtl="0" algn="l">
              <a:lnSpc>
                <a:spcPct val="150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While both the methods are equally significant, for our problem statement we focus on 2 different user groups as portrayed in the personas. Personas help us focus on the users and their needs, and jobs to be done help us think in a user-centered way about the features of our product. </a:t>
            </a:r>
            <a:endParaRPr sz="1500">
              <a:solidFill>
                <a:srgbClr val="466291"/>
              </a:solidFill>
              <a:latin typeface="Montserrat"/>
              <a:ea typeface="Montserrat"/>
              <a:cs typeface="Montserrat"/>
              <a:sym typeface="Montserrat"/>
            </a:endParaRPr>
          </a:p>
          <a:p>
            <a:pPr indent="-323850" lvl="0" marL="457200" rtl="0" algn="l">
              <a:lnSpc>
                <a:spcPct val="150000"/>
              </a:lnSpc>
              <a:spcBef>
                <a:spcPts val="1000"/>
              </a:spcBef>
              <a:spcAft>
                <a:spcPts val="0"/>
              </a:spcAft>
              <a:buClr>
                <a:srgbClr val="466291"/>
              </a:buClr>
              <a:buSzPts val="1500"/>
              <a:buFont typeface="Montserrat"/>
              <a:buChar char="➢"/>
            </a:pPr>
            <a:r>
              <a:rPr lang="en" sz="1500">
                <a:solidFill>
                  <a:srgbClr val="466291"/>
                </a:solidFill>
                <a:latin typeface="Montserrat"/>
                <a:ea typeface="Montserrat"/>
                <a:cs typeface="Montserrat"/>
                <a:sym typeface="Montserrat"/>
              </a:rPr>
              <a:t>For our group and goal, we observed that personas helped us understand the users better. </a:t>
            </a:r>
            <a:endParaRPr sz="1500">
              <a:solidFill>
                <a:srgbClr val="466291"/>
              </a:solidFill>
              <a:latin typeface="Montserrat"/>
              <a:ea typeface="Montserrat"/>
              <a:cs typeface="Montserrat"/>
              <a:sym typeface="Montserrat"/>
            </a:endParaRPr>
          </a:p>
          <a:p>
            <a:pPr indent="0" lvl="0" marL="0" rtl="0" algn="l">
              <a:lnSpc>
                <a:spcPct val="150000"/>
              </a:lnSpc>
              <a:spcBef>
                <a:spcPts val="1000"/>
              </a:spcBef>
              <a:spcAft>
                <a:spcPts val="1200"/>
              </a:spcAft>
              <a:buNone/>
            </a:pPr>
            <a:r>
              <a:t/>
            </a:r>
            <a:endParaRPr sz="1500">
              <a:solidFill>
                <a:srgbClr val="46629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