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55e1d6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55e1d6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c7dd552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c7dd552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c7dd5525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c7dd5525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c7dd5525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c7dd5525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c7dd5525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c7dd5525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c7dd5525a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c7dd5525a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c7dd5525a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c7dd5525a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efc9c08bb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efc9c08bb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efc9c08bb_0_1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efc9c08bb_0_1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efc9c08bb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efc9c08bb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efc9c08b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efc9c08b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efc9c08bb_0_2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efc9c08bb_0_2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efc9c08b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efc9c08b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f55e1d9d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f55e1d9d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efc9c08b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efc9c08b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ed9dae1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ed9dae1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efc9c08bb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efc9c08bb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efc9c08bb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efc9c08bb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efc9c08bb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efc9c08bb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66225" y="1184500"/>
            <a:ext cx="85233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Recommendation System</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454900" y="2803300"/>
            <a:ext cx="7962900" cy="2034000"/>
          </a:xfrm>
          <a:prstGeom prst="rect">
            <a:avLst/>
          </a:prstGeom>
        </p:spPr>
        <p:txBody>
          <a:bodyPr anchorCtr="0" anchor="t" bIns="91425" lIns="91425" spcFirstLastPara="1" rIns="91425" wrap="square" tIns="91425">
            <a:noAutofit/>
          </a:bodyPr>
          <a:lstStyle/>
          <a:p>
            <a:pPr indent="457200" lvl="0" marL="4572000" rtl="0" algn="l">
              <a:spcBef>
                <a:spcPts val="0"/>
              </a:spcBef>
              <a:spcAft>
                <a:spcPts val="0"/>
              </a:spcAft>
              <a:buNone/>
            </a:pPr>
            <a:r>
              <a:rPr b="1" lang="en"/>
              <a:t>Group Name: KHVM</a:t>
            </a:r>
            <a:endParaRPr b="1"/>
          </a:p>
          <a:p>
            <a:pPr indent="0" lvl="0" marL="0" rtl="0" algn="l">
              <a:spcBef>
                <a:spcPts val="0"/>
              </a:spcBef>
              <a:spcAft>
                <a:spcPts val="0"/>
              </a:spcAft>
              <a:buNone/>
            </a:pPr>
            <a:r>
              <a:rPr b="1" lang="en"/>
              <a:t>        											Meet Kadiya (AU1841099)</a:t>
            </a:r>
            <a:endParaRPr b="1"/>
          </a:p>
          <a:p>
            <a:pPr indent="0" lvl="0" marL="0" rtl="0" algn="l">
              <a:spcBef>
                <a:spcPts val="0"/>
              </a:spcBef>
              <a:spcAft>
                <a:spcPts val="0"/>
              </a:spcAft>
              <a:buNone/>
            </a:pPr>
            <a:r>
              <a:rPr b="1" lang="en"/>
              <a:t>        											Kahaan Patel (AU1841110)</a:t>
            </a:r>
            <a:endParaRPr b="1"/>
          </a:p>
          <a:p>
            <a:pPr indent="0" lvl="0" marL="0" rtl="0" algn="l">
              <a:spcBef>
                <a:spcPts val="0"/>
              </a:spcBef>
              <a:spcAft>
                <a:spcPts val="0"/>
              </a:spcAft>
              <a:buNone/>
            </a:pPr>
            <a:r>
              <a:rPr b="1" lang="en"/>
              <a:t>        											Vidit Vaywala (AU1841128)</a:t>
            </a:r>
            <a:endParaRPr b="1"/>
          </a:p>
          <a:p>
            <a:pPr indent="0" lvl="0" marL="0" rtl="0" algn="l">
              <a:spcBef>
                <a:spcPts val="0"/>
              </a:spcBef>
              <a:spcAft>
                <a:spcPts val="0"/>
              </a:spcAft>
              <a:buNone/>
            </a:pPr>
            <a:r>
              <a:rPr b="1" lang="en"/>
              <a:t>  											Hemil Shah (AU1841135)</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7650" y="1180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detailed Approach </a:t>
            </a:r>
            <a:endParaRPr/>
          </a:p>
          <a:p>
            <a:pPr indent="0" lvl="0" marL="0" rtl="0" algn="l">
              <a:spcBef>
                <a:spcPts val="0"/>
              </a:spcBef>
              <a:spcAft>
                <a:spcPts val="0"/>
              </a:spcAft>
              <a:buNone/>
            </a:pPr>
            <a:r>
              <a:t/>
            </a:r>
            <a:endParaRPr/>
          </a:p>
        </p:txBody>
      </p:sp>
      <p:sp>
        <p:nvSpPr>
          <p:cNvPr id="141" name="Google Shape;141;p22"/>
          <p:cNvSpPr txBox="1"/>
          <p:nvPr>
            <p:ph idx="1" type="body"/>
          </p:nvPr>
        </p:nvSpPr>
        <p:spPr>
          <a:xfrm>
            <a:off x="729450" y="1715900"/>
            <a:ext cx="7688700" cy="3107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500"/>
          </a:p>
          <a:p>
            <a:pPr indent="0" lvl="0" marL="457200" rtl="0" algn="l">
              <a:spcBef>
                <a:spcPts val="1200"/>
              </a:spcBef>
              <a:spcAft>
                <a:spcPts val="0"/>
              </a:spcAft>
              <a:buNone/>
            </a:pPr>
            <a:r>
              <a:rPr lang="en" sz="1500"/>
              <a:t>recommendation  from user id. Here we take user id from user and the number of song user wants to get as  recommendations and then using our own function we give the recommendations to user.</a:t>
            </a:r>
            <a:endParaRPr b="1" sz="1500"/>
          </a:p>
          <a:p>
            <a:pPr indent="0" lvl="0" marL="457200" rtl="0" algn="l">
              <a:spcBef>
                <a:spcPts val="1200"/>
              </a:spcBef>
              <a:spcAft>
                <a:spcPts val="0"/>
              </a:spcAft>
              <a:buNone/>
            </a:pPr>
            <a:r>
              <a:rPr b="1" lang="en" sz="1500"/>
              <a:t>6. Calculating RMSE using surprise library - </a:t>
            </a:r>
            <a:r>
              <a:rPr lang="en" sz="1500"/>
              <a:t>We are using the surprise library for finding RMSE value. In surprise library we have to insert which algorithm we want to use, so here we give input of algorithm as SVD and metric as RMSE value. Then surprise.GridSearchCV will give us the best parameters and then we use k-fold cross_validate function to find best value for RMSE , train and test time. Finally using the accuracy function we will get best accuracy of our model using surprise library.</a:t>
            </a:r>
            <a:endParaRPr sz="1500"/>
          </a:p>
          <a:p>
            <a:pPr indent="0" lvl="0" marL="0" rtl="0" algn="l">
              <a:spcBef>
                <a:spcPts val="1200"/>
              </a:spcBef>
              <a:spcAft>
                <a:spcPts val="12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idx="4294967295" type="title"/>
          </p:nvPr>
        </p:nvSpPr>
        <p:spPr>
          <a:xfrm>
            <a:off x="727650" y="1303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Final</a:t>
            </a:r>
            <a:r>
              <a:rPr lang="en"/>
              <a:t> Results (1)</a:t>
            </a:r>
            <a:endParaRPr/>
          </a:p>
        </p:txBody>
      </p:sp>
      <p:sp>
        <p:nvSpPr>
          <p:cNvPr id="147" name="Google Shape;147;p23"/>
          <p:cNvSpPr txBox="1"/>
          <p:nvPr/>
        </p:nvSpPr>
        <p:spPr>
          <a:xfrm>
            <a:off x="514350" y="798125"/>
            <a:ext cx="3884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Dataset</a:t>
            </a:r>
            <a:endParaRPr b="1">
              <a:latin typeface="Lato"/>
              <a:ea typeface="Lato"/>
              <a:cs typeface="Lato"/>
              <a:sym typeface="Lato"/>
            </a:endParaRPr>
          </a:p>
        </p:txBody>
      </p:sp>
      <p:pic>
        <p:nvPicPr>
          <p:cNvPr id="148" name="Google Shape;148;p23"/>
          <p:cNvPicPr preferRelativeResize="0"/>
          <p:nvPr/>
        </p:nvPicPr>
        <p:blipFill>
          <a:blip r:embed="rId3">
            <a:alphaModFix/>
          </a:blip>
          <a:stretch>
            <a:fillRect/>
          </a:stretch>
        </p:blipFill>
        <p:spPr>
          <a:xfrm>
            <a:off x="152400" y="2143625"/>
            <a:ext cx="8839202" cy="15297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4294967295" type="title"/>
          </p:nvPr>
        </p:nvSpPr>
        <p:spPr>
          <a:xfrm>
            <a:off x="727650" y="1303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Final</a:t>
            </a:r>
            <a:r>
              <a:rPr lang="en"/>
              <a:t> Results (2)</a:t>
            </a:r>
            <a:endParaRPr/>
          </a:p>
        </p:txBody>
      </p:sp>
      <p:sp>
        <p:nvSpPr>
          <p:cNvPr id="154" name="Google Shape;154;p24"/>
          <p:cNvSpPr txBox="1"/>
          <p:nvPr/>
        </p:nvSpPr>
        <p:spPr>
          <a:xfrm>
            <a:off x="514350" y="798125"/>
            <a:ext cx="3884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Filtering and Visualization</a:t>
            </a:r>
            <a:endParaRPr b="1">
              <a:latin typeface="Lato"/>
              <a:ea typeface="Lato"/>
              <a:cs typeface="Lato"/>
              <a:sym typeface="Lato"/>
            </a:endParaRPr>
          </a:p>
        </p:txBody>
      </p:sp>
      <p:pic>
        <p:nvPicPr>
          <p:cNvPr id="155" name="Google Shape;155;p24"/>
          <p:cNvPicPr preferRelativeResize="0"/>
          <p:nvPr/>
        </p:nvPicPr>
        <p:blipFill>
          <a:blip r:embed="rId3">
            <a:alphaModFix/>
          </a:blip>
          <a:stretch>
            <a:fillRect/>
          </a:stretch>
        </p:blipFill>
        <p:spPr>
          <a:xfrm>
            <a:off x="0" y="1377546"/>
            <a:ext cx="5110501" cy="3765955"/>
          </a:xfrm>
          <a:prstGeom prst="rect">
            <a:avLst/>
          </a:prstGeom>
          <a:noFill/>
          <a:ln>
            <a:noFill/>
          </a:ln>
        </p:spPr>
      </p:pic>
      <p:pic>
        <p:nvPicPr>
          <p:cNvPr id="156" name="Google Shape;156;p24"/>
          <p:cNvPicPr preferRelativeResize="0"/>
          <p:nvPr/>
        </p:nvPicPr>
        <p:blipFill>
          <a:blip r:embed="rId4">
            <a:alphaModFix/>
          </a:blip>
          <a:stretch>
            <a:fillRect/>
          </a:stretch>
        </p:blipFill>
        <p:spPr>
          <a:xfrm>
            <a:off x="5200075" y="1377550"/>
            <a:ext cx="3943925" cy="3505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4294967295" type="title"/>
          </p:nvPr>
        </p:nvSpPr>
        <p:spPr>
          <a:xfrm>
            <a:off x="727650" y="1303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Final</a:t>
            </a:r>
            <a:r>
              <a:rPr lang="en"/>
              <a:t> Results (3)</a:t>
            </a:r>
            <a:endParaRPr/>
          </a:p>
        </p:txBody>
      </p:sp>
      <p:sp>
        <p:nvSpPr>
          <p:cNvPr id="162" name="Google Shape;162;p25"/>
          <p:cNvSpPr txBox="1"/>
          <p:nvPr/>
        </p:nvSpPr>
        <p:spPr>
          <a:xfrm>
            <a:off x="514350" y="798125"/>
            <a:ext cx="3884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Using Fuzzy Matching</a:t>
            </a:r>
            <a:endParaRPr b="1">
              <a:latin typeface="Lato"/>
              <a:ea typeface="Lato"/>
              <a:cs typeface="Lato"/>
              <a:sym typeface="Lato"/>
            </a:endParaRPr>
          </a:p>
        </p:txBody>
      </p:sp>
      <p:pic>
        <p:nvPicPr>
          <p:cNvPr id="163" name="Google Shape;163;p25"/>
          <p:cNvPicPr preferRelativeResize="0"/>
          <p:nvPr/>
        </p:nvPicPr>
        <p:blipFill>
          <a:blip r:embed="rId3">
            <a:alphaModFix/>
          </a:blip>
          <a:stretch>
            <a:fillRect/>
          </a:stretch>
        </p:blipFill>
        <p:spPr>
          <a:xfrm>
            <a:off x="1680800" y="1330925"/>
            <a:ext cx="4886325" cy="3305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idx="4294967295" type="title"/>
          </p:nvPr>
        </p:nvSpPr>
        <p:spPr>
          <a:xfrm>
            <a:off x="727650" y="1303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Final</a:t>
            </a:r>
            <a:r>
              <a:rPr lang="en"/>
              <a:t> Results (4)</a:t>
            </a:r>
            <a:endParaRPr/>
          </a:p>
        </p:txBody>
      </p:sp>
      <p:sp>
        <p:nvSpPr>
          <p:cNvPr id="169" name="Google Shape;169;p26"/>
          <p:cNvSpPr txBox="1"/>
          <p:nvPr/>
        </p:nvSpPr>
        <p:spPr>
          <a:xfrm>
            <a:off x="514350" y="798125"/>
            <a:ext cx="3884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Recommendation using KNN</a:t>
            </a:r>
            <a:endParaRPr b="1">
              <a:latin typeface="Lato"/>
              <a:ea typeface="Lato"/>
              <a:cs typeface="Lato"/>
              <a:sym typeface="Lato"/>
            </a:endParaRPr>
          </a:p>
        </p:txBody>
      </p:sp>
      <p:pic>
        <p:nvPicPr>
          <p:cNvPr id="170" name="Google Shape;170;p26"/>
          <p:cNvPicPr preferRelativeResize="0"/>
          <p:nvPr/>
        </p:nvPicPr>
        <p:blipFill>
          <a:blip r:embed="rId3">
            <a:alphaModFix/>
          </a:blip>
          <a:stretch>
            <a:fillRect/>
          </a:stretch>
        </p:blipFill>
        <p:spPr>
          <a:xfrm>
            <a:off x="578100" y="1350725"/>
            <a:ext cx="8154574" cy="345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idx="4294967295" type="title"/>
          </p:nvPr>
        </p:nvSpPr>
        <p:spPr>
          <a:xfrm>
            <a:off x="727650" y="1303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Final Results (5)</a:t>
            </a:r>
            <a:endParaRPr/>
          </a:p>
        </p:txBody>
      </p:sp>
      <p:sp>
        <p:nvSpPr>
          <p:cNvPr id="176" name="Google Shape;176;p27"/>
          <p:cNvSpPr txBox="1"/>
          <p:nvPr/>
        </p:nvSpPr>
        <p:spPr>
          <a:xfrm>
            <a:off x="514350" y="798125"/>
            <a:ext cx="3884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Recommendation using SVD</a:t>
            </a:r>
            <a:endParaRPr b="1">
              <a:latin typeface="Lato"/>
              <a:ea typeface="Lato"/>
              <a:cs typeface="Lato"/>
              <a:sym typeface="Lato"/>
            </a:endParaRPr>
          </a:p>
        </p:txBody>
      </p:sp>
      <p:pic>
        <p:nvPicPr>
          <p:cNvPr id="177" name="Google Shape;177;p27"/>
          <p:cNvPicPr preferRelativeResize="0"/>
          <p:nvPr/>
        </p:nvPicPr>
        <p:blipFill>
          <a:blip r:embed="rId3">
            <a:alphaModFix/>
          </a:blip>
          <a:stretch>
            <a:fillRect/>
          </a:stretch>
        </p:blipFill>
        <p:spPr>
          <a:xfrm>
            <a:off x="2165875" y="1198325"/>
            <a:ext cx="4715620" cy="3640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4294967295" type="title"/>
          </p:nvPr>
        </p:nvSpPr>
        <p:spPr>
          <a:xfrm>
            <a:off x="727650" y="1303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Final Results (6)</a:t>
            </a:r>
            <a:endParaRPr/>
          </a:p>
        </p:txBody>
      </p:sp>
      <p:sp>
        <p:nvSpPr>
          <p:cNvPr id="183" name="Google Shape;183;p28"/>
          <p:cNvSpPr txBox="1"/>
          <p:nvPr/>
        </p:nvSpPr>
        <p:spPr>
          <a:xfrm>
            <a:off x="514350" y="798125"/>
            <a:ext cx="3884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RMSE using surprise</a:t>
            </a:r>
            <a:endParaRPr b="1">
              <a:latin typeface="Lato"/>
              <a:ea typeface="Lato"/>
              <a:cs typeface="Lato"/>
              <a:sym typeface="Lato"/>
            </a:endParaRPr>
          </a:p>
        </p:txBody>
      </p:sp>
      <p:pic>
        <p:nvPicPr>
          <p:cNvPr id="184" name="Google Shape;184;p28"/>
          <p:cNvPicPr preferRelativeResize="0"/>
          <p:nvPr/>
        </p:nvPicPr>
        <p:blipFill>
          <a:blip r:embed="rId3">
            <a:alphaModFix/>
          </a:blip>
          <a:stretch>
            <a:fillRect/>
          </a:stretch>
        </p:blipFill>
        <p:spPr>
          <a:xfrm>
            <a:off x="514350" y="1286650"/>
            <a:ext cx="7829550" cy="1371600"/>
          </a:xfrm>
          <a:prstGeom prst="rect">
            <a:avLst/>
          </a:prstGeom>
          <a:noFill/>
          <a:ln>
            <a:noFill/>
          </a:ln>
        </p:spPr>
      </p:pic>
      <p:pic>
        <p:nvPicPr>
          <p:cNvPr id="185" name="Google Shape;185;p28"/>
          <p:cNvPicPr preferRelativeResize="0"/>
          <p:nvPr/>
        </p:nvPicPr>
        <p:blipFill>
          <a:blip r:embed="rId4">
            <a:alphaModFix/>
          </a:blip>
          <a:stretch>
            <a:fillRect/>
          </a:stretch>
        </p:blipFill>
        <p:spPr>
          <a:xfrm>
            <a:off x="514350" y="2746575"/>
            <a:ext cx="4010025" cy="1200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1180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1" name="Google Shape;191;p29"/>
          <p:cNvSpPr txBox="1"/>
          <p:nvPr>
            <p:ph idx="1" type="body"/>
          </p:nvPr>
        </p:nvSpPr>
        <p:spPr>
          <a:xfrm>
            <a:off x="729450" y="1715900"/>
            <a:ext cx="7688700" cy="304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the first phase of the project, we successfully build a recommendation system using the K-nearest neighbors algorithm. </a:t>
            </a:r>
            <a:endParaRPr sz="1500"/>
          </a:p>
          <a:p>
            <a:pPr indent="-323850" lvl="0" marL="457200" rtl="0" algn="l">
              <a:spcBef>
                <a:spcPts val="0"/>
              </a:spcBef>
              <a:spcAft>
                <a:spcPts val="0"/>
              </a:spcAft>
              <a:buSzPts val="1500"/>
              <a:buChar char="●"/>
            </a:pPr>
            <a:r>
              <a:rPr lang="en" sz="1500"/>
              <a:t>In the second phase of our project, we wanted to make this recommendation system more personalized and hence we used the Singular Value Decomposition (SVD) algorithm to build it.</a:t>
            </a:r>
            <a:endParaRPr sz="1500"/>
          </a:p>
          <a:p>
            <a:pPr indent="-323850" lvl="0" marL="457200" rtl="0" algn="l">
              <a:spcBef>
                <a:spcPts val="0"/>
              </a:spcBef>
              <a:spcAft>
                <a:spcPts val="0"/>
              </a:spcAft>
              <a:buSzPts val="1500"/>
              <a:buChar char="●"/>
            </a:pPr>
            <a:r>
              <a:rPr lang="en" sz="1500"/>
              <a:t>We were able to get good results from the recommendation system using both the KNN and SVD algorithms.</a:t>
            </a:r>
            <a:endParaRPr sz="1500"/>
          </a:p>
          <a:p>
            <a:pPr indent="-323850" lvl="0" marL="457200" rtl="0" algn="l">
              <a:spcBef>
                <a:spcPts val="0"/>
              </a:spcBef>
              <a:spcAft>
                <a:spcPts val="0"/>
              </a:spcAft>
              <a:buSzPts val="1500"/>
              <a:buChar char="●"/>
            </a:pPr>
            <a:r>
              <a:rPr lang="en" sz="1500"/>
              <a:t>The future work in this project is to try and predict a user’s emotion and then recommend appropriate songs to him/her.   </a:t>
            </a:r>
            <a:endParaRPr sz="1500"/>
          </a:p>
          <a:p>
            <a:pPr indent="0" lvl="0" marL="457200" rtl="0" algn="l">
              <a:spcBef>
                <a:spcPts val="1200"/>
              </a:spcBef>
              <a:spcAft>
                <a:spcPts val="0"/>
              </a:spcAft>
              <a:buNone/>
            </a:pPr>
            <a:r>
              <a:t/>
            </a:r>
            <a:endParaRPr sz="1500"/>
          </a:p>
          <a:p>
            <a:pPr indent="0" lvl="0" marL="457200" rtl="0" algn="l">
              <a:spcBef>
                <a:spcPts val="1200"/>
              </a:spcBef>
              <a:spcAft>
                <a:spcPts val="0"/>
              </a:spcAft>
              <a:buNone/>
            </a:pPr>
            <a:r>
              <a:t/>
            </a:r>
            <a:endParaRPr sz="1500"/>
          </a:p>
          <a:p>
            <a:pPr indent="0" lvl="0" marL="45720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1180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each group member</a:t>
            </a:r>
            <a:endParaRPr/>
          </a:p>
          <a:p>
            <a:pPr indent="0" lvl="0" marL="0" rtl="0" algn="l">
              <a:spcBef>
                <a:spcPts val="0"/>
              </a:spcBef>
              <a:spcAft>
                <a:spcPts val="0"/>
              </a:spcAft>
              <a:buNone/>
            </a:pPr>
            <a:r>
              <a:t/>
            </a:r>
            <a:endParaRPr/>
          </a:p>
        </p:txBody>
      </p:sp>
      <p:sp>
        <p:nvSpPr>
          <p:cNvPr id="197" name="Google Shape;197;p30"/>
          <p:cNvSpPr txBox="1"/>
          <p:nvPr>
            <p:ph idx="1" type="body"/>
          </p:nvPr>
        </p:nvSpPr>
        <p:spPr>
          <a:xfrm>
            <a:off x="729450" y="1715900"/>
            <a:ext cx="7688700" cy="319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30"/>
          <p:cNvPicPr preferRelativeResize="0"/>
          <p:nvPr/>
        </p:nvPicPr>
        <p:blipFill>
          <a:blip r:embed="rId3">
            <a:alphaModFix/>
          </a:blip>
          <a:stretch>
            <a:fillRect/>
          </a:stretch>
        </p:blipFill>
        <p:spPr>
          <a:xfrm>
            <a:off x="1511625" y="1829250"/>
            <a:ext cx="5716425" cy="2846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729450" y="1170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4" name="Google Shape;204;p31"/>
          <p:cNvSpPr txBox="1"/>
          <p:nvPr>
            <p:ph idx="1" type="body"/>
          </p:nvPr>
        </p:nvSpPr>
        <p:spPr>
          <a:xfrm>
            <a:off x="729450" y="1706050"/>
            <a:ext cx="8002500" cy="34374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SzPts val="1300"/>
              <a:buChar char="●"/>
            </a:pPr>
            <a:r>
              <a:rPr lang="en"/>
              <a:t>B. Srebrenik, “Introduction to Music Recommendation and Machine Learning,” Medium, 04-Dec-2018. [Online]. Available: https://medium.com/@briansrebrenik/introduction-to-music-recommendation-and-machine-learning-310c4841b01d#:~:text=These%20music%20recommendation%20systems%20are,comes%20to%20a%20certain%20item.&amp;amp;text=These%20two%20classes%2C%20or%20approaches,Filtering%20and%20Content%20Based%20Filtering. [Accessed: 17-Mar-2021]. </a:t>
            </a:r>
            <a:endParaRPr/>
          </a:p>
          <a:p>
            <a:pPr indent="-311150" lvl="0" marL="457200" rtl="0" algn="l">
              <a:lnSpc>
                <a:spcPct val="95000"/>
              </a:lnSpc>
              <a:spcBef>
                <a:spcPts val="0"/>
              </a:spcBef>
              <a:spcAft>
                <a:spcPts val="0"/>
              </a:spcAft>
              <a:buSzPts val="1300"/>
              <a:buChar char="●"/>
            </a:pPr>
            <a:r>
              <a:rPr lang="en"/>
              <a:t> “Using KNN algorithm for classification of textual documents,” IEEE Xplore. [Online]. Available: https://ieeexplore.ieee.org/abstract/document/8079924/?casa_token=35bn2HhwmIMAAAAA%3AVpJ_PGOtzqnKRqKBM68rdV0f81Kn73IUTSHMrOrPfXMVSMnNNbB68SDpo2i2shlczwjd7Dqd5lx6d8w. [Accessed: 17-Mar-2021]</a:t>
            </a:r>
            <a:endParaRPr/>
          </a:p>
          <a:p>
            <a:pPr indent="-311150" lvl="0" marL="457200" rtl="0" algn="l">
              <a:spcBef>
                <a:spcPts val="0"/>
              </a:spcBef>
              <a:spcAft>
                <a:spcPts val="0"/>
              </a:spcAft>
              <a:buSzPts val="1300"/>
              <a:buChar char="●"/>
            </a:pPr>
            <a:r>
              <a:rPr lang="en"/>
              <a:t>C.-S. Mike Wu and D. Garg, “Movie Recommendation System Using Collaborative FilteringChing-Seh Mike Wu,” IEEE Xplore. [Online]. Available: https://ieeexplore.ieee.org/document/8663822. [Accessed: 17-Mar-2021].</a:t>
            </a:r>
            <a:endParaRPr/>
          </a:p>
          <a:p>
            <a:pPr indent="-304958" lvl="0" marL="457200" rtl="0" algn="l">
              <a:spcBef>
                <a:spcPts val="0"/>
              </a:spcBef>
              <a:spcAft>
                <a:spcPts val="0"/>
              </a:spcAft>
              <a:buSzPts val="1203"/>
              <a:buChar char="●"/>
            </a:pPr>
            <a:r>
              <a:rPr lang="en"/>
              <a:t>A. Nguyen, “Singular Value Decomposition in Recommender Systems,” Home, 19-May-2016. [Online]. Available: https://repository.tcu.edu/handle/116099117/11320. [Accessed: 11-Apr-2021].</a:t>
            </a:r>
            <a:endParaRPr/>
          </a:p>
          <a:p>
            <a:pPr indent="0" lvl="0" marL="457200" rtl="0" algn="l">
              <a:spcBef>
                <a:spcPts val="0"/>
              </a:spcBef>
              <a:spcAft>
                <a:spcPts val="0"/>
              </a:spcAft>
              <a:buNone/>
            </a:pPr>
            <a:r>
              <a:t/>
            </a:r>
            <a:endParaRPr/>
          </a:p>
          <a:p>
            <a:pPr indent="0" lvl="0" marL="457200" rtl="0" algn="l">
              <a:lnSpc>
                <a:spcPct val="95000"/>
              </a:lnSpc>
              <a:spcBef>
                <a:spcPts val="0"/>
              </a:spcBef>
              <a:spcAft>
                <a:spcPts val="0"/>
              </a:spcAft>
              <a:buNone/>
            </a:pPr>
            <a:r>
              <a:t/>
            </a:r>
            <a:endParaRPr/>
          </a:p>
          <a:p>
            <a:pPr indent="0" lvl="0" marL="0" rtl="0" algn="l">
              <a:lnSpc>
                <a:spcPct val="95000"/>
              </a:lnSpc>
              <a:spcBef>
                <a:spcPts val="1200"/>
              </a:spcBef>
              <a:spcAft>
                <a:spcPts val="0"/>
              </a:spcAft>
              <a:buClr>
                <a:srgbClr val="000000"/>
              </a:buClr>
              <a:buSzPts val="1018"/>
              <a:buFont typeface="Arial"/>
              <a:buNone/>
            </a:pPr>
            <a:r>
              <a:t/>
            </a:r>
            <a:endParaRPr/>
          </a:p>
          <a:p>
            <a:pPr indent="0" lvl="0" marL="0" rtl="0" algn="l">
              <a:lnSpc>
                <a:spcPct val="95000"/>
              </a:lnSpc>
              <a:spcBef>
                <a:spcPts val="1200"/>
              </a:spcBef>
              <a:spcAft>
                <a:spcPts val="0"/>
              </a:spcAft>
              <a:buClr>
                <a:srgbClr val="000000"/>
              </a:buClr>
              <a:buSzPts val="1018"/>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180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1715900"/>
            <a:ext cx="7962900" cy="3107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Recommender system is a system that seeks to predict or filter preference according to the user’s different choices.</a:t>
            </a:r>
            <a:endParaRPr sz="1500"/>
          </a:p>
          <a:p>
            <a:pPr indent="-323850" lvl="0" marL="457200" rtl="0" algn="l">
              <a:spcBef>
                <a:spcPts val="0"/>
              </a:spcBef>
              <a:spcAft>
                <a:spcPts val="0"/>
              </a:spcAft>
              <a:buSzPts val="1500"/>
              <a:buChar char="❖"/>
            </a:pPr>
            <a:r>
              <a:rPr lang="en" sz="1500"/>
              <a:t>Music recommendation system is a system which learns from user preferences and data and recommends songs after evaluating that data.</a:t>
            </a:r>
            <a:endParaRPr sz="1500"/>
          </a:p>
          <a:p>
            <a:pPr indent="-323850" lvl="0" marL="457200" rtl="0" algn="l">
              <a:spcBef>
                <a:spcPts val="0"/>
              </a:spcBef>
              <a:spcAft>
                <a:spcPts val="0"/>
              </a:spcAft>
              <a:buSzPts val="1500"/>
              <a:buChar char="❖"/>
            </a:pPr>
            <a:r>
              <a:rPr lang="en" sz="1500"/>
              <a:t>In this first phase of the project, we have build a recommender system using </a:t>
            </a:r>
            <a:r>
              <a:rPr b="1" lang="en" sz="1500"/>
              <a:t>k-nearest neighbors </a:t>
            </a:r>
            <a:r>
              <a:rPr lang="en" sz="1500"/>
              <a:t>algorithm.</a:t>
            </a:r>
            <a:endParaRPr sz="1500"/>
          </a:p>
          <a:p>
            <a:pPr indent="-323850" lvl="0" marL="457200" rtl="0" algn="l">
              <a:spcBef>
                <a:spcPts val="0"/>
              </a:spcBef>
              <a:spcAft>
                <a:spcPts val="0"/>
              </a:spcAft>
              <a:buSzPts val="1500"/>
              <a:buChar char="❖"/>
            </a:pPr>
            <a:r>
              <a:rPr lang="en" sz="1500"/>
              <a:t>In the second phase of the project, we tried to improve and make our rec</a:t>
            </a:r>
            <a:r>
              <a:rPr lang="en" sz="1500"/>
              <a:t>ommendation system more personalized by using the </a:t>
            </a:r>
            <a:r>
              <a:rPr b="1" lang="en" sz="1500"/>
              <a:t>Singular Value Decomposition</a:t>
            </a:r>
            <a:r>
              <a:rPr lang="en" sz="1500"/>
              <a:t> algorithm.</a:t>
            </a:r>
            <a:endParaRPr sz="1500"/>
          </a:p>
          <a:p>
            <a:pPr indent="-323850" lvl="0" marL="457200" rtl="0" algn="l">
              <a:spcBef>
                <a:spcPts val="0"/>
              </a:spcBef>
              <a:spcAft>
                <a:spcPts val="0"/>
              </a:spcAft>
              <a:buSzPts val="1500"/>
              <a:buChar char="❖"/>
            </a:pPr>
            <a:r>
              <a:rPr lang="en" sz="1500"/>
              <a:t>Our dataset consists of 2 million records containing user ids, song ids and the number of times a user has listened to a particular song.</a:t>
            </a:r>
            <a:endParaRPr sz="1500"/>
          </a:p>
          <a:p>
            <a:pPr indent="0" lvl="0" marL="457200" rtl="0" algn="l">
              <a:spcBef>
                <a:spcPts val="1200"/>
              </a:spcBef>
              <a:spcAft>
                <a:spcPts val="0"/>
              </a:spcAft>
              <a:buNone/>
            </a:pPr>
            <a:r>
              <a:t/>
            </a:r>
            <a:endParaRPr sz="1500"/>
          </a:p>
          <a:p>
            <a:pPr indent="0" lvl="0" marL="45720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015150" y="2264575"/>
            <a:ext cx="3744300" cy="8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Thank You</a:t>
            </a:r>
            <a:endParaRPr sz="4000"/>
          </a:p>
        </p:txBody>
      </p:sp>
      <p:sp>
        <p:nvSpPr>
          <p:cNvPr id="210" name="Google Shape;210;p32"/>
          <p:cNvSpPr txBox="1"/>
          <p:nvPr>
            <p:ph idx="1" type="body"/>
          </p:nvPr>
        </p:nvSpPr>
        <p:spPr>
          <a:xfrm>
            <a:off x="727650" y="4074400"/>
            <a:ext cx="7688700" cy="79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1180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729450" y="1715900"/>
            <a:ext cx="7688700" cy="2624100"/>
          </a:xfrm>
          <a:prstGeom prst="rect">
            <a:avLst/>
          </a:prstGeom>
        </p:spPr>
        <p:txBody>
          <a:bodyPr anchorCtr="0" anchor="ctr" bIns="91425" lIns="91425" spcFirstLastPara="1" rIns="91425" wrap="square" tIns="91425">
            <a:normAutofit/>
          </a:bodyPr>
          <a:lstStyle/>
          <a:p>
            <a:pPr indent="-323850" lvl="0" marL="457200" rtl="0" algn="l">
              <a:spcBef>
                <a:spcPts val="0"/>
              </a:spcBef>
              <a:spcAft>
                <a:spcPts val="0"/>
              </a:spcAft>
              <a:buSzPts val="1500"/>
              <a:buChar char="❖"/>
            </a:pPr>
            <a:r>
              <a:rPr lang="en" sz="1500"/>
              <a:t>We are aiming to build a </a:t>
            </a:r>
            <a:r>
              <a:rPr b="1" lang="en" sz="1500"/>
              <a:t>music recommendation system</a:t>
            </a:r>
            <a:r>
              <a:rPr lang="en" sz="1500"/>
              <a:t> that uses collaborative filtering and </a:t>
            </a:r>
            <a:r>
              <a:rPr lang="en" sz="1500"/>
              <a:t>machine</a:t>
            </a:r>
            <a:r>
              <a:rPr lang="en" sz="1500"/>
              <a:t> learning algorithms like K-nearest neighbors and Singular Value Decomposition (SVD) to recommend songs to user based on their preferences.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912175" y="194700"/>
            <a:ext cx="7697400" cy="578700"/>
          </a:xfrm>
          <a:prstGeom prst="rect">
            <a:avLst/>
          </a:prstGeom>
        </p:spPr>
        <p:txBody>
          <a:bodyPr anchorCtr="0" anchor="ctr" bIns="91425" lIns="91425" spcFirstLastPara="1" rIns="91425" wrap="square" tIns="91425">
            <a:normAutofit fontScale="70000" lnSpcReduction="20000"/>
          </a:bodyPr>
          <a:lstStyle/>
          <a:p>
            <a:pPr indent="0" lvl="0" marL="0" rtl="0" algn="ctr">
              <a:spcBef>
                <a:spcPts val="0"/>
              </a:spcBef>
              <a:spcAft>
                <a:spcPts val="0"/>
              </a:spcAft>
              <a:buNone/>
            </a:pPr>
            <a:r>
              <a:rPr b="1" lang="en" sz="2950">
                <a:solidFill>
                  <a:schemeClr val="dk2"/>
                </a:solidFill>
                <a:latin typeface="Raleway"/>
                <a:ea typeface="Raleway"/>
                <a:cs typeface="Raleway"/>
                <a:sym typeface="Raleway"/>
              </a:rPr>
              <a:t>GANTT chart</a:t>
            </a:r>
            <a:endParaRPr b="1" sz="2950">
              <a:solidFill>
                <a:schemeClr val="dk2"/>
              </a:solidFill>
              <a:latin typeface="Raleway"/>
              <a:ea typeface="Raleway"/>
              <a:cs typeface="Raleway"/>
              <a:sym typeface="Raleway"/>
            </a:endParaRPr>
          </a:p>
          <a:p>
            <a:pPr indent="0" lvl="0" marL="0" rtl="0" algn="l">
              <a:spcBef>
                <a:spcPts val="0"/>
              </a:spcBef>
              <a:spcAft>
                <a:spcPts val="0"/>
              </a:spcAft>
              <a:buNone/>
            </a:pPr>
            <a:r>
              <a:t/>
            </a:r>
            <a:endParaRPr/>
          </a:p>
        </p:txBody>
      </p:sp>
      <p:pic>
        <p:nvPicPr>
          <p:cNvPr id="105" name="Google Shape;105;p16"/>
          <p:cNvPicPr preferRelativeResize="0"/>
          <p:nvPr/>
        </p:nvPicPr>
        <p:blipFill>
          <a:blip r:embed="rId3">
            <a:alphaModFix/>
          </a:blip>
          <a:stretch>
            <a:fillRect/>
          </a:stretch>
        </p:blipFill>
        <p:spPr>
          <a:xfrm>
            <a:off x="425650" y="733625"/>
            <a:ext cx="8292711" cy="4065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163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body of work</a:t>
            </a:r>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727650" y="1743475"/>
            <a:ext cx="7688700" cy="2578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We referred to some articles that implemented a music recommendation system using classification algorithms and we decided to go ahead with creating our Music recommendation system using the </a:t>
            </a:r>
            <a:r>
              <a:rPr b="1" lang="en" sz="1500"/>
              <a:t>K-Nearest Neighbours</a:t>
            </a:r>
            <a:r>
              <a:rPr lang="en" sz="1500"/>
              <a:t> algorithm.</a:t>
            </a:r>
            <a:endParaRPr sz="1500"/>
          </a:p>
          <a:p>
            <a:pPr indent="-323850" lvl="0" marL="457200" rtl="0" algn="l">
              <a:spcBef>
                <a:spcPts val="0"/>
              </a:spcBef>
              <a:spcAft>
                <a:spcPts val="0"/>
              </a:spcAft>
              <a:buSzPts val="1500"/>
              <a:buChar char="●"/>
            </a:pPr>
            <a:r>
              <a:rPr lang="en" sz="1500"/>
              <a:t>We explored the K-nearest neighbor algorithm in detail. When  KNN makes a song prediction, it calculates the "distance" between the target song and every other song in its database. It then ranks the songs based on their distances and returns the top k as the most similar song recommendations.</a:t>
            </a:r>
            <a:endParaRPr sz="1500"/>
          </a:p>
          <a:p>
            <a:pPr indent="-323850" lvl="0" marL="457200" rtl="0" algn="l">
              <a:spcBef>
                <a:spcPts val="0"/>
              </a:spcBef>
              <a:spcAft>
                <a:spcPts val="0"/>
              </a:spcAft>
              <a:buSzPts val="1500"/>
              <a:buChar char="●"/>
            </a:pPr>
            <a:r>
              <a:rPr lang="en" sz="1500"/>
              <a:t>The k-nearest neighbours (KNN) algorithm relies on item feature similarity</a:t>
            </a:r>
            <a:endParaRPr sz="1500"/>
          </a:p>
          <a:p>
            <a:pPr indent="0" lvl="0" marL="457200" rtl="0" algn="l">
              <a:spcBef>
                <a:spcPts val="1200"/>
              </a:spcBef>
              <a:spcAft>
                <a:spcPts val="0"/>
              </a:spcAft>
              <a:buNone/>
            </a:pPr>
            <a:r>
              <a:t/>
            </a:r>
            <a:endParaRPr sz="1500"/>
          </a:p>
          <a:p>
            <a:pPr indent="0" lvl="0" marL="457200" rtl="0" algn="l">
              <a:spcBef>
                <a:spcPts val="1200"/>
              </a:spcBef>
              <a:spcAft>
                <a:spcPts val="0"/>
              </a:spcAft>
              <a:buNone/>
            </a:pPr>
            <a:r>
              <a:t/>
            </a:r>
            <a:endParaRPr sz="1500"/>
          </a:p>
          <a:p>
            <a:pPr indent="0" lvl="0" marL="45720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1163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body of work</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729450" y="1698250"/>
            <a:ext cx="7688700" cy="264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the post mid semester part of the project, we wanted to make our system more personalized and better and hence we built it using another algorithm - </a:t>
            </a:r>
            <a:r>
              <a:rPr b="1" lang="en" sz="1500"/>
              <a:t>Singular Value Decomposition.</a:t>
            </a:r>
            <a:endParaRPr b="1" sz="1500"/>
          </a:p>
          <a:p>
            <a:pPr indent="-323850" lvl="0" marL="457200" rtl="0" algn="l">
              <a:spcBef>
                <a:spcPts val="0"/>
              </a:spcBef>
              <a:spcAft>
                <a:spcPts val="0"/>
              </a:spcAft>
              <a:buSzPts val="1500"/>
              <a:buChar char="●"/>
            </a:pPr>
            <a:r>
              <a:rPr lang="en" sz="1500"/>
              <a:t>SVD is a collaborative filtering technique which is used in the recommender system. SVD uses a matrix structure where each row and column represents as a user and item</a:t>
            </a:r>
            <a:endParaRPr sz="1500"/>
          </a:p>
          <a:p>
            <a:pPr indent="-323850" lvl="0" marL="457200" rtl="0" algn="l">
              <a:spcBef>
                <a:spcPts val="0"/>
              </a:spcBef>
              <a:spcAft>
                <a:spcPts val="0"/>
              </a:spcAft>
              <a:buSzPts val="1500"/>
              <a:buChar char="●"/>
            </a:pPr>
            <a:r>
              <a:rPr lang="en" sz="1500"/>
              <a:t>The aim of singular value decomposition is to minimise a dataset with a large number of values to a dataset with considerably fewer values while also retaining a substantial portion of the original data's heterogeneity. </a:t>
            </a:r>
            <a:endParaRPr sz="1500"/>
          </a:p>
          <a:p>
            <a:pPr indent="0" lvl="0" marL="457200" rtl="0" algn="l">
              <a:spcBef>
                <a:spcPts val="1200"/>
              </a:spcBef>
              <a:spcAft>
                <a:spcPts val="0"/>
              </a:spcAft>
              <a:buNone/>
            </a:pPr>
            <a:r>
              <a:t/>
            </a:r>
            <a:endParaRPr sz="1500"/>
          </a:p>
          <a:p>
            <a:pPr indent="0" lvl="0" marL="457200" rtl="0" algn="l">
              <a:spcBef>
                <a:spcPts val="1200"/>
              </a:spcBef>
              <a:spcAft>
                <a:spcPts val="0"/>
              </a:spcAft>
              <a:buNone/>
            </a:pPr>
            <a:r>
              <a:t/>
            </a:r>
            <a:endParaRPr sz="1500"/>
          </a:p>
          <a:p>
            <a:pPr indent="0" lvl="0" marL="45720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912175" y="194700"/>
            <a:ext cx="7697400" cy="578700"/>
          </a:xfrm>
          <a:prstGeom prst="rect">
            <a:avLst/>
          </a:prstGeom>
        </p:spPr>
        <p:txBody>
          <a:bodyPr anchorCtr="0" anchor="ctr" bIns="91425" lIns="91425" spcFirstLastPara="1" rIns="91425" wrap="square" tIns="91425">
            <a:normAutofit fontScale="70000" lnSpcReduction="20000"/>
          </a:bodyPr>
          <a:lstStyle/>
          <a:p>
            <a:pPr indent="0" lvl="0" marL="0" rtl="0" algn="ctr">
              <a:spcBef>
                <a:spcPts val="0"/>
              </a:spcBef>
              <a:spcAft>
                <a:spcPts val="0"/>
              </a:spcAft>
              <a:buNone/>
            </a:pPr>
            <a:r>
              <a:rPr b="1" lang="en" sz="2950">
                <a:solidFill>
                  <a:schemeClr val="dk2"/>
                </a:solidFill>
                <a:latin typeface="Raleway"/>
                <a:ea typeface="Raleway"/>
                <a:cs typeface="Raleway"/>
                <a:sym typeface="Raleway"/>
              </a:rPr>
              <a:t>Approach</a:t>
            </a:r>
            <a:endParaRPr b="1" sz="2950">
              <a:solidFill>
                <a:schemeClr val="dk2"/>
              </a:solidFill>
              <a:latin typeface="Raleway"/>
              <a:ea typeface="Raleway"/>
              <a:cs typeface="Raleway"/>
              <a:sym typeface="Raleway"/>
            </a:endParaRPr>
          </a:p>
          <a:p>
            <a:pPr indent="0" lvl="0" marL="0" rtl="0" algn="l">
              <a:spcBef>
                <a:spcPts val="0"/>
              </a:spcBef>
              <a:spcAft>
                <a:spcPts val="0"/>
              </a:spcAft>
              <a:buNone/>
            </a:pPr>
            <a:r>
              <a:t/>
            </a:r>
            <a:endParaRPr/>
          </a:p>
        </p:txBody>
      </p:sp>
      <p:pic>
        <p:nvPicPr>
          <p:cNvPr id="123" name="Google Shape;123;p19"/>
          <p:cNvPicPr preferRelativeResize="0"/>
          <p:nvPr/>
        </p:nvPicPr>
        <p:blipFill>
          <a:blip r:embed="rId3">
            <a:alphaModFix/>
          </a:blip>
          <a:stretch>
            <a:fillRect/>
          </a:stretch>
        </p:blipFill>
        <p:spPr>
          <a:xfrm>
            <a:off x="1416338" y="773400"/>
            <a:ext cx="6311322" cy="406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7650" y="1170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detailed Approach</a:t>
            </a:r>
            <a:endParaRPr/>
          </a:p>
          <a:p>
            <a:pPr indent="0" lvl="0" marL="0" rtl="0" algn="l">
              <a:spcBef>
                <a:spcPts val="0"/>
              </a:spcBef>
              <a:spcAft>
                <a:spcPts val="0"/>
              </a:spcAft>
              <a:buNone/>
            </a:pPr>
            <a:r>
              <a:t/>
            </a:r>
            <a:endParaRPr/>
          </a:p>
        </p:txBody>
      </p:sp>
      <p:sp>
        <p:nvSpPr>
          <p:cNvPr id="129" name="Google Shape;129;p20"/>
          <p:cNvSpPr txBox="1"/>
          <p:nvPr>
            <p:ph idx="1" type="body"/>
          </p:nvPr>
        </p:nvSpPr>
        <p:spPr>
          <a:xfrm>
            <a:off x="729450" y="1706050"/>
            <a:ext cx="7688700" cy="3437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b="1" lang="en" sz="1500"/>
              <a:t>Collecting Data - </a:t>
            </a:r>
            <a:r>
              <a:rPr lang="en" sz="1500"/>
              <a:t>We have used the million song dataset that is available online for developing our model. It consists of users id, songs id ,title ,author and how many times a user has listened to a song.</a:t>
            </a:r>
            <a:endParaRPr sz="1500"/>
          </a:p>
          <a:p>
            <a:pPr indent="-323850" lvl="0" marL="457200" rtl="0" algn="l">
              <a:spcBef>
                <a:spcPts val="0"/>
              </a:spcBef>
              <a:spcAft>
                <a:spcPts val="0"/>
              </a:spcAft>
              <a:buSzPts val="1500"/>
              <a:buAutoNum type="arabicPeriod"/>
            </a:pPr>
            <a:r>
              <a:rPr b="1" lang="en" sz="1500"/>
              <a:t>Filtering and Visualizing data - </a:t>
            </a:r>
            <a:r>
              <a:rPr lang="en" sz="1500"/>
              <a:t>Using the Pandas and the seaborn library we filtered out the dataset and then explored its characteristics after visualizing it using boxplots, histograms, etc.</a:t>
            </a:r>
            <a:endParaRPr sz="1500"/>
          </a:p>
          <a:p>
            <a:pPr indent="-323850" lvl="0" marL="457200" rtl="0" algn="l">
              <a:spcBef>
                <a:spcPts val="0"/>
              </a:spcBef>
              <a:spcAft>
                <a:spcPts val="0"/>
              </a:spcAft>
              <a:buSzPts val="1500"/>
              <a:buAutoNum type="arabicPeriod"/>
            </a:pPr>
            <a:r>
              <a:rPr b="1" lang="en" sz="1500"/>
              <a:t>Using Scipy Sparse CSR Matrix  and </a:t>
            </a:r>
            <a:r>
              <a:rPr b="1" lang="en" sz="1500"/>
              <a:t>Fuzzy String Matching</a:t>
            </a:r>
            <a:r>
              <a:rPr b="1" lang="en" sz="1500"/>
              <a:t>- </a:t>
            </a:r>
            <a:r>
              <a:rPr lang="en" sz="1500"/>
              <a:t>A lot of values in our matrix are 0 and hence we are dealing with an extremely sparse matrix. We will use the CSR matrix to represent our sparse matrix.</a:t>
            </a:r>
            <a:r>
              <a:rPr lang="en" sz="1500"/>
              <a:t>When a user enters a song's name partially correctly then our fuzzy matcher matches the user's input to all the songs in our database. And then it selects the song with the highest ratio. </a:t>
            </a:r>
            <a:endParaRPr sz="1500"/>
          </a:p>
          <a:p>
            <a:pPr indent="0" lvl="0" marL="457200" rtl="0" algn="l">
              <a:spcBef>
                <a:spcPts val="1200"/>
              </a:spcBef>
              <a:spcAft>
                <a:spcPts val="0"/>
              </a:spcAft>
              <a:buNone/>
            </a:pPr>
            <a:r>
              <a:t/>
            </a:r>
            <a:endParaRPr sz="1500"/>
          </a:p>
          <a:p>
            <a:pPr indent="0" lvl="0" marL="457200" rtl="0" algn="l">
              <a:spcBef>
                <a:spcPts val="1200"/>
              </a:spcBef>
              <a:spcAft>
                <a:spcPts val="0"/>
              </a:spcAft>
              <a:buClr>
                <a:srgbClr val="000000"/>
              </a:buClr>
              <a:buSzPts val="358"/>
              <a:buFont typeface="Arial"/>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7650" y="1180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detailed Approach </a:t>
            </a:r>
            <a:endParaRPr/>
          </a:p>
          <a:p>
            <a:pPr indent="0" lvl="0" marL="0" rtl="0" algn="l">
              <a:spcBef>
                <a:spcPts val="0"/>
              </a:spcBef>
              <a:spcAft>
                <a:spcPts val="0"/>
              </a:spcAft>
              <a:buNone/>
            </a:pPr>
            <a:r>
              <a:t/>
            </a:r>
            <a:endParaRPr/>
          </a:p>
        </p:txBody>
      </p:sp>
      <p:sp>
        <p:nvSpPr>
          <p:cNvPr id="135" name="Google Shape;135;p21"/>
          <p:cNvSpPr txBox="1"/>
          <p:nvPr>
            <p:ph idx="1" type="body"/>
          </p:nvPr>
        </p:nvSpPr>
        <p:spPr>
          <a:xfrm>
            <a:off x="729450" y="1715900"/>
            <a:ext cx="7688700" cy="3267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50"/>
              <a:t>For example, if the user enters “Mary mee” instead of “Marry me(this is the actual song name)” then the fuzzy matcher will understand that the user wanted to select the song “Marry me”.</a:t>
            </a:r>
            <a:r>
              <a:rPr b="1" lang="en" sz="1450"/>
              <a:t> </a:t>
            </a:r>
            <a:endParaRPr b="1" sz="1450"/>
          </a:p>
          <a:p>
            <a:pPr indent="0" lvl="0" marL="457200" rtl="0" algn="l">
              <a:spcBef>
                <a:spcPts val="1200"/>
              </a:spcBef>
              <a:spcAft>
                <a:spcPts val="0"/>
              </a:spcAft>
              <a:buNone/>
            </a:pPr>
            <a:r>
              <a:rPr b="1" lang="en" sz="1450"/>
              <a:t>4.    Using KNN algorithm to make predictions and </a:t>
            </a:r>
            <a:r>
              <a:rPr b="1" lang="en" sz="1450"/>
              <a:t>Getting the Recommendations</a:t>
            </a:r>
            <a:r>
              <a:rPr b="1" lang="en" sz="1450"/>
              <a:t> - </a:t>
            </a:r>
            <a:r>
              <a:rPr lang="en" sz="1450"/>
              <a:t>Using the scikit-learn library we used the k-nearest neighbor algorithm to find the best recommendations to a particular  song that user inputted. Our model provides recommendations to the user based on evaluation of the k-nearest neighbors of our input song.</a:t>
            </a:r>
            <a:endParaRPr sz="1450"/>
          </a:p>
          <a:p>
            <a:pPr indent="0" lvl="0" marL="457200" rtl="0" algn="l">
              <a:spcBef>
                <a:spcPts val="1200"/>
              </a:spcBef>
              <a:spcAft>
                <a:spcPts val="1200"/>
              </a:spcAft>
              <a:buNone/>
            </a:pPr>
            <a:r>
              <a:rPr b="1" lang="en" sz="1450"/>
              <a:t>5</a:t>
            </a:r>
            <a:r>
              <a:rPr b="1" lang="en" sz="1450"/>
              <a:t>. Using SVD algorithm to make predictions -  </a:t>
            </a:r>
            <a:r>
              <a:rPr lang="en" sz="1450"/>
              <a:t>We are using the scipy.sparse.linalg.svds to find SVD values of our matrix. This gives us 3 matrix u,s,v_T which gives us  ratings for every user’s listen count.Then we define our own function for getting </a:t>
            </a:r>
            <a:endParaRPr sz="14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