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4D8093-68C8-4496-BD76-4EDE66110A67}">
  <a:tblStyle styleId="{904D8093-68C8-4496-BD76-4EDE66110A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7b62d54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7b62d54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7b62d54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7b62d54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7b62d54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7b62d54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88a3b616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88a3b616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88a3b616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88a3b616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88a3b616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88a3b616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7b62d5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7b62d5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88a3b61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88a3b61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88a3b616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88a3b616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88a3b616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88a3b616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88a3b616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88a3b616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7b62d54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7b62d5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7b62d54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7b62d54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88a3b616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88a3b616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7b62d5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7b62d5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07950" y="1113750"/>
            <a:ext cx="86760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Music Recommendation System</a:t>
            </a:r>
            <a:endParaRPr/>
          </a:p>
        </p:txBody>
      </p:sp>
      <p:sp>
        <p:nvSpPr>
          <p:cNvPr id="87" name="Google Shape;87;p13"/>
          <p:cNvSpPr txBox="1"/>
          <p:nvPr>
            <p:ph idx="1" type="subTitle"/>
          </p:nvPr>
        </p:nvSpPr>
        <p:spPr>
          <a:xfrm>
            <a:off x="340750" y="2955775"/>
            <a:ext cx="7994700" cy="1957800"/>
          </a:xfrm>
          <a:prstGeom prst="rect">
            <a:avLst/>
          </a:prstGeom>
        </p:spPr>
        <p:txBody>
          <a:bodyPr anchorCtr="0" anchor="t" bIns="91425" lIns="91425" spcFirstLastPara="1" rIns="91425" wrap="square" tIns="91425">
            <a:normAutofit/>
          </a:bodyPr>
          <a:lstStyle/>
          <a:p>
            <a:pPr indent="457200" lvl="0" marL="4572000" rtl="0" algn="l">
              <a:spcBef>
                <a:spcPts val="0"/>
              </a:spcBef>
              <a:spcAft>
                <a:spcPts val="0"/>
              </a:spcAft>
              <a:buNone/>
            </a:pPr>
            <a:r>
              <a:rPr b="1" lang="en"/>
              <a:t>Group Name: KHVM</a:t>
            </a:r>
            <a:endParaRPr b="1"/>
          </a:p>
          <a:p>
            <a:pPr indent="0" lvl="0" marL="0" rtl="0" algn="l">
              <a:spcBef>
                <a:spcPts val="0"/>
              </a:spcBef>
              <a:spcAft>
                <a:spcPts val="0"/>
              </a:spcAft>
              <a:buNone/>
            </a:pPr>
            <a:r>
              <a:rPr b="1" lang="en"/>
              <a:t>        											Meet Kadiya (AU1841099)</a:t>
            </a:r>
            <a:endParaRPr b="1"/>
          </a:p>
          <a:p>
            <a:pPr indent="0" lvl="0" marL="0" rtl="0" algn="l">
              <a:spcBef>
                <a:spcPts val="0"/>
              </a:spcBef>
              <a:spcAft>
                <a:spcPts val="0"/>
              </a:spcAft>
              <a:buNone/>
            </a:pPr>
            <a:r>
              <a:rPr b="1" lang="en"/>
              <a:t>        											Kahaan Patel (AU1841110)</a:t>
            </a:r>
            <a:endParaRPr b="1"/>
          </a:p>
          <a:p>
            <a:pPr indent="0" lvl="0" marL="0" rtl="0" algn="l">
              <a:spcBef>
                <a:spcPts val="0"/>
              </a:spcBef>
              <a:spcAft>
                <a:spcPts val="0"/>
              </a:spcAft>
              <a:buNone/>
            </a:pPr>
            <a:r>
              <a:rPr b="1" lang="en"/>
              <a:t>        											Vidit Vaywala (AU1841128)</a:t>
            </a:r>
            <a:endParaRPr b="1"/>
          </a:p>
          <a:p>
            <a:pPr indent="0" lvl="0" marL="0" rtl="0" algn="l">
              <a:spcBef>
                <a:spcPts val="0"/>
              </a:spcBef>
              <a:spcAft>
                <a:spcPts val="0"/>
              </a:spcAft>
              <a:buNone/>
            </a:pPr>
            <a:r>
              <a:rPr b="1" lang="en"/>
              <a:t>  											Hemil Shah (AU1841135)</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 Results (3)</a:t>
            </a:r>
            <a:endParaRPr/>
          </a:p>
        </p:txBody>
      </p:sp>
      <p:sp>
        <p:nvSpPr>
          <p:cNvPr id="144" name="Google Shape;144;p22"/>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Using SCIPY CSR Matrix</a:t>
            </a:r>
            <a:endParaRPr b="1">
              <a:latin typeface="Lato"/>
              <a:ea typeface="Lato"/>
              <a:cs typeface="Lato"/>
              <a:sym typeface="Lato"/>
            </a:endParaRPr>
          </a:p>
        </p:txBody>
      </p:sp>
      <p:pic>
        <p:nvPicPr>
          <p:cNvPr id="145" name="Google Shape;145;p22"/>
          <p:cNvPicPr preferRelativeResize="0"/>
          <p:nvPr/>
        </p:nvPicPr>
        <p:blipFill>
          <a:blip r:embed="rId3">
            <a:alphaModFix/>
          </a:blip>
          <a:stretch>
            <a:fillRect/>
          </a:stretch>
        </p:blipFill>
        <p:spPr>
          <a:xfrm>
            <a:off x="152400" y="1580325"/>
            <a:ext cx="8839201" cy="29647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 Results (4)</a:t>
            </a:r>
            <a:endParaRPr/>
          </a:p>
        </p:txBody>
      </p:sp>
      <p:sp>
        <p:nvSpPr>
          <p:cNvPr id="151" name="Google Shape;151;p23"/>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Using Fuzzy String Matcher</a:t>
            </a:r>
            <a:endParaRPr b="1">
              <a:latin typeface="Lato"/>
              <a:ea typeface="Lato"/>
              <a:cs typeface="Lato"/>
              <a:sym typeface="Lato"/>
            </a:endParaRPr>
          </a:p>
        </p:txBody>
      </p:sp>
      <p:pic>
        <p:nvPicPr>
          <p:cNvPr id="152" name="Google Shape;152;p23"/>
          <p:cNvPicPr preferRelativeResize="0"/>
          <p:nvPr/>
        </p:nvPicPr>
        <p:blipFill>
          <a:blip r:embed="rId3">
            <a:alphaModFix/>
          </a:blip>
          <a:stretch>
            <a:fillRect/>
          </a:stretch>
        </p:blipFill>
        <p:spPr>
          <a:xfrm>
            <a:off x="152400" y="1524675"/>
            <a:ext cx="8839200" cy="246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 Results (5)</a:t>
            </a:r>
            <a:endParaRPr/>
          </a:p>
        </p:txBody>
      </p:sp>
      <p:sp>
        <p:nvSpPr>
          <p:cNvPr id="158" name="Google Shape;158;p24"/>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FINAL OUTPUT - RECOMMENDATIONS</a:t>
            </a:r>
            <a:endParaRPr b="1">
              <a:latin typeface="Lato"/>
              <a:ea typeface="Lato"/>
              <a:cs typeface="Lato"/>
              <a:sym typeface="Lato"/>
            </a:endParaRPr>
          </a:p>
        </p:txBody>
      </p:sp>
      <p:pic>
        <p:nvPicPr>
          <p:cNvPr id="159" name="Google Shape;159;p24"/>
          <p:cNvPicPr preferRelativeResize="0"/>
          <p:nvPr/>
        </p:nvPicPr>
        <p:blipFill>
          <a:blip r:embed="rId3">
            <a:alphaModFix/>
          </a:blip>
          <a:stretch>
            <a:fillRect/>
          </a:stretch>
        </p:blipFill>
        <p:spPr>
          <a:xfrm>
            <a:off x="0" y="1571175"/>
            <a:ext cx="9144002" cy="20701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84350" y="526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a:t>
            </a:r>
            <a:endParaRPr/>
          </a:p>
        </p:txBody>
      </p:sp>
      <p:graphicFrame>
        <p:nvGraphicFramePr>
          <p:cNvPr id="165" name="Google Shape;165;p25"/>
          <p:cNvGraphicFramePr/>
          <p:nvPr/>
        </p:nvGraphicFramePr>
        <p:xfrm>
          <a:off x="742000" y="1409200"/>
          <a:ext cx="3000000" cy="3000000"/>
        </p:xfrm>
        <a:graphic>
          <a:graphicData uri="http://schemas.openxmlformats.org/drawingml/2006/table">
            <a:tbl>
              <a:tblPr>
                <a:noFill/>
                <a:tableStyleId>{904D8093-68C8-4496-BD76-4EDE66110A67}</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b="1" lang="en" sz="1100"/>
                        <a:t>Tasks</a:t>
                      </a:r>
                      <a:endParaRPr b="1" sz="1100"/>
                    </a:p>
                  </a:txBody>
                  <a:tcPr marT="91425" marB="91425" marR="91425" marL="91425" anchor="ctr"/>
                </a:tc>
                <a:tc>
                  <a:txBody>
                    <a:bodyPr/>
                    <a:lstStyle/>
                    <a:p>
                      <a:pPr indent="0" lvl="0" marL="0" rtl="0" algn="ctr">
                        <a:spcBef>
                          <a:spcPts val="0"/>
                        </a:spcBef>
                        <a:spcAft>
                          <a:spcPts val="0"/>
                        </a:spcAft>
                        <a:buNone/>
                      </a:pPr>
                      <a:r>
                        <a:rPr b="1" lang="en" sz="1100"/>
                        <a:t>Meet Kadiya </a:t>
                      </a:r>
                      <a:endParaRPr b="1" sz="1100"/>
                    </a:p>
                    <a:p>
                      <a:pPr indent="0" lvl="0" marL="0" rtl="0" algn="ctr">
                        <a:spcBef>
                          <a:spcPts val="0"/>
                        </a:spcBef>
                        <a:spcAft>
                          <a:spcPts val="0"/>
                        </a:spcAft>
                        <a:buNone/>
                      </a:pPr>
                      <a:r>
                        <a:rPr b="1" lang="en" sz="1100"/>
                        <a:t>AU1841099</a:t>
                      </a:r>
                      <a:endParaRPr b="1" sz="1100"/>
                    </a:p>
                  </a:txBody>
                  <a:tcPr marT="91425" marB="91425" marR="91425" marL="91425"/>
                </a:tc>
                <a:tc>
                  <a:txBody>
                    <a:bodyPr/>
                    <a:lstStyle/>
                    <a:p>
                      <a:pPr indent="0" lvl="0" marL="0" rtl="0" algn="ctr">
                        <a:spcBef>
                          <a:spcPts val="0"/>
                        </a:spcBef>
                        <a:spcAft>
                          <a:spcPts val="0"/>
                        </a:spcAft>
                        <a:buNone/>
                      </a:pPr>
                      <a:r>
                        <a:rPr b="1" lang="en" sz="1100"/>
                        <a:t>Kahaan Patel</a:t>
                      </a:r>
                      <a:endParaRPr b="1" sz="1100"/>
                    </a:p>
                    <a:p>
                      <a:pPr indent="0" lvl="0" marL="0" rtl="0" algn="ctr">
                        <a:spcBef>
                          <a:spcPts val="0"/>
                        </a:spcBef>
                        <a:spcAft>
                          <a:spcPts val="0"/>
                        </a:spcAft>
                        <a:buNone/>
                      </a:pPr>
                      <a:r>
                        <a:rPr b="1" lang="en" sz="1100"/>
                        <a:t>AU1841110</a:t>
                      </a:r>
                      <a:endParaRPr b="1" sz="1100"/>
                    </a:p>
                  </a:txBody>
                  <a:tcPr marT="91425" marB="91425" marR="91425" marL="91425"/>
                </a:tc>
                <a:tc>
                  <a:txBody>
                    <a:bodyPr/>
                    <a:lstStyle/>
                    <a:p>
                      <a:pPr indent="0" lvl="0" marL="0" rtl="0" algn="ctr">
                        <a:spcBef>
                          <a:spcPts val="0"/>
                        </a:spcBef>
                        <a:spcAft>
                          <a:spcPts val="0"/>
                        </a:spcAft>
                        <a:buNone/>
                      </a:pPr>
                      <a:r>
                        <a:rPr b="1" lang="en" sz="1100"/>
                        <a:t>Vidit Vaywala</a:t>
                      </a:r>
                      <a:endParaRPr b="1" sz="1100"/>
                    </a:p>
                    <a:p>
                      <a:pPr indent="0" lvl="0" marL="0" rtl="0" algn="ctr">
                        <a:spcBef>
                          <a:spcPts val="0"/>
                        </a:spcBef>
                        <a:spcAft>
                          <a:spcPts val="0"/>
                        </a:spcAft>
                        <a:buNone/>
                      </a:pPr>
                      <a:r>
                        <a:rPr b="1" lang="en" sz="1100"/>
                        <a:t>AU1841128</a:t>
                      </a:r>
                      <a:endParaRPr b="1" sz="1100"/>
                    </a:p>
                  </a:txBody>
                  <a:tcPr marT="91425" marB="91425" marR="91425" marL="91425"/>
                </a:tc>
                <a:tc>
                  <a:txBody>
                    <a:bodyPr/>
                    <a:lstStyle/>
                    <a:p>
                      <a:pPr indent="0" lvl="0" marL="0" rtl="0" algn="ctr">
                        <a:spcBef>
                          <a:spcPts val="0"/>
                        </a:spcBef>
                        <a:spcAft>
                          <a:spcPts val="0"/>
                        </a:spcAft>
                        <a:buNone/>
                      </a:pPr>
                      <a:r>
                        <a:rPr b="1" lang="en" sz="1100"/>
                        <a:t>Hemil Shah</a:t>
                      </a:r>
                      <a:endParaRPr b="1" sz="1100"/>
                    </a:p>
                    <a:p>
                      <a:pPr indent="0" lvl="0" marL="0" rtl="0" algn="ctr">
                        <a:spcBef>
                          <a:spcPts val="0"/>
                        </a:spcBef>
                        <a:spcAft>
                          <a:spcPts val="0"/>
                        </a:spcAft>
                        <a:buNone/>
                      </a:pPr>
                      <a:r>
                        <a:rPr b="1" lang="en" sz="1100"/>
                        <a:t>AU1841135</a:t>
                      </a:r>
                      <a:endParaRPr b="1" sz="1100"/>
                    </a:p>
                  </a:txBody>
                  <a:tcPr marT="91425" marB="91425" marR="91425" marL="91425"/>
                </a:tc>
              </a:tr>
              <a:tr h="381000">
                <a:tc>
                  <a:txBody>
                    <a:bodyPr/>
                    <a:lstStyle/>
                    <a:p>
                      <a:pPr indent="0" lvl="0" marL="0" rtl="0" algn="ctr">
                        <a:spcBef>
                          <a:spcPts val="0"/>
                        </a:spcBef>
                        <a:spcAft>
                          <a:spcPts val="0"/>
                        </a:spcAft>
                        <a:buNone/>
                      </a:pPr>
                      <a:r>
                        <a:rPr lang="en" sz="1100"/>
                        <a:t>Research and Literature survey</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r>
              <a:tr h="381000">
                <a:tc>
                  <a:txBody>
                    <a:bodyPr/>
                    <a:lstStyle/>
                    <a:p>
                      <a:pPr indent="0" lvl="0" marL="0" rtl="0" algn="ctr">
                        <a:spcBef>
                          <a:spcPts val="0"/>
                        </a:spcBef>
                        <a:spcAft>
                          <a:spcPts val="0"/>
                        </a:spcAft>
                        <a:buNone/>
                      </a:pPr>
                      <a:r>
                        <a:rPr lang="en" sz="1100"/>
                        <a:t>Filtering &amp; Visualizing data</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t/>
                      </a:r>
                      <a:endParaRPr sz="1100"/>
                    </a:p>
                  </a:txBody>
                  <a:tcPr marT="91425" marB="91425" marR="91425" marL="91425"/>
                </a:tc>
              </a:tr>
              <a:tr h="381000">
                <a:tc>
                  <a:txBody>
                    <a:bodyPr/>
                    <a:lstStyle/>
                    <a:p>
                      <a:pPr indent="0" lvl="0" marL="0" rtl="0" algn="ctr">
                        <a:spcBef>
                          <a:spcPts val="0"/>
                        </a:spcBef>
                        <a:spcAft>
                          <a:spcPts val="0"/>
                        </a:spcAft>
                        <a:buNone/>
                      </a:pPr>
                      <a:r>
                        <a:rPr lang="en" sz="1100"/>
                        <a:t>Developing Fuzzy String Matching</a:t>
                      </a:r>
                      <a:endParaRPr sz="1100"/>
                    </a:p>
                  </a:txBody>
                  <a:tcPr marT="91425" marB="91425" marR="91425" marL="91425"/>
                </a:tc>
                <a:tc>
                  <a:txBody>
                    <a:bodyPr/>
                    <a:lstStyle/>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r>
              <a:tr h="381000">
                <a:tc>
                  <a:txBody>
                    <a:bodyPr/>
                    <a:lstStyle/>
                    <a:p>
                      <a:pPr indent="0" lvl="0" marL="0" rtl="0" algn="ctr">
                        <a:spcBef>
                          <a:spcPts val="0"/>
                        </a:spcBef>
                        <a:spcAft>
                          <a:spcPts val="0"/>
                        </a:spcAft>
                        <a:buNone/>
                      </a:pPr>
                      <a:r>
                        <a:rPr lang="en" sz="1100"/>
                        <a:t>Developing KNN model</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t/>
                      </a:r>
                      <a:endParaRPr sz="1100"/>
                    </a:p>
                  </a:txBody>
                  <a:tcPr marT="91425" marB="91425" marR="91425" marL="91425"/>
                </a:tc>
              </a:tr>
              <a:tr h="381000">
                <a:tc>
                  <a:txBody>
                    <a:bodyPr/>
                    <a:lstStyle/>
                    <a:p>
                      <a:pPr indent="0" lvl="0" marL="0" rtl="0" algn="ctr">
                        <a:spcBef>
                          <a:spcPts val="0"/>
                        </a:spcBef>
                        <a:spcAft>
                          <a:spcPts val="0"/>
                        </a:spcAft>
                        <a:buNone/>
                      </a:pPr>
                      <a:r>
                        <a:rPr lang="en" sz="1100"/>
                        <a:t>Developing the SVD model</a:t>
                      </a:r>
                      <a:endParaRPr sz="1100"/>
                    </a:p>
                  </a:txBody>
                  <a:tcPr marT="91425" marB="91425" marR="91425" marL="91425"/>
                </a:tc>
                <a:tc>
                  <a:txBody>
                    <a:bodyPr/>
                    <a:lstStyle/>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r>
              <a:tr h="381000">
                <a:tc>
                  <a:txBody>
                    <a:bodyPr/>
                    <a:lstStyle/>
                    <a:p>
                      <a:pPr indent="0" lvl="0" marL="0" rtl="0" algn="ctr">
                        <a:spcBef>
                          <a:spcPts val="0"/>
                        </a:spcBef>
                        <a:spcAft>
                          <a:spcPts val="0"/>
                        </a:spcAft>
                        <a:buNone/>
                      </a:pPr>
                      <a:r>
                        <a:rPr lang="en" sz="1100"/>
                        <a:t>Report Writing</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7650" y="11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71" name="Google Shape;171;p26"/>
          <p:cNvSpPr txBox="1"/>
          <p:nvPr>
            <p:ph idx="1" type="body"/>
          </p:nvPr>
        </p:nvSpPr>
        <p:spPr>
          <a:xfrm>
            <a:off x="727650" y="1695750"/>
            <a:ext cx="7688700" cy="315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500"/>
              <a:t>Checking the accuracy of and i</a:t>
            </a:r>
            <a:r>
              <a:rPr lang="en" sz="1500"/>
              <a:t>mproving the model built in the first phase and checking how other algorithms or hyperparameters help us in improving our developed model.</a:t>
            </a:r>
            <a:endParaRPr sz="1500"/>
          </a:p>
          <a:p>
            <a:pPr indent="-323850" lvl="0" marL="457200" rtl="0" algn="l">
              <a:spcBef>
                <a:spcPts val="0"/>
              </a:spcBef>
              <a:spcAft>
                <a:spcPts val="0"/>
              </a:spcAft>
              <a:buSzPts val="1500"/>
              <a:buChar char="●"/>
            </a:pPr>
            <a:r>
              <a:rPr lang="en" sz="1500"/>
              <a:t>Working on the second part of our problem statement that deals with identifying user’s mood using Support Vector Machine and then recommending songs to users.</a:t>
            </a:r>
            <a:endParaRPr sz="1500"/>
          </a:p>
          <a:p>
            <a:pPr indent="-323850" lvl="0" marL="457200" rtl="0" algn="l">
              <a:spcBef>
                <a:spcPts val="0"/>
              </a:spcBef>
              <a:spcAft>
                <a:spcPts val="0"/>
              </a:spcAft>
              <a:buSzPts val="1500"/>
              <a:buChar char="●"/>
            </a:pPr>
            <a:r>
              <a:rPr lang="en" sz="1500"/>
              <a:t>We have carried out some initial research on the topic of Support Vector Machine. Our next task would be to apply those researched principles towards achieving our goal of Music recommendation system using mood prediction.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1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7" name="Google Shape;177;p27"/>
          <p:cNvSpPr txBox="1"/>
          <p:nvPr>
            <p:ph idx="1" type="body"/>
          </p:nvPr>
        </p:nvSpPr>
        <p:spPr>
          <a:xfrm>
            <a:off x="729450" y="1695750"/>
            <a:ext cx="7688700" cy="3334200"/>
          </a:xfrm>
          <a:prstGeom prst="rect">
            <a:avLst/>
          </a:prstGeom>
        </p:spPr>
        <p:txBody>
          <a:bodyPr anchorCtr="0" anchor="t" bIns="91425" lIns="91425" spcFirstLastPara="1" rIns="91425" wrap="square" tIns="91425">
            <a:noAutofit/>
          </a:bodyPr>
          <a:lstStyle/>
          <a:p>
            <a:pPr indent="-317658" lvl="0" marL="457200" rtl="0" algn="l">
              <a:lnSpc>
                <a:spcPct val="95000"/>
              </a:lnSpc>
              <a:spcBef>
                <a:spcPts val="0"/>
              </a:spcBef>
              <a:spcAft>
                <a:spcPts val="0"/>
              </a:spcAft>
              <a:buSzPts val="1403"/>
              <a:buChar char="●"/>
            </a:pPr>
            <a:r>
              <a:rPr lang="en" sz="1402"/>
              <a:t>B. Srebrenik, “Introduction to Music Recommendation and Machine Learning,” Medium, 04-Dec-2018. [Online]. Available: https://medium.com/@briansrebrenik/introduction-to-music-recommendation-and-machine-learning-310c4841b01d#:~:text=These%20music%20recommendation%20systems%20are,comes%20to%20a%20certain%20item.&amp;amp;text=These%20two%20classes%2C%20or%20approaches,Filtering%20and%20Content%20Based%20Filtering. [Accessed: 17-Mar-2021]. </a:t>
            </a:r>
            <a:endParaRPr sz="1402"/>
          </a:p>
          <a:p>
            <a:pPr indent="-317658" lvl="0" marL="457200" rtl="0" algn="l">
              <a:lnSpc>
                <a:spcPct val="95000"/>
              </a:lnSpc>
              <a:spcBef>
                <a:spcPts val="0"/>
              </a:spcBef>
              <a:spcAft>
                <a:spcPts val="0"/>
              </a:spcAft>
              <a:buSzPts val="1403"/>
              <a:buChar char="●"/>
            </a:pPr>
            <a:r>
              <a:rPr lang="en" sz="1402"/>
              <a:t> “Using KNN algorithm for classification of textual documents,” IEEE Xplore. [Online]. Available: https://ieeexplore.ieee.org/abstract/document/8079924/?casa_token=35bn2HhwmIMAAAAA%3AVpJ_PGOtzqnKRqKBM68rdV0f81Kn73IUTSHMrOrPfXMVSMnNNbB68SDpo2i2shlczwjd7Dqd5lx6d8w. [Accessed: 17-Mar-2021]</a:t>
            </a:r>
            <a:endParaRPr sz="1402"/>
          </a:p>
          <a:p>
            <a:pPr indent="-317658" lvl="0" marL="457200" rtl="0" algn="l">
              <a:spcBef>
                <a:spcPts val="0"/>
              </a:spcBef>
              <a:spcAft>
                <a:spcPts val="0"/>
              </a:spcAft>
              <a:buSzPts val="1403"/>
              <a:buChar char="●"/>
            </a:pPr>
            <a:r>
              <a:rPr lang="en" sz="1402"/>
              <a:t>C.-S. Mike Wu and D. Garg, “Movie Recommendation System Using Collaborative FilteringChing-Seh Mike Wu,” IEEE Xplore. [Online]. Available: https://ieeexplore.ieee.org/document/8663822. [Accessed: 17-Mar-2021].</a:t>
            </a:r>
            <a:endParaRPr sz="1402"/>
          </a:p>
          <a:p>
            <a:pPr indent="0" lvl="0" marL="457200" rtl="0" algn="l">
              <a:lnSpc>
                <a:spcPct val="95000"/>
              </a:lnSpc>
              <a:spcBef>
                <a:spcPts val="0"/>
              </a:spcBef>
              <a:spcAft>
                <a:spcPts val="0"/>
              </a:spcAft>
              <a:buNone/>
            </a:pPr>
            <a:r>
              <a:t/>
            </a:r>
            <a:endParaRPr sz="1402"/>
          </a:p>
          <a:p>
            <a:pPr indent="0" lvl="0" marL="0" rtl="0" algn="l">
              <a:lnSpc>
                <a:spcPct val="95000"/>
              </a:lnSpc>
              <a:spcBef>
                <a:spcPts val="1200"/>
              </a:spcBef>
              <a:spcAft>
                <a:spcPts val="0"/>
              </a:spcAft>
              <a:buSzPts val="1018"/>
              <a:buNone/>
            </a:pPr>
            <a:r>
              <a:t/>
            </a:r>
            <a:endParaRPr sz="1402"/>
          </a:p>
          <a:p>
            <a:pPr indent="0" lvl="0" marL="0" rtl="0" algn="l">
              <a:lnSpc>
                <a:spcPct val="95000"/>
              </a:lnSpc>
              <a:spcBef>
                <a:spcPts val="1200"/>
              </a:spcBef>
              <a:spcAft>
                <a:spcPts val="1200"/>
              </a:spcAft>
              <a:buSzPts val="1018"/>
              <a:buNone/>
            </a:pPr>
            <a:r>
              <a:t/>
            </a:r>
            <a:endParaRPr sz="140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7650" y="2196950"/>
            <a:ext cx="7688700" cy="138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t>Thank You</a:t>
            </a:r>
            <a:endParaRPr sz="4000"/>
          </a:p>
        </p:txBody>
      </p:sp>
      <p:sp>
        <p:nvSpPr>
          <p:cNvPr id="183" name="Google Shape;183;p28"/>
          <p:cNvSpPr txBox="1"/>
          <p:nvPr>
            <p:ph idx="1" type="body"/>
          </p:nvPr>
        </p:nvSpPr>
        <p:spPr>
          <a:xfrm>
            <a:off x="729450" y="4701100"/>
            <a:ext cx="7688700" cy="328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t/>
            </a:r>
            <a:endParaRPr sz="140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17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7650" y="1714725"/>
            <a:ext cx="7688700" cy="3058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Recommender system is a system that seeks to predict or filter preference according to the user’s different choices.</a:t>
            </a:r>
            <a:endParaRPr sz="1500"/>
          </a:p>
          <a:p>
            <a:pPr indent="-323850" lvl="0" marL="457200" rtl="0" algn="l">
              <a:spcBef>
                <a:spcPts val="0"/>
              </a:spcBef>
              <a:spcAft>
                <a:spcPts val="0"/>
              </a:spcAft>
              <a:buSzPts val="1500"/>
              <a:buChar char="❖"/>
            </a:pPr>
            <a:r>
              <a:rPr lang="en" sz="1500"/>
              <a:t>Music recommendation system is a system which learns from user preferences and data and recommends songs after evaluating that data.</a:t>
            </a:r>
            <a:endParaRPr sz="1500"/>
          </a:p>
          <a:p>
            <a:pPr indent="-323850" lvl="0" marL="457200" rtl="0" algn="l">
              <a:spcBef>
                <a:spcPts val="0"/>
              </a:spcBef>
              <a:spcAft>
                <a:spcPts val="0"/>
              </a:spcAft>
              <a:buSzPts val="1500"/>
              <a:buChar char="❖"/>
            </a:pPr>
            <a:r>
              <a:rPr lang="en" sz="1500"/>
              <a:t>In this first phase of the project, we have build a recommender system using </a:t>
            </a:r>
            <a:r>
              <a:rPr b="1" lang="en" sz="1500"/>
              <a:t>k-nearest neighbors </a:t>
            </a:r>
            <a:r>
              <a:rPr lang="en" sz="1500"/>
              <a:t>algorithm.</a:t>
            </a:r>
            <a:endParaRPr sz="1500"/>
          </a:p>
          <a:p>
            <a:pPr indent="-323850" lvl="0" marL="457200" rtl="0" algn="l">
              <a:spcBef>
                <a:spcPts val="0"/>
              </a:spcBef>
              <a:spcAft>
                <a:spcPts val="0"/>
              </a:spcAft>
              <a:buSzPts val="1500"/>
              <a:buChar char="❖"/>
            </a:pPr>
            <a:r>
              <a:rPr lang="en" sz="1500"/>
              <a:t>Our dataset consists of 2 million records containing user ids, song ids and the number of times a user has listened to a particular song.</a:t>
            </a:r>
            <a:endParaRPr sz="1500"/>
          </a:p>
          <a:p>
            <a:pPr indent="0" lvl="0" marL="457200" rtl="0" algn="l">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17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9" name="Google Shape;99;p15"/>
          <p:cNvSpPr txBox="1"/>
          <p:nvPr>
            <p:ph idx="1" type="body"/>
          </p:nvPr>
        </p:nvSpPr>
        <p:spPr>
          <a:xfrm>
            <a:off x="729450" y="1714725"/>
            <a:ext cx="7688700" cy="292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We have divided our problem statement into three phases-</a:t>
            </a:r>
            <a:endParaRPr sz="1500"/>
          </a:p>
          <a:p>
            <a:pPr indent="-323850" lvl="0" marL="457200" rtl="0" algn="l">
              <a:spcBef>
                <a:spcPts val="0"/>
              </a:spcBef>
              <a:spcAft>
                <a:spcPts val="0"/>
              </a:spcAft>
              <a:buSzPts val="1500"/>
              <a:buChar char="●"/>
            </a:pPr>
            <a:r>
              <a:rPr b="1" lang="en" sz="1500"/>
              <a:t>First phase</a:t>
            </a:r>
            <a:r>
              <a:rPr lang="en" sz="1500"/>
              <a:t> - building a simple recommend</a:t>
            </a:r>
            <a:r>
              <a:rPr lang="en" sz="1500"/>
              <a:t>ation system using the </a:t>
            </a:r>
            <a:r>
              <a:rPr b="1" lang="en" sz="1500"/>
              <a:t>k-nearest neighbors </a:t>
            </a:r>
            <a:r>
              <a:rPr lang="en" sz="1500"/>
              <a:t>way of classification.</a:t>
            </a:r>
            <a:endParaRPr sz="1500"/>
          </a:p>
          <a:p>
            <a:pPr indent="-323850" lvl="0" marL="457200" rtl="0" algn="l">
              <a:spcBef>
                <a:spcPts val="0"/>
              </a:spcBef>
              <a:spcAft>
                <a:spcPts val="0"/>
              </a:spcAft>
              <a:buSzPts val="1500"/>
              <a:buChar char="●"/>
            </a:pPr>
            <a:r>
              <a:rPr b="1" lang="en" sz="1500"/>
              <a:t>Second</a:t>
            </a:r>
            <a:r>
              <a:rPr b="1" lang="en" sz="1500"/>
              <a:t> phase</a:t>
            </a:r>
            <a:r>
              <a:rPr lang="en" sz="1500"/>
              <a:t> - improving the model built in the first phase and checking how other </a:t>
            </a:r>
            <a:r>
              <a:rPr lang="en" sz="1500"/>
              <a:t>algorithms or hyperparameters help us in improving our developed model.</a:t>
            </a:r>
            <a:endParaRPr sz="1500"/>
          </a:p>
          <a:p>
            <a:pPr indent="-323850" lvl="0" marL="457200" rtl="0" algn="l">
              <a:spcBef>
                <a:spcPts val="0"/>
              </a:spcBef>
              <a:spcAft>
                <a:spcPts val="0"/>
              </a:spcAft>
              <a:buSzPts val="1500"/>
              <a:buChar char="●"/>
            </a:pPr>
            <a:r>
              <a:rPr b="1" lang="en" sz="1500"/>
              <a:t>Third phase </a:t>
            </a:r>
            <a:r>
              <a:rPr lang="en" sz="1500"/>
              <a:t>- Working on the second part of our problem statement that deals with identifying user’s mood using Support Vector Machine and then recommending songs to users.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17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p:txBody>
      </p:sp>
      <p:sp>
        <p:nvSpPr>
          <p:cNvPr id="105" name="Google Shape;105;p16"/>
          <p:cNvSpPr txBox="1"/>
          <p:nvPr>
            <p:ph idx="1" type="body"/>
          </p:nvPr>
        </p:nvSpPr>
        <p:spPr>
          <a:xfrm>
            <a:off x="727650" y="1708400"/>
            <a:ext cx="7688700" cy="3119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We referred to some articles that implemented a music recommendation system using classification algorithms and we decided to go ahead with creating our Music recommendation system using the </a:t>
            </a:r>
            <a:r>
              <a:rPr b="1" lang="en" sz="1500"/>
              <a:t>K-Nearest Neighbours</a:t>
            </a:r>
            <a:r>
              <a:rPr lang="en" sz="1500"/>
              <a:t> algorithm.</a:t>
            </a:r>
            <a:endParaRPr sz="1500"/>
          </a:p>
          <a:p>
            <a:pPr indent="-323850" lvl="0" marL="457200" rtl="0" algn="l">
              <a:spcBef>
                <a:spcPts val="0"/>
              </a:spcBef>
              <a:spcAft>
                <a:spcPts val="0"/>
              </a:spcAft>
              <a:buSzPts val="1500"/>
              <a:buChar char="●"/>
            </a:pPr>
            <a:r>
              <a:rPr lang="en" sz="1500"/>
              <a:t>After completing the above task we wanted to build a music recommender system using Support Vector Machines that identifies user’s emotions and then recommends songs to them.</a:t>
            </a:r>
            <a:endParaRPr sz="1500"/>
          </a:p>
          <a:p>
            <a:pPr indent="-323850" lvl="0" marL="457200" rtl="0" algn="l">
              <a:spcBef>
                <a:spcPts val="0"/>
              </a:spcBef>
              <a:spcAft>
                <a:spcPts val="0"/>
              </a:spcAft>
              <a:buSzPts val="1500"/>
              <a:buChar char="●"/>
            </a:pPr>
            <a:r>
              <a:rPr lang="en" sz="1500"/>
              <a:t>We researched and found out that almost all of these user emotion detection system are build using deep learning and hence we decided to try and implement one using the Support Vector Machine Algorithm of machine learning  </a:t>
            </a:r>
            <a:r>
              <a:rPr lang="en" sz="1500"/>
              <a:t>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4294967295" type="title"/>
          </p:nvPr>
        </p:nvSpPr>
        <p:spPr>
          <a:xfrm>
            <a:off x="727650" y="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Approach</a:t>
            </a:r>
            <a:endParaRPr/>
          </a:p>
        </p:txBody>
      </p:sp>
      <p:pic>
        <p:nvPicPr>
          <p:cNvPr id="111" name="Google Shape;111;p17"/>
          <p:cNvPicPr preferRelativeResize="0"/>
          <p:nvPr/>
        </p:nvPicPr>
        <p:blipFill>
          <a:blip r:embed="rId3">
            <a:alphaModFix/>
          </a:blip>
          <a:stretch>
            <a:fillRect/>
          </a:stretch>
        </p:blipFill>
        <p:spPr>
          <a:xfrm>
            <a:off x="1372125" y="619150"/>
            <a:ext cx="6399750" cy="4524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117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detailed Approach</a:t>
            </a:r>
            <a:endParaRPr/>
          </a:p>
        </p:txBody>
      </p:sp>
      <p:sp>
        <p:nvSpPr>
          <p:cNvPr id="117" name="Google Shape;117;p18"/>
          <p:cNvSpPr txBox="1"/>
          <p:nvPr>
            <p:ph idx="1" type="body"/>
          </p:nvPr>
        </p:nvSpPr>
        <p:spPr>
          <a:xfrm>
            <a:off x="765800" y="1713525"/>
            <a:ext cx="7688700" cy="303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a:t>Collecting Data - </a:t>
            </a:r>
            <a:r>
              <a:rPr lang="en" sz="1500"/>
              <a:t>We have used the million song dataset that is available online for developing our model. It consists of users id, songs id ,title ,author and how many times a user has listened to a song.</a:t>
            </a:r>
            <a:endParaRPr sz="1500"/>
          </a:p>
          <a:p>
            <a:pPr indent="-323850" lvl="0" marL="457200" rtl="0" algn="l">
              <a:spcBef>
                <a:spcPts val="0"/>
              </a:spcBef>
              <a:spcAft>
                <a:spcPts val="0"/>
              </a:spcAft>
              <a:buSzPts val="1500"/>
              <a:buAutoNum type="arabicPeriod"/>
            </a:pPr>
            <a:r>
              <a:rPr b="1" lang="en" sz="1500"/>
              <a:t>Filtering and Visualizing data - </a:t>
            </a:r>
            <a:r>
              <a:rPr lang="en" sz="1500"/>
              <a:t>Using the Pandas and the seaborn library we filtered out the dataset and then explored its characteristics after visualizing it using boxplots, histograms, etc.</a:t>
            </a:r>
            <a:endParaRPr sz="1500"/>
          </a:p>
          <a:p>
            <a:pPr indent="-323850" lvl="0" marL="457200" rtl="0" algn="l">
              <a:spcBef>
                <a:spcPts val="0"/>
              </a:spcBef>
              <a:spcAft>
                <a:spcPts val="0"/>
              </a:spcAft>
              <a:buSzPts val="1500"/>
              <a:buAutoNum type="arabicPeriod"/>
            </a:pPr>
            <a:r>
              <a:rPr b="1" lang="en" sz="1500"/>
              <a:t>Using Scipy Sparse CSR Matrix - </a:t>
            </a:r>
            <a:r>
              <a:rPr lang="en" sz="1500"/>
              <a:t>A lot of values in our matrix are 0 and hence we are dealing with an extremely sparse matrix. We will use the CSR matrix to represent our sparse matrix.</a:t>
            </a:r>
            <a:endParaRPr sz="1500"/>
          </a:p>
          <a:p>
            <a:pPr indent="0" lvl="0" marL="457200" rtl="0" algn="l">
              <a:spcBef>
                <a:spcPts val="1200"/>
              </a:spcBef>
              <a:spcAft>
                <a:spcPts val="1200"/>
              </a:spcAft>
              <a:buSzPts val="358"/>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7650" y="117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detailed Approach (2)</a:t>
            </a:r>
            <a:endParaRPr/>
          </a:p>
        </p:txBody>
      </p:sp>
      <p:sp>
        <p:nvSpPr>
          <p:cNvPr id="123" name="Google Shape;123;p19"/>
          <p:cNvSpPr txBox="1"/>
          <p:nvPr>
            <p:ph idx="1" type="body"/>
          </p:nvPr>
        </p:nvSpPr>
        <p:spPr>
          <a:xfrm>
            <a:off x="243225" y="1738000"/>
            <a:ext cx="7688700" cy="3096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500"/>
              <a:t>4.    Using Fuzzy String Matching -</a:t>
            </a:r>
            <a:r>
              <a:rPr b="1" lang="en" sz="1500"/>
              <a:t> </a:t>
            </a:r>
            <a:r>
              <a:rPr lang="en" sz="1500"/>
              <a:t>When a user enters a song's name partially correctly then our fuzzy matcher matches the user's input to all the songs in our database. And then it selects the song with the highest ratio. For example, if the user enters “Mary mee” instead of “Marry me(this is the actual song name)” then the fuzzy matcher will understand that the user wanted to select the song “Marry me”. </a:t>
            </a:r>
            <a:endParaRPr sz="1500"/>
          </a:p>
          <a:p>
            <a:pPr indent="0" lvl="0" marL="457200" rtl="0" algn="l">
              <a:spcBef>
                <a:spcPts val="1200"/>
              </a:spcBef>
              <a:spcAft>
                <a:spcPts val="0"/>
              </a:spcAft>
              <a:buNone/>
            </a:pPr>
            <a:r>
              <a:rPr b="1" lang="en" sz="1500"/>
              <a:t>5.    Using KNN algorithm to make predictions -</a:t>
            </a:r>
            <a:r>
              <a:rPr b="1" lang="en" sz="1500"/>
              <a:t> </a:t>
            </a:r>
            <a:r>
              <a:rPr lang="en" sz="1500"/>
              <a:t>Using the scikit-learn library we used the k-nearest neighbor algorithm to find the best recommendations to a particular song that user inputted</a:t>
            </a:r>
            <a:endParaRPr sz="1500"/>
          </a:p>
          <a:p>
            <a:pPr indent="0" lvl="0" marL="457200" rtl="0" algn="l">
              <a:spcBef>
                <a:spcPts val="1200"/>
              </a:spcBef>
              <a:spcAft>
                <a:spcPts val="0"/>
              </a:spcAft>
              <a:buNone/>
            </a:pPr>
            <a:r>
              <a:rPr b="1" lang="en" sz="1500"/>
              <a:t>6.    Getting the Recommendations - </a:t>
            </a:r>
            <a:r>
              <a:rPr lang="en" sz="1500"/>
              <a:t>Our model provides recommendations to the user based on evaluation of the k-nearest neighbors of our input song.</a:t>
            </a:r>
            <a:endParaRPr sz="1500"/>
          </a:p>
          <a:p>
            <a:pPr indent="0" lvl="0" marL="457200" rtl="0" algn="l">
              <a:spcBef>
                <a:spcPts val="120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 Results (1)</a:t>
            </a:r>
            <a:endParaRPr/>
          </a:p>
        </p:txBody>
      </p:sp>
      <p:sp>
        <p:nvSpPr>
          <p:cNvPr id="129" name="Google Shape;129;p20"/>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Dataset</a:t>
            </a:r>
            <a:endParaRPr b="1">
              <a:latin typeface="Lato"/>
              <a:ea typeface="Lato"/>
              <a:cs typeface="Lato"/>
              <a:sym typeface="Lato"/>
            </a:endParaRPr>
          </a:p>
        </p:txBody>
      </p:sp>
      <p:pic>
        <p:nvPicPr>
          <p:cNvPr id="130" name="Google Shape;130;p20"/>
          <p:cNvPicPr preferRelativeResize="0"/>
          <p:nvPr/>
        </p:nvPicPr>
        <p:blipFill>
          <a:blip r:embed="rId3">
            <a:alphaModFix/>
          </a:blip>
          <a:stretch>
            <a:fillRect/>
          </a:stretch>
        </p:blipFill>
        <p:spPr>
          <a:xfrm>
            <a:off x="152400" y="2143625"/>
            <a:ext cx="8839202" cy="15297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 Results (2)</a:t>
            </a:r>
            <a:endParaRPr/>
          </a:p>
        </p:txBody>
      </p:sp>
      <p:sp>
        <p:nvSpPr>
          <p:cNvPr id="136" name="Google Shape;136;p21"/>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Filtering and Visualization</a:t>
            </a:r>
            <a:endParaRPr b="1">
              <a:latin typeface="Lato"/>
              <a:ea typeface="Lato"/>
              <a:cs typeface="Lato"/>
              <a:sym typeface="Lato"/>
            </a:endParaRPr>
          </a:p>
        </p:txBody>
      </p:sp>
      <p:pic>
        <p:nvPicPr>
          <p:cNvPr id="137" name="Google Shape;137;p21"/>
          <p:cNvPicPr preferRelativeResize="0"/>
          <p:nvPr/>
        </p:nvPicPr>
        <p:blipFill>
          <a:blip r:embed="rId3">
            <a:alphaModFix/>
          </a:blip>
          <a:stretch>
            <a:fillRect/>
          </a:stretch>
        </p:blipFill>
        <p:spPr>
          <a:xfrm>
            <a:off x="0" y="1377546"/>
            <a:ext cx="5110501" cy="3765955"/>
          </a:xfrm>
          <a:prstGeom prst="rect">
            <a:avLst/>
          </a:prstGeom>
          <a:noFill/>
          <a:ln>
            <a:noFill/>
          </a:ln>
        </p:spPr>
      </p:pic>
      <p:pic>
        <p:nvPicPr>
          <p:cNvPr id="138" name="Google Shape;138;p21"/>
          <p:cNvPicPr preferRelativeResize="0"/>
          <p:nvPr/>
        </p:nvPicPr>
        <p:blipFill>
          <a:blip r:embed="rId4">
            <a:alphaModFix/>
          </a:blip>
          <a:stretch>
            <a:fillRect/>
          </a:stretch>
        </p:blipFill>
        <p:spPr>
          <a:xfrm>
            <a:off x="5200075" y="1377550"/>
            <a:ext cx="3943925" cy="350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